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8" r:id="rId9"/>
    <p:sldId id="263" r:id="rId10"/>
    <p:sldId id="289" r:id="rId11"/>
    <p:sldId id="264" r:id="rId12"/>
    <p:sldId id="290" r:id="rId13"/>
    <p:sldId id="266" r:id="rId14"/>
    <p:sldId id="291" r:id="rId15"/>
    <p:sldId id="267" r:id="rId16"/>
    <p:sldId id="292" r:id="rId17"/>
    <p:sldId id="268" r:id="rId18"/>
    <p:sldId id="293" r:id="rId19"/>
    <p:sldId id="269" r:id="rId20"/>
    <p:sldId id="294" r:id="rId21"/>
    <p:sldId id="270" r:id="rId22"/>
    <p:sldId id="295" r:id="rId23"/>
    <p:sldId id="271" r:id="rId24"/>
    <p:sldId id="296" r:id="rId25"/>
    <p:sldId id="273" r:id="rId26"/>
    <p:sldId id="297" r:id="rId27"/>
    <p:sldId id="274" r:id="rId28"/>
    <p:sldId id="298" r:id="rId29"/>
    <p:sldId id="275" r:id="rId30"/>
    <p:sldId id="299" r:id="rId31"/>
    <p:sldId id="276" r:id="rId32"/>
    <p:sldId id="278" r:id="rId33"/>
    <p:sldId id="300" r:id="rId34"/>
    <p:sldId id="279" r:id="rId35"/>
    <p:sldId id="301" r:id="rId36"/>
    <p:sldId id="280" r:id="rId37"/>
    <p:sldId id="302" r:id="rId38"/>
    <p:sldId id="281" r:id="rId39"/>
    <p:sldId id="282" r:id="rId40"/>
    <p:sldId id="283" r:id="rId41"/>
    <p:sldId id="284" r:id="rId42"/>
    <p:sldId id="285" r:id="rId43"/>
    <p:sldId id="286" r:id="rId44"/>
    <p:sldId id="2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39"/>
    <a:srgbClr val="6E706A"/>
    <a:srgbClr val="000000"/>
    <a:srgbClr val="12130F"/>
    <a:srgbClr val="272921"/>
    <a:srgbClr val="585951"/>
    <a:srgbClr val="7C7D79"/>
    <a:srgbClr val="C6C7C3"/>
    <a:srgbClr val="3B3D36"/>
    <a:srgbClr val="A2A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0" d="100"/>
          <a:sy n="70" d="100"/>
        </p:scale>
        <p:origin x="69" y="15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909D-91B7-414D-8C4B-31BA9E449110}"/>
              </a:ext>
            </a:extLst>
          </p:cNvPr>
          <p:cNvSpPr>
            <a:spLocks noGrp="1"/>
          </p:cNvSpPr>
          <p:nvPr>
            <p:ph type="ctrTitle" hasCustomPrompt="1"/>
          </p:nvPr>
        </p:nvSpPr>
        <p:spPr>
          <a:xfrm>
            <a:off x="1524000" y="1260045"/>
            <a:ext cx="9144000" cy="4337911"/>
          </a:xfrm>
        </p:spPr>
        <p:txBody>
          <a:bodyPr anchor="ctr">
            <a:noAutofit/>
          </a:bodyPr>
          <a:lstStyle>
            <a:lvl1pPr algn="ctr">
              <a:defRPr sz="800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7835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Deck Temp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2219325"/>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4457701" y="1971673"/>
            <a:ext cx="7381876" cy="4489449"/>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70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821-600C-439C-A848-3C3C89D7FB1F}"/>
              </a:ext>
            </a:extLst>
          </p:cNvPr>
          <p:cNvSpPr>
            <a:spLocks noGrp="1"/>
          </p:cNvSpPr>
          <p:nvPr>
            <p:ph type="title" hasCustomPrompt="1"/>
          </p:nvPr>
        </p:nvSpPr>
        <p:spPr>
          <a:xfrm>
            <a:off x="831850" y="1709738"/>
            <a:ext cx="10515600" cy="2852737"/>
          </a:xfrm>
        </p:spPr>
        <p:txBody>
          <a:bodyPr anchor="b"/>
          <a:lstStyle>
            <a:lvl1pPr>
              <a:defRPr sz="6000">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BD8B72F-26B5-435B-98D3-DA94591AC921}"/>
              </a:ext>
            </a:extLst>
          </p:cNvPr>
          <p:cNvSpPr>
            <a:spLocks noGrp="1"/>
          </p:cNvSpPr>
          <p:nvPr>
            <p:ph type="body" idx="1" hasCustomPrompt="1"/>
          </p:nvPr>
        </p:nvSpPr>
        <p:spPr>
          <a:xfrm>
            <a:off x="831850" y="4589463"/>
            <a:ext cx="10515600" cy="1500187"/>
          </a:xfrm>
        </p:spPr>
        <p:txBody>
          <a:bodyPr/>
          <a:lstStyle>
            <a:lvl1pPr marL="0" indent="0">
              <a:buNone/>
              <a:defRPr sz="2400" baseline="0">
                <a:solidFill>
                  <a:srgbClr val="3E403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2397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3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050C-74CA-4411-9DDE-84EBF98DA02B}"/>
              </a:ext>
            </a:extLst>
          </p:cNvPr>
          <p:cNvSpPr>
            <a:spLocks noGrp="1"/>
          </p:cNvSpPr>
          <p:nvPr>
            <p:ph type="title" hasCustomPrompt="1"/>
          </p:nvPr>
        </p:nvSpPr>
        <p:spPr/>
        <p:txBody>
          <a:bodyPr/>
          <a:lstStyle>
            <a:lvl1pPr>
              <a:defRPr b="1" i="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24CF82-8C63-455C-B65E-2D6D1C448FB3}"/>
              </a:ext>
            </a:extLst>
          </p:cNvPr>
          <p:cNvSpPr>
            <a:spLocks noGrp="1"/>
          </p:cNvSpPr>
          <p:nvPr>
            <p:ph idx="1" hasCustomPrompt="1"/>
          </p:nvPr>
        </p:nvSpPr>
        <p:spPr>
          <a:xfrm>
            <a:off x="838200" y="1825625"/>
            <a:ext cx="10515600" cy="4351338"/>
          </a:xfrm>
        </p:spPr>
        <p:txBody>
          <a:bodyPr/>
          <a:lstStyle>
            <a:lvl1pPr>
              <a:defRPr b="1" i="0">
                <a:solidFill>
                  <a:srgbClr val="585951"/>
                </a:solidFill>
                <a:latin typeface="Montserrat SemiBold" pitchFamily="2" charset="77"/>
                <a:cs typeface="Arial" panose="020B0604020202020204" pitchFamily="34" charset="0"/>
              </a:defRPr>
            </a:lvl1pPr>
            <a:lvl2pPr>
              <a:defRPr b="1" i="0">
                <a:solidFill>
                  <a:srgbClr val="3E4039"/>
                </a:solidFill>
                <a:latin typeface="Montserrat SemiBold" pitchFamily="2" charset="77"/>
                <a:cs typeface="Arial" panose="020B0604020202020204" pitchFamily="34" charset="0"/>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C8DE6B-FD87-490C-8FC5-3080172FFCAE}"/>
              </a:ext>
            </a:extLst>
          </p:cNvPr>
          <p:cNvSpPr>
            <a:spLocks noGrp="1"/>
          </p:cNvSpPr>
          <p:nvPr>
            <p:ph type="dt" sz="half" idx="10"/>
          </p:nvPr>
        </p:nvSpPr>
        <p:spPr>
          <a:xfrm>
            <a:off x="838200" y="6356350"/>
            <a:ext cx="2743200" cy="365125"/>
          </a:xfrm>
          <a:prstGeom prst="rect">
            <a:avLst/>
          </a:prstGeom>
        </p:spPr>
        <p:txBody>
          <a:bodyPr/>
          <a:lstStyle>
            <a:lvl1pPr>
              <a:defRPr sz="1600" b="0" i="0">
                <a:latin typeface="Nunito Sans" pitchFamily="2" charset="77"/>
              </a:defRPr>
            </a:lvl1pPr>
          </a:lstStyle>
          <a:p>
            <a:fld id="{B9C6F34B-397E-4BFF-9065-32CCB0CD5D3B}" type="datetimeFigureOut">
              <a:rPr lang="en-US" smtClean="0"/>
              <a:pPr/>
              <a:t>9/1/2020</a:t>
            </a:fld>
            <a:endParaRPr lang="en-US" dirty="0"/>
          </a:p>
        </p:txBody>
      </p:sp>
      <p:sp>
        <p:nvSpPr>
          <p:cNvPr id="5" name="Footer Placeholder 4">
            <a:extLst>
              <a:ext uri="{FF2B5EF4-FFF2-40B4-BE49-F238E27FC236}">
                <a16:creationId xmlns:a16="http://schemas.microsoft.com/office/drawing/2014/main" id="{0498E1E0-A10D-470E-85C6-56F6A06D9EE1}"/>
              </a:ext>
            </a:extLst>
          </p:cNvPr>
          <p:cNvSpPr>
            <a:spLocks noGrp="1"/>
          </p:cNvSpPr>
          <p:nvPr>
            <p:ph type="ftr" sz="quarter" idx="11"/>
          </p:nvPr>
        </p:nvSpPr>
        <p:spPr>
          <a:xfrm>
            <a:off x="4038600" y="6356350"/>
            <a:ext cx="4114800" cy="365125"/>
          </a:xfrm>
          <a:prstGeom prst="rect">
            <a:avLst/>
          </a:prstGeom>
        </p:spPr>
        <p:txBody>
          <a:bodyPr/>
          <a:lstStyle>
            <a:lvl1pPr>
              <a:defRPr sz="1600" b="0" i="0">
                <a:latin typeface="Nunito Sans" pitchFamily="2" charset="77"/>
              </a:defRPr>
            </a:lvl1pPr>
          </a:lstStyle>
          <a:p>
            <a:endParaRPr lang="en-US" dirty="0"/>
          </a:p>
        </p:txBody>
      </p:sp>
      <p:sp>
        <p:nvSpPr>
          <p:cNvPr id="6" name="Slide Number Placeholder 5">
            <a:extLst>
              <a:ext uri="{FF2B5EF4-FFF2-40B4-BE49-F238E27FC236}">
                <a16:creationId xmlns:a16="http://schemas.microsoft.com/office/drawing/2014/main" id="{01920C99-A67E-46B5-9905-CA6E95954D0D}"/>
              </a:ext>
            </a:extLst>
          </p:cNvPr>
          <p:cNvSpPr>
            <a:spLocks noGrp="1"/>
          </p:cNvSpPr>
          <p:nvPr>
            <p:ph type="sldNum" sz="quarter" idx="12"/>
          </p:nvPr>
        </p:nvSpPr>
        <p:spPr>
          <a:xfrm>
            <a:off x="8610600" y="6356350"/>
            <a:ext cx="2743200" cy="365125"/>
          </a:xfrm>
          <a:prstGeom prst="rect">
            <a:avLst/>
          </a:prstGeom>
        </p:spPr>
        <p:txBody>
          <a:bodyPr/>
          <a:lstStyle>
            <a:lvl1pPr>
              <a:defRPr sz="1600" b="0" i="0">
                <a:latin typeface="Nunito Sans" pitchFamily="2" charset="77"/>
              </a:defRPr>
            </a:lvl1pPr>
          </a:lstStyle>
          <a:p>
            <a:fld id="{EB5CB996-F7ED-463A-B5AB-3731257D43C7}" type="slidenum">
              <a:rPr lang="en-US" smtClean="0"/>
              <a:pPr/>
              <a:t>‹#›</a:t>
            </a:fld>
            <a:endParaRPr lang="en-US"/>
          </a:p>
        </p:txBody>
      </p:sp>
    </p:spTree>
    <p:extLst>
      <p:ext uri="{BB962C8B-B14F-4D97-AF65-F5344CB8AC3E}">
        <p14:creationId xmlns:p14="http://schemas.microsoft.com/office/powerpoint/2010/main" val="294382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B067-18DD-4A4E-8C18-342DF9546B38}"/>
              </a:ext>
            </a:extLst>
          </p:cNvPr>
          <p:cNvSpPr>
            <a:spLocks noGrp="1"/>
          </p:cNvSpPr>
          <p:nvPr>
            <p:ph type="title" hasCustomPrompt="1"/>
          </p:nvPr>
        </p:nvSpPr>
        <p:spPr/>
        <p:txBody>
          <a:bodyPr/>
          <a:lstStyle>
            <a:lvl1pPr>
              <a:defRPr>
                <a:solidFill>
                  <a:srgbClr val="6E706A"/>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838200" y="1825625"/>
            <a:ext cx="5181600" cy="4351338"/>
          </a:xfrm>
        </p:spPr>
        <p:txBody>
          <a:bodyPr/>
          <a:lstStyle>
            <a:lvl1pPr>
              <a:defRPr baseline="0">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4274484-A116-45D3-8276-267F1CFD9A42}"/>
              </a:ext>
            </a:extLst>
          </p:cNvPr>
          <p:cNvSpPr>
            <a:spLocks noGrp="1"/>
          </p:cNvSpPr>
          <p:nvPr>
            <p:ph sz="half" idx="2" hasCustomPrompt="1"/>
          </p:nvPr>
        </p:nvSpPr>
        <p:spPr>
          <a:xfrm>
            <a:off x="6172200" y="1825625"/>
            <a:ext cx="5181600" cy="4351338"/>
          </a:xfrm>
        </p:spPr>
        <p:txBody>
          <a:bodyPr/>
          <a:lstStyle>
            <a:lvl1pPr>
              <a:defRPr baseline="0">
                <a:solidFill>
                  <a:srgbClr val="585951"/>
                </a:solidFill>
              </a:defRPr>
            </a:lvl1pPr>
            <a:lvl2pPr>
              <a:defRPr>
                <a:solidFill>
                  <a:srgbClr val="3E4039"/>
                </a:solidFill>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72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43B683B4-0BED-4620-A393-65EE79D88278}"/>
              </a:ext>
            </a:extLst>
          </p:cNvPr>
          <p:cNvSpPr>
            <a:spLocks noGrp="1"/>
          </p:cNvSpPr>
          <p:nvPr>
            <p:ph sz="half" idx="10" hasCustomPrompt="1"/>
          </p:nvPr>
        </p:nvSpPr>
        <p:spPr>
          <a:xfrm>
            <a:off x="752475"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0A90780-D093-4633-92E0-BECA491E0423}"/>
              </a:ext>
            </a:extLst>
          </p:cNvPr>
          <p:cNvSpPr>
            <a:spLocks noGrp="1"/>
          </p:cNvSpPr>
          <p:nvPr>
            <p:ph sz="half" idx="11" hasCustomPrompt="1"/>
          </p:nvPr>
        </p:nvSpPr>
        <p:spPr>
          <a:xfrm>
            <a:off x="65722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9082246C-4E2B-468E-9627-A8693032A0E7}"/>
              </a:ext>
            </a:extLst>
          </p:cNvPr>
          <p:cNvSpPr>
            <a:spLocks noGrp="1"/>
          </p:cNvSpPr>
          <p:nvPr>
            <p:ph sz="half" idx="12" hasCustomPrompt="1"/>
          </p:nvPr>
        </p:nvSpPr>
        <p:spPr>
          <a:xfrm>
            <a:off x="6572250"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0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1"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CF3DA90-1977-45F9-BD90-58A9C0A4B35E}"/>
              </a:ext>
            </a:extLst>
          </p:cNvPr>
          <p:cNvSpPr>
            <a:spLocks noGrp="1"/>
          </p:cNvSpPr>
          <p:nvPr>
            <p:ph sz="half" idx="11" hasCustomPrompt="1"/>
          </p:nvPr>
        </p:nvSpPr>
        <p:spPr>
          <a:xfrm>
            <a:off x="4800600"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29A6FCF9-06B7-4FFD-93C6-D78E2DF104BD}"/>
              </a:ext>
            </a:extLst>
          </p:cNvPr>
          <p:cNvSpPr>
            <a:spLocks noGrp="1"/>
          </p:cNvSpPr>
          <p:nvPr>
            <p:ph sz="half" idx="12" hasCustomPrompt="1"/>
          </p:nvPr>
        </p:nvSpPr>
        <p:spPr>
          <a:xfrm>
            <a:off x="8477251" y="2984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7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0C7-D2B2-45E7-804D-7A9B76C60F1B}"/>
              </a:ext>
            </a:extLst>
          </p:cNvPr>
          <p:cNvSpPr>
            <a:spLocks noGrp="1"/>
          </p:cNvSpPr>
          <p:nvPr>
            <p:ph type="title" hasCustomPrompt="1"/>
          </p:nvPr>
        </p:nvSpPr>
        <p:spPr>
          <a:xfrm>
            <a:off x="839788" y="365125"/>
            <a:ext cx="10515600" cy="1325563"/>
          </a:xfrm>
        </p:spPr>
        <p:txBody>
          <a:bodyPr/>
          <a:lstStyle>
            <a:lvl1pPr>
              <a:defRPr>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9E3A968-DAF6-4E84-9E22-1B5963E54778}"/>
              </a:ext>
            </a:extLst>
          </p:cNvPr>
          <p:cNvSpPr>
            <a:spLocks noGrp="1"/>
          </p:cNvSpPr>
          <p:nvPr>
            <p:ph type="body" idx="1" hasCustomPrompt="1"/>
          </p:nvPr>
        </p:nvSpPr>
        <p:spPr>
          <a:xfrm>
            <a:off x="839788" y="1681163"/>
            <a:ext cx="5157787"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2124C1D-0145-441A-887D-264626A32C75}"/>
              </a:ext>
            </a:extLst>
          </p:cNvPr>
          <p:cNvSpPr>
            <a:spLocks noGrp="1"/>
          </p:cNvSpPr>
          <p:nvPr>
            <p:ph sz="half" idx="2" hasCustomPrompt="1"/>
          </p:nvPr>
        </p:nvSpPr>
        <p:spPr>
          <a:xfrm>
            <a:off x="839788" y="2505075"/>
            <a:ext cx="5157787"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aseline="0">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7ACFB7-24BE-47B1-ACAE-5E089B967EB3}"/>
              </a:ext>
            </a:extLst>
          </p:cNvPr>
          <p:cNvSpPr>
            <a:spLocks noGrp="1"/>
          </p:cNvSpPr>
          <p:nvPr>
            <p:ph type="body" sz="quarter" idx="3" hasCustomPrompt="1"/>
          </p:nvPr>
        </p:nvSpPr>
        <p:spPr>
          <a:xfrm>
            <a:off x="6172200" y="1681163"/>
            <a:ext cx="5183188"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BC880B4D-A08C-4151-BB70-35333EC33429}"/>
              </a:ext>
            </a:extLst>
          </p:cNvPr>
          <p:cNvSpPr>
            <a:spLocks noGrp="1"/>
          </p:cNvSpPr>
          <p:nvPr>
            <p:ph sz="quarter" idx="4" hasCustomPrompt="1"/>
          </p:nvPr>
        </p:nvSpPr>
        <p:spPr>
          <a:xfrm>
            <a:off x="6172200" y="2505075"/>
            <a:ext cx="5183188"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C8229C-F7DC-4CB2-835D-CE77E673D87E}"/>
              </a:ext>
            </a:extLst>
          </p:cNvPr>
          <p:cNvSpPr>
            <a:spLocks noGrp="1"/>
          </p:cNvSpPr>
          <p:nvPr>
            <p:ph type="dt" sz="half" idx="10"/>
          </p:nvPr>
        </p:nvSpPr>
        <p:spPr>
          <a:xfrm>
            <a:off x="838200" y="6356350"/>
            <a:ext cx="2743200" cy="365125"/>
          </a:xfrm>
          <a:prstGeom prst="rect">
            <a:avLst/>
          </a:prstGeom>
        </p:spPr>
        <p:txBody>
          <a:bodyPr/>
          <a:lstStyle>
            <a:lvl1pPr>
              <a:defRPr>
                <a:solidFill>
                  <a:srgbClr val="6E706A"/>
                </a:solidFill>
              </a:defRPr>
            </a:lvl1pPr>
          </a:lstStyle>
          <a:p>
            <a:fld id="{B9C6F34B-397E-4BFF-9065-32CCB0CD5D3B}" type="datetimeFigureOut">
              <a:rPr lang="en-US" smtClean="0"/>
              <a:pPr/>
              <a:t>9/1/2020</a:t>
            </a:fld>
            <a:endParaRPr lang="en-US" dirty="0"/>
          </a:p>
        </p:txBody>
      </p:sp>
      <p:sp>
        <p:nvSpPr>
          <p:cNvPr id="8" name="Footer Placeholder 7">
            <a:extLst>
              <a:ext uri="{FF2B5EF4-FFF2-40B4-BE49-F238E27FC236}">
                <a16:creationId xmlns:a16="http://schemas.microsoft.com/office/drawing/2014/main" id="{2A3888FF-1633-403F-9087-FEC0107E202C}"/>
              </a:ext>
            </a:extLst>
          </p:cNvPr>
          <p:cNvSpPr>
            <a:spLocks noGrp="1"/>
          </p:cNvSpPr>
          <p:nvPr>
            <p:ph type="ftr" sz="quarter" idx="11"/>
          </p:nvPr>
        </p:nvSpPr>
        <p:spPr>
          <a:xfrm>
            <a:off x="4038600" y="6356350"/>
            <a:ext cx="4114800" cy="365125"/>
          </a:xfrm>
          <a:prstGeom prst="rect">
            <a:avLst/>
          </a:prstGeom>
        </p:spPr>
        <p:txBody>
          <a:bodyPr/>
          <a:lstStyle>
            <a:lvl1pPr>
              <a:defRPr>
                <a:solidFill>
                  <a:srgbClr val="6E706A"/>
                </a:solidFill>
              </a:defRPr>
            </a:lvl1pPr>
          </a:lstStyle>
          <a:p>
            <a:endParaRPr lang="en-US" dirty="0"/>
          </a:p>
        </p:txBody>
      </p:sp>
      <p:sp>
        <p:nvSpPr>
          <p:cNvPr id="9" name="Slide Number Placeholder 8">
            <a:extLst>
              <a:ext uri="{FF2B5EF4-FFF2-40B4-BE49-F238E27FC236}">
                <a16:creationId xmlns:a16="http://schemas.microsoft.com/office/drawing/2014/main" id="{B9A65817-01A7-4122-84AC-A00207A5E3F3}"/>
              </a:ext>
            </a:extLst>
          </p:cNvPr>
          <p:cNvSpPr>
            <a:spLocks noGrp="1"/>
          </p:cNvSpPr>
          <p:nvPr>
            <p:ph type="sldNum" sz="quarter" idx="12"/>
          </p:nvPr>
        </p:nvSpPr>
        <p:spPr>
          <a:xfrm>
            <a:off x="8610600" y="6356350"/>
            <a:ext cx="2743200" cy="365125"/>
          </a:xfrm>
          <a:prstGeom prst="rect">
            <a:avLst/>
          </a:prstGeom>
        </p:spPr>
        <p:txBody>
          <a:bodyPr/>
          <a:lstStyle>
            <a:lvl1pPr>
              <a:defRPr>
                <a:solidFill>
                  <a:srgbClr val="6E706A"/>
                </a:solidFill>
              </a:defRPr>
            </a:lvl1pPr>
          </a:lstStyle>
          <a:p>
            <a:fld id="{EB5CB996-F7ED-463A-B5AB-3731257D43C7}" type="slidenum">
              <a:rPr lang="en-US" smtClean="0"/>
              <a:pPr/>
              <a:t>‹#›</a:t>
            </a:fld>
            <a:endParaRPr lang="en-US" dirty="0"/>
          </a:p>
        </p:txBody>
      </p:sp>
    </p:spTree>
    <p:extLst>
      <p:ext uri="{BB962C8B-B14F-4D97-AF65-F5344CB8AC3E}">
        <p14:creationId xmlns:p14="http://schemas.microsoft.com/office/powerpoint/2010/main" val="19215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baseline="0">
                <a:solidFill>
                  <a:srgbClr val="6E706A"/>
                </a:solidFill>
              </a:defRPr>
            </a:lvl1pPr>
          </a:lstStyle>
          <a:p>
            <a:r>
              <a:rPr lang="en-US" dirty="0"/>
              <a:t>Click to Edit Master Title Style</a:t>
            </a:r>
          </a:p>
        </p:txBody>
      </p:sp>
    </p:spTree>
    <p:extLst>
      <p:ext uri="{BB962C8B-B14F-4D97-AF65-F5344CB8AC3E}">
        <p14:creationId xmlns:p14="http://schemas.microsoft.com/office/powerpoint/2010/main" val="416420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1333499" y="200342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34EED652-1A88-4281-AB00-4EF629A2D854}"/>
              </a:ext>
            </a:extLst>
          </p:cNvPr>
          <p:cNvSpPr>
            <a:spLocks noGrp="1"/>
          </p:cNvSpPr>
          <p:nvPr>
            <p:ph sz="half" idx="10" hasCustomPrompt="1"/>
          </p:nvPr>
        </p:nvSpPr>
        <p:spPr>
          <a:xfrm>
            <a:off x="1333499" y="438467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F380E853-317E-41F8-B440-E4639CC1C8B8}"/>
              </a:ext>
            </a:extLst>
          </p:cNvPr>
          <p:cNvSpPr>
            <a:spLocks noGrp="1"/>
          </p:cNvSpPr>
          <p:nvPr>
            <p:ph sz="half" idx="11" hasCustomPrompt="1"/>
          </p:nvPr>
        </p:nvSpPr>
        <p:spPr>
          <a:xfrm>
            <a:off x="6638924" y="438467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DC7E33CE-C163-4EDB-8FC7-FE3052CDD3A7}"/>
              </a:ext>
            </a:extLst>
          </p:cNvPr>
          <p:cNvSpPr>
            <a:spLocks noGrp="1"/>
          </p:cNvSpPr>
          <p:nvPr>
            <p:ph sz="half" idx="12" hasCustomPrompt="1"/>
          </p:nvPr>
        </p:nvSpPr>
        <p:spPr>
          <a:xfrm>
            <a:off x="6638925" y="200342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0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4489449"/>
          </a:xfrm>
        </p:spPr>
        <p:txBody>
          <a:bodyPr/>
          <a:lstStyle>
            <a:lvl4pPr>
              <a:defRPr>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2F149B9A-4BE2-455A-9652-94FB6E01D559}"/>
              </a:ext>
            </a:extLst>
          </p:cNvPr>
          <p:cNvSpPr>
            <a:spLocks noGrp="1"/>
          </p:cNvSpPr>
          <p:nvPr>
            <p:ph sz="half" idx="10" hasCustomPrompt="1"/>
          </p:nvPr>
        </p:nvSpPr>
        <p:spPr>
          <a:xfrm>
            <a:off x="4357688" y="1981199"/>
            <a:ext cx="3609975" cy="4489449"/>
          </a:xfrm>
        </p:spPr>
        <p:txBody>
          <a:bodyPr/>
          <a:lstStyle>
            <a:lvl4pPr>
              <a:defRPr baseline="0">
                <a:solidFill>
                  <a:srgbClr val="041117"/>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8229601" y="1971673"/>
            <a:ext cx="3609975" cy="4489449"/>
          </a:xfrm>
        </p:spPr>
        <p:txBody>
          <a:bodyPr/>
          <a:lstStyle>
            <a:lvl4pPr>
              <a:defRPr b="0" i="0" baseline="0">
                <a:solidFill>
                  <a:srgbClr val="041117"/>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DC05-D50F-4AEC-B74B-6E991A898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F1397C5-FBFB-4F85-819C-EDE71E41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33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58" r:id="rId5"/>
    <p:sldLayoutId id="2147483653" r:id="rId6"/>
    <p:sldLayoutId id="2147483654" r:id="rId7"/>
    <p:sldLayoutId id="2147483659" r:id="rId8"/>
    <p:sldLayoutId id="2147483660" r:id="rId9"/>
    <p:sldLayoutId id="2147483661" r:id="rId10"/>
    <p:sldLayoutId id="2147483651" r:id="rId11"/>
    <p:sldLayoutId id="2147483655" r:id="rId12"/>
  </p:sldLayoutIdLst>
  <p:txStyles>
    <p:titleStyle>
      <a:lvl1pPr algn="l" defTabSz="914400" rtl="0" eaLnBrk="1" latinLnBrk="0" hangingPunct="1">
        <a:lnSpc>
          <a:spcPct val="90000"/>
        </a:lnSpc>
        <a:spcBef>
          <a:spcPct val="0"/>
        </a:spcBef>
        <a:buNone/>
        <a:defRPr sz="4000" b="0" i="0" kern="1200" baseline="0">
          <a:solidFill>
            <a:srgbClr val="6E706A"/>
          </a:solidFill>
          <a:latin typeface="Montserrat SemiBold" pitchFamily="2" charset="77"/>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baseline="0">
          <a:solidFill>
            <a:srgbClr val="585951"/>
          </a:solidFill>
          <a:latin typeface="Montserrat SemiBold" pitchFamily="2"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baseline="0">
          <a:solidFill>
            <a:srgbClr val="3E4039"/>
          </a:solidFill>
          <a:latin typeface="Montserrat SemiBold" pitchFamily="2"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b="1" i="0" kern="1200" baseline="0">
          <a:solidFill>
            <a:srgbClr val="27292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12130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baseline="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83B4-4680-4B1D-8229-A50133AE8625}"/>
              </a:ext>
            </a:extLst>
          </p:cNvPr>
          <p:cNvSpPr>
            <a:spLocks noGrp="1"/>
          </p:cNvSpPr>
          <p:nvPr>
            <p:ph type="ctrTitle"/>
          </p:nvPr>
        </p:nvSpPr>
        <p:spPr/>
        <p:txBody>
          <a:bodyPr/>
          <a:lstStyle/>
          <a:p>
            <a:r>
              <a:rPr lang="en-US" dirty="0"/>
              <a:t>Scenario Examples</a:t>
            </a:r>
            <a:br>
              <a:rPr lang="en-US" dirty="0"/>
            </a:br>
            <a:r>
              <a:rPr lang="en-US" dirty="0"/>
              <a:t>Choosing the Right Statistic</a:t>
            </a:r>
          </a:p>
        </p:txBody>
      </p:sp>
      <p:sp>
        <p:nvSpPr>
          <p:cNvPr id="3" name="Subtitle 2">
            <a:extLst>
              <a:ext uri="{FF2B5EF4-FFF2-40B4-BE49-F238E27FC236}">
                <a16:creationId xmlns:a16="http://schemas.microsoft.com/office/drawing/2014/main" id="{565AD8DA-A556-4D49-8D94-EB65C7E17C20}"/>
              </a:ext>
            </a:extLst>
          </p:cNvPr>
          <p:cNvSpPr>
            <a:spLocks noGrp="1"/>
          </p:cNvSpPr>
          <p:nvPr>
            <p:ph type="subTitle" idx="4294967295"/>
          </p:nvPr>
        </p:nvSpPr>
        <p:spPr>
          <a:xfrm>
            <a:off x="1524000" y="3602038"/>
            <a:ext cx="9144000" cy="1655762"/>
          </a:xfrm>
        </p:spPr>
        <p:txBody>
          <a:bodyPr/>
          <a:lstStyle/>
          <a:p>
            <a:endParaRPr lang="en-US" dirty="0"/>
          </a:p>
        </p:txBody>
      </p:sp>
    </p:spTree>
    <p:extLst>
      <p:ext uri="{BB962C8B-B14F-4D97-AF65-F5344CB8AC3E}">
        <p14:creationId xmlns:p14="http://schemas.microsoft.com/office/powerpoint/2010/main" val="77981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73F9-F1F5-4DEE-9F2F-622E0D724516}"/>
              </a:ext>
            </a:extLst>
          </p:cNvPr>
          <p:cNvSpPr>
            <a:spLocks noGrp="1"/>
          </p:cNvSpPr>
          <p:nvPr>
            <p:ph type="title"/>
          </p:nvPr>
        </p:nvSpPr>
        <p:spPr/>
        <p:txBody>
          <a:bodyPr/>
          <a:lstStyle/>
          <a:p>
            <a:r>
              <a:rPr lang="en-US" dirty="0"/>
              <a:t>Scenario 6</a:t>
            </a:r>
          </a:p>
        </p:txBody>
      </p:sp>
      <p:sp>
        <p:nvSpPr>
          <p:cNvPr id="3" name="Content Placeholder 2">
            <a:extLst>
              <a:ext uri="{FF2B5EF4-FFF2-40B4-BE49-F238E27FC236}">
                <a16:creationId xmlns:a16="http://schemas.microsoft.com/office/drawing/2014/main" id="{16A0A16F-DBC2-452C-9F68-E2AC58A501B4}"/>
              </a:ext>
            </a:extLst>
          </p:cNvPr>
          <p:cNvSpPr>
            <a:spLocks noGrp="1"/>
          </p:cNvSpPr>
          <p:nvPr>
            <p:ph idx="1"/>
          </p:nvPr>
        </p:nvSpPr>
        <p:spPr/>
        <p:txBody>
          <a:bodyPr>
            <a:normAutofit lnSpcReduction="10000"/>
          </a:bodyPr>
          <a:lstStyle/>
          <a:p>
            <a:r>
              <a:rPr lang="en-US" dirty="0"/>
              <a:t>Your boss would like you to see if the ethnicity breakdown of your customer base differs by gender. </a:t>
            </a:r>
          </a:p>
          <a:p>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Categorical</a:t>
            </a:r>
          </a:p>
          <a:p>
            <a:pPr lvl="1"/>
            <a:endParaRPr lang="en-US" dirty="0"/>
          </a:p>
          <a:p>
            <a:r>
              <a:rPr lang="en-US" dirty="0"/>
              <a:t>You should be doing an Independent Chi-Square.</a:t>
            </a:r>
          </a:p>
          <a:p>
            <a:endParaRPr lang="en-US" dirty="0"/>
          </a:p>
        </p:txBody>
      </p:sp>
    </p:spTree>
    <p:extLst>
      <p:ext uri="{BB962C8B-B14F-4D97-AF65-F5344CB8AC3E}">
        <p14:creationId xmlns:p14="http://schemas.microsoft.com/office/powerpoint/2010/main" val="302869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7</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85000" lnSpcReduction="20000"/>
          </a:bodyPr>
          <a:lstStyle/>
          <a:p>
            <a:r>
              <a:rPr lang="en-US" dirty="0"/>
              <a:t>Your boss would like to know if the amount of time spent helping customers varies based on their ethnicity. There are four racial categories the company caters to: Caucasian, African American, Asian, and Native American.</a:t>
            </a:r>
          </a:p>
          <a:p>
            <a:endParaRPr lang="en-US" dirty="0"/>
          </a:p>
          <a:p>
            <a:r>
              <a:rPr lang="en-US" dirty="0"/>
              <a:t>What are the variables of interest?</a:t>
            </a:r>
          </a:p>
          <a:p>
            <a:pPr lvl="1"/>
            <a:r>
              <a:rPr lang="en-US" dirty="0"/>
              <a:t>Ethnicity categories- IV</a:t>
            </a:r>
          </a:p>
          <a:p>
            <a:pPr lvl="1"/>
            <a:r>
              <a:rPr lang="en-US" dirty="0"/>
              <a:t>Time spent helping - DV</a:t>
            </a:r>
          </a:p>
          <a:p>
            <a:pPr lvl="1"/>
            <a:endParaRPr lang="en-US" dirty="0"/>
          </a:p>
          <a:p>
            <a:r>
              <a:rPr lang="en-US" dirty="0"/>
              <a:t>Are you testing or comparing anything?</a:t>
            </a:r>
          </a:p>
          <a:p>
            <a:pPr lvl="1"/>
            <a:r>
              <a:rPr lang="en-US" dirty="0"/>
              <a:t>Yes </a:t>
            </a:r>
          </a:p>
          <a:p>
            <a:pPr lvl="1"/>
            <a:endParaRPr lang="en-US" dirty="0"/>
          </a:p>
          <a:p>
            <a:r>
              <a:rPr lang="en-US" dirty="0"/>
              <a:t>How many levels of the IV do you have?</a:t>
            </a:r>
          </a:p>
          <a:p>
            <a:pPr lvl="1"/>
            <a:r>
              <a:rPr lang="en-US" dirty="0"/>
              <a:t>Four </a:t>
            </a:r>
          </a:p>
          <a:p>
            <a:pPr lvl="1"/>
            <a:endParaRPr lang="en-US" dirty="0"/>
          </a:p>
          <a:p>
            <a:endParaRPr lang="en-US" dirty="0"/>
          </a:p>
        </p:txBody>
      </p:sp>
    </p:spTree>
    <p:extLst>
      <p:ext uri="{BB962C8B-B14F-4D97-AF65-F5344CB8AC3E}">
        <p14:creationId xmlns:p14="http://schemas.microsoft.com/office/powerpoint/2010/main" val="43506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7</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92500" lnSpcReduction="20000"/>
          </a:bodyPr>
          <a:lstStyle/>
          <a:p>
            <a:r>
              <a:rPr lang="en-US" dirty="0"/>
              <a:t>Your boss would like to know if the amount of time spent helping customers varies based on their ethnicity. There are four racial categories the company caters to: Caucasian, African American, Asian, and Native American.</a:t>
            </a:r>
          </a:p>
          <a:p>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Continuous </a:t>
            </a:r>
          </a:p>
          <a:p>
            <a:pPr lvl="1"/>
            <a:endParaRPr lang="en-US" dirty="0"/>
          </a:p>
          <a:p>
            <a:r>
              <a:rPr lang="en-US" dirty="0"/>
              <a:t>You should be doing an ANOVA</a:t>
            </a:r>
          </a:p>
          <a:p>
            <a:endParaRPr lang="en-US" dirty="0"/>
          </a:p>
        </p:txBody>
      </p:sp>
    </p:spTree>
    <p:extLst>
      <p:ext uri="{BB962C8B-B14F-4D97-AF65-F5344CB8AC3E}">
        <p14:creationId xmlns:p14="http://schemas.microsoft.com/office/powerpoint/2010/main" val="73839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8</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85000" lnSpcReduction="20000"/>
          </a:bodyPr>
          <a:lstStyle/>
          <a:p>
            <a:r>
              <a:rPr lang="en-US" dirty="0"/>
              <a:t>Your boss would like to know if the amount of time spent helping customers varies based on their gender. They are using traditional gender roles of just male and female. </a:t>
            </a:r>
          </a:p>
          <a:p>
            <a:endParaRPr lang="en-US" dirty="0"/>
          </a:p>
          <a:p>
            <a:r>
              <a:rPr lang="en-US" dirty="0"/>
              <a:t>What are the variables of interest?</a:t>
            </a:r>
          </a:p>
          <a:p>
            <a:pPr lvl="1"/>
            <a:r>
              <a:rPr lang="en-US" dirty="0"/>
              <a:t>Gender categories- IV</a:t>
            </a:r>
          </a:p>
          <a:p>
            <a:pPr lvl="1"/>
            <a:r>
              <a:rPr lang="en-US" dirty="0"/>
              <a:t>Time spent helping - DV</a:t>
            </a:r>
          </a:p>
          <a:p>
            <a:pPr lvl="1"/>
            <a:endParaRPr lang="en-US" dirty="0"/>
          </a:p>
          <a:p>
            <a:r>
              <a:rPr lang="en-US" dirty="0"/>
              <a:t>Are you testing or comparing anything?</a:t>
            </a:r>
          </a:p>
          <a:p>
            <a:pPr lvl="1"/>
            <a:r>
              <a:rPr lang="en-US" dirty="0"/>
              <a:t>Yes </a:t>
            </a:r>
          </a:p>
          <a:p>
            <a:pPr lvl="1"/>
            <a:endParaRPr lang="en-US" dirty="0"/>
          </a:p>
          <a:p>
            <a:r>
              <a:rPr lang="en-US" dirty="0"/>
              <a:t>How many levels of the IV do you have?</a:t>
            </a:r>
          </a:p>
          <a:p>
            <a:pPr lvl="1"/>
            <a:r>
              <a:rPr lang="en-US" dirty="0"/>
              <a:t>Two</a:t>
            </a:r>
          </a:p>
          <a:p>
            <a:pPr lvl="1"/>
            <a:endParaRPr lang="en-US" dirty="0"/>
          </a:p>
        </p:txBody>
      </p:sp>
    </p:spTree>
    <p:extLst>
      <p:ext uri="{BB962C8B-B14F-4D97-AF65-F5344CB8AC3E}">
        <p14:creationId xmlns:p14="http://schemas.microsoft.com/office/powerpoint/2010/main" val="115015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8</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92500" lnSpcReduction="10000"/>
          </a:bodyPr>
          <a:lstStyle/>
          <a:p>
            <a:r>
              <a:rPr lang="en-US" dirty="0"/>
              <a:t>Your boss would like to know if the amount of time spent helping customers varies based on their gender. They are using traditional gender roles of just male and female. </a:t>
            </a:r>
          </a:p>
          <a:p>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Continuous </a:t>
            </a:r>
          </a:p>
          <a:p>
            <a:pPr lvl="1"/>
            <a:endParaRPr lang="en-US" dirty="0"/>
          </a:p>
          <a:p>
            <a:r>
              <a:rPr lang="en-US" dirty="0"/>
              <a:t>You should be doing an independent t-test</a:t>
            </a:r>
          </a:p>
          <a:p>
            <a:endParaRPr lang="en-US" dirty="0"/>
          </a:p>
        </p:txBody>
      </p:sp>
    </p:spTree>
    <p:extLst>
      <p:ext uri="{BB962C8B-B14F-4D97-AF65-F5344CB8AC3E}">
        <p14:creationId xmlns:p14="http://schemas.microsoft.com/office/powerpoint/2010/main" val="289831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9</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85000" lnSpcReduction="20000"/>
          </a:bodyPr>
          <a:lstStyle/>
          <a:p>
            <a:r>
              <a:rPr lang="en-US" dirty="0"/>
              <a:t>Your boss would like to know if the amount of time spent helping customers has changed over time.  They have data from 2010 and also from the current year of 2020.  </a:t>
            </a:r>
          </a:p>
          <a:p>
            <a:endParaRPr lang="en-US" dirty="0"/>
          </a:p>
          <a:p>
            <a:r>
              <a:rPr lang="en-US" dirty="0"/>
              <a:t>What are the variables of interest?</a:t>
            </a:r>
          </a:p>
          <a:p>
            <a:pPr lvl="1"/>
            <a:r>
              <a:rPr lang="en-US" dirty="0"/>
              <a:t>Time - IV</a:t>
            </a:r>
          </a:p>
          <a:p>
            <a:pPr lvl="1"/>
            <a:r>
              <a:rPr lang="en-US" dirty="0"/>
              <a:t>Time spent helping - DV</a:t>
            </a:r>
          </a:p>
          <a:p>
            <a:pPr lvl="1"/>
            <a:endParaRPr lang="en-US" dirty="0"/>
          </a:p>
          <a:p>
            <a:r>
              <a:rPr lang="en-US" dirty="0"/>
              <a:t>Are you testing or comparing anything?</a:t>
            </a:r>
          </a:p>
          <a:p>
            <a:pPr lvl="1"/>
            <a:r>
              <a:rPr lang="en-US" dirty="0"/>
              <a:t>Yes </a:t>
            </a:r>
          </a:p>
          <a:p>
            <a:pPr lvl="1"/>
            <a:endParaRPr lang="en-US" dirty="0"/>
          </a:p>
          <a:p>
            <a:r>
              <a:rPr lang="en-US" dirty="0"/>
              <a:t>How many levels of the IV do you have?</a:t>
            </a:r>
          </a:p>
          <a:p>
            <a:pPr lvl="1"/>
            <a:r>
              <a:rPr lang="en-US" dirty="0"/>
              <a:t>Two</a:t>
            </a:r>
          </a:p>
          <a:p>
            <a:pPr marL="457200" lvl="1" indent="0">
              <a:buNone/>
            </a:pPr>
            <a:endParaRPr lang="en-US" dirty="0"/>
          </a:p>
        </p:txBody>
      </p:sp>
    </p:spTree>
    <p:extLst>
      <p:ext uri="{BB962C8B-B14F-4D97-AF65-F5344CB8AC3E}">
        <p14:creationId xmlns:p14="http://schemas.microsoft.com/office/powerpoint/2010/main" val="2062277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9</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92500" lnSpcReduction="10000"/>
          </a:bodyPr>
          <a:lstStyle/>
          <a:p>
            <a:r>
              <a:rPr lang="en-US" dirty="0"/>
              <a:t>Your boss would like to know if the amount of time spent helping customers has changed over time.  They have data from 2010 and also from the current year of 2020.  </a:t>
            </a:r>
          </a:p>
          <a:p>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Continuous </a:t>
            </a:r>
          </a:p>
          <a:p>
            <a:pPr lvl="1"/>
            <a:endParaRPr lang="en-US" dirty="0"/>
          </a:p>
          <a:p>
            <a:r>
              <a:rPr lang="en-US" dirty="0"/>
              <a:t>You should be doing a dependent t-test</a:t>
            </a:r>
          </a:p>
          <a:p>
            <a:endParaRPr lang="en-US" dirty="0"/>
          </a:p>
        </p:txBody>
      </p:sp>
    </p:spTree>
    <p:extLst>
      <p:ext uri="{BB962C8B-B14F-4D97-AF65-F5344CB8AC3E}">
        <p14:creationId xmlns:p14="http://schemas.microsoft.com/office/powerpoint/2010/main" val="206774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10</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85000" lnSpcReduction="20000"/>
          </a:bodyPr>
          <a:lstStyle/>
          <a:p>
            <a:r>
              <a:rPr lang="en-US" dirty="0"/>
              <a:t>Your boss would like to know if the amount of time spent helping customers and the wait times vary based on their ethnicity. There are four racial categories the company caters to: Caucasian, African American, Asian, and Native American.</a:t>
            </a:r>
          </a:p>
          <a:p>
            <a:endParaRPr lang="en-US" dirty="0"/>
          </a:p>
          <a:p>
            <a:r>
              <a:rPr lang="en-US" dirty="0"/>
              <a:t>What are the variables of interest?</a:t>
            </a:r>
          </a:p>
          <a:p>
            <a:pPr lvl="1"/>
            <a:r>
              <a:rPr lang="en-US" dirty="0"/>
              <a:t>Ethnicity  categories- IV</a:t>
            </a:r>
          </a:p>
          <a:p>
            <a:pPr lvl="1"/>
            <a:r>
              <a:rPr lang="en-US" dirty="0"/>
              <a:t>Time spent helping and time spent waiting - DVs</a:t>
            </a:r>
          </a:p>
          <a:p>
            <a:pPr lvl="1"/>
            <a:endParaRPr lang="en-US" dirty="0"/>
          </a:p>
          <a:p>
            <a:r>
              <a:rPr lang="en-US" dirty="0"/>
              <a:t>Are you testing or comparing anything?</a:t>
            </a:r>
          </a:p>
          <a:p>
            <a:pPr lvl="1"/>
            <a:r>
              <a:rPr lang="en-US" dirty="0"/>
              <a:t>Yes </a:t>
            </a:r>
          </a:p>
          <a:p>
            <a:pPr lvl="1"/>
            <a:endParaRPr lang="en-US" dirty="0"/>
          </a:p>
          <a:p>
            <a:r>
              <a:rPr lang="en-US" dirty="0"/>
              <a:t>How many levels of the IV do you have?</a:t>
            </a:r>
          </a:p>
          <a:p>
            <a:pPr lvl="1"/>
            <a:r>
              <a:rPr lang="en-US" dirty="0"/>
              <a:t>Four</a:t>
            </a:r>
          </a:p>
          <a:p>
            <a:pPr marL="457200" lvl="1" indent="0">
              <a:buNone/>
            </a:pPr>
            <a:endParaRPr lang="en-US" dirty="0"/>
          </a:p>
        </p:txBody>
      </p:sp>
    </p:spTree>
    <p:extLst>
      <p:ext uri="{BB962C8B-B14F-4D97-AF65-F5344CB8AC3E}">
        <p14:creationId xmlns:p14="http://schemas.microsoft.com/office/powerpoint/2010/main" val="120911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10</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92500" lnSpcReduction="20000"/>
          </a:bodyPr>
          <a:lstStyle/>
          <a:p>
            <a:r>
              <a:rPr lang="en-US" dirty="0"/>
              <a:t>Your boss would like to know if the amount of time spent helping customers and the wait times vary based on their ethnicity. There are four racial categories the company caters to: Caucasian, African American, Asian, and Native American.</a:t>
            </a:r>
          </a:p>
          <a:p>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Continuous </a:t>
            </a:r>
          </a:p>
          <a:p>
            <a:pPr lvl="1"/>
            <a:endParaRPr lang="en-US" dirty="0"/>
          </a:p>
          <a:p>
            <a:r>
              <a:rPr lang="en-US" dirty="0"/>
              <a:t>You should be doing a MANOVA</a:t>
            </a:r>
          </a:p>
          <a:p>
            <a:endParaRPr lang="en-US" dirty="0"/>
          </a:p>
        </p:txBody>
      </p:sp>
    </p:spTree>
    <p:extLst>
      <p:ext uri="{BB962C8B-B14F-4D97-AF65-F5344CB8AC3E}">
        <p14:creationId xmlns:p14="http://schemas.microsoft.com/office/powerpoint/2010/main" val="98261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11</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70000" lnSpcReduction="20000"/>
          </a:bodyPr>
          <a:lstStyle/>
          <a:p>
            <a:r>
              <a:rPr lang="en-US" dirty="0"/>
              <a:t>Your boss would like to know if the amount of time spent helping customers and the wait times vary based on their ethnicity. There are four racial categories the company caters to: Caucasian, African American, Asian, and Native American. Since they know that females tend to talk longer on the phone than males, they want to control for the effects of gender as well.</a:t>
            </a:r>
          </a:p>
          <a:p>
            <a:endParaRPr lang="en-US" dirty="0"/>
          </a:p>
          <a:p>
            <a:r>
              <a:rPr lang="en-US" dirty="0"/>
              <a:t>What are the variables of interest?</a:t>
            </a:r>
          </a:p>
          <a:p>
            <a:pPr lvl="1"/>
            <a:r>
              <a:rPr lang="en-US" dirty="0"/>
              <a:t>Ethnicity  categories- IV</a:t>
            </a:r>
          </a:p>
          <a:p>
            <a:pPr lvl="1"/>
            <a:r>
              <a:rPr lang="en-US" dirty="0"/>
              <a:t>Time spent helping and time spent waiting – DVs</a:t>
            </a:r>
          </a:p>
          <a:p>
            <a:pPr lvl="1"/>
            <a:r>
              <a:rPr lang="en-US" dirty="0"/>
              <a:t>Gender - CV</a:t>
            </a:r>
          </a:p>
          <a:p>
            <a:pPr lvl="1"/>
            <a:endParaRPr lang="en-US" dirty="0"/>
          </a:p>
          <a:p>
            <a:r>
              <a:rPr lang="en-US" dirty="0"/>
              <a:t>Are you testing or comparing anything?</a:t>
            </a:r>
          </a:p>
          <a:p>
            <a:pPr lvl="1"/>
            <a:r>
              <a:rPr lang="en-US" dirty="0"/>
              <a:t>Yes </a:t>
            </a:r>
          </a:p>
          <a:p>
            <a:pPr lvl="1"/>
            <a:endParaRPr lang="en-US" dirty="0"/>
          </a:p>
          <a:p>
            <a:r>
              <a:rPr lang="en-US" dirty="0"/>
              <a:t>How many levels of the IV do you have?</a:t>
            </a:r>
          </a:p>
          <a:p>
            <a:pPr lvl="1"/>
            <a:r>
              <a:rPr lang="en-US" dirty="0"/>
              <a:t>Four</a:t>
            </a:r>
          </a:p>
        </p:txBody>
      </p:sp>
    </p:spTree>
    <p:extLst>
      <p:ext uri="{BB962C8B-B14F-4D97-AF65-F5344CB8AC3E}">
        <p14:creationId xmlns:p14="http://schemas.microsoft.com/office/powerpoint/2010/main" val="75877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86DA-707D-421B-BEDE-9C36D60E4985}"/>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70A66DE5-B15C-4AA1-A2CD-71463887CA0A}"/>
              </a:ext>
            </a:extLst>
          </p:cNvPr>
          <p:cNvSpPr>
            <a:spLocks noGrp="1"/>
          </p:cNvSpPr>
          <p:nvPr>
            <p:ph idx="1"/>
          </p:nvPr>
        </p:nvSpPr>
        <p:spPr/>
        <p:txBody>
          <a:bodyPr>
            <a:normAutofit fontScale="77500" lnSpcReduction="20000"/>
          </a:bodyPr>
          <a:lstStyle/>
          <a:p>
            <a:r>
              <a:rPr lang="en-US" dirty="0"/>
              <a:t>Your manager swings by your desk and asks if you can tell her what the most common way that customers are reaching out for help. Customer service is available via phone, email, and instant message.</a:t>
            </a:r>
          </a:p>
          <a:p>
            <a:endParaRPr lang="en-US" dirty="0"/>
          </a:p>
          <a:p>
            <a:r>
              <a:rPr lang="en-US" dirty="0"/>
              <a:t>What is the variable of interest?</a:t>
            </a:r>
          </a:p>
          <a:p>
            <a:pPr lvl="1"/>
            <a:r>
              <a:rPr lang="en-US" dirty="0"/>
              <a:t>Ways customers are reaching out</a:t>
            </a:r>
          </a:p>
          <a:p>
            <a:pPr lvl="1"/>
            <a:endParaRPr lang="en-US" dirty="0"/>
          </a:p>
          <a:p>
            <a:r>
              <a:rPr lang="en-US" dirty="0"/>
              <a:t>Are you testing anything?</a:t>
            </a:r>
          </a:p>
          <a:p>
            <a:pPr lvl="1"/>
            <a:r>
              <a:rPr lang="en-US" dirty="0"/>
              <a:t>No (so this is a descriptive statistic) </a:t>
            </a:r>
          </a:p>
          <a:p>
            <a:pPr lvl="1"/>
            <a:endParaRPr lang="en-US" dirty="0"/>
          </a:p>
          <a:p>
            <a:r>
              <a:rPr lang="en-US" dirty="0"/>
              <a:t>Is the variable continuous or categorical?</a:t>
            </a:r>
          </a:p>
          <a:p>
            <a:pPr lvl="1"/>
            <a:r>
              <a:rPr lang="en-US" dirty="0"/>
              <a:t>Categorical</a:t>
            </a:r>
          </a:p>
          <a:p>
            <a:pPr lvl="1"/>
            <a:endParaRPr lang="en-US" dirty="0"/>
          </a:p>
          <a:p>
            <a:r>
              <a:rPr lang="en-US" dirty="0"/>
              <a:t>You should be doing frequencies and </a:t>
            </a:r>
            <a:r>
              <a:rPr lang="en-US" dirty="0" err="1"/>
              <a:t>percents</a:t>
            </a:r>
            <a:endParaRPr lang="en-US" dirty="0"/>
          </a:p>
        </p:txBody>
      </p:sp>
    </p:spTree>
    <p:extLst>
      <p:ext uri="{BB962C8B-B14F-4D97-AF65-F5344CB8AC3E}">
        <p14:creationId xmlns:p14="http://schemas.microsoft.com/office/powerpoint/2010/main" val="601154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11</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70000" lnSpcReduction="20000"/>
          </a:bodyPr>
          <a:lstStyle/>
          <a:p>
            <a:r>
              <a:rPr lang="en-US" dirty="0"/>
              <a:t>Your boss would like to know if the amount of time spent helping customers and the wait times vary based on their ethnicity. There are four racial categories the company caters to: Caucasian, African American, Asian, and Native American. Since they know that females tend to talk longer on the phone than males, they want to control for the effects of gender as well.</a:t>
            </a:r>
          </a:p>
          <a:p>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Continuous </a:t>
            </a:r>
          </a:p>
          <a:p>
            <a:pPr lvl="1"/>
            <a:endParaRPr lang="en-US" dirty="0"/>
          </a:p>
          <a:p>
            <a:r>
              <a:rPr lang="en-US" dirty="0"/>
              <a:t>Are you controlling for anything?</a:t>
            </a:r>
          </a:p>
          <a:p>
            <a:pPr lvl="1"/>
            <a:r>
              <a:rPr lang="en-US" dirty="0"/>
              <a:t>Yes</a:t>
            </a:r>
          </a:p>
          <a:p>
            <a:pPr lvl="1"/>
            <a:endParaRPr lang="en-US" dirty="0"/>
          </a:p>
          <a:p>
            <a:r>
              <a:rPr lang="en-US" dirty="0"/>
              <a:t>You should be doing a MANCOVA</a:t>
            </a:r>
          </a:p>
          <a:p>
            <a:endParaRPr lang="en-US" dirty="0"/>
          </a:p>
        </p:txBody>
      </p:sp>
    </p:spTree>
    <p:extLst>
      <p:ext uri="{BB962C8B-B14F-4D97-AF65-F5344CB8AC3E}">
        <p14:creationId xmlns:p14="http://schemas.microsoft.com/office/powerpoint/2010/main" val="2523354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12</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70000" lnSpcReduction="20000"/>
          </a:bodyPr>
          <a:lstStyle/>
          <a:p>
            <a:r>
              <a:rPr lang="en-US" dirty="0"/>
              <a:t>Your boss would like to know if the amount of time spent helping customers based on their ethnicity. There are four racial categories the company caters to: Caucasian, African American, Asian, and Native American. Since they know that females tend to talk longer on the phone than males, they want to control for the effects of gender as well.</a:t>
            </a:r>
          </a:p>
          <a:p>
            <a:endParaRPr lang="en-US" dirty="0"/>
          </a:p>
          <a:p>
            <a:r>
              <a:rPr lang="en-US" dirty="0"/>
              <a:t>What are the variables of interest?</a:t>
            </a:r>
          </a:p>
          <a:p>
            <a:pPr lvl="1"/>
            <a:r>
              <a:rPr lang="en-US" dirty="0"/>
              <a:t>Ethnicity  categories- IV</a:t>
            </a:r>
          </a:p>
          <a:p>
            <a:pPr lvl="1"/>
            <a:r>
              <a:rPr lang="en-US" dirty="0"/>
              <a:t>Time spent helping  – DV</a:t>
            </a:r>
          </a:p>
          <a:p>
            <a:pPr lvl="1"/>
            <a:r>
              <a:rPr lang="en-US" dirty="0"/>
              <a:t>Gender - CV</a:t>
            </a:r>
          </a:p>
          <a:p>
            <a:pPr lvl="1"/>
            <a:endParaRPr lang="en-US" dirty="0"/>
          </a:p>
          <a:p>
            <a:r>
              <a:rPr lang="en-US" dirty="0"/>
              <a:t>Are you testing or comparing anything?</a:t>
            </a:r>
          </a:p>
          <a:p>
            <a:pPr lvl="1"/>
            <a:r>
              <a:rPr lang="en-US" dirty="0"/>
              <a:t>Yes </a:t>
            </a:r>
          </a:p>
          <a:p>
            <a:pPr lvl="1"/>
            <a:endParaRPr lang="en-US" dirty="0"/>
          </a:p>
          <a:p>
            <a:r>
              <a:rPr lang="en-US" dirty="0"/>
              <a:t>How many levels of the IV do you have?</a:t>
            </a:r>
          </a:p>
          <a:p>
            <a:pPr lvl="1"/>
            <a:r>
              <a:rPr lang="en-US" dirty="0"/>
              <a:t>Four</a:t>
            </a:r>
          </a:p>
          <a:p>
            <a:pPr lvl="1"/>
            <a:endParaRPr lang="en-US" dirty="0"/>
          </a:p>
        </p:txBody>
      </p:sp>
    </p:spTree>
    <p:extLst>
      <p:ext uri="{BB962C8B-B14F-4D97-AF65-F5344CB8AC3E}">
        <p14:creationId xmlns:p14="http://schemas.microsoft.com/office/powerpoint/2010/main" val="2664492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1A9F-FED5-41A1-BB07-B3CF599CB97D}"/>
              </a:ext>
            </a:extLst>
          </p:cNvPr>
          <p:cNvSpPr>
            <a:spLocks noGrp="1"/>
          </p:cNvSpPr>
          <p:nvPr>
            <p:ph type="title"/>
          </p:nvPr>
        </p:nvSpPr>
        <p:spPr/>
        <p:txBody>
          <a:bodyPr/>
          <a:lstStyle/>
          <a:p>
            <a:r>
              <a:rPr lang="en-US" dirty="0"/>
              <a:t>Scenario 12</a:t>
            </a:r>
          </a:p>
        </p:txBody>
      </p:sp>
      <p:sp>
        <p:nvSpPr>
          <p:cNvPr id="3" name="Content Placeholder 2">
            <a:extLst>
              <a:ext uri="{FF2B5EF4-FFF2-40B4-BE49-F238E27FC236}">
                <a16:creationId xmlns:a16="http://schemas.microsoft.com/office/drawing/2014/main" id="{CFA2D931-7115-4C3E-AD15-E0CFE15AF145}"/>
              </a:ext>
            </a:extLst>
          </p:cNvPr>
          <p:cNvSpPr>
            <a:spLocks noGrp="1"/>
          </p:cNvSpPr>
          <p:nvPr>
            <p:ph idx="1"/>
          </p:nvPr>
        </p:nvSpPr>
        <p:spPr/>
        <p:txBody>
          <a:bodyPr>
            <a:normAutofit fontScale="70000" lnSpcReduction="20000"/>
          </a:bodyPr>
          <a:lstStyle/>
          <a:p>
            <a:r>
              <a:rPr lang="en-US" dirty="0"/>
              <a:t>Your boss would like to know if the amount of time spent helping customers based on their ethnicity. There are four racial categories the company caters to: Caucasian, African American, Asian, and Native American. Since they know that females tend to talk longer on the phone than males, they want to control for the effects of gender as well.</a:t>
            </a:r>
          </a:p>
          <a:p>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Continuous </a:t>
            </a:r>
          </a:p>
          <a:p>
            <a:pPr lvl="1"/>
            <a:endParaRPr lang="en-US" dirty="0"/>
          </a:p>
          <a:p>
            <a:r>
              <a:rPr lang="en-US" dirty="0"/>
              <a:t>Are you controlling for anything?</a:t>
            </a:r>
          </a:p>
          <a:p>
            <a:pPr lvl="1"/>
            <a:r>
              <a:rPr lang="en-US" dirty="0"/>
              <a:t>Yes</a:t>
            </a:r>
          </a:p>
          <a:p>
            <a:pPr lvl="1"/>
            <a:endParaRPr lang="en-US" dirty="0"/>
          </a:p>
          <a:p>
            <a:r>
              <a:rPr lang="en-US" dirty="0"/>
              <a:t>You should be doing a ANCOVA</a:t>
            </a:r>
          </a:p>
          <a:p>
            <a:endParaRPr lang="en-US" dirty="0"/>
          </a:p>
        </p:txBody>
      </p:sp>
    </p:spTree>
    <p:extLst>
      <p:ext uri="{BB962C8B-B14F-4D97-AF65-F5344CB8AC3E}">
        <p14:creationId xmlns:p14="http://schemas.microsoft.com/office/powerpoint/2010/main" val="4101571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13</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92500" lnSpcReduction="20000"/>
          </a:bodyPr>
          <a:lstStyle/>
          <a:p>
            <a:r>
              <a:rPr lang="en-US" dirty="0"/>
              <a:t>The supervisor now wants to know if the wait time helps predict whether or not a customer continues service with the company.</a:t>
            </a:r>
          </a:p>
          <a:p>
            <a:endParaRPr lang="en-US" dirty="0"/>
          </a:p>
          <a:p>
            <a:r>
              <a:rPr lang="en-US" dirty="0"/>
              <a:t>What are the variables of interest?</a:t>
            </a:r>
          </a:p>
          <a:p>
            <a:pPr lvl="1"/>
            <a:r>
              <a:rPr lang="en-US" dirty="0"/>
              <a:t>Wait times - IV</a:t>
            </a:r>
          </a:p>
          <a:p>
            <a:pPr lvl="1"/>
            <a:r>
              <a:rPr lang="en-US" dirty="0"/>
              <a:t>Continues service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p:txBody>
      </p:sp>
    </p:spTree>
    <p:extLst>
      <p:ext uri="{BB962C8B-B14F-4D97-AF65-F5344CB8AC3E}">
        <p14:creationId xmlns:p14="http://schemas.microsoft.com/office/powerpoint/2010/main" val="223429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13</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85000" lnSpcReduction="20000"/>
          </a:bodyPr>
          <a:lstStyle/>
          <a:p>
            <a:r>
              <a:rPr lang="en-US" dirty="0"/>
              <a:t>The supervisor now wants to know if the wait time helps predict whether or not a customer continues service with the company.</a:t>
            </a:r>
          </a:p>
          <a:p>
            <a:endParaRPr lang="en-US" dirty="0"/>
          </a:p>
          <a:p>
            <a:r>
              <a:rPr lang="en-US" dirty="0"/>
              <a:t>Is the DV continuous or categorical?</a:t>
            </a:r>
          </a:p>
          <a:p>
            <a:pPr lvl="1"/>
            <a:r>
              <a:rPr lang="en-US" dirty="0"/>
              <a:t>Categorical</a:t>
            </a:r>
          </a:p>
          <a:p>
            <a:pPr lvl="1"/>
            <a:endParaRPr lang="en-US" dirty="0"/>
          </a:p>
          <a:p>
            <a:r>
              <a:rPr lang="en-US" dirty="0"/>
              <a:t>How many levels of the DV do you have?</a:t>
            </a:r>
          </a:p>
          <a:p>
            <a:pPr lvl="1"/>
            <a:r>
              <a:rPr lang="en-US" dirty="0"/>
              <a:t>2</a:t>
            </a:r>
          </a:p>
          <a:p>
            <a:endParaRPr lang="en-US" dirty="0"/>
          </a:p>
          <a:p>
            <a:r>
              <a:rPr lang="en-US" dirty="0"/>
              <a:t>Do you need to know how much influence something has?</a:t>
            </a:r>
          </a:p>
          <a:p>
            <a:pPr lvl="1"/>
            <a:r>
              <a:rPr lang="en-US" dirty="0"/>
              <a:t>No</a:t>
            </a:r>
          </a:p>
          <a:p>
            <a:pPr lvl="1"/>
            <a:endParaRPr lang="en-US" dirty="0"/>
          </a:p>
          <a:p>
            <a:r>
              <a:rPr lang="en-US" dirty="0"/>
              <a:t>You should be doing binary logistic regression</a:t>
            </a:r>
          </a:p>
        </p:txBody>
      </p:sp>
    </p:spTree>
    <p:extLst>
      <p:ext uri="{BB962C8B-B14F-4D97-AF65-F5344CB8AC3E}">
        <p14:creationId xmlns:p14="http://schemas.microsoft.com/office/powerpoint/2010/main" val="215010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14</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85000" lnSpcReduction="20000"/>
          </a:bodyPr>
          <a:lstStyle/>
          <a:p>
            <a:r>
              <a:rPr lang="en-US" dirty="0"/>
              <a:t>The supervisor now wants to know if the wait time helps predict whether a customer continues services with the company, temporarily continues services with the company, or does not continue service with the company.</a:t>
            </a:r>
          </a:p>
          <a:p>
            <a:endParaRPr lang="en-US" dirty="0"/>
          </a:p>
          <a:p>
            <a:r>
              <a:rPr lang="en-US" dirty="0"/>
              <a:t>What are the variables of interest?</a:t>
            </a:r>
          </a:p>
          <a:p>
            <a:pPr lvl="1"/>
            <a:r>
              <a:rPr lang="en-US" dirty="0"/>
              <a:t>Wait times - IV</a:t>
            </a:r>
          </a:p>
          <a:p>
            <a:pPr lvl="1"/>
            <a:r>
              <a:rPr lang="en-US" dirty="0"/>
              <a:t>Continues service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p:txBody>
      </p:sp>
    </p:spTree>
    <p:extLst>
      <p:ext uri="{BB962C8B-B14F-4D97-AF65-F5344CB8AC3E}">
        <p14:creationId xmlns:p14="http://schemas.microsoft.com/office/powerpoint/2010/main" val="923984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14</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77500" lnSpcReduction="20000"/>
          </a:bodyPr>
          <a:lstStyle/>
          <a:p>
            <a:r>
              <a:rPr lang="en-US" dirty="0"/>
              <a:t>The supervisor now wants to know if the wait time helps predict whether a customer continues services with the company, temporarily continues services with the company, or does not continue service with the company.</a:t>
            </a:r>
          </a:p>
          <a:p>
            <a:endParaRPr lang="en-US" dirty="0"/>
          </a:p>
          <a:p>
            <a:r>
              <a:rPr lang="en-US" dirty="0"/>
              <a:t>Is the DV continuous or categorical?</a:t>
            </a:r>
          </a:p>
          <a:p>
            <a:pPr lvl="1"/>
            <a:r>
              <a:rPr lang="en-US" dirty="0"/>
              <a:t>Categorical</a:t>
            </a:r>
          </a:p>
          <a:p>
            <a:pPr lvl="1"/>
            <a:endParaRPr lang="en-US" dirty="0"/>
          </a:p>
          <a:p>
            <a:r>
              <a:rPr lang="en-US" dirty="0"/>
              <a:t>How many levels of the DV do you have?</a:t>
            </a:r>
          </a:p>
          <a:p>
            <a:pPr lvl="1"/>
            <a:r>
              <a:rPr lang="en-US" dirty="0"/>
              <a:t>3</a:t>
            </a:r>
          </a:p>
          <a:p>
            <a:endParaRPr lang="en-US" dirty="0"/>
          </a:p>
          <a:p>
            <a:r>
              <a:rPr lang="en-US" dirty="0"/>
              <a:t>Do you need to know how much influence something has?</a:t>
            </a:r>
          </a:p>
          <a:p>
            <a:pPr lvl="1"/>
            <a:r>
              <a:rPr lang="en-US" dirty="0"/>
              <a:t>No</a:t>
            </a:r>
          </a:p>
          <a:p>
            <a:pPr lvl="1"/>
            <a:endParaRPr lang="en-US" dirty="0"/>
          </a:p>
          <a:p>
            <a:r>
              <a:rPr lang="en-US" dirty="0"/>
              <a:t>You should be doing multinomial logistic regression</a:t>
            </a:r>
          </a:p>
        </p:txBody>
      </p:sp>
    </p:spTree>
    <p:extLst>
      <p:ext uri="{BB962C8B-B14F-4D97-AF65-F5344CB8AC3E}">
        <p14:creationId xmlns:p14="http://schemas.microsoft.com/office/powerpoint/2010/main" val="960475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15</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77500" lnSpcReduction="20000"/>
          </a:bodyPr>
          <a:lstStyle/>
          <a:p>
            <a:r>
              <a:rPr lang="en-US" dirty="0"/>
              <a:t>The supervisor now wants to know if the wait time and the length of time spent on the call help predict whether a customer continues services with the company, temporarily continues services with the company, or does not continue service with the company. They’d like to know specifically which is more important – wait time or length of time spent on the call.</a:t>
            </a:r>
          </a:p>
          <a:p>
            <a:endParaRPr lang="en-US" dirty="0"/>
          </a:p>
          <a:p>
            <a:r>
              <a:rPr lang="en-US" dirty="0"/>
              <a:t>What are the variables of interest?</a:t>
            </a:r>
          </a:p>
          <a:p>
            <a:pPr lvl="1"/>
            <a:r>
              <a:rPr lang="en-US" dirty="0"/>
              <a:t>Wait times - IV</a:t>
            </a:r>
          </a:p>
          <a:p>
            <a:pPr lvl="1"/>
            <a:r>
              <a:rPr lang="en-US" dirty="0"/>
              <a:t>Continues service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marL="457200" lvl="1" indent="0">
              <a:buNone/>
            </a:pPr>
            <a:endParaRPr lang="en-US" dirty="0"/>
          </a:p>
        </p:txBody>
      </p:sp>
    </p:spTree>
    <p:extLst>
      <p:ext uri="{BB962C8B-B14F-4D97-AF65-F5344CB8AC3E}">
        <p14:creationId xmlns:p14="http://schemas.microsoft.com/office/powerpoint/2010/main" val="2826597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15</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70000" lnSpcReduction="20000"/>
          </a:bodyPr>
          <a:lstStyle/>
          <a:p>
            <a:r>
              <a:rPr lang="en-US" dirty="0"/>
              <a:t>The supervisor now wants to know if the wait time and the length of time spent on the call help predict whether a customer continues services with the company, temporarily continues services with the company, or does not continue service with the company. They’d like to know specifically which is more important – wait time or length of time spent on the call.</a:t>
            </a:r>
          </a:p>
          <a:p>
            <a:endParaRPr lang="en-US" dirty="0"/>
          </a:p>
          <a:p>
            <a:r>
              <a:rPr lang="en-US" dirty="0"/>
              <a:t>Is the DV continuous or categorical?</a:t>
            </a:r>
          </a:p>
          <a:p>
            <a:pPr lvl="1"/>
            <a:r>
              <a:rPr lang="en-US" dirty="0"/>
              <a:t>Categorical</a:t>
            </a:r>
          </a:p>
          <a:p>
            <a:pPr lvl="1"/>
            <a:endParaRPr lang="en-US" dirty="0"/>
          </a:p>
          <a:p>
            <a:r>
              <a:rPr lang="en-US" dirty="0"/>
              <a:t>How many levels of the DV do you have?</a:t>
            </a:r>
          </a:p>
          <a:p>
            <a:pPr lvl="1"/>
            <a:r>
              <a:rPr lang="en-US" dirty="0"/>
              <a:t>3</a:t>
            </a:r>
          </a:p>
          <a:p>
            <a:endParaRPr lang="en-US" dirty="0"/>
          </a:p>
          <a:p>
            <a:r>
              <a:rPr lang="en-US" dirty="0"/>
              <a:t>Do you need to know how much influence something has?</a:t>
            </a:r>
          </a:p>
          <a:p>
            <a:pPr lvl="1"/>
            <a:r>
              <a:rPr lang="en-US" dirty="0"/>
              <a:t>Yes</a:t>
            </a:r>
          </a:p>
          <a:p>
            <a:pPr lvl="1"/>
            <a:endParaRPr lang="en-US" dirty="0"/>
          </a:p>
          <a:p>
            <a:r>
              <a:rPr lang="en-US" dirty="0"/>
              <a:t>You should be doing multinomial logistic regression</a:t>
            </a:r>
          </a:p>
        </p:txBody>
      </p:sp>
    </p:spTree>
    <p:extLst>
      <p:ext uri="{BB962C8B-B14F-4D97-AF65-F5344CB8AC3E}">
        <p14:creationId xmlns:p14="http://schemas.microsoft.com/office/powerpoint/2010/main" val="2505182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16</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85000" lnSpcReduction="20000"/>
          </a:bodyPr>
          <a:lstStyle/>
          <a:p>
            <a:r>
              <a:rPr lang="en-US" dirty="0"/>
              <a:t>The supervisor now wants to know if the wait time and the length of time spent on the call help predict whether a customer continues services with the company or not. They’d like to know specifically which is more important – wait time or length of time spent on the call.</a:t>
            </a:r>
          </a:p>
          <a:p>
            <a:endParaRPr lang="en-US" dirty="0"/>
          </a:p>
          <a:p>
            <a:r>
              <a:rPr lang="en-US" dirty="0"/>
              <a:t>What are the variables of interest?</a:t>
            </a:r>
          </a:p>
          <a:p>
            <a:pPr lvl="1"/>
            <a:r>
              <a:rPr lang="en-US" dirty="0"/>
              <a:t>Wait times - IV</a:t>
            </a:r>
          </a:p>
          <a:p>
            <a:pPr lvl="1"/>
            <a:r>
              <a:rPr lang="en-US" dirty="0"/>
              <a:t>Continues service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p:txBody>
      </p:sp>
    </p:spTree>
    <p:extLst>
      <p:ext uri="{BB962C8B-B14F-4D97-AF65-F5344CB8AC3E}">
        <p14:creationId xmlns:p14="http://schemas.microsoft.com/office/powerpoint/2010/main" val="319217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0368-8D0D-469E-B797-9AFCC6ABDC44}"/>
              </a:ext>
            </a:extLst>
          </p:cNvPr>
          <p:cNvSpPr>
            <a:spLocks noGrp="1"/>
          </p:cNvSpPr>
          <p:nvPr>
            <p:ph type="title"/>
          </p:nvPr>
        </p:nvSpPr>
        <p:spPr/>
        <p:txBody>
          <a:bodyPr/>
          <a:lstStyle/>
          <a:p>
            <a:r>
              <a:rPr lang="en-US" dirty="0"/>
              <a:t>Scenario 2</a:t>
            </a:r>
          </a:p>
        </p:txBody>
      </p:sp>
      <p:sp>
        <p:nvSpPr>
          <p:cNvPr id="3" name="Content Placeholder 2">
            <a:extLst>
              <a:ext uri="{FF2B5EF4-FFF2-40B4-BE49-F238E27FC236}">
                <a16:creationId xmlns:a16="http://schemas.microsoft.com/office/drawing/2014/main" id="{CE17BE08-2B48-4C49-80BC-CCDEB1EB079B}"/>
              </a:ext>
            </a:extLst>
          </p:cNvPr>
          <p:cNvSpPr>
            <a:spLocks noGrp="1"/>
          </p:cNvSpPr>
          <p:nvPr>
            <p:ph idx="1"/>
          </p:nvPr>
        </p:nvSpPr>
        <p:spPr/>
        <p:txBody>
          <a:bodyPr>
            <a:normAutofit fontScale="85000" lnSpcReduction="20000"/>
          </a:bodyPr>
          <a:lstStyle/>
          <a:p>
            <a:r>
              <a:rPr lang="en-US" dirty="0"/>
              <a:t>When they do get calls or instant messages, the manager wants to know how long those interactions with customers typically last.</a:t>
            </a:r>
          </a:p>
          <a:p>
            <a:endParaRPr lang="en-US" dirty="0"/>
          </a:p>
          <a:p>
            <a:r>
              <a:rPr lang="en-US" dirty="0"/>
              <a:t>What is the variable of interest?</a:t>
            </a:r>
          </a:p>
          <a:p>
            <a:pPr lvl="1"/>
            <a:r>
              <a:rPr lang="en-US" dirty="0"/>
              <a:t>How long the customer interactions take</a:t>
            </a:r>
          </a:p>
          <a:p>
            <a:pPr lvl="1"/>
            <a:endParaRPr lang="en-US" dirty="0"/>
          </a:p>
          <a:p>
            <a:r>
              <a:rPr lang="en-US" dirty="0"/>
              <a:t>Are you testing or comparing anything?</a:t>
            </a:r>
          </a:p>
          <a:p>
            <a:pPr lvl="1"/>
            <a:r>
              <a:rPr lang="en-US" dirty="0"/>
              <a:t>No (so it’s descriptive)</a:t>
            </a:r>
          </a:p>
          <a:p>
            <a:pPr lvl="1"/>
            <a:endParaRPr lang="en-US" dirty="0"/>
          </a:p>
          <a:p>
            <a:r>
              <a:rPr lang="en-US" dirty="0"/>
              <a:t>Is your variable continuous or categorical?</a:t>
            </a:r>
          </a:p>
          <a:p>
            <a:pPr lvl="1"/>
            <a:r>
              <a:rPr lang="en-US" dirty="0"/>
              <a:t>Continuous </a:t>
            </a:r>
          </a:p>
          <a:p>
            <a:pPr lvl="1"/>
            <a:endParaRPr lang="en-US" dirty="0"/>
          </a:p>
          <a:p>
            <a:r>
              <a:rPr lang="en-US" dirty="0"/>
              <a:t>You should be looking at the means</a:t>
            </a:r>
          </a:p>
          <a:p>
            <a:pPr lvl="1"/>
            <a:endParaRPr lang="en-US" dirty="0"/>
          </a:p>
          <a:p>
            <a:endParaRPr lang="en-US" dirty="0"/>
          </a:p>
        </p:txBody>
      </p:sp>
    </p:spTree>
    <p:extLst>
      <p:ext uri="{BB962C8B-B14F-4D97-AF65-F5344CB8AC3E}">
        <p14:creationId xmlns:p14="http://schemas.microsoft.com/office/powerpoint/2010/main" val="1479933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F5F-390F-4C42-BB0E-EBBB16ADE04C}"/>
              </a:ext>
            </a:extLst>
          </p:cNvPr>
          <p:cNvSpPr>
            <a:spLocks noGrp="1"/>
          </p:cNvSpPr>
          <p:nvPr>
            <p:ph type="title"/>
          </p:nvPr>
        </p:nvSpPr>
        <p:spPr/>
        <p:txBody>
          <a:bodyPr/>
          <a:lstStyle/>
          <a:p>
            <a:r>
              <a:rPr lang="en-US" dirty="0"/>
              <a:t>Scenario 16</a:t>
            </a:r>
          </a:p>
        </p:txBody>
      </p:sp>
      <p:sp>
        <p:nvSpPr>
          <p:cNvPr id="3" name="Content Placeholder 2">
            <a:extLst>
              <a:ext uri="{FF2B5EF4-FFF2-40B4-BE49-F238E27FC236}">
                <a16:creationId xmlns:a16="http://schemas.microsoft.com/office/drawing/2014/main" id="{26251873-452F-48CA-ADCE-76BF223F2A4C}"/>
              </a:ext>
            </a:extLst>
          </p:cNvPr>
          <p:cNvSpPr>
            <a:spLocks noGrp="1"/>
          </p:cNvSpPr>
          <p:nvPr>
            <p:ph idx="1"/>
          </p:nvPr>
        </p:nvSpPr>
        <p:spPr/>
        <p:txBody>
          <a:bodyPr>
            <a:normAutofit fontScale="70000" lnSpcReduction="20000"/>
          </a:bodyPr>
          <a:lstStyle/>
          <a:p>
            <a:r>
              <a:rPr lang="en-US" dirty="0"/>
              <a:t>The supervisor now wants to know if the wait time and the length of time spent on the call help predict whether a customer continues services with the company or not. They’d like to know specifically which is more important – wait time or length of time spent on the call.</a:t>
            </a:r>
          </a:p>
          <a:p>
            <a:endParaRPr lang="en-US" dirty="0"/>
          </a:p>
          <a:p>
            <a:r>
              <a:rPr lang="en-US" dirty="0"/>
              <a:t>Is the DV continuous or categorical?</a:t>
            </a:r>
          </a:p>
          <a:p>
            <a:pPr lvl="1"/>
            <a:r>
              <a:rPr lang="en-US" dirty="0"/>
              <a:t>Categorical</a:t>
            </a:r>
          </a:p>
          <a:p>
            <a:pPr lvl="1"/>
            <a:endParaRPr lang="en-US" dirty="0"/>
          </a:p>
          <a:p>
            <a:r>
              <a:rPr lang="en-US" dirty="0"/>
              <a:t>How many levels of the DV do you have?</a:t>
            </a:r>
          </a:p>
          <a:p>
            <a:pPr lvl="1"/>
            <a:r>
              <a:rPr lang="en-US" dirty="0"/>
              <a:t>3</a:t>
            </a:r>
          </a:p>
          <a:p>
            <a:endParaRPr lang="en-US" dirty="0"/>
          </a:p>
          <a:p>
            <a:r>
              <a:rPr lang="en-US" dirty="0"/>
              <a:t>Do you need to know how much influence something has?</a:t>
            </a:r>
          </a:p>
          <a:p>
            <a:pPr lvl="1"/>
            <a:r>
              <a:rPr lang="en-US" dirty="0"/>
              <a:t>Yes</a:t>
            </a:r>
          </a:p>
          <a:p>
            <a:pPr lvl="1"/>
            <a:endParaRPr lang="en-US" dirty="0"/>
          </a:p>
          <a:p>
            <a:r>
              <a:rPr lang="en-US" dirty="0"/>
              <a:t>You should be doing binary logistic regression</a:t>
            </a:r>
          </a:p>
        </p:txBody>
      </p:sp>
    </p:spTree>
    <p:extLst>
      <p:ext uri="{BB962C8B-B14F-4D97-AF65-F5344CB8AC3E}">
        <p14:creationId xmlns:p14="http://schemas.microsoft.com/office/powerpoint/2010/main" val="273105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17</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62500" lnSpcReduction="20000"/>
          </a:bodyPr>
          <a:lstStyle/>
          <a:p>
            <a:r>
              <a:rPr lang="en-US" dirty="0"/>
              <a:t>Does the customer’s age influence how long they spend on the phone with customer service?</a:t>
            </a:r>
          </a:p>
          <a:p>
            <a:endParaRPr lang="en-US" dirty="0"/>
          </a:p>
          <a:p>
            <a:r>
              <a:rPr lang="en-US" dirty="0"/>
              <a:t>What are the variables of interest?</a:t>
            </a:r>
          </a:p>
          <a:p>
            <a:pPr lvl="1"/>
            <a:r>
              <a:rPr lang="en-US" dirty="0"/>
              <a:t>Age - IV</a:t>
            </a:r>
          </a:p>
          <a:p>
            <a:pPr lvl="1"/>
            <a:r>
              <a:rPr lang="en-US" dirty="0"/>
              <a:t>Time on the phone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r>
              <a:rPr lang="en-US" dirty="0"/>
              <a:t>Is the DV continuous or categorical?</a:t>
            </a:r>
          </a:p>
          <a:p>
            <a:pPr lvl="1"/>
            <a:r>
              <a:rPr lang="en-US" dirty="0"/>
              <a:t>Continuous</a:t>
            </a:r>
          </a:p>
          <a:p>
            <a:pPr lvl="1"/>
            <a:endParaRPr lang="en-US" dirty="0"/>
          </a:p>
          <a:p>
            <a:r>
              <a:rPr lang="en-US" dirty="0"/>
              <a:t>You should be doing simple linear regression</a:t>
            </a:r>
          </a:p>
          <a:p>
            <a:endParaRPr lang="en-US" dirty="0"/>
          </a:p>
          <a:p>
            <a:endParaRPr lang="en-US" dirty="0"/>
          </a:p>
        </p:txBody>
      </p:sp>
    </p:spTree>
    <p:extLst>
      <p:ext uri="{BB962C8B-B14F-4D97-AF65-F5344CB8AC3E}">
        <p14:creationId xmlns:p14="http://schemas.microsoft.com/office/powerpoint/2010/main" val="2728237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18</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20000"/>
          </a:bodyPr>
          <a:lstStyle/>
          <a:p>
            <a:r>
              <a:rPr lang="en-US" dirty="0"/>
              <a:t>Does the customer’s age and yearly income influence how long they spend on the phone with customer service?</a:t>
            </a:r>
          </a:p>
          <a:p>
            <a:endParaRPr lang="en-US" dirty="0"/>
          </a:p>
          <a:p>
            <a:r>
              <a:rPr lang="en-US" dirty="0"/>
              <a:t>What are the variables of interest?</a:t>
            </a:r>
          </a:p>
          <a:p>
            <a:pPr lvl="1"/>
            <a:r>
              <a:rPr lang="en-US" dirty="0"/>
              <a:t>Age &amp; Yearly Income - IV</a:t>
            </a:r>
          </a:p>
          <a:p>
            <a:pPr lvl="1"/>
            <a:r>
              <a:rPr lang="en-US" dirty="0"/>
              <a:t>Time on the phone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endParaRPr lang="en-US" dirty="0"/>
          </a:p>
          <a:p>
            <a:endParaRPr lang="en-US" dirty="0"/>
          </a:p>
        </p:txBody>
      </p:sp>
    </p:spTree>
    <p:extLst>
      <p:ext uri="{BB962C8B-B14F-4D97-AF65-F5344CB8AC3E}">
        <p14:creationId xmlns:p14="http://schemas.microsoft.com/office/powerpoint/2010/main" val="2888275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18</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lnSpcReduction="10000"/>
          </a:bodyPr>
          <a:lstStyle/>
          <a:p>
            <a:r>
              <a:rPr lang="en-US" dirty="0"/>
              <a:t>Does the customer’s age and yearly income influence how long they spend on the phone with customer service?</a:t>
            </a:r>
          </a:p>
          <a:p>
            <a:endParaRPr lang="en-US" dirty="0"/>
          </a:p>
          <a:p>
            <a:r>
              <a:rPr lang="en-US" dirty="0"/>
              <a:t>Is the DV continuous or categorical?</a:t>
            </a:r>
          </a:p>
          <a:p>
            <a:pPr lvl="1"/>
            <a:r>
              <a:rPr lang="en-US" dirty="0"/>
              <a:t>Continuous</a:t>
            </a:r>
          </a:p>
          <a:p>
            <a:pPr lvl="1"/>
            <a:endParaRPr lang="en-US" dirty="0"/>
          </a:p>
          <a:p>
            <a:r>
              <a:rPr lang="en-US" dirty="0"/>
              <a:t>Do you think other variables can influence your DV?</a:t>
            </a:r>
          </a:p>
          <a:p>
            <a:pPr lvl="1"/>
            <a:r>
              <a:rPr lang="en-US" dirty="0"/>
              <a:t>No</a:t>
            </a:r>
          </a:p>
          <a:p>
            <a:pPr lvl="1"/>
            <a:endParaRPr lang="en-US" dirty="0"/>
          </a:p>
          <a:p>
            <a:r>
              <a:rPr lang="en-US" dirty="0"/>
              <a:t>You should be doing multiple linear regression</a:t>
            </a:r>
          </a:p>
          <a:p>
            <a:endParaRPr lang="en-US" dirty="0"/>
          </a:p>
          <a:p>
            <a:endParaRPr lang="en-US" dirty="0"/>
          </a:p>
        </p:txBody>
      </p:sp>
    </p:spTree>
    <p:extLst>
      <p:ext uri="{BB962C8B-B14F-4D97-AF65-F5344CB8AC3E}">
        <p14:creationId xmlns:p14="http://schemas.microsoft.com/office/powerpoint/2010/main" val="424691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19</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20000"/>
          </a:bodyPr>
          <a:lstStyle/>
          <a:p>
            <a:r>
              <a:rPr lang="en-US" dirty="0"/>
              <a:t>Does the customer’s age and yearly income influence how long they spend on the phone with customer service?</a:t>
            </a:r>
          </a:p>
          <a:p>
            <a:endParaRPr lang="en-US" dirty="0"/>
          </a:p>
          <a:p>
            <a:r>
              <a:rPr lang="en-US" dirty="0"/>
              <a:t>What are the variables of interest?</a:t>
            </a:r>
          </a:p>
          <a:p>
            <a:pPr lvl="1"/>
            <a:r>
              <a:rPr lang="en-US" dirty="0"/>
              <a:t>Age &amp; Yearly Income - IV</a:t>
            </a:r>
          </a:p>
          <a:p>
            <a:pPr lvl="1"/>
            <a:r>
              <a:rPr lang="en-US" dirty="0"/>
              <a:t>Time on the phone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endParaRPr lang="en-US" dirty="0"/>
          </a:p>
          <a:p>
            <a:endParaRPr lang="en-US" dirty="0"/>
          </a:p>
        </p:txBody>
      </p:sp>
    </p:spTree>
    <p:extLst>
      <p:ext uri="{BB962C8B-B14F-4D97-AF65-F5344CB8AC3E}">
        <p14:creationId xmlns:p14="http://schemas.microsoft.com/office/powerpoint/2010/main" val="334358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19</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lnSpcReduction="10000"/>
          </a:bodyPr>
          <a:lstStyle/>
          <a:p>
            <a:r>
              <a:rPr lang="en-US" dirty="0"/>
              <a:t>Does the customer’s age and yearly income influence how long they spend on the phone with customer service?</a:t>
            </a:r>
          </a:p>
          <a:p>
            <a:endParaRPr lang="en-US" dirty="0"/>
          </a:p>
          <a:p>
            <a:r>
              <a:rPr lang="en-US" dirty="0"/>
              <a:t>Is the DV continuous or categorical?</a:t>
            </a:r>
          </a:p>
          <a:p>
            <a:pPr lvl="1"/>
            <a:r>
              <a:rPr lang="en-US" dirty="0"/>
              <a:t>Continuous</a:t>
            </a:r>
          </a:p>
          <a:p>
            <a:pPr lvl="1"/>
            <a:endParaRPr lang="en-US" dirty="0"/>
          </a:p>
          <a:p>
            <a:r>
              <a:rPr lang="en-US" dirty="0"/>
              <a:t>Do you think other variables can influence your DV?</a:t>
            </a:r>
          </a:p>
          <a:p>
            <a:pPr lvl="1"/>
            <a:r>
              <a:rPr lang="en-US" dirty="0"/>
              <a:t>No</a:t>
            </a:r>
          </a:p>
          <a:p>
            <a:pPr lvl="1"/>
            <a:endParaRPr lang="en-US" dirty="0"/>
          </a:p>
          <a:p>
            <a:r>
              <a:rPr lang="en-US" dirty="0"/>
              <a:t>You should be doing multiple linear regression</a:t>
            </a:r>
          </a:p>
          <a:p>
            <a:endParaRPr lang="en-US" dirty="0"/>
          </a:p>
          <a:p>
            <a:endParaRPr lang="en-US" dirty="0"/>
          </a:p>
        </p:txBody>
      </p:sp>
    </p:spTree>
    <p:extLst>
      <p:ext uri="{BB962C8B-B14F-4D97-AF65-F5344CB8AC3E}">
        <p14:creationId xmlns:p14="http://schemas.microsoft.com/office/powerpoint/2010/main" val="3800695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20</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20000"/>
          </a:bodyPr>
          <a:lstStyle/>
          <a:p>
            <a:r>
              <a:rPr lang="en-US" dirty="0"/>
              <a:t>Does the customer’s age and yearly income influence how long they spend on the phone with customer service and how long they have to wait for service?</a:t>
            </a:r>
          </a:p>
          <a:p>
            <a:endParaRPr lang="en-US" dirty="0"/>
          </a:p>
          <a:p>
            <a:r>
              <a:rPr lang="en-US" dirty="0"/>
              <a:t>What are the variables of interest?</a:t>
            </a:r>
          </a:p>
          <a:p>
            <a:pPr lvl="1"/>
            <a:r>
              <a:rPr lang="en-US" dirty="0"/>
              <a:t>Age &amp; Yearly Income - IV</a:t>
            </a:r>
          </a:p>
          <a:p>
            <a:pPr lvl="1"/>
            <a:r>
              <a:rPr lang="en-US" dirty="0"/>
              <a:t>Time on the phone &amp; wait time – DV</a:t>
            </a:r>
          </a:p>
          <a:p>
            <a:pPr marL="457200" lvl="1" indent="0">
              <a:buNone/>
            </a:pPr>
            <a:endParaRPr lang="en-US" dirty="0"/>
          </a:p>
          <a:p>
            <a:r>
              <a:rPr lang="en-US" dirty="0"/>
              <a:t>Are you testing or comparing anything?</a:t>
            </a:r>
          </a:p>
          <a:p>
            <a:pPr lvl="1"/>
            <a:r>
              <a:rPr lang="en-US" dirty="0"/>
              <a:t>Yes </a:t>
            </a:r>
          </a:p>
          <a:p>
            <a:pPr lvl="1"/>
            <a:endParaRPr lang="en-US" dirty="0"/>
          </a:p>
          <a:p>
            <a:r>
              <a:rPr lang="en-US" dirty="0"/>
              <a:t>Is the IV continuous or categorical?</a:t>
            </a:r>
          </a:p>
          <a:p>
            <a:pPr lvl="1"/>
            <a:r>
              <a:rPr lang="en-US" dirty="0"/>
              <a:t>Continuous </a:t>
            </a:r>
          </a:p>
          <a:p>
            <a:pPr lvl="1"/>
            <a:endParaRPr lang="en-US" dirty="0"/>
          </a:p>
          <a:p>
            <a:pPr marL="0" indent="0">
              <a:buNone/>
            </a:pPr>
            <a:endParaRPr lang="en-US" dirty="0"/>
          </a:p>
        </p:txBody>
      </p:sp>
    </p:spTree>
    <p:extLst>
      <p:ext uri="{BB962C8B-B14F-4D97-AF65-F5344CB8AC3E}">
        <p14:creationId xmlns:p14="http://schemas.microsoft.com/office/powerpoint/2010/main" val="228278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7514-F8BE-43EA-B735-CBDDC9AF367D}"/>
              </a:ext>
            </a:extLst>
          </p:cNvPr>
          <p:cNvSpPr>
            <a:spLocks noGrp="1"/>
          </p:cNvSpPr>
          <p:nvPr>
            <p:ph type="title"/>
          </p:nvPr>
        </p:nvSpPr>
        <p:spPr/>
        <p:txBody>
          <a:bodyPr/>
          <a:lstStyle/>
          <a:p>
            <a:r>
              <a:rPr lang="en-US" dirty="0"/>
              <a:t>Scenario 20</a:t>
            </a:r>
          </a:p>
        </p:txBody>
      </p:sp>
      <p:sp>
        <p:nvSpPr>
          <p:cNvPr id="3" name="Content Placeholder 2">
            <a:extLst>
              <a:ext uri="{FF2B5EF4-FFF2-40B4-BE49-F238E27FC236}">
                <a16:creationId xmlns:a16="http://schemas.microsoft.com/office/drawing/2014/main" id="{C240B9F5-6389-428D-8814-7046268F45A1}"/>
              </a:ext>
            </a:extLst>
          </p:cNvPr>
          <p:cNvSpPr>
            <a:spLocks noGrp="1"/>
          </p:cNvSpPr>
          <p:nvPr>
            <p:ph idx="1"/>
          </p:nvPr>
        </p:nvSpPr>
        <p:spPr/>
        <p:txBody>
          <a:bodyPr>
            <a:normAutofit fontScale="92500" lnSpcReduction="10000"/>
          </a:bodyPr>
          <a:lstStyle/>
          <a:p>
            <a:r>
              <a:rPr lang="en-US" dirty="0"/>
              <a:t>Does the customer’s age and yearly income influence how long they spend on the phone with customer service and how long they have to wait for service?</a:t>
            </a:r>
          </a:p>
          <a:p>
            <a:endParaRPr lang="en-US" dirty="0"/>
          </a:p>
          <a:p>
            <a:r>
              <a:rPr lang="en-US"/>
              <a:t>Is </a:t>
            </a:r>
            <a:r>
              <a:rPr lang="en-US" dirty="0"/>
              <a:t>the DV continuous or categorical?</a:t>
            </a:r>
          </a:p>
          <a:p>
            <a:pPr lvl="1"/>
            <a:r>
              <a:rPr lang="en-US" dirty="0"/>
              <a:t>Continuous</a:t>
            </a:r>
          </a:p>
          <a:p>
            <a:pPr lvl="1"/>
            <a:endParaRPr lang="en-US" dirty="0"/>
          </a:p>
          <a:p>
            <a:r>
              <a:rPr lang="en-US" dirty="0"/>
              <a:t>Do you think other variables can influence your DV?</a:t>
            </a:r>
          </a:p>
          <a:p>
            <a:pPr lvl="1"/>
            <a:r>
              <a:rPr lang="en-US" dirty="0"/>
              <a:t>No</a:t>
            </a:r>
          </a:p>
          <a:p>
            <a:pPr lvl="1"/>
            <a:endParaRPr lang="en-US" dirty="0"/>
          </a:p>
          <a:p>
            <a:r>
              <a:rPr lang="en-US" dirty="0"/>
              <a:t>You should be doing canonical correlation</a:t>
            </a:r>
          </a:p>
          <a:p>
            <a:endParaRPr lang="en-US" dirty="0"/>
          </a:p>
        </p:txBody>
      </p:sp>
    </p:spTree>
    <p:extLst>
      <p:ext uri="{BB962C8B-B14F-4D97-AF65-F5344CB8AC3E}">
        <p14:creationId xmlns:p14="http://schemas.microsoft.com/office/powerpoint/2010/main" val="2276883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09C8-A8BD-4D2D-9632-BCFDF3F32C8A}"/>
              </a:ext>
            </a:extLst>
          </p:cNvPr>
          <p:cNvSpPr>
            <a:spLocks noGrp="1"/>
          </p:cNvSpPr>
          <p:nvPr>
            <p:ph type="title"/>
          </p:nvPr>
        </p:nvSpPr>
        <p:spPr/>
        <p:txBody>
          <a:bodyPr/>
          <a:lstStyle/>
          <a:p>
            <a:r>
              <a:rPr lang="en-US" dirty="0"/>
              <a:t>Scenario 21</a:t>
            </a:r>
          </a:p>
        </p:txBody>
      </p:sp>
      <p:sp>
        <p:nvSpPr>
          <p:cNvPr id="3" name="Content Placeholder 2">
            <a:extLst>
              <a:ext uri="{FF2B5EF4-FFF2-40B4-BE49-F238E27FC236}">
                <a16:creationId xmlns:a16="http://schemas.microsoft.com/office/drawing/2014/main" id="{194652FF-89D7-451F-AB6B-08664BD840DF}"/>
              </a:ext>
            </a:extLst>
          </p:cNvPr>
          <p:cNvSpPr>
            <a:spLocks noGrp="1"/>
          </p:cNvSpPr>
          <p:nvPr>
            <p:ph idx="1"/>
          </p:nvPr>
        </p:nvSpPr>
        <p:spPr/>
        <p:txBody>
          <a:bodyPr/>
          <a:lstStyle/>
          <a:p>
            <a:r>
              <a:rPr lang="en-US" dirty="0"/>
              <a:t>You are creating a new customer satisfaction survey. </a:t>
            </a:r>
          </a:p>
          <a:p>
            <a:endParaRPr lang="en-US" dirty="0"/>
          </a:p>
          <a:p>
            <a:r>
              <a:rPr lang="en-US" dirty="0"/>
              <a:t>You should be doing exploratory factor analysis</a:t>
            </a:r>
          </a:p>
        </p:txBody>
      </p:sp>
    </p:spTree>
    <p:extLst>
      <p:ext uri="{BB962C8B-B14F-4D97-AF65-F5344CB8AC3E}">
        <p14:creationId xmlns:p14="http://schemas.microsoft.com/office/powerpoint/2010/main" val="2619519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9B8C-7C8F-478B-9112-72CE554CF09C}"/>
              </a:ext>
            </a:extLst>
          </p:cNvPr>
          <p:cNvSpPr>
            <a:spLocks noGrp="1"/>
          </p:cNvSpPr>
          <p:nvPr>
            <p:ph type="title"/>
          </p:nvPr>
        </p:nvSpPr>
        <p:spPr/>
        <p:txBody>
          <a:bodyPr/>
          <a:lstStyle/>
          <a:p>
            <a:r>
              <a:rPr lang="en-US" dirty="0"/>
              <a:t>Scenario 22</a:t>
            </a:r>
          </a:p>
        </p:txBody>
      </p:sp>
      <p:sp>
        <p:nvSpPr>
          <p:cNvPr id="3" name="Content Placeholder 2">
            <a:extLst>
              <a:ext uri="{FF2B5EF4-FFF2-40B4-BE49-F238E27FC236}">
                <a16:creationId xmlns:a16="http://schemas.microsoft.com/office/drawing/2014/main" id="{32A1123E-44EF-42F9-89DF-0C4B2B9F1BD5}"/>
              </a:ext>
            </a:extLst>
          </p:cNvPr>
          <p:cNvSpPr>
            <a:spLocks noGrp="1"/>
          </p:cNvSpPr>
          <p:nvPr>
            <p:ph idx="1"/>
          </p:nvPr>
        </p:nvSpPr>
        <p:spPr/>
        <p:txBody>
          <a:bodyPr/>
          <a:lstStyle/>
          <a:p>
            <a:r>
              <a:rPr lang="en-US" dirty="0"/>
              <a:t>You are helping to validate an existing customer satisfaction survey, to make sure it still applies to today’s customers.</a:t>
            </a:r>
          </a:p>
          <a:p>
            <a:endParaRPr lang="en-US" dirty="0"/>
          </a:p>
          <a:p>
            <a:r>
              <a:rPr lang="en-US" dirty="0"/>
              <a:t>You should do confirmatory factor analysis.</a:t>
            </a:r>
          </a:p>
        </p:txBody>
      </p:sp>
    </p:spTree>
    <p:extLst>
      <p:ext uri="{BB962C8B-B14F-4D97-AF65-F5344CB8AC3E}">
        <p14:creationId xmlns:p14="http://schemas.microsoft.com/office/powerpoint/2010/main" val="224835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0368-8D0D-469E-B797-9AFCC6ABDC44}"/>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CE17BE08-2B48-4C49-80BC-CCDEB1EB079B}"/>
              </a:ext>
            </a:extLst>
          </p:cNvPr>
          <p:cNvSpPr>
            <a:spLocks noGrp="1"/>
          </p:cNvSpPr>
          <p:nvPr>
            <p:ph idx="1"/>
          </p:nvPr>
        </p:nvSpPr>
        <p:spPr/>
        <p:txBody>
          <a:bodyPr>
            <a:normAutofit fontScale="77500" lnSpcReduction="20000"/>
          </a:bodyPr>
          <a:lstStyle/>
          <a:p>
            <a:r>
              <a:rPr lang="en-US" dirty="0"/>
              <a:t>When they do get calls or instant messages, the manager wants to know the distribution of how long the interactions last. Are they all long, all short? How much variation is there?</a:t>
            </a:r>
          </a:p>
          <a:p>
            <a:endParaRPr lang="en-US" dirty="0"/>
          </a:p>
          <a:p>
            <a:r>
              <a:rPr lang="en-US" dirty="0"/>
              <a:t>What is the variable of interest?</a:t>
            </a:r>
          </a:p>
          <a:p>
            <a:pPr lvl="1"/>
            <a:r>
              <a:rPr lang="en-US" dirty="0"/>
              <a:t>How long the customer interactions take</a:t>
            </a:r>
          </a:p>
          <a:p>
            <a:pPr lvl="1"/>
            <a:endParaRPr lang="en-US" dirty="0"/>
          </a:p>
          <a:p>
            <a:r>
              <a:rPr lang="en-US" dirty="0"/>
              <a:t>Are you testing or comparing anything?</a:t>
            </a:r>
          </a:p>
          <a:p>
            <a:pPr lvl="1"/>
            <a:r>
              <a:rPr lang="en-US" dirty="0"/>
              <a:t>No (so it’s descriptive)</a:t>
            </a:r>
          </a:p>
          <a:p>
            <a:pPr lvl="1"/>
            <a:endParaRPr lang="en-US" dirty="0"/>
          </a:p>
          <a:p>
            <a:r>
              <a:rPr lang="en-US" dirty="0"/>
              <a:t>Is your variable continuous or categorical?</a:t>
            </a:r>
          </a:p>
          <a:p>
            <a:pPr lvl="1"/>
            <a:r>
              <a:rPr lang="en-US" dirty="0"/>
              <a:t>Continuous </a:t>
            </a:r>
          </a:p>
          <a:p>
            <a:pPr lvl="1"/>
            <a:endParaRPr lang="en-US" dirty="0"/>
          </a:p>
          <a:p>
            <a:r>
              <a:rPr lang="en-US" dirty="0"/>
              <a:t>You should be looking at measures of dispersion – range, standard deviation</a:t>
            </a:r>
          </a:p>
          <a:p>
            <a:pPr lvl="1"/>
            <a:endParaRPr lang="en-US" dirty="0"/>
          </a:p>
          <a:p>
            <a:endParaRPr lang="en-US" dirty="0"/>
          </a:p>
        </p:txBody>
      </p:sp>
    </p:spTree>
    <p:extLst>
      <p:ext uri="{BB962C8B-B14F-4D97-AF65-F5344CB8AC3E}">
        <p14:creationId xmlns:p14="http://schemas.microsoft.com/office/powerpoint/2010/main" val="3510778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E23B-9702-490C-AB0D-62227C36737F}"/>
              </a:ext>
            </a:extLst>
          </p:cNvPr>
          <p:cNvSpPr>
            <a:spLocks noGrp="1"/>
          </p:cNvSpPr>
          <p:nvPr>
            <p:ph type="title"/>
          </p:nvPr>
        </p:nvSpPr>
        <p:spPr/>
        <p:txBody>
          <a:bodyPr/>
          <a:lstStyle/>
          <a:p>
            <a:r>
              <a:rPr lang="en-US" dirty="0"/>
              <a:t>Scenario 23</a:t>
            </a:r>
          </a:p>
        </p:txBody>
      </p:sp>
      <p:sp>
        <p:nvSpPr>
          <p:cNvPr id="3" name="Content Placeholder 2">
            <a:extLst>
              <a:ext uri="{FF2B5EF4-FFF2-40B4-BE49-F238E27FC236}">
                <a16:creationId xmlns:a16="http://schemas.microsoft.com/office/drawing/2014/main" id="{25AE4773-7012-4A80-8DAF-B94C9C4A7569}"/>
              </a:ext>
            </a:extLst>
          </p:cNvPr>
          <p:cNvSpPr>
            <a:spLocks noGrp="1"/>
          </p:cNvSpPr>
          <p:nvPr>
            <p:ph idx="1"/>
          </p:nvPr>
        </p:nvSpPr>
        <p:spPr/>
        <p:txBody>
          <a:bodyPr/>
          <a:lstStyle/>
          <a:p>
            <a:r>
              <a:rPr lang="en-US" dirty="0"/>
              <a:t>You’ve been hired for a research department and they want to create a theory as to how and when a customer would get frustrated enough that they would call in for help. </a:t>
            </a:r>
          </a:p>
          <a:p>
            <a:endParaRPr lang="en-US" dirty="0"/>
          </a:p>
          <a:p>
            <a:r>
              <a:rPr lang="en-US" dirty="0"/>
              <a:t>You should perform structural equation modeling.</a:t>
            </a:r>
          </a:p>
        </p:txBody>
      </p:sp>
    </p:spTree>
    <p:extLst>
      <p:ext uri="{BB962C8B-B14F-4D97-AF65-F5344CB8AC3E}">
        <p14:creationId xmlns:p14="http://schemas.microsoft.com/office/powerpoint/2010/main" val="104505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6BC-1A42-40A5-B50F-9E787CBC0E46}"/>
              </a:ext>
            </a:extLst>
          </p:cNvPr>
          <p:cNvSpPr>
            <a:spLocks noGrp="1"/>
          </p:cNvSpPr>
          <p:nvPr>
            <p:ph type="title"/>
          </p:nvPr>
        </p:nvSpPr>
        <p:spPr/>
        <p:txBody>
          <a:bodyPr/>
          <a:lstStyle/>
          <a:p>
            <a:r>
              <a:rPr lang="en-US" dirty="0"/>
              <a:t>Scenario 24</a:t>
            </a:r>
          </a:p>
        </p:txBody>
      </p:sp>
      <p:sp>
        <p:nvSpPr>
          <p:cNvPr id="3" name="Content Placeholder 2">
            <a:extLst>
              <a:ext uri="{FF2B5EF4-FFF2-40B4-BE49-F238E27FC236}">
                <a16:creationId xmlns:a16="http://schemas.microsoft.com/office/drawing/2014/main" id="{37E3CBF0-1D45-439B-8A5D-9305C80E8A4D}"/>
              </a:ext>
            </a:extLst>
          </p:cNvPr>
          <p:cNvSpPr>
            <a:spLocks noGrp="1"/>
          </p:cNvSpPr>
          <p:nvPr>
            <p:ph idx="1"/>
          </p:nvPr>
        </p:nvSpPr>
        <p:spPr/>
        <p:txBody>
          <a:bodyPr>
            <a:normAutofit lnSpcReduction="10000"/>
          </a:bodyPr>
          <a:lstStyle/>
          <a:p>
            <a:r>
              <a:rPr lang="en-US" dirty="0"/>
              <a:t>You are trying to see if there is a relationship between age and customer satisfaction, ranked 1-10. </a:t>
            </a:r>
          </a:p>
          <a:p>
            <a:endParaRPr lang="en-US" dirty="0"/>
          </a:p>
          <a:p>
            <a:r>
              <a:rPr lang="en-US" dirty="0"/>
              <a:t>How many variables do you have?</a:t>
            </a:r>
          </a:p>
          <a:p>
            <a:pPr lvl="1"/>
            <a:r>
              <a:rPr lang="en-US" dirty="0"/>
              <a:t>2</a:t>
            </a:r>
          </a:p>
          <a:p>
            <a:pPr lvl="1"/>
            <a:endParaRPr lang="en-US" dirty="0"/>
          </a:p>
          <a:p>
            <a:r>
              <a:rPr lang="en-US" dirty="0"/>
              <a:t>Are the variables continuous or categorical?</a:t>
            </a:r>
          </a:p>
          <a:p>
            <a:pPr lvl="1"/>
            <a:r>
              <a:rPr lang="en-US" dirty="0"/>
              <a:t>Continuous </a:t>
            </a:r>
          </a:p>
          <a:p>
            <a:pPr lvl="1"/>
            <a:endParaRPr lang="en-US" dirty="0"/>
          </a:p>
          <a:p>
            <a:r>
              <a:rPr lang="en-US" dirty="0"/>
              <a:t>You should run the Pearson’s correlation</a:t>
            </a:r>
          </a:p>
        </p:txBody>
      </p:sp>
    </p:spTree>
    <p:extLst>
      <p:ext uri="{BB962C8B-B14F-4D97-AF65-F5344CB8AC3E}">
        <p14:creationId xmlns:p14="http://schemas.microsoft.com/office/powerpoint/2010/main" val="3609487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6BC-1A42-40A5-B50F-9E787CBC0E46}"/>
              </a:ext>
            </a:extLst>
          </p:cNvPr>
          <p:cNvSpPr>
            <a:spLocks noGrp="1"/>
          </p:cNvSpPr>
          <p:nvPr>
            <p:ph type="title"/>
          </p:nvPr>
        </p:nvSpPr>
        <p:spPr/>
        <p:txBody>
          <a:bodyPr/>
          <a:lstStyle/>
          <a:p>
            <a:r>
              <a:rPr lang="en-US" dirty="0"/>
              <a:t>Scenario 25</a:t>
            </a:r>
          </a:p>
        </p:txBody>
      </p:sp>
      <p:sp>
        <p:nvSpPr>
          <p:cNvPr id="3" name="Content Placeholder 2">
            <a:extLst>
              <a:ext uri="{FF2B5EF4-FFF2-40B4-BE49-F238E27FC236}">
                <a16:creationId xmlns:a16="http://schemas.microsoft.com/office/drawing/2014/main" id="{37E3CBF0-1D45-439B-8A5D-9305C80E8A4D}"/>
              </a:ext>
            </a:extLst>
          </p:cNvPr>
          <p:cNvSpPr>
            <a:spLocks noGrp="1"/>
          </p:cNvSpPr>
          <p:nvPr>
            <p:ph idx="1"/>
          </p:nvPr>
        </p:nvSpPr>
        <p:spPr/>
        <p:txBody>
          <a:bodyPr>
            <a:normAutofit lnSpcReduction="10000"/>
          </a:bodyPr>
          <a:lstStyle/>
          <a:p>
            <a:r>
              <a:rPr lang="en-US" dirty="0"/>
              <a:t>You are trying to see if there is a relationship between gender and whether a customer was satisfied or not.  </a:t>
            </a:r>
          </a:p>
          <a:p>
            <a:endParaRPr lang="en-US" dirty="0"/>
          </a:p>
          <a:p>
            <a:r>
              <a:rPr lang="en-US" dirty="0"/>
              <a:t>How many variables do you have?</a:t>
            </a:r>
          </a:p>
          <a:p>
            <a:pPr lvl="1"/>
            <a:r>
              <a:rPr lang="en-US" dirty="0"/>
              <a:t>2</a:t>
            </a:r>
          </a:p>
          <a:p>
            <a:pPr lvl="1"/>
            <a:endParaRPr lang="en-US" dirty="0"/>
          </a:p>
          <a:p>
            <a:r>
              <a:rPr lang="en-US" dirty="0"/>
              <a:t>Are the variables continuous or categorical?</a:t>
            </a:r>
          </a:p>
          <a:p>
            <a:pPr lvl="1"/>
            <a:r>
              <a:rPr lang="en-US" dirty="0"/>
              <a:t>Categorical</a:t>
            </a:r>
          </a:p>
          <a:p>
            <a:pPr lvl="1"/>
            <a:endParaRPr lang="en-US" dirty="0"/>
          </a:p>
          <a:p>
            <a:r>
              <a:rPr lang="en-US" dirty="0"/>
              <a:t>You should run the Spearman Rank correlation</a:t>
            </a:r>
          </a:p>
        </p:txBody>
      </p:sp>
    </p:spTree>
    <p:extLst>
      <p:ext uri="{BB962C8B-B14F-4D97-AF65-F5344CB8AC3E}">
        <p14:creationId xmlns:p14="http://schemas.microsoft.com/office/powerpoint/2010/main" val="618198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8993-D4ED-4317-9206-F92916D3BDDC}"/>
              </a:ext>
            </a:extLst>
          </p:cNvPr>
          <p:cNvSpPr>
            <a:spLocks noGrp="1"/>
          </p:cNvSpPr>
          <p:nvPr>
            <p:ph type="title"/>
          </p:nvPr>
        </p:nvSpPr>
        <p:spPr/>
        <p:txBody>
          <a:bodyPr/>
          <a:lstStyle/>
          <a:p>
            <a:r>
              <a:rPr lang="en-US" dirty="0"/>
              <a:t>Scenario 26</a:t>
            </a:r>
          </a:p>
        </p:txBody>
      </p:sp>
      <p:sp>
        <p:nvSpPr>
          <p:cNvPr id="3" name="Content Placeholder 2">
            <a:extLst>
              <a:ext uri="{FF2B5EF4-FFF2-40B4-BE49-F238E27FC236}">
                <a16:creationId xmlns:a16="http://schemas.microsoft.com/office/drawing/2014/main" id="{46958D4D-DA6F-4265-AF00-BF85975E884B}"/>
              </a:ext>
            </a:extLst>
          </p:cNvPr>
          <p:cNvSpPr>
            <a:spLocks noGrp="1"/>
          </p:cNvSpPr>
          <p:nvPr>
            <p:ph idx="1"/>
          </p:nvPr>
        </p:nvSpPr>
        <p:spPr/>
        <p:txBody>
          <a:bodyPr>
            <a:normAutofit lnSpcReduction="10000"/>
          </a:bodyPr>
          <a:lstStyle/>
          <a:p>
            <a:r>
              <a:rPr lang="en-US" dirty="0"/>
              <a:t>You have been asked to examine the customer base, using  the variables of gender, age, ethnicity, and yearly salary. </a:t>
            </a:r>
          </a:p>
          <a:p>
            <a:endParaRPr lang="en-US" dirty="0"/>
          </a:p>
          <a:p>
            <a:r>
              <a:rPr lang="en-US" dirty="0"/>
              <a:t>How many variables do you have?</a:t>
            </a:r>
          </a:p>
          <a:p>
            <a:pPr lvl="1"/>
            <a:r>
              <a:rPr lang="en-US" dirty="0"/>
              <a:t>More than 2</a:t>
            </a:r>
          </a:p>
          <a:p>
            <a:pPr lvl="1"/>
            <a:endParaRPr lang="en-US" dirty="0"/>
          </a:p>
          <a:p>
            <a:r>
              <a:rPr lang="en-US" dirty="0"/>
              <a:t>Are you trying to predict group membership?</a:t>
            </a:r>
          </a:p>
          <a:p>
            <a:pPr lvl="1"/>
            <a:r>
              <a:rPr lang="en-US" dirty="0"/>
              <a:t>No</a:t>
            </a:r>
          </a:p>
          <a:p>
            <a:pPr lvl="1"/>
            <a:endParaRPr lang="en-US" dirty="0"/>
          </a:p>
          <a:p>
            <a:r>
              <a:rPr lang="en-US" dirty="0"/>
              <a:t>You should run cluster analysis</a:t>
            </a:r>
          </a:p>
        </p:txBody>
      </p:sp>
    </p:spTree>
    <p:extLst>
      <p:ext uri="{BB962C8B-B14F-4D97-AF65-F5344CB8AC3E}">
        <p14:creationId xmlns:p14="http://schemas.microsoft.com/office/powerpoint/2010/main" val="2257285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8993-D4ED-4317-9206-F92916D3BDDC}"/>
              </a:ext>
            </a:extLst>
          </p:cNvPr>
          <p:cNvSpPr>
            <a:spLocks noGrp="1"/>
          </p:cNvSpPr>
          <p:nvPr>
            <p:ph type="title"/>
          </p:nvPr>
        </p:nvSpPr>
        <p:spPr/>
        <p:txBody>
          <a:bodyPr/>
          <a:lstStyle/>
          <a:p>
            <a:r>
              <a:rPr lang="en-US" dirty="0"/>
              <a:t>Scenario 27</a:t>
            </a:r>
          </a:p>
        </p:txBody>
      </p:sp>
      <p:sp>
        <p:nvSpPr>
          <p:cNvPr id="3" name="Content Placeholder 2">
            <a:extLst>
              <a:ext uri="{FF2B5EF4-FFF2-40B4-BE49-F238E27FC236}">
                <a16:creationId xmlns:a16="http://schemas.microsoft.com/office/drawing/2014/main" id="{46958D4D-DA6F-4265-AF00-BF85975E884B}"/>
              </a:ext>
            </a:extLst>
          </p:cNvPr>
          <p:cNvSpPr>
            <a:spLocks noGrp="1"/>
          </p:cNvSpPr>
          <p:nvPr>
            <p:ph idx="1"/>
          </p:nvPr>
        </p:nvSpPr>
        <p:spPr/>
        <p:txBody>
          <a:bodyPr>
            <a:normAutofit fontScale="92500" lnSpcReduction="10000"/>
          </a:bodyPr>
          <a:lstStyle/>
          <a:p>
            <a:r>
              <a:rPr lang="en-US" dirty="0"/>
              <a:t>You have been asked to examine the customer base, using  the variables of gender, age, ethnicity, and yearly salary.  Your boss would like to know if customers qualify for silver, gold, or platinum tier services.</a:t>
            </a:r>
          </a:p>
          <a:p>
            <a:endParaRPr lang="en-US" dirty="0"/>
          </a:p>
          <a:p>
            <a:r>
              <a:rPr lang="en-US" dirty="0"/>
              <a:t>How many variables do you have?</a:t>
            </a:r>
          </a:p>
          <a:p>
            <a:pPr lvl="1"/>
            <a:r>
              <a:rPr lang="en-US" dirty="0"/>
              <a:t>More than 2</a:t>
            </a:r>
          </a:p>
          <a:p>
            <a:pPr lvl="1"/>
            <a:endParaRPr lang="en-US" dirty="0"/>
          </a:p>
          <a:p>
            <a:r>
              <a:rPr lang="en-US" dirty="0"/>
              <a:t>Are you trying to predict group membership?</a:t>
            </a:r>
          </a:p>
          <a:p>
            <a:pPr lvl="1"/>
            <a:r>
              <a:rPr lang="en-US" dirty="0"/>
              <a:t>Yes</a:t>
            </a:r>
          </a:p>
          <a:p>
            <a:pPr lvl="1"/>
            <a:endParaRPr lang="en-US" dirty="0"/>
          </a:p>
          <a:p>
            <a:r>
              <a:rPr lang="en-US" dirty="0"/>
              <a:t>You should run discriminant function analysis</a:t>
            </a:r>
          </a:p>
        </p:txBody>
      </p:sp>
    </p:spTree>
    <p:extLst>
      <p:ext uri="{BB962C8B-B14F-4D97-AF65-F5344CB8AC3E}">
        <p14:creationId xmlns:p14="http://schemas.microsoft.com/office/powerpoint/2010/main" val="362820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32C2-13BB-478C-B7AF-93586ECBB948}"/>
              </a:ext>
            </a:extLst>
          </p:cNvPr>
          <p:cNvSpPr>
            <a:spLocks noGrp="1"/>
          </p:cNvSpPr>
          <p:nvPr>
            <p:ph type="title"/>
          </p:nvPr>
        </p:nvSpPr>
        <p:spPr/>
        <p:txBody>
          <a:bodyPr/>
          <a:lstStyle/>
          <a:p>
            <a:r>
              <a:rPr lang="en-US" dirty="0"/>
              <a:t>Scenario 4</a:t>
            </a:r>
          </a:p>
        </p:txBody>
      </p:sp>
      <p:sp>
        <p:nvSpPr>
          <p:cNvPr id="3" name="Content Placeholder 2">
            <a:extLst>
              <a:ext uri="{FF2B5EF4-FFF2-40B4-BE49-F238E27FC236}">
                <a16:creationId xmlns:a16="http://schemas.microsoft.com/office/drawing/2014/main" id="{D0E0706E-D6F0-470B-8EB1-96D4F69615DC}"/>
              </a:ext>
            </a:extLst>
          </p:cNvPr>
          <p:cNvSpPr>
            <a:spLocks noGrp="1"/>
          </p:cNvSpPr>
          <p:nvPr>
            <p:ph idx="1"/>
          </p:nvPr>
        </p:nvSpPr>
        <p:spPr/>
        <p:txBody>
          <a:bodyPr>
            <a:normAutofit fontScale="85000" lnSpcReduction="10000"/>
          </a:bodyPr>
          <a:lstStyle/>
          <a:p>
            <a:r>
              <a:rPr lang="en-US" dirty="0"/>
              <a:t>Your company has the following breakdown for customer ethnicities:</a:t>
            </a:r>
          </a:p>
          <a:p>
            <a:pPr lvl="1"/>
            <a:r>
              <a:rPr lang="en-US" dirty="0"/>
              <a:t>30% Caucasian </a:t>
            </a:r>
          </a:p>
          <a:p>
            <a:pPr lvl="1"/>
            <a:r>
              <a:rPr lang="en-US" dirty="0"/>
              <a:t>30% African American</a:t>
            </a:r>
          </a:p>
          <a:p>
            <a:pPr lvl="1"/>
            <a:r>
              <a:rPr lang="en-US" dirty="0"/>
              <a:t>30% Asian</a:t>
            </a:r>
          </a:p>
          <a:p>
            <a:pPr lvl="1"/>
            <a:r>
              <a:rPr lang="en-US" dirty="0"/>
              <a:t>10% Native American</a:t>
            </a:r>
          </a:p>
          <a:p>
            <a:pPr lvl="1"/>
            <a:endParaRPr lang="en-US" dirty="0"/>
          </a:p>
          <a:p>
            <a:r>
              <a:rPr lang="en-US" dirty="0"/>
              <a:t>In the industry, the breakdown is usually as follows:</a:t>
            </a:r>
          </a:p>
          <a:p>
            <a:pPr lvl="1"/>
            <a:r>
              <a:rPr lang="en-US" dirty="0"/>
              <a:t>20% Caucasian</a:t>
            </a:r>
          </a:p>
          <a:p>
            <a:pPr lvl="1"/>
            <a:r>
              <a:rPr lang="en-US" dirty="0"/>
              <a:t>40% African American</a:t>
            </a:r>
          </a:p>
          <a:p>
            <a:pPr lvl="1"/>
            <a:r>
              <a:rPr lang="en-US" dirty="0"/>
              <a:t>20% Asian</a:t>
            </a:r>
          </a:p>
          <a:p>
            <a:pPr lvl="1"/>
            <a:r>
              <a:rPr lang="en-US" dirty="0"/>
              <a:t>20% Native American</a:t>
            </a:r>
          </a:p>
          <a:p>
            <a:pPr lvl="1"/>
            <a:endParaRPr lang="en-US" dirty="0"/>
          </a:p>
          <a:p>
            <a:r>
              <a:rPr lang="en-US" dirty="0"/>
              <a:t>The VP would like to know if their customer base is similar to the industry.</a:t>
            </a:r>
          </a:p>
        </p:txBody>
      </p:sp>
    </p:spTree>
    <p:extLst>
      <p:ext uri="{BB962C8B-B14F-4D97-AF65-F5344CB8AC3E}">
        <p14:creationId xmlns:p14="http://schemas.microsoft.com/office/powerpoint/2010/main" val="46564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76CE-443F-4030-B128-DA24F392582E}"/>
              </a:ext>
            </a:extLst>
          </p:cNvPr>
          <p:cNvSpPr>
            <a:spLocks noGrp="1"/>
          </p:cNvSpPr>
          <p:nvPr>
            <p:ph type="title"/>
          </p:nvPr>
        </p:nvSpPr>
        <p:spPr/>
        <p:txBody>
          <a:bodyPr/>
          <a:lstStyle/>
          <a:p>
            <a:r>
              <a:rPr lang="en-US" dirty="0"/>
              <a:t>Scenario 4 </a:t>
            </a:r>
          </a:p>
        </p:txBody>
      </p:sp>
      <p:sp>
        <p:nvSpPr>
          <p:cNvPr id="3" name="Content Placeholder 2">
            <a:extLst>
              <a:ext uri="{FF2B5EF4-FFF2-40B4-BE49-F238E27FC236}">
                <a16:creationId xmlns:a16="http://schemas.microsoft.com/office/drawing/2014/main" id="{F50576C2-87C7-44F0-A471-96E8330488BD}"/>
              </a:ext>
            </a:extLst>
          </p:cNvPr>
          <p:cNvSpPr>
            <a:spLocks noGrp="1"/>
          </p:cNvSpPr>
          <p:nvPr>
            <p:ph idx="1"/>
          </p:nvPr>
        </p:nvSpPr>
        <p:spPr/>
        <p:txBody>
          <a:bodyPr>
            <a:normAutofit fontScale="85000" lnSpcReduction="20000"/>
          </a:bodyPr>
          <a:lstStyle/>
          <a:p>
            <a:r>
              <a:rPr lang="en-US" dirty="0"/>
              <a:t>What is the variable of interest?</a:t>
            </a:r>
          </a:p>
          <a:p>
            <a:pPr lvl="1"/>
            <a:r>
              <a:rPr lang="en-US" dirty="0"/>
              <a:t>Ethnicity breakdown</a:t>
            </a:r>
          </a:p>
          <a:p>
            <a:pPr lvl="1"/>
            <a:endParaRPr lang="en-US" dirty="0"/>
          </a:p>
          <a:p>
            <a:r>
              <a:rPr lang="en-US" dirty="0"/>
              <a:t>Are you testing or comparing anything?</a:t>
            </a:r>
          </a:p>
          <a:p>
            <a:pPr lvl="1"/>
            <a:r>
              <a:rPr lang="en-US" dirty="0"/>
              <a:t>Yes </a:t>
            </a:r>
          </a:p>
          <a:p>
            <a:pPr lvl="1"/>
            <a:endParaRPr lang="en-US" dirty="0"/>
          </a:p>
          <a:p>
            <a:r>
              <a:rPr lang="en-US" dirty="0"/>
              <a:t>Are you comparing a sample to a population?</a:t>
            </a:r>
          </a:p>
          <a:p>
            <a:pPr lvl="1"/>
            <a:r>
              <a:rPr lang="en-US" dirty="0"/>
              <a:t>Yes</a:t>
            </a:r>
          </a:p>
          <a:p>
            <a:pPr lvl="1"/>
            <a:endParaRPr lang="en-US" dirty="0"/>
          </a:p>
          <a:p>
            <a:r>
              <a:rPr lang="en-US" dirty="0"/>
              <a:t>Is your variable continuous or categorical?</a:t>
            </a:r>
          </a:p>
          <a:p>
            <a:pPr lvl="1"/>
            <a:r>
              <a:rPr lang="en-US" dirty="0"/>
              <a:t>Categorical</a:t>
            </a:r>
          </a:p>
          <a:p>
            <a:pPr lvl="1"/>
            <a:endParaRPr lang="en-US" dirty="0"/>
          </a:p>
          <a:p>
            <a:r>
              <a:rPr lang="en-US" dirty="0"/>
              <a:t>You should be doing a goodness of fit Chi-Square</a:t>
            </a:r>
          </a:p>
        </p:txBody>
      </p:sp>
    </p:spTree>
    <p:extLst>
      <p:ext uri="{BB962C8B-B14F-4D97-AF65-F5344CB8AC3E}">
        <p14:creationId xmlns:p14="http://schemas.microsoft.com/office/powerpoint/2010/main" val="121553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CC02-28B1-4516-BE74-F1CCAC4F3C43}"/>
              </a:ext>
            </a:extLst>
          </p:cNvPr>
          <p:cNvSpPr>
            <a:spLocks noGrp="1"/>
          </p:cNvSpPr>
          <p:nvPr>
            <p:ph type="title"/>
          </p:nvPr>
        </p:nvSpPr>
        <p:spPr/>
        <p:txBody>
          <a:bodyPr/>
          <a:lstStyle/>
          <a:p>
            <a:r>
              <a:rPr lang="en-US" dirty="0"/>
              <a:t>Scenario 5</a:t>
            </a:r>
          </a:p>
        </p:txBody>
      </p:sp>
      <p:sp>
        <p:nvSpPr>
          <p:cNvPr id="3" name="Content Placeholder 2">
            <a:extLst>
              <a:ext uri="{FF2B5EF4-FFF2-40B4-BE49-F238E27FC236}">
                <a16:creationId xmlns:a16="http://schemas.microsoft.com/office/drawing/2014/main" id="{AAE0F4D8-5C89-489E-AB03-756C226AE471}"/>
              </a:ext>
            </a:extLst>
          </p:cNvPr>
          <p:cNvSpPr>
            <a:spLocks noGrp="1"/>
          </p:cNvSpPr>
          <p:nvPr>
            <p:ph idx="1"/>
          </p:nvPr>
        </p:nvSpPr>
        <p:spPr/>
        <p:txBody>
          <a:bodyPr>
            <a:normAutofit fontScale="92500" lnSpcReduction="20000"/>
          </a:bodyPr>
          <a:lstStyle/>
          <a:p>
            <a:r>
              <a:rPr lang="en-US" dirty="0"/>
              <a:t>Your boss has data on customer ethnicities from 2010, and would like you to compare them to customer ethnicities in 2020.</a:t>
            </a:r>
          </a:p>
          <a:p>
            <a:endParaRPr lang="en-US" dirty="0"/>
          </a:p>
          <a:p>
            <a:r>
              <a:rPr lang="en-US" dirty="0"/>
              <a:t>What are the variables of interest?</a:t>
            </a:r>
          </a:p>
          <a:p>
            <a:pPr lvl="1"/>
            <a:r>
              <a:rPr lang="en-US" dirty="0"/>
              <a:t>Time – IV </a:t>
            </a:r>
          </a:p>
          <a:p>
            <a:pPr lvl="1"/>
            <a:r>
              <a:rPr lang="en-US" dirty="0"/>
              <a:t>Ethnicity categories - DV</a:t>
            </a:r>
          </a:p>
          <a:p>
            <a:pPr lvl="1"/>
            <a:endParaRPr lang="en-US" dirty="0"/>
          </a:p>
          <a:p>
            <a:r>
              <a:rPr lang="en-US" dirty="0"/>
              <a:t>Are you testing or comparing anything?</a:t>
            </a:r>
          </a:p>
          <a:p>
            <a:pPr lvl="1"/>
            <a:r>
              <a:rPr lang="en-US" dirty="0"/>
              <a:t>Yes </a:t>
            </a:r>
          </a:p>
          <a:p>
            <a:pPr lvl="1"/>
            <a:endParaRPr lang="en-US" dirty="0"/>
          </a:p>
          <a:p>
            <a:r>
              <a:rPr lang="en-US" dirty="0"/>
              <a:t>Are you comparing a sample to a population?</a:t>
            </a:r>
          </a:p>
          <a:p>
            <a:pPr lvl="1"/>
            <a:r>
              <a:rPr lang="en-US" dirty="0"/>
              <a:t>No</a:t>
            </a:r>
          </a:p>
          <a:p>
            <a:pPr lvl="1"/>
            <a:endParaRPr lang="en-US" dirty="0"/>
          </a:p>
          <a:p>
            <a:endParaRPr lang="en-US" dirty="0"/>
          </a:p>
        </p:txBody>
      </p:sp>
    </p:spTree>
    <p:extLst>
      <p:ext uri="{BB962C8B-B14F-4D97-AF65-F5344CB8AC3E}">
        <p14:creationId xmlns:p14="http://schemas.microsoft.com/office/powerpoint/2010/main" val="243589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CC02-28B1-4516-BE74-F1CCAC4F3C43}"/>
              </a:ext>
            </a:extLst>
          </p:cNvPr>
          <p:cNvSpPr>
            <a:spLocks noGrp="1"/>
          </p:cNvSpPr>
          <p:nvPr>
            <p:ph type="title"/>
          </p:nvPr>
        </p:nvSpPr>
        <p:spPr/>
        <p:txBody>
          <a:bodyPr/>
          <a:lstStyle/>
          <a:p>
            <a:r>
              <a:rPr lang="en-US" dirty="0"/>
              <a:t>Scenario 5</a:t>
            </a:r>
          </a:p>
        </p:txBody>
      </p:sp>
      <p:sp>
        <p:nvSpPr>
          <p:cNvPr id="3" name="Content Placeholder 2">
            <a:extLst>
              <a:ext uri="{FF2B5EF4-FFF2-40B4-BE49-F238E27FC236}">
                <a16:creationId xmlns:a16="http://schemas.microsoft.com/office/drawing/2014/main" id="{AAE0F4D8-5C89-489E-AB03-756C226AE471}"/>
              </a:ext>
            </a:extLst>
          </p:cNvPr>
          <p:cNvSpPr>
            <a:spLocks noGrp="1"/>
          </p:cNvSpPr>
          <p:nvPr>
            <p:ph idx="1"/>
          </p:nvPr>
        </p:nvSpPr>
        <p:spPr/>
        <p:txBody>
          <a:bodyPr>
            <a:normAutofit lnSpcReduction="10000"/>
          </a:bodyPr>
          <a:lstStyle/>
          <a:p>
            <a:r>
              <a:rPr lang="en-US" dirty="0"/>
              <a:t>Your boss has data on customer ethnicities from 2010, and would like you to compare them to customer ethnicities in 2020.</a:t>
            </a:r>
          </a:p>
          <a:p>
            <a:pPr marL="457200" lvl="1" indent="0">
              <a:buNone/>
            </a:pPr>
            <a:endParaRPr lang="en-US" dirty="0"/>
          </a:p>
          <a:p>
            <a:r>
              <a:rPr lang="en-US" dirty="0"/>
              <a:t>Is your independent variable continuous or categorical?</a:t>
            </a:r>
          </a:p>
          <a:p>
            <a:pPr lvl="1"/>
            <a:r>
              <a:rPr lang="en-US" dirty="0"/>
              <a:t>Categorical</a:t>
            </a:r>
          </a:p>
          <a:p>
            <a:pPr lvl="1"/>
            <a:endParaRPr lang="en-US" dirty="0"/>
          </a:p>
          <a:p>
            <a:r>
              <a:rPr lang="en-US" dirty="0"/>
              <a:t>Is your dependent variable continuous or categorical?</a:t>
            </a:r>
          </a:p>
          <a:p>
            <a:pPr lvl="1"/>
            <a:r>
              <a:rPr lang="en-US" dirty="0"/>
              <a:t>Categorical</a:t>
            </a:r>
          </a:p>
          <a:p>
            <a:pPr lvl="1"/>
            <a:endParaRPr lang="en-US" dirty="0"/>
          </a:p>
          <a:p>
            <a:r>
              <a:rPr lang="en-US" dirty="0"/>
              <a:t>You should be doing a </a:t>
            </a:r>
            <a:r>
              <a:rPr lang="en-US" dirty="0" err="1"/>
              <a:t>McNemar</a:t>
            </a:r>
            <a:r>
              <a:rPr lang="en-US" dirty="0"/>
              <a:t> Chi-Square.</a:t>
            </a:r>
          </a:p>
          <a:p>
            <a:endParaRPr lang="en-US" dirty="0"/>
          </a:p>
        </p:txBody>
      </p:sp>
    </p:spTree>
    <p:extLst>
      <p:ext uri="{BB962C8B-B14F-4D97-AF65-F5344CB8AC3E}">
        <p14:creationId xmlns:p14="http://schemas.microsoft.com/office/powerpoint/2010/main" val="1393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73F9-F1F5-4DEE-9F2F-622E0D724516}"/>
              </a:ext>
            </a:extLst>
          </p:cNvPr>
          <p:cNvSpPr>
            <a:spLocks noGrp="1"/>
          </p:cNvSpPr>
          <p:nvPr>
            <p:ph type="title"/>
          </p:nvPr>
        </p:nvSpPr>
        <p:spPr/>
        <p:txBody>
          <a:bodyPr/>
          <a:lstStyle/>
          <a:p>
            <a:r>
              <a:rPr lang="en-US" dirty="0"/>
              <a:t>Scenario 6</a:t>
            </a:r>
          </a:p>
        </p:txBody>
      </p:sp>
      <p:sp>
        <p:nvSpPr>
          <p:cNvPr id="3" name="Content Placeholder 2">
            <a:extLst>
              <a:ext uri="{FF2B5EF4-FFF2-40B4-BE49-F238E27FC236}">
                <a16:creationId xmlns:a16="http://schemas.microsoft.com/office/drawing/2014/main" id="{16A0A16F-DBC2-452C-9F68-E2AC58A501B4}"/>
              </a:ext>
            </a:extLst>
          </p:cNvPr>
          <p:cNvSpPr>
            <a:spLocks noGrp="1"/>
          </p:cNvSpPr>
          <p:nvPr>
            <p:ph idx="1"/>
          </p:nvPr>
        </p:nvSpPr>
        <p:spPr/>
        <p:txBody>
          <a:bodyPr>
            <a:normAutofit fontScale="92500" lnSpcReduction="20000"/>
          </a:bodyPr>
          <a:lstStyle/>
          <a:p>
            <a:r>
              <a:rPr lang="en-US" dirty="0"/>
              <a:t>Your boss would like you to see if the ethnicity breakdown of your customer base differs by gender. </a:t>
            </a:r>
          </a:p>
          <a:p>
            <a:endParaRPr lang="en-US" dirty="0"/>
          </a:p>
          <a:p>
            <a:r>
              <a:rPr lang="en-US" dirty="0"/>
              <a:t>What are the variables of interest?</a:t>
            </a:r>
          </a:p>
          <a:p>
            <a:pPr lvl="1"/>
            <a:r>
              <a:rPr lang="en-US" dirty="0"/>
              <a:t>Gender – IV </a:t>
            </a:r>
          </a:p>
          <a:p>
            <a:pPr lvl="1"/>
            <a:r>
              <a:rPr lang="en-US" dirty="0"/>
              <a:t>Ethnicity categories - DV</a:t>
            </a:r>
          </a:p>
          <a:p>
            <a:pPr lvl="1"/>
            <a:endParaRPr lang="en-US" dirty="0"/>
          </a:p>
          <a:p>
            <a:r>
              <a:rPr lang="en-US" dirty="0"/>
              <a:t>Are you testing or comparing anything?</a:t>
            </a:r>
          </a:p>
          <a:p>
            <a:pPr lvl="1"/>
            <a:r>
              <a:rPr lang="en-US" dirty="0"/>
              <a:t>Yes </a:t>
            </a:r>
          </a:p>
          <a:p>
            <a:pPr lvl="1"/>
            <a:endParaRPr lang="en-US" dirty="0"/>
          </a:p>
          <a:p>
            <a:r>
              <a:rPr lang="en-US" dirty="0"/>
              <a:t>Are you comparing a sample to a population?</a:t>
            </a:r>
          </a:p>
          <a:p>
            <a:pPr lvl="1"/>
            <a:r>
              <a:rPr lang="en-US" dirty="0"/>
              <a:t>No</a:t>
            </a:r>
          </a:p>
          <a:p>
            <a:pPr lvl="1"/>
            <a:endParaRPr lang="en-US" dirty="0"/>
          </a:p>
          <a:p>
            <a:endParaRPr lang="en-US" dirty="0"/>
          </a:p>
        </p:txBody>
      </p:sp>
    </p:spTree>
    <p:extLst>
      <p:ext uri="{BB962C8B-B14F-4D97-AF65-F5344CB8AC3E}">
        <p14:creationId xmlns:p14="http://schemas.microsoft.com/office/powerpoint/2010/main" val="376533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67FF0BB93E24AB222FDE98EC4BE97" ma:contentTypeVersion="12" ma:contentTypeDescription="Create a new document." ma:contentTypeScope="" ma:versionID="4c26e56bc0dc6368685f472b645ccf8e">
  <xsd:schema xmlns:xsd="http://www.w3.org/2001/XMLSchema" xmlns:xs="http://www.w3.org/2001/XMLSchema" xmlns:p="http://schemas.microsoft.com/office/2006/metadata/properties" xmlns:ns2="2a19cb76-bb4e-48b2-8c9f-db86bcd5d049" xmlns:ns3="9417d0df-2027-440a-86ee-f385b6440aea" targetNamespace="http://schemas.microsoft.com/office/2006/metadata/properties" ma:root="true" ma:fieldsID="ea76c8e38826be4d742205d9718d201a" ns2:_="" ns3:_="">
    <xsd:import namespace="2a19cb76-bb4e-48b2-8c9f-db86bcd5d049"/>
    <xsd:import namespace="9417d0df-2027-440a-86ee-f385b6440ae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9cb76-bb4e-48b2-8c9f-db86bcd5d0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17d0df-2027-440a-86ee-f385b6440ae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90EEE8-2E80-423A-BC3B-2FC21998BA85}"/>
</file>

<file path=customXml/itemProps2.xml><?xml version="1.0" encoding="utf-8"?>
<ds:datastoreItem xmlns:ds="http://schemas.openxmlformats.org/officeDocument/2006/customXml" ds:itemID="{B08FFF2F-931A-4379-9BA6-F62FE8E69AA0}"/>
</file>

<file path=customXml/itemProps3.xml><?xml version="1.0" encoding="utf-8"?>
<ds:datastoreItem xmlns:ds="http://schemas.openxmlformats.org/officeDocument/2006/customXml" ds:itemID="{FC3636F2-5C20-4828-8665-D6422AD19CBD}"/>
</file>

<file path=docProps/app.xml><?xml version="1.0" encoding="utf-8"?>
<Properties xmlns="http://schemas.openxmlformats.org/officeDocument/2006/extended-properties" xmlns:vt="http://schemas.openxmlformats.org/officeDocument/2006/docPropsVTypes">
  <TotalTime>9526</TotalTime>
  <Words>2889</Words>
  <Application>Microsoft Office PowerPoint</Application>
  <PresentationFormat>Widescreen</PresentationFormat>
  <Paragraphs>489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Montserrat SemiBold</vt:lpstr>
      <vt:lpstr>Nunito Sans</vt:lpstr>
      <vt:lpstr>Office Theme</vt:lpstr>
      <vt:lpstr>Scenario Examples Choosing the Right Statistic</vt:lpstr>
      <vt:lpstr>Scenario 1</vt:lpstr>
      <vt:lpstr>Scenario 2</vt:lpstr>
      <vt:lpstr>Scenario 3</vt:lpstr>
      <vt:lpstr>Scenario 4</vt:lpstr>
      <vt:lpstr>Scenario 4 </vt:lpstr>
      <vt:lpstr>Scenario 5</vt:lpstr>
      <vt:lpstr>Scenario 5</vt:lpstr>
      <vt:lpstr>Scenario 6</vt:lpstr>
      <vt:lpstr>Scenario 6</vt:lpstr>
      <vt:lpstr>Scenario 7</vt:lpstr>
      <vt:lpstr>Scenario 7</vt:lpstr>
      <vt:lpstr>Scenario 8</vt:lpstr>
      <vt:lpstr>Scenario 8</vt:lpstr>
      <vt:lpstr>Scenario 9</vt:lpstr>
      <vt:lpstr>Scenario 9</vt:lpstr>
      <vt:lpstr>Scenario 10</vt:lpstr>
      <vt:lpstr>Scenario 10</vt:lpstr>
      <vt:lpstr>Scenario 11</vt:lpstr>
      <vt:lpstr>Scenario 11</vt:lpstr>
      <vt:lpstr>Scenario 12</vt:lpstr>
      <vt:lpstr>Scenario 12</vt:lpstr>
      <vt:lpstr>Scenario 13</vt:lpstr>
      <vt:lpstr>Scenario 13</vt:lpstr>
      <vt:lpstr>Scenario 14</vt:lpstr>
      <vt:lpstr>Scenario 14</vt:lpstr>
      <vt:lpstr>Scenario 15</vt:lpstr>
      <vt:lpstr>Scenario 15</vt:lpstr>
      <vt:lpstr>Scenario 16</vt:lpstr>
      <vt:lpstr>Scenario 16</vt:lpstr>
      <vt:lpstr>Scenario 17</vt:lpstr>
      <vt:lpstr>Scenario 18</vt:lpstr>
      <vt:lpstr>Scenario 18</vt:lpstr>
      <vt:lpstr>Scenario 19</vt:lpstr>
      <vt:lpstr>Scenario 19</vt:lpstr>
      <vt:lpstr>Scenario 20</vt:lpstr>
      <vt:lpstr>Scenario 20</vt:lpstr>
      <vt:lpstr>Scenario 21</vt:lpstr>
      <vt:lpstr>Scenario 22</vt:lpstr>
      <vt:lpstr>Scenario 23</vt:lpstr>
      <vt:lpstr>Scenario 24</vt:lpstr>
      <vt:lpstr>Scenario 25</vt:lpstr>
      <vt:lpstr>Scenario 26</vt:lpstr>
      <vt:lpstr>Scenario 27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Dodd</dc:creator>
  <cp:lastModifiedBy>Cameron Dodd</cp:lastModifiedBy>
  <cp:revision>72</cp:revision>
  <dcterms:created xsi:type="dcterms:W3CDTF">2019-01-08T17:26:22Z</dcterms:created>
  <dcterms:modified xsi:type="dcterms:W3CDTF">2020-09-01T23:03:59Z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0x010100C1767FF0BB93E24AB222FDE98EC4BE97</vt:lpwstr>
  </property>
</Properties>
</file>