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99" r:id="rId4"/>
    <p:sldId id="276" r:id="rId5"/>
    <p:sldId id="278" r:id="rId6"/>
    <p:sldId id="300" r:id="rId7"/>
    <p:sldId id="279" r:id="rId8"/>
    <p:sldId id="301" r:id="rId9"/>
    <p:sldId id="280" r:id="rId10"/>
    <p:sldId id="302" r:id="rId11"/>
    <p:sldId id="281" r:id="rId12"/>
    <p:sldId id="282" r:id="rId13"/>
    <p:sldId id="283" r:id="rId14"/>
    <p:sldId id="284" r:id="rId15"/>
    <p:sldId id="285" r:id="rId16"/>
    <p:sldId id="286" r:id="rId17"/>
    <p:sldId id="287" r:id="rId18"/>
    <p:sldId id="30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4039"/>
    <a:srgbClr val="6E706A"/>
    <a:srgbClr val="000000"/>
    <a:srgbClr val="12130F"/>
    <a:srgbClr val="272921"/>
    <a:srgbClr val="585951"/>
    <a:srgbClr val="7C7D79"/>
    <a:srgbClr val="C6C7C3"/>
    <a:srgbClr val="3B3D36"/>
    <a:srgbClr val="A2A3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p:cViewPr varScale="1">
        <p:scale>
          <a:sx n="70" d="100"/>
          <a:sy n="70" d="100"/>
        </p:scale>
        <p:origin x="69" y="15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C909D-91B7-414D-8C4B-31BA9E449110}"/>
              </a:ext>
            </a:extLst>
          </p:cNvPr>
          <p:cNvSpPr>
            <a:spLocks noGrp="1"/>
          </p:cNvSpPr>
          <p:nvPr>
            <p:ph type="ctrTitle" hasCustomPrompt="1"/>
          </p:nvPr>
        </p:nvSpPr>
        <p:spPr>
          <a:xfrm>
            <a:off x="1524000" y="1260045"/>
            <a:ext cx="9144000" cy="4337911"/>
          </a:xfrm>
        </p:spPr>
        <p:txBody>
          <a:bodyPr anchor="ctr">
            <a:noAutofit/>
          </a:bodyPr>
          <a:lstStyle>
            <a:lvl1pPr algn="ctr">
              <a:defRPr sz="8000" baseline="0">
                <a:solidFill>
                  <a:srgbClr val="6E706A"/>
                </a:solidFill>
                <a:latin typeface="Montserrat SemiBold" pitchFamily="2" charset="77"/>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783551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Deck Templa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2A3B3-53BF-4D6F-8EC5-80448BFD1FDF}"/>
              </a:ext>
            </a:extLst>
          </p:cNvPr>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B40EC3FF-51B0-4F20-B818-3B9FEE80DF02}"/>
              </a:ext>
            </a:extLst>
          </p:cNvPr>
          <p:cNvSpPr>
            <a:spLocks noGrp="1"/>
          </p:cNvSpPr>
          <p:nvPr>
            <p:ph sz="half" idx="1" hasCustomPrompt="1"/>
          </p:nvPr>
        </p:nvSpPr>
        <p:spPr>
          <a:xfrm>
            <a:off x="485775" y="1981200"/>
            <a:ext cx="3609975" cy="2219325"/>
          </a:xfrm>
        </p:spPr>
        <p:txBody>
          <a:bodyPr/>
          <a:lstStyle>
            <a:lvl1pPr>
              <a:defRPr>
                <a:solidFill>
                  <a:srgbClr val="585951"/>
                </a:solidFill>
              </a:defRPr>
            </a:lvl1pPr>
            <a:lvl2pPr>
              <a:defRPr>
                <a:solidFill>
                  <a:srgbClr val="3E4039"/>
                </a:solidFill>
              </a:defRPr>
            </a:lvl2pPr>
            <a:lvl3pPr>
              <a:defRPr>
                <a:solidFill>
                  <a:srgbClr val="272921"/>
                </a:solidFill>
              </a:defRPr>
            </a:lvl3pPr>
            <a:lvl4pPr>
              <a:defRPr b="0" i="0" baseline="0">
                <a:solidFill>
                  <a:srgbClr val="12130F"/>
                </a:solidFill>
                <a:latin typeface="Arial" panose="020B0604020202020204" pitchFamily="34" charset="0"/>
                <a:cs typeface="Arial" panose="020B0604020202020204" pitchFamily="34" charset="0"/>
              </a:defRPr>
            </a:lvl4pPr>
            <a:lvl5pPr>
              <a:defRPr baseline="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DAC76B65-6ED5-4197-B81D-5F9B6122988A}"/>
              </a:ext>
            </a:extLst>
          </p:cNvPr>
          <p:cNvSpPr>
            <a:spLocks noGrp="1"/>
          </p:cNvSpPr>
          <p:nvPr>
            <p:ph sz="half" idx="11" hasCustomPrompt="1"/>
          </p:nvPr>
        </p:nvSpPr>
        <p:spPr>
          <a:xfrm>
            <a:off x="4457701" y="1971673"/>
            <a:ext cx="7381876" cy="4489449"/>
          </a:xfrm>
        </p:spPr>
        <p:txBody>
          <a:bodyPr/>
          <a:lstStyle>
            <a:lvl1pPr>
              <a:defRPr>
                <a:solidFill>
                  <a:srgbClr val="585951"/>
                </a:solidFill>
              </a:defRPr>
            </a:lvl1pPr>
            <a:lvl2pPr>
              <a:defRPr>
                <a:solidFill>
                  <a:srgbClr val="3E4039"/>
                </a:solidFill>
              </a:defRPr>
            </a:lvl2pPr>
            <a:lvl3pPr>
              <a:defRPr>
                <a:solidFill>
                  <a:srgbClr val="272921"/>
                </a:solidFill>
              </a:defRPr>
            </a:lvl3pPr>
            <a:lvl4pPr>
              <a:defRPr b="0" i="0" baseline="0">
                <a:solidFill>
                  <a:srgbClr val="12130F"/>
                </a:solidFill>
                <a:latin typeface="Arial" panose="020B0604020202020204" pitchFamily="34" charset="0"/>
                <a:cs typeface="Arial" panose="020B0604020202020204" pitchFamily="34" charset="0"/>
              </a:defRPr>
            </a:lvl4pPr>
            <a:lvl5pPr>
              <a:defRPr baseline="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0707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D3821-600C-439C-A848-3C3C89D7FB1F}"/>
              </a:ext>
            </a:extLst>
          </p:cNvPr>
          <p:cNvSpPr>
            <a:spLocks noGrp="1"/>
          </p:cNvSpPr>
          <p:nvPr>
            <p:ph type="title" hasCustomPrompt="1"/>
          </p:nvPr>
        </p:nvSpPr>
        <p:spPr>
          <a:xfrm>
            <a:off x="831850" y="1709738"/>
            <a:ext cx="10515600" cy="2852737"/>
          </a:xfrm>
        </p:spPr>
        <p:txBody>
          <a:bodyPr anchor="b"/>
          <a:lstStyle>
            <a:lvl1pPr>
              <a:defRPr sz="6000">
                <a:solidFill>
                  <a:srgbClr val="6E706A"/>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EBD8B72F-26B5-435B-98D3-DA94591AC921}"/>
              </a:ext>
            </a:extLst>
          </p:cNvPr>
          <p:cNvSpPr>
            <a:spLocks noGrp="1"/>
          </p:cNvSpPr>
          <p:nvPr>
            <p:ph type="body" idx="1" hasCustomPrompt="1"/>
          </p:nvPr>
        </p:nvSpPr>
        <p:spPr>
          <a:xfrm>
            <a:off x="831850" y="4589463"/>
            <a:ext cx="10515600" cy="1500187"/>
          </a:xfrm>
        </p:spPr>
        <p:txBody>
          <a:bodyPr/>
          <a:lstStyle>
            <a:lvl1pPr marL="0" indent="0">
              <a:buNone/>
              <a:defRPr sz="2400" baseline="0">
                <a:solidFill>
                  <a:srgbClr val="3E4039"/>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12397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673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7050C-74CA-4411-9DDE-84EBF98DA02B}"/>
              </a:ext>
            </a:extLst>
          </p:cNvPr>
          <p:cNvSpPr>
            <a:spLocks noGrp="1"/>
          </p:cNvSpPr>
          <p:nvPr>
            <p:ph type="title" hasCustomPrompt="1"/>
          </p:nvPr>
        </p:nvSpPr>
        <p:spPr/>
        <p:txBody>
          <a:bodyPr/>
          <a:lstStyle>
            <a:lvl1pPr>
              <a:defRPr b="1" i="0" baseline="0">
                <a:solidFill>
                  <a:srgbClr val="6E706A"/>
                </a:solidFill>
                <a:latin typeface="Montserrat SemiBold" pitchFamily="2" charset="77"/>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9224CF82-8C63-455C-B65E-2D6D1C448FB3}"/>
              </a:ext>
            </a:extLst>
          </p:cNvPr>
          <p:cNvSpPr>
            <a:spLocks noGrp="1"/>
          </p:cNvSpPr>
          <p:nvPr>
            <p:ph idx="1" hasCustomPrompt="1"/>
          </p:nvPr>
        </p:nvSpPr>
        <p:spPr>
          <a:xfrm>
            <a:off x="838200" y="1825625"/>
            <a:ext cx="10515600" cy="4351338"/>
          </a:xfrm>
        </p:spPr>
        <p:txBody>
          <a:bodyPr/>
          <a:lstStyle>
            <a:lvl1pPr>
              <a:defRPr b="1" i="0">
                <a:solidFill>
                  <a:srgbClr val="585951"/>
                </a:solidFill>
                <a:latin typeface="Montserrat SemiBold" pitchFamily="2" charset="77"/>
                <a:cs typeface="Arial" panose="020B0604020202020204" pitchFamily="34" charset="0"/>
              </a:defRPr>
            </a:lvl1pPr>
            <a:lvl2pPr>
              <a:defRPr b="1" i="0">
                <a:solidFill>
                  <a:srgbClr val="3E4039"/>
                </a:solidFill>
                <a:latin typeface="Montserrat SemiBold" pitchFamily="2" charset="77"/>
                <a:cs typeface="Arial" panose="020B0604020202020204" pitchFamily="34" charset="0"/>
              </a:defRPr>
            </a:lvl2pPr>
            <a:lvl3pPr>
              <a:defRPr b="1" i="0" baseline="0">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b="0" i="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C8DE6B-FD87-490C-8FC5-3080172FFCAE}"/>
              </a:ext>
            </a:extLst>
          </p:cNvPr>
          <p:cNvSpPr>
            <a:spLocks noGrp="1"/>
          </p:cNvSpPr>
          <p:nvPr>
            <p:ph type="dt" sz="half" idx="10"/>
          </p:nvPr>
        </p:nvSpPr>
        <p:spPr>
          <a:xfrm>
            <a:off x="838200" y="6356350"/>
            <a:ext cx="2743200" cy="365125"/>
          </a:xfrm>
          <a:prstGeom prst="rect">
            <a:avLst/>
          </a:prstGeom>
        </p:spPr>
        <p:txBody>
          <a:bodyPr/>
          <a:lstStyle>
            <a:lvl1pPr>
              <a:defRPr sz="1600" b="0" i="0">
                <a:latin typeface="Nunito Sans" pitchFamily="2" charset="77"/>
              </a:defRPr>
            </a:lvl1pPr>
          </a:lstStyle>
          <a:p>
            <a:fld id="{B9C6F34B-397E-4BFF-9065-32CCB0CD5D3B}" type="datetimeFigureOut">
              <a:rPr lang="en-US" smtClean="0"/>
              <a:pPr/>
              <a:t>9/22/2020</a:t>
            </a:fld>
            <a:endParaRPr lang="en-US" dirty="0"/>
          </a:p>
        </p:txBody>
      </p:sp>
      <p:sp>
        <p:nvSpPr>
          <p:cNvPr id="5" name="Footer Placeholder 4">
            <a:extLst>
              <a:ext uri="{FF2B5EF4-FFF2-40B4-BE49-F238E27FC236}">
                <a16:creationId xmlns:a16="http://schemas.microsoft.com/office/drawing/2014/main" id="{0498E1E0-A10D-470E-85C6-56F6A06D9EE1}"/>
              </a:ext>
            </a:extLst>
          </p:cNvPr>
          <p:cNvSpPr>
            <a:spLocks noGrp="1"/>
          </p:cNvSpPr>
          <p:nvPr>
            <p:ph type="ftr" sz="quarter" idx="11"/>
          </p:nvPr>
        </p:nvSpPr>
        <p:spPr>
          <a:xfrm>
            <a:off x="4038600" y="6356350"/>
            <a:ext cx="4114800" cy="365125"/>
          </a:xfrm>
          <a:prstGeom prst="rect">
            <a:avLst/>
          </a:prstGeom>
        </p:spPr>
        <p:txBody>
          <a:bodyPr/>
          <a:lstStyle>
            <a:lvl1pPr>
              <a:defRPr sz="1600" b="0" i="0">
                <a:latin typeface="Nunito Sans" pitchFamily="2" charset="77"/>
              </a:defRPr>
            </a:lvl1pPr>
          </a:lstStyle>
          <a:p>
            <a:endParaRPr lang="en-US" dirty="0"/>
          </a:p>
        </p:txBody>
      </p:sp>
      <p:sp>
        <p:nvSpPr>
          <p:cNvPr id="6" name="Slide Number Placeholder 5">
            <a:extLst>
              <a:ext uri="{FF2B5EF4-FFF2-40B4-BE49-F238E27FC236}">
                <a16:creationId xmlns:a16="http://schemas.microsoft.com/office/drawing/2014/main" id="{01920C99-A67E-46B5-9905-CA6E95954D0D}"/>
              </a:ext>
            </a:extLst>
          </p:cNvPr>
          <p:cNvSpPr>
            <a:spLocks noGrp="1"/>
          </p:cNvSpPr>
          <p:nvPr>
            <p:ph type="sldNum" sz="quarter" idx="12"/>
          </p:nvPr>
        </p:nvSpPr>
        <p:spPr>
          <a:xfrm>
            <a:off x="8610600" y="6356350"/>
            <a:ext cx="2743200" cy="365125"/>
          </a:xfrm>
          <a:prstGeom prst="rect">
            <a:avLst/>
          </a:prstGeom>
        </p:spPr>
        <p:txBody>
          <a:bodyPr/>
          <a:lstStyle>
            <a:lvl1pPr>
              <a:defRPr sz="1600" b="0" i="0">
                <a:latin typeface="Nunito Sans" pitchFamily="2" charset="77"/>
              </a:defRPr>
            </a:lvl1pPr>
          </a:lstStyle>
          <a:p>
            <a:fld id="{EB5CB996-F7ED-463A-B5AB-3731257D43C7}" type="slidenum">
              <a:rPr lang="en-US" smtClean="0"/>
              <a:pPr/>
              <a:t>‹#›</a:t>
            </a:fld>
            <a:endParaRPr lang="en-US"/>
          </a:p>
        </p:txBody>
      </p:sp>
    </p:spTree>
    <p:extLst>
      <p:ext uri="{BB962C8B-B14F-4D97-AF65-F5344CB8AC3E}">
        <p14:creationId xmlns:p14="http://schemas.microsoft.com/office/powerpoint/2010/main" val="2943824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0B067-18DD-4A4E-8C18-342DF9546B38}"/>
              </a:ext>
            </a:extLst>
          </p:cNvPr>
          <p:cNvSpPr>
            <a:spLocks noGrp="1"/>
          </p:cNvSpPr>
          <p:nvPr>
            <p:ph type="title" hasCustomPrompt="1"/>
          </p:nvPr>
        </p:nvSpPr>
        <p:spPr/>
        <p:txBody>
          <a:bodyPr/>
          <a:lstStyle>
            <a:lvl1pPr>
              <a:defRPr>
                <a:solidFill>
                  <a:srgbClr val="6E706A"/>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6118A348-D982-4C93-8A4F-CE5ED9DBF2F3}"/>
              </a:ext>
            </a:extLst>
          </p:cNvPr>
          <p:cNvSpPr>
            <a:spLocks noGrp="1"/>
          </p:cNvSpPr>
          <p:nvPr>
            <p:ph sz="half" idx="1" hasCustomPrompt="1"/>
          </p:nvPr>
        </p:nvSpPr>
        <p:spPr>
          <a:xfrm>
            <a:off x="838200" y="1825625"/>
            <a:ext cx="5181600" cy="4351338"/>
          </a:xfrm>
        </p:spPr>
        <p:txBody>
          <a:bodyPr/>
          <a:lstStyle>
            <a:lvl1pPr>
              <a:defRPr baseline="0">
                <a:solidFill>
                  <a:srgbClr val="585951"/>
                </a:solidFill>
              </a:defRPr>
            </a:lvl1pPr>
            <a:lvl2pPr>
              <a:defRPr>
                <a:solidFill>
                  <a:srgbClr val="3E4039"/>
                </a:solidFill>
              </a:defRPr>
            </a:lvl2pPr>
            <a:lvl3pPr>
              <a:defRPr>
                <a:solidFill>
                  <a:srgbClr val="272921"/>
                </a:solidFill>
                <a:latin typeface="Arial" panose="020B0604020202020204" pitchFamily="34" charset="0"/>
                <a:cs typeface="Arial" panose="020B0604020202020204" pitchFamily="34" charset="0"/>
              </a:defRPr>
            </a:lvl3pPr>
            <a:lvl4pPr>
              <a:defRPr b="0" i="0">
                <a:solidFill>
                  <a:srgbClr val="12130F"/>
                </a:solidFill>
                <a:latin typeface="Arial" panose="020B0604020202020204" pitchFamily="34" charset="0"/>
                <a:cs typeface="Arial" panose="020B0604020202020204" pitchFamily="34" charset="0"/>
              </a:defRPr>
            </a:lvl4pPr>
            <a:lvl5pPr>
              <a:defRPr b="0" i="0" baseline="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4274484-A116-45D3-8276-267F1CFD9A42}"/>
              </a:ext>
            </a:extLst>
          </p:cNvPr>
          <p:cNvSpPr>
            <a:spLocks noGrp="1"/>
          </p:cNvSpPr>
          <p:nvPr>
            <p:ph sz="half" idx="2" hasCustomPrompt="1"/>
          </p:nvPr>
        </p:nvSpPr>
        <p:spPr>
          <a:xfrm>
            <a:off x="6172200" y="1825625"/>
            <a:ext cx="5181600" cy="4351338"/>
          </a:xfrm>
        </p:spPr>
        <p:txBody>
          <a:bodyPr/>
          <a:lstStyle>
            <a:lvl1pPr>
              <a:defRPr baseline="0">
                <a:solidFill>
                  <a:srgbClr val="585951"/>
                </a:solidFill>
              </a:defRPr>
            </a:lvl1pPr>
            <a:lvl2pPr>
              <a:defRPr>
                <a:solidFill>
                  <a:srgbClr val="3E4039"/>
                </a:solidFill>
              </a:defRPr>
            </a:lvl2pPr>
            <a:lvl3pPr>
              <a:defRPr b="1" i="0">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b="0" i="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90723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18A348-D982-4C93-8A4F-CE5ED9DBF2F3}"/>
              </a:ext>
            </a:extLst>
          </p:cNvPr>
          <p:cNvSpPr>
            <a:spLocks noGrp="1"/>
          </p:cNvSpPr>
          <p:nvPr>
            <p:ph sz="half" idx="1" hasCustomPrompt="1"/>
          </p:nvPr>
        </p:nvSpPr>
        <p:spPr>
          <a:xfrm>
            <a:off x="742950" y="273050"/>
            <a:ext cx="4676775" cy="3155950"/>
          </a:xfrm>
        </p:spPr>
        <p:txBody>
          <a:bodyPr/>
          <a:lstStyle>
            <a:lvl1pPr>
              <a:defRPr b="1" i="0">
                <a:solidFill>
                  <a:srgbClr val="585951"/>
                </a:solidFill>
                <a:latin typeface="Montserrat SemiBold" pitchFamily="2" charset="77"/>
              </a:defRPr>
            </a:lvl1pPr>
            <a:lvl2pPr>
              <a:defRPr b="1" i="0">
                <a:solidFill>
                  <a:srgbClr val="3E4039"/>
                </a:solidFill>
                <a:latin typeface="Montserrat SemiBold" pitchFamily="2" charset="77"/>
              </a:defRPr>
            </a:lvl2pPr>
            <a:lvl3pPr>
              <a:defRPr b="1" i="0" baseline="0">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b="0" i="0" baseline="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a:extLst>
              <a:ext uri="{FF2B5EF4-FFF2-40B4-BE49-F238E27FC236}">
                <a16:creationId xmlns:a16="http://schemas.microsoft.com/office/drawing/2014/main" id="{43B683B4-0BED-4620-A393-65EE79D88278}"/>
              </a:ext>
            </a:extLst>
          </p:cNvPr>
          <p:cNvSpPr>
            <a:spLocks noGrp="1"/>
          </p:cNvSpPr>
          <p:nvPr>
            <p:ph sz="half" idx="10" hasCustomPrompt="1"/>
          </p:nvPr>
        </p:nvSpPr>
        <p:spPr>
          <a:xfrm>
            <a:off x="752475" y="3530600"/>
            <a:ext cx="4676775" cy="3155950"/>
          </a:xfrm>
        </p:spPr>
        <p:txBody>
          <a:bodyPr/>
          <a:lstStyle>
            <a:lvl1pPr>
              <a:defRPr b="1" i="0">
                <a:solidFill>
                  <a:srgbClr val="585951"/>
                </a:solidFill>
                <a:latin typeface="Montserrat SemiBold" pitchFamily="2" charset="77"/>
              </a:defRPr>
            </a:lvl1pPr>
            <a:lvl2pPr>
              <a:defRPr b="1" i="0">
                <a:solidFill>
                  <a:srgbClr val="3E4039"/>
                </a:solidFill>
                <a:latin typeface="Montserrat SemiBold" pitchFamily="2" charset="77"/>
              </a:defRPr>
            </a:lvl2pPr>
            <a:lvl3pPr>
              <a:defRPr b="1" i="0">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b="0" i="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20A90780-D093-4633-92E0-BECA491E0423}"/>
              </a:ext>
            </a:extLst>
          </p:cNvPr>
          <p:cNvSpPr>
            <a:spLocks noGrp="1"/>
          </p:cNvSpPr>
          <p:nvPr>
            <p:ph sz="half" idx="11" hasCustomPrompt="1"/>
          </p:nvPr>
        </p:nvSpPr>
        <p:spPr>
          <a:xfrm>
            <a:off x="6572250" y="273050"/>
            <a:ext cx="4676775" cy="3155950"/>
          </a:xfrm>
        </p:spPr>
        <p:txBody>
          <a:bodyPr/>
          <a:lstStyle>
            <a:lvl1pPr>
              <a:defRPr b="1" i="0">
                <a:solidFill>
                  <a:srgbClr val="585951"/>
                </a:solidFill>
                <a:latin typeface="Montserrat SemiBold" pitchFamily="2" charset="77"/>
              </a:defRPr>
            </a:lvl1pPr>
            <a:lvl2pPr>
              <a:defRPr b="1" i="0">
                <a:solidFill>
                  <a:srgbClr val="3E4039"/>
                </a:solidFill>
                <a:latin typeface="Montserrat SemiBold" pitchFamily="2" charset="77"/>
              </a:defRPr>
            </a:lvl2pPr>
            <a:lvl3pPr>
              <a:defRPr b="1" i="0">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b="0" i="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9082246C-4E2B-468E-9627-A8693032A0E7}"/>
              </a:ext>
            </a:extLst>
          </p:cNvPr>
          <p:cNvSpPr>
            <a:spLocks noGrp="1"/>
          </p:cNvSpPr>
          <p:nvPr>
            <p:ph sz="half" idx="12" hasCustomPrompt="1"/>
          </p:nvPr>
        </p:nvSpPr>
        <p:spPr>
          <a:xfrm>
            <a:off x="6572250" y="3530600"/>
            <a:ext cx="4676775" cy="3155950"/>
          </a:xfrm>
        </p:spPr>
        <p:txBody>
          <a:bodyPr/>
          <a:lstStyle>
            <a:lvl1pPr>
              <a:defRPr b="1" i="0">
                <a:solidFill>
                  <a:srgbClr val="585951"/>
                </a:solidFill>
                <a:latin typeface="Montserrat SemiBold" pitchFamily="2" charset="77"/>
              </a:defRPr>
            </a:lvl1pPr>
            <a:lvl2pPr>
              <a:defRPr b="1" i="0">
                <a:solidFill>
                  <a:srgbClr val="3E4039"/>
                </a:solidFill>
                <a:latin typeface="Montserrat SemiBold" pitchFamily="2" charset="77"/>
              </a:defRPr>
            </a:lvl2pPr>
            <a:lvl3pPr>
              <a:defRPr b="1" i="0">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b="0" i="0" baseline="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00032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18A348-D982-4C93-8A4F-CE5ED9DBF2F3}"/>
              </a:ext>
            </a:extLst>
          </p:cNvPr>
          <p:cNvSpPr>
            <a:spLocks noGrp="1"/>
          </p:cNvSpPr>
          <p:nvPr>
            <p:ph sz="half" idx="1" hasCustomPrompt="1"/>
          </p:nvPr>
        </p:nvSpPr>
        <p:spPr>
          <a:xfrm>
            <a:off x="742951" y="273050"/>
            <a:ext cx="2895602" cy="6261100"/>
          </a:xfrm>
        </p:spPr>
        <p:txBody>
          <a:bodyPr/>
          <a:lstStyle>
            <a:lvl1pPr>
              <a:defRPr>
                <a:solidFill>
                  <a:srgbClr val="585951"/>
                </a:solidFill>
              </a:defRPr>
            </a:lvl1pPr>
            <a:lvl2pPr>
              <a:defRPr>
                <a:solidFill>
                  <a:srgbClr val="3E4039"/>
                </a:solidFill>
              </a:defRPr>
            </a:lvl2pPr>
            <a:lvl3pPr>
              <a:defRPr>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baseline="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a:extLst>
              <a:ext uri="{FF2B5EF4-FFF2-40B4-BE49-F238E27FC236}">
                <a16:creationId xmlns:a16="http://schemas.microsoft.com/office/drawing/2014/main" id="{0CF3DA90-1977-45F9-BD90-58A9C0A4B35E}"/>
              </a:ext>
            </a:extLst>
          </p:cNvPr>
          <p:cNvSpPr>
            <a:spLocks noGrp="1"/>
          </p:cNvSpPr>
          <p:nvPr>
            <p:ph sz="half" idx="11" hasCustomPrompt="1"/>
          </p:nvPr>
        </p:nvSpPr>
        <p:spPr>
          <a:xfrm>
            <a:off x="4800600" y="273050"/>
            <a:ext cx="2895602" cy="6261100"/>
          </a:xfrm>
        </p:spPr>
        <p:txBody>
          <a:bodyPr/>
          <a:lstStyle>
            <a:lvl1pPr>
              <a:defRPr>
                <a:solidFill>
                  <a:srgbClr val="585951"/>
                </a:solidFill>
              </a:defRPr>
            </a:lvl1pPr>
            <a:lvl2pPr>
              <a:defRPr>
                <a:solidFill>
                  <a:srgbClr val="3E4039"/>
                </a:solidFill>
              </a:defRPr>
            </a:lvl2pPr>
            <a:lvl3pPr>
              <a:defRPr>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29A6FCF9-06B7-4FFD-93C6-D78E2DF104BD}"/>
              </a:ext>
            </a:extLst>
          </p:cNvPr>
          <p:cNvSpPr>
            <a:spLocks noGrp="1"/>
          </p:cNvSpPr>
          <p:nvPr>
            <p:ph sz="half" idx="12" hasCustomPrompt="1"/>
          </p:nvPr>
        </p:nvSpPr>
        <p:spPr>
          <a:xfrm>
            <a:off x="8477251" y="298450"/>
            <a:ext cx="2895602" cy="6261100"/>
          </a:xfrm>
        </p:spPr>
        <p:txBody>
          <a:bodyPr/>
          <a:lstStyle>
            <a:lvl1pPr>
              <a:defRPr>
                <a:solidFill>
                  <a:srgbClr val="585951"/>
                </a:solidFill>
              </a:defRPr>
            </a:lvl1pPr>
            <a:lvl2pPr>
              <a:defRPr>
                <a:solidFill>
                  <a:srgbClr val="3E4039"/>
                </a:solidFill>
              </a:defRPr>
            </a:lvl2pPr>
            <a:lvl3pPr>
              <a:defRPr>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baseline="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28734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D90C7-D2B2-45E7-804D-7A9B76C60F1B}"/>
              </a:ext>
            </a:extLst>
          </p:cNvPr>
          <p:cNvSpPr>
            <a:spLocks noGrp="1"/>
          </p:cNvSpPr>
          <p:nvPr>
            <p:ph type="title" hasCustomPrompt="1"/>
          </p:nvPr>
        </p:nvSpPr>
        <p:spPr>
          <a:xfrm>
            <a:off x="839788" y="365125"/>
            <a:ext cx="10515600" cy="1325563"/>
          </a:xfrm>
        </p:spPr>
        <p:txBody>
          <a:bodyPr/>
          <a:lstStyle>
            <a:lvl1pPr>
              <a:defRPr>
                <a:solidFill>
                  <a:srgbClr val="6E706A"/>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79E3A968-DAF6-4E84-9E22-1B5963E54778}"/>
              </a:ext>
            </a:extLst>
          </p:cNvPr>
          <p:cNvSpPr>
            <a:spLocks noGrp="1"/>
          </p:cNvSpPr>
          <p:nvPr>
            <p:ph type="body" idx="1" hasCustomPrompt="1"/>
          </p:nvPr>
        </p:nvSpPr>
        <p:spPr>
          <a:xfrm>
            <a:off x="839788" y="1681163"/>
            <a:ext cx="5157787" cy="823912"/>
          </a:xfrm>
        </p:spPr>
        <p:txBody>
          <a:bodyPr anchor="b"/>
          <a:lstStyle>
            <a:lvl1pPr marL="0" indent="0">
              <a:buNone/>
              <a:defRPr sz="2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62124C1D-0145-441A-887D-264626A32C75}"/>
              </a:ext>
            </a:extLst>
          </p:cNvPr>
          <p:cNvSpPr>
            <a:spLocks noGrp="1"/>
          </p:cNvSpPr>
          <p:nvPr>
            <p:ph sz="half" idx="2" hasCustomPrompt="1"/>
          </p:nvPr>
        </p:nvSpPr>
        <p:spPr>
          <a:xfrm>
            <a:off x="839788" y="2505075"/>
            <a:ext cx="5157787" cy="3684588"/>
          </a:xfrm>
        </p:spPr>
        <p:txBody>
          <a:bodyPr/>
          <a:lstStyle>
            <a:lvl1pPr>
              <a:defRPr>
                <a:solidFill>
                  <a:srgbClr val="585951"/>
                </a:solidFill>
              </a:defRPr>
            </a:lvl1pPr>
            <a:lvl2pPr>
              <a:defRPr>
                <a:solidFill>
                  <a:srgbClr val="3E4039"/>
                </a:solidFill>
              </a:defRPr>
            </a:lvl2pPr>
            <a:lvl3pPr>
              <a:defRPr>
                <a:solidFill>
                  <a:srgbClr val="272921"/>
                </a:solidFill>
              </a:defRPr>
            </a:lvl3pPr>
            <a:lvl4pPr>
              <a:defRPr baseline="0">
                <a:solidFill>
                  <a:srgbClr val="12130F"/>
                </a:solidFill>
              </a:defRPr>
            </a:lvl4pPr>
            <a:lvl5pPr>
              <a:defRPr baseline="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67ACFB7-24BE-47B1-ACAE-5E089B967EB3}"/>
              </a:ext>
            </a:extLst>
          </p:cNvPr>
          <p:cNvSpPr>
            <a:spLocks noGrp="1"/>
          </p:cNvSpPr>
          <p:nvPr>
            <p:ph type="body" sz="quarter" idx="3" hasCustomPrompt="1"/>
          </p:nvPr>
        </p:nvSpPr>
        <p:spPr>
          <a:xfrm>
            <a:off x="6172200" y="1681163"/>
            <a:ext cx="5183188" cy="823912"/>
          </a:xfrm>
        </p:spPr>
        <p:txBody>
          <a:bodyPr anchor="b"/>
          <a:lstStyle>
            <a:lvl1pPr marL="0" indent="0">
              <a:buNone/>
              <a:defRPr sz="2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BC880B4D-A08C-4151-BB70-35333EC33429}"/>
              </a:ext>
            </a:extLst>
          </p:cNvPr>
          <p:cNvSpPr>
            <a:spLocks noGrp="1"/>
          </p:cNvSpPr>
          <p:nvPr>
            <p:ph sz="quarter" idx="4" hasCustomPrompt="1"/>
          </p:nvPr>
        </p:nvSpPr>
        <p:spPr>
          <a:xfrm>
            <a:off x="6172200" y="2505075"/>
            <a:ext cx="5183188" cy="3684588"/>
          </a:xfrm>
        </p:spPr>
        <p:txBody>
          <a:bodyPr/>
          <a:lstStyle>
            <a:lvl1pPr>
              <a:defRPr>
                <a:solidFill>
                  <a:srgbClr val="585951"/>
                </a:solidFill>
              </a:defRPr>
            </a:lvl1pPr>
            <a:lvl2pPr>
              <a:defRPr>
                <a:solidFill>
                  <a:srgbClr val="3E4039"/>
                </a:solidFill>
              </a:defRPr>
            </a:lvl2pPr>
            <a:lvl3pPr>
              <a:defRPr>
                <a:solidFill>
                  <a:srgbClr val="272921"/>
                </a:solidFill>
              </a:defRPr>
            </a:lvl3pPr>
            <a:lvl4pPr>
              <a:defRPr>
                <a:solidFill>
                  <a:srgbClr val="12130F"/>
                </a:solidFill>
              </a:defRPr>
            </a:lvl4pPr>
            <a:lvl5pPr>
              <a:defRPr baseline="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AC8229C-F7DC-4CB2-835D-CE77E673D87E}"/>
              </a:ext>
            </a:extLst>
          </p:cNvPr>
          <p:cNvSpPr>
            <a:spLocks noGrp="1"/>
          </p:cNvSpPr>
          <p:nvPr>
            <p:ph type="dt" sz="half" idx="10"/>
          </p:nvPr>
        </p:nvSpPr>
        <p:spPr>
          <a:xfrm>
            <a:off x="838200" y="6356350"/>
            <a:ext cx="2743200" cy="365125"/>
          </a:xfrm>
          <a:prstGeom prst="rect">
            <a:avLst/>
          </a:prstGeom>
        </p:spPr>
        <p:txBody>
          <a:bodyPr/>
          <a:lstStyle>
            <a:lvl1pPr>
              <a:defRPr>
                <a:solidFill>
                  <a:srgbClr val="6E706A"/>
                </a:solidFill>
              </a:defRPr>
            </a:lvl1pPr>
          </a:lstStyle>
          <a:p>
            <a:fld id="{B9C6F34B-397E-4BFF-9065-32CCB0CD5D3B}" type="datetimeFigureOut">
              <a:rPr lang="en-US" smtClean="0"/>
              <a:pPr/>
              <a:t>9/22/2020</a:t>
            </a:fld>
            <a:endParaRPr lang="en-US" dirty="0"/>
          </a:p>
        </p:txBody>
      </p:sp>
      <p:sp>
        <p:nvSpPr>
          <p:cNvPr id="8" name="Footer Placeholder 7">
            <a:extLst>
              <a:ext uri="{FF2B5EF4-FFF2-40B4-BE49-F238E27FC236}">
                <a16:creationId xmlns:a16="http://schemas.microsoft.com/office/drawing/2014/main" id="{2A3888FF-1633-403F-9087-FEC0107E202C}"/>
              </a:ext>
            </a:extLst>
          </p:cNvPr>
          <p:cNvSpPr>
            <a:spLocks noGrp="1"/>
          </p:cNvSpPr>
          <p:nvPr>
            <p:ph type="ftr" sz="quarter" idx="11"/>
          </p:nvPr>
        </p:nvSpPr>
        <p:spPr>
          <a:xfrm>
            <a:off x="4038600" y="6356350"/>
            <a:ext cx="4114800" cy="365125"/>
          </a:xfrm>
          <a:prstGeom prst="rect">
            <a:avLst/>
          </a:prstGeom>
        </p:spPr>
        <p:txBody>
          <a:bodyPr/>
          <a:lstStyle>
            <a:lvl1pPr>
              <a:defRPr>
                <a:solidFill>
                  <a:srgbClr val="6E706A"/>
                </a:solidFill>
              </a:defRPr>
            </a:lvl1pPr>
          </a:lstStyle>
          <a:p>
            <a:endParaRPr lang="en-US" dirty="0"/>
          </a:p>
        </p:txBody>
      </p:sp>
      <p:sp>
        <p:nvSpPr>
          <p:cNvPr id="9" name="Slide Number Placeholder 8">
            <a:extLst>
              <a:ext uri="{FF2B5EF4-FFF2-40B4-BE49-F238E27FC236}">
                <a16:creationId xmlns:a16="http://schemas.microsoft.com/office/drawing/2014/main" id="{B9A65817-01A7-4122-84AC-A00207A5E3F3}"/>
              </a:ext>
            </a:extLst>
          </p:cNvPr>
          <p:cNvSpPr>
            <a:spLocks noGrp="1"/>
          </p:cNvSpPr>
          <p:nvPr>
            <p:ph type="sldNum" sz="quarter" idx="12"/>
          </p:nvPr>
        </p:nvSpPr>
        <p:spPr>
          <a:xfrm>
            <a:off x="8610600" y="6356350"/>
            <a:ext cx="2743200" cy="365125"/>
          </a:xfrm>
          <a:prstGeom prst="rect">
            <a:avLst/>
          </a:prstGeom>
        </p:spPr>
        <p:txBody>
          <a:bodyPr/>
          <a:lstStyle>
            <a:lvl1pPr>
              <a:defRPr>
                <a:solidFill>
                  <a:srgbClr val="6E706A"/>
                </a:solidFill>
              </a:defRPr>
            </a:lvl1pPr>
          </a:lstStyle>
          <a:p>
            <a:fld id="{EB5CB996-F7ED-463A-B5AB-3731257D43C7}" type="slidenum">
              <a:rPr lang="en-US" smtClean="0"/>
              <a:pPr/>
              <a:t>‹#›</a:t>
            </a:fld>
            <a:endParaRPr lang="en-US" dirty="0"/>
          </a:p>
        </p:txBody>
      </p:sp>
    </p:spTree>
    <p:extLst>
      <p:ext uri="{BB962C8B-B14F-4D97-AF65-F5344CB8AC3E}">
        <p14:creationId xmlns:p14="http://schemas.microsoft.com/office/powerpoint/2010/main" val="1921553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2A3B3-53BF-4D6F-8EC5-80448BFD1FDF}"/>
              </a:ext>
            </a:extLst>
          </p:cNvPr>
          <p:cNvSpPr>
            <a:spLocks noGrp="1"/>
          </p:cNvSpPr>
          <p:nvPr>
            <p:ph type="title" hasCustomPrompt="1"/>
          </p:nvPr>
        </p:nvSpPr>
        <p:spPr/>
        <p:txBody>
          <a:bodyPr/>
          <a:lstStyle>
            <a:lvl1pPr>
              <a:defRPr baseline="0">
                <a:solidFill>
                  <a:srgbClr val="6E706A"/>
                </a:solidFill>
              </a:defRPr>
            </a:lvl1pPr>
          </a:lstStyle>
          <a:p>
            <a:r>
              <a:rPr lang="en-US" dirty="0"/>
              <a:t>Click to Edit Master Title Style</a:t>
            </a:r>
          </a:p>
        </p:txBody>
      </p:sp>
    </p:spTree>
    <p:extLst>
      <p:ext uri="{BB962C8B-B14F-4D97-AF65-F5344CB8AC3E}">
        <p14:creationId xmlns:p14="http://schemas.microsoft.com/office/powerpoint/2010/main" val="4164204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2A3B3-53BF-4D6F-8EC5-80448BFD1FDF}"/>
              </a:ext>
            </a:extLst>
          </p:cNvPr>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B40EC3FF-51B0-4F20-B818-3B9FEE80DF02}"/>
              </a:ext>
            </a:extLst>
          </p:cNvPr>
          <p:cNvSpPr>
            <a:spLocks noGrp="1"/>
          </p:cNvSpPr>
          <p:nvPr>
            <p:ph sz="half" idx="1" hasCustomPrompt="1"/>
          </p:nvPr>
        </p:nvSpPr>
        <p:spPr>
          <a:xfrm>
            <a:off x="1333499" y="2003426"/>
            <a:ext cx="3609975" cy="1968500"/>
          </a:xfrm>
        </p:spPr>
        <p:txBody>
          <a:bodyPr/>
          <a:lstStyle>
            <a:lvl4pPr>
              <a:defRPr baseline="0">
                <a:solidFill>
                  <a:srgbClr val="12130F"/>
                </a:solidFill>
              </a:defRPr>
            </a:lvl4pPr>
            <a:lvl5pPr>
              <a:defRPr baseline="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a:extLst>
              <a:ext uri="{FF2B5EF4-FFF2-40B4-BE49-F238E27FC236}">
                <a16:creationId xmlns:a16="http://schemas.microsoft.com/office/drawing/2014/main" id="{34EED652-1A88-4281-AB00-4EF629A2D854}"/>
              </a:ext>
            </a:extLst>
          </p:cNvPr>
          <p:cNvSpPr>
            <a:spLocks noGrp="1"/>
          </p:cNvSpPr>
          <p:nvPr>
            <p:ph sz="half" idx="10" hasCustomPrompt="1"/>
          </p:nvPr>
        </p:nvSpPr>
        <p:spPr>
          <a:xfrm>
            <a:off x="1333499" y="4384676"/>
            <a:ext cx="3609975" cy="1968500"/>
          </a:xfrm>
        </p:spPr>
        <p:txBody>
          <a:bodyPr/>
          <a:lstStyle>
            <a:lvl4pPr>
              <a:defRPr baseline="0">
                <a:solidFill>
                  <a:srgbClr val="12130F"/>
                </a:solidFill>
              </a:defRPr>
            </a:lvl4pPr>
            <a:lvl5pPr>
              <a:defRPr baseline="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a:extLst>
              <a:ext uri="{FF2B5EF4-FFF2-40B4-BE49-F238E27FC236}">
                <a16:creationId xmlns:a16="http://schemas.microsoft.com/office/drawing/2014/main" id="{F380E853-317E-41F8-B440-E4639CC1C8B8}"/>
              </a:ext>
            </a:extLst>
          </p:cNvPr>
          <p:cNvSpPr>
            <a:spLocks noGrp="1"/>
          </p:cNvSpPr>
          <p:nvPr>
            <p:ph sz="half" idx="11" hasCustomPrompt="1"/>
          </p:nvPr>
        </p:nvSpPr>
        <p:spPr>
          <a:xfrm>
            <a:off x="6638924" y="4384676"/>
            <a:ext cx="3609975" cy="1968500"/>
          </a:xfrm>
        </p:spPr>
        <p:txBody>
          <a:bodyPr/>
          <a:lstStyle>
            <a:lvl4pPr>
              <a:defRPr b="0" i="0" baseline="0">
                <a:solidFill>
                  <a:srgbClr val="12130F"/>
                </a:solidFill>
                <a:latin typeface="Arial" panose="020B0604020202020204" pitchFamily="34" charset="0"/>
                <a:cs typeface="Arial" panose="020B0604020202020204" pitchFamily="34" charset="0"/>
              </a:defRPr>
            </a:lvl4pPr>
            <a:lvl5pPr>
              <a:defRPr baseline="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DC7E33CE-C163-4EDB-8FC7-FE3052CDD3A7}"/>
              </a:ext>
            </a:extLst>
          </p:cNvPr>
          <p:cNvSpPr>
            <a:spLocks noGrp="1"/>
          </p:cNvSpPr>
          <p:nvPr>
            <p:ph sz="half" idx="12" hasCustomPrompt="1"/>
          </p:nvPr>
        </p:nvSpPr>
        <p:spPr>
          <a:xfrm>
            <a:off x="6638925" y="2003426"/>
            <a:ext cx="3609975" cy="1968500"/>
          </a:xfrm>
        </p:spPr>
        <p:txBody>
          <a:bodyPr/>
          <a:lstStyle>
            <a:lvl4pPr>
              <a:defRPr b="0" i="0" baseline="0">
                <a:solidFill>
                  <a:srgbClr val="12130F"/>
                </a:solidFill>
                <a:latin typeface="Arial" panose="020B0604020202020204" pitchFamily="34" charset="0"/>
                <a:cs typeface="Arial" panose="020B0604020202020204" pitchFamily="34" charset="0"/>
              </a:defRPr>
            </a:lvl4pPr>
            <a:lvl5pPr>
              <a:defRPr baseline="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50082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2A3B3-53BF-4D6F-8EC5-80448BFD1FDF}"/>
              </a:ext>
            </a:extLst>
          </p:cNvPr>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B40EC3FF-51B0-4F20-B818-3B9FEE80DF02}"/>
              </a:ext>
            </a:extLst>
          </p:cNvPr>
          <p:cNvSpPr>
            <a:spLocks noGrp="1"/>
          </p:cNvSpPr>
          <p:nvPr>
            <p:ph sz="half" idx="1" hasCustomPrompt="1"/>
          </p:nvPr>
        </p:nvSpPr>
        <p:spPr>
          <a:xfrm>
            <a:off x="485775" y="1981200"/>
            <a:ext cx="3609975" cy="4489449"/>
          </a:xfrm>
        </p:spPr>
        <p:txBody>
          <a:bodyPr/>
          <a:lstStyle>
            <a:lvl4pPr>
              <a:defRPr>
                <a:solidFill>
                  <a:srgbClr val="12130F"/>
                </a:solidFill>
              </a:defRPr>
            </a:lvl4pPr>
            <a:lvl5pPr>
              <a:defRPr baseline="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2F149B9A-4BE2-455A-9652-94FB6E01D559}"/>
              </a:ext>
            </a:extLst>
          </p:cNvPr>
          <p:cNvSpPr>
            <a:spLocks noGrp="1"/>
          </p:cNvSpPr>
          <p:nvPr>
            <p:ph sz="half" idx="10" hasCustomPrompt="1"/>
          </p:nvPr>
        </p:nvSpPr>
        <p:spPr>
          <a:xfrm>
            <a:off x="4357688" y="1981199"/>
            <a:ext cx="3609975" cy="4489449"/>
          </a:xfrm>
        </p:spPr>
        <p:txBody>
          <a:bodyPr/>
          <a:lstStyle>
            <a:lvl4pPr>
              <a:defRPr baseline="0">
                <a:solidFill>
                  <a:srgbClr val="041117"/>
                </a:solidFill>
              </a:defRPr>
            </a:lvl4pPr>
            <a:lvl5pPr>
              <a:defRPr baseline="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DAC76B65-6ED5-4197-B81D-5F9B6122988A}"/>
              </a:ext>
            </a:extLst>
          </p:cNvPr>
          <p:cNvSpPr>
            <a:spLocks noGrp="1"/>
          </p:cNvSpPr>
          <p:nvPr>
            <p:ph sz="half" idx="11" hasCustomPrompt="1"/>
          </p:nvPr>
        </p:nvSpPr>
        <p:spPr>
          <a:xfrm>
            <a:off x="8229601" y="1971673"/>
            <a:ext cx="3609975" cy="4489449"/>
          </a:xfrm>
        </p:spPr>
        <p:txBody>
          <a:bodyPr/>
          <a:lstStyle>
            <a:lvl4pPr>
              <a:defRPr b="0" i="0" baseline="0">
                <a:solidFill>
                  <a:srgbClr val="041117"/>
                </a:solidFill>
                <a:latin typeface="Arial" panose="020B0604020202020204" pitchFamily="34" charset="0"/>
                <a:cs typeface="Arial" panose="020B0604020202020204" pitchFamily="34" charset="0"/>
              </a:defRPr>
            </a:lvl4pPr>
            <a:lvl5pPr>
              <a:defRPr baseline="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8987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EDDC05-D50F-4AEC-B74B-6E991A8985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F1397C5-FBFB-4F85-819C-EDE71E41DD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0330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7" r:id="rId4"/>
    <p:sldLayoutId id="2147483658" r:id="rId5"/>
    <p:sldLayoutId id="2147483653" r:id="rId6"/>
    <p:sldLayoutId id="2147483654" r:id="rId7"/>
    <p:sldLayoutId id="2147483659" r:id="rId8"/>
    <p:sldLayoutId id="2147483660" r:id="rId9"/>
    <p:sldLayoutId id="2147483661" r:id="rId10"/>
    <p:sldLayoutId id="2147483651" r:id="rId11"/>
    <p:sldLayoutId id="2147483655" r:id="rId12"/>
  </p:sldLayoutIdLst>
  <p:txStyles>
    <p:titleStyle>
      <a:lvl1pPr algn="l" defTabSz="914400" rtl="0" eaLnBrk="1" latinLnBrk="0" hangingPunct="1">
        <a:lnSpc>
          <a:spcPct val="90000"/>
        </a:lnSpc>
        <a:spcBef>
          <a:spcPct val="0"/>
        </a:spcBef>
        <a:buNone/>
        <a:defRPr sz="4000" b="0" i="0" kern="1200" baseline="0">
          <a:solidFill>
            <a:srgbClr val="6E706A"/>
          </a:solidFill>
          <a:latin typeface="Montserrat SemiBold" pitchFamily="2" charset="77"/>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i="0" kern="1200" baseline="0">
          <a:solidFill>
            <a:srgbClr val="585951"/>
          </a:solidFill>
          <a:latin typeface="Montserrat SemiBold" pitchFamily="2" charset="77"/>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1" i="0" kern="1200" baseline="0">
          <a:solidFill>
            <a:srgbClr val="3E4039"/>
          </a:solidFill>
          <a:latin typeface="Montserrat SemiBold" pitchFamily="2" charset="77"/>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100" b="1" i="0" kern="1200" baseline="0">
          <a:solidFill>
            <a:srgbClr val="27292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baseline="0">
          <a:solidFill>
            <a:srgbClr val="12130F"/>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baseline="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C83B4-4680-4B1D-8229-A50133AE8625}"/>
              </a:ext>
            </a:extLst>
          </p:cNvPr>
          <p:cNvSpPr>
            <a:spLocks noGrp="1"/>
          </p:cNvSpPr>
          <p:nvPr>
            <p:ph type="ctrTitle"/>
          </p:nvPr>
        </p:nvSpPr>
        <p:spPr/>
        <p:txBody>
          <a:bodyPr/>
          <a:lstStyle/>
          <a:p>
            <a:r>
              <a:rPr lang="en-US" dirty="0"/>
              <a:t>Scenario Examples</a:t>
            </a:r>
            <a:br>
              <a:rPr lang="en-US" dirty="0"/>
            </a:br>
            <a:r>
              <a:rPr lang="en-US" dirty="0"/>
              <a:t>Choosing the </a:t>
            </a:r>
            <a:r>
              <a:rPr lang="en-US"/>
              <a:t>Right Statistic Part II</a:t>
            </a:r>
            <a:endParaRPr lang="en-US" dirty="0"/>
          </a:p>
        </p:txBody>
      </p:sp>
      <p:sp>
        <p:nvSpPr>
          <p:cNvPr id="3" name="Subtitle 2">
            <a:extLst>
              <a:ext uri="{FF2B5EF4-FFF2-40B4-BE49-F238E27FC236}">
                <a16:creationId xmlns:a16="http://schemas.microsoft.com/office/drawing/2014/main" id="{565AD8DA-A556-4D49-8D94-EB65C7E17C20}"/>
              </a:ext>
            </a:extLst>
          </p:cNvPr>
          <p:cNvSpPr>
            <a:spLocks noGrp="1"/>
          </p:cNvSpPr>
          <p:nvPr>
            <p:ph type="subTitle" idx="4294967295"/>
          </p:nvPr>
        </p:nvSpPr>
        <p:spPr>
          <a:xfrm>
            <a:off x="1524000" y="3602038"/>
            <a:ext cx="9144000" cy="1655762"/>
          </a:xfrm>
        </p:spPr>
        <p:txBody>
          <a:bodyPr/>
          <a:lstStyle/>
          <a:p>
            <a:endParaRPr lang="en-US" dirty="0"/>
          </a:p>
        </p:txBody>
      </p:sp>
    </p:spTree>
    <p:extLst>
      <p:ext uri="{BB962C8B-B14F-4D97-AF65-F5344CB8AC3E}">
        <p14:creationId xmlns:p14="http://schemas.microsoft.com/office/powerpoint/2010/main" val="779817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77514-F8BE-43EA-B735-CBDDC9AF367D}"/>
              </a:ext>
            </a:extLst>
          </p:cNvPr>
          <p:cNvSpPr>
            <a:spLocks noGrp="1"/>
          </p:cNvSpPr>
          <p:nvPr>
            <p:ph type="title"/>
          </p:nvPr>
        </p:nvSpPr>
        <p:spPr/>
        <p:txBody>
          <a:bodyPr/>
          <a:lstStyle/>
          <a:p>
            <a:r>
              <a:rPr lang="en-US" dirty="0"/>
              <a:t>Scenario 20</a:t>
            </a:r>
          </a:p>
        </p:txBody>
      </p:sp>
      <p:sp>
        <p:nvSpPr>
          <p:cNvPr id="3" name="Content Placeholder 2">
            <a:extLst>
              <a:ext uri="{FF2B5EF4-FFF2-40B4-BE49-F238E27FC236}">
                <a16:creationId xmlns:a16="http://schemas.microsoft.com/office/drawing/2014/main" id="{C240B9F5-6389-428D-8814-7046268F45A1}"/>
              </a:ext>
            </a:extLst>
          </p:cNvPr>
          <p:cNvSpPr>
            <a:spLocks noGrp="1"/>
          </p:cNvSpPr>
          <p:nvPr>
            <p:ph idx="1"/>
          </p:nvPr>
        </p:nvSpPr>
        <p:spPr/>
        <p:txBody>
          <a:bodyPr>
            <a:normAutofit fontScale="92500" lnSpcReduction="10000"/>
          </a:bodyPr>
          <a:lstStyle/>
          <a:p>
            <a:r>
              <a:rPr lang="en-US" dirty="0"/>
              <a:t>Does the customer’s age and yearly income influence how long they spend on the phone with customer service and how long they have to wait for service?</a:t>
            </a:r>
          </a:p>
          <a:p>
            <a:endParaRPr lang="en-US" dirty="0"/>
          </a:p>
          <a:p>
            <a:r>
              <a:rPr lang="en-US" dirty="0"/>
              <a:t>Is the DV continuous or categorical?</a:t>
            </a:r>
          </a:p>
          <a:p>
            <a:pPr lvl="1"/>
            <a:r>
              <a:rPr lang="en-US" dirty="0"/>
              <a:t>Continuous</a:t>
            </a:r>
          </a:p>
          <a:p>
            <a:pPr lvl="1"/>
            <a:endParaRPr lang="en-US" dirty="0"/>
          </a:p>
          <a:p>
            <a:r>
              <a:rPr lang="en-US" dirty="0"/>
              <a:t>Do you think other variables can influence your DV?</a:t>
            </a:r>
          </a:p>
          <a:p>
            <a:pPr lvl="1"/>
            <a:r>
              <a:rPr lang="en-US" dirty="0"/>
              <a:t>No</a:t>
            </a:r>
          </a:p>
          <a:p>
            <a:pPr lvl="1"/>
            <a:endParaRPr lang="en-US" dirty="0"/>
          </a:p>
          <a:p>
            <a:r>
              <a:rPr lang="en-US" dirty="0"/>
              <a:t>You should be doing canonical correlation</a:t>
            </a:r>
          </a:p>
          <a:p>
            <a:endParaRPr lang="en-US" dirty="0"/>
          </a:p>
        </p:txBody>
      </p:sp>
    </p:spTree>
    <p:extLst>
      <p:ext uri="{BB962C8B-B14F-4D97-AF65-F5344CB8AC3E}">
        <p14:creationId xmlns:p14="http://schemas.microsoft.com/office/powerpoint/2010/main" val="2276883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C09C8-A8BD-4D2D-9632-BCFDF3F32C8A}"/>
              </a:ext>
            </a:extLst>
          </p:cNvPr>
          <p:cNvSpPr>
            <a:spLocks noGrp="1"/>
          </p:cNvSpPr>
          <p:nvPr>
            <p:ph type="title"/>
          </p:nvPr>
        </p:nvSpPr>
        <p:spPr/>
        <p:txBody>
          <a:bodyPr/>
          <a:lstStyle/>
          <a:p>
            <a:r>
              <a:rPr lang="en-US" dirty="0"/>
              <a:t>Scenario 21</a:t>
            </a:r>
          </a:p>
        </p:txBody>
      </p:sp>
      <p:sp>
        <p:nvSpPr>
          <p:cNvPr id="3" name="Content Placeholder 2">
            <a:extLst>
              <a:ext uri="{FF2B5EF4-FFF2-40B4-BE49-F238E27FC236}">
                <a16:creationId xmlns:a16="http://schemas.microsoft.com/office/drawing/2014/main" id="{194652FF-89D7-451F-AB6B-08664BD840DF}"/>
              </a:ext>
            </a:extLst>
          </p:cNvPr>
          <p:cNvSpPr>
            <a:spLocks noGrp="1"/>
          </p:cNvSpPr>
          <p:nvPr>
            <p:ph idx="1"/>
          </p:nvPr>
        </p:nvSpPr>
        <p:spPr/>
        <p:txBody>
          <a:bodyPr/>
          <a:lstStyle/>
          <a:p>
            <a:r>
              <a:rPr lang="en-US" dirty="0"/>
              <a:t>You are creating a new customer satisfaction survey. </a:t>
            </a:r>
          </a:p>
          <a:p>
            <a:endParaRPr lang="en-US" dirty="0"/>
          </a:p>
          <a:p>
            <a:r>
              <a:rPr lang="en-US" dirty="0"/>
              <a:t>You should be doing exploratory factor analysis</a:t>
            </a:r>
          </a:p>
        </p:txBody>
      </p:sp>
    </p:spTree>
    <p:extLst>
      <p:ext uri="{BB962C8B-B14F-4D97-AF65-F5344CB8AC3E}">
        <p14:creationId xmlns:p14="http://schemas.microsoft.com/office/powerpoint/2010/main" val="2619519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D9B8C-7C8F-478B-9112-72CE554CF09C}"/>
              </a:ext>
            </a:extLst>
          </p:cNvPr>
          <p:cNvSpPr>
            <a:spLocks noGrp="1"/>
          </p:cNvSpPr>
          <p:nvPr>
            <p:ph type="title"/>
          </p:nvPr>
        </p:nvSpPr>
        <p:spPr/>
        <p:txBody>
          <a:bodyPr/>
          <a:lstStyle/>
          <a:p>
            <a:r>
              <a:rPr lang="en-US" dirty="0"/>
              <a:t>Scenario 22</a:t>
            </a:r>
          </a:p>
        </p:txBody>
      </p:sp>
      <p:sp>
        <p:nvSpPr>
          <p:cNvPr id="3" name="Content Placeholder 2">
            <a:extLst>
              <a:ext uri="{FF2B5EF4-FFF2-40B4-BE49-F238E27FC236}">
                <a16:creationId xmlns:a16="http://schemas.microsoft.com/office/drawing/2014/main" id="{32A1123E-44EF-42F9-89DF-0C4B2B9F1BD5}"/>
              </a:ext>
            </a:extLst>
          </p:cNvPr>
          <p:cNvSpPr>
            <a:spLocks noGrp="1"/>
          </p:cNvSpPr>
          <p:nvPr>
            <p:ph idx="1"/>
          </p:nvPr>
        </p:nvSpPr>
        <p:spPr/>
        <p:txBody>
          <a:bodyPr/>
          <a:lstStyle/>
          <a:p>
            <a:r>
              <a:rPr lang="en-US" dirty="0"/>
              <a:t>You are helping to validate an existing customer satisfaction survey, to make sure it still applies to today’s customers.</a:t>
            </a:r>
          </a:p>
          <a:p>
            <a:endParaRPr lang="en-US" dirty="0"/>
          </a:p>
          <a:p>
            <a:r>
              <a:rPr lang="en-US" dirty="0"/>
              <a:t>You should do confirmatory factor analysis.</a:t>
            </a:r>
          </a:p>
        </p:txBody>
      </p:sp>
    </p:spTree>
    <p:extLst>
      <p:ext uri="{BB962C8B-B14F-4D97-AF65-F5344CB8AC3E}">
        <p14:creationId xmlns:p14="http://schemas.microsoft.com/office/powerpoint/2010/main" val="2248352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FE23B-9702-490C-AB0D-62227C36737F}"/>
              </a:ext>
            </a:extLst>
          </p:cNvPr>
          <p:cNvSpPr>
            <a:spLocks noGrp="1"/>
          </p:cNvSpPr>
          <p:nvPr>
            <p:ph type="title"/>
          </p:nvPr>
        </p:nvSpPr>
        <p:spPr/>
        <p:txBody>
          <a:bodyPr/>
          <a:lstStyle/>
          <a:p>
            <a:r>
              <a:rPr lang="en-US" dirty="0"/>
              <a:t>Scenario 23</a:t>
            </a:r>
          </a:p>
        </p:txBody>
      </p:sp>
      <p:sp>
        <p:nvSpPr>
          <p:cNvPr id="3" name="Content Placeholder 2">
            <a:extLst>
              <a:ext uri="{FF2B5EF4-FFF2-40B4-BE49-F238E27FC236}">
                <a16:creationId xmlns:a16="http://schemas.microsoft.com/office/drawing/2014/main" id="{25AE4773-7012-4A80-8DAF-B94C9C4A7569}"/>
              </a:ext>
            </a:extLst>
          </p:cNvPr>
          <p:cNvSpPr>
            <a:spLocks noGrp="1"/>
          </p:cNvSpPr>
          <p:nvPr>
            <p:ph idx="1"/>
          </p:nvPr>
        </p:nvSpPr>
        <p:spPr/>
        <p:txBody>
          <a:bodyPr/>
          <a:lstStyle/>
          <a:p>
            <a:r>
              <a:rPr lang="en-US" dirty="0"/>
              <a:t>You’ve been hired for a research department and they want to create a theory as to how and when a customer would get frustrated enough that they would call in for help. </a:t>
            </a:r>
          </a:p>
          <a:p>
            <a:endParaRPr lang="en-US" dirty="0"/>
          </a:p>
          <a:p>
            <a:r>
              <a:rPr lang="en-US" dirty="0"/>
              <a:t>You should perform structural equation modeling.</a:t>
            </a:r>
          </a:p>
        </p:txBody>
      </p:sp>
    </p:spTree>
    <p:extLst>
      <p:ext uri="{BB962C8B-B14F-4D97-AF65-F5344CB8AC3E}">
        <p14:creationId xmlns:p14="http://schemas.microsoft.com/office/powerpoint/2010/main" val="104505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96BC-1A42-40A5-B50F-9E787CBC0E46}"/>
              </a:ext>
            </a:extLst>
          </p:cNvPr>
          <p:cNvSpPr>
            <a:spLocks noGrp="1"/>
          </p:cNvSpPr>
          <p:nvPr>
            <p:ph type="title"/>
          </p:nvPr>
        </p:nvSpPr>
        <p:spPr/>
        <p:txBody>
          <a:bodyPr/>
          <a:lstStyle/>
          <a:p>
            <a:r>
              <a:rPr lang="en-US" dirty="0"/>
              <a:t>Scenario 24</a:t>
            </a:r>
          </a:p>
        </p:txBody>
      </p:sp>
      <p:sp>
        <p:nvSpPr>
          <p:cNvPr id="3" name="Content Placeholder 2">
            <a:extLst>
              <a:ext uri="{FF2B5EF4-FFF2-40B4-BE49-F238E27FC236}">
                <a16:creationId xmlns:a16="http://schemas.microsoft.com/office/drawing/2014/main" id="{37E3CBF0-1D45-439B-8A5D-9305C80E8A4D}"/>
              </a:ext>
            </a:extLst>
          </p:cNvPr>
          <p:cNvSpPr>
            <a:spLocks noGrp="1"/>
          </p:cNvSpPr>
          <p:nvPr>
            <p:ph idx="1"/>
          </p:nvPr>
        </p:nvSpPr>
        <p:spPr/>
        <p:txBody>
          <a:bodyPr>
            <a:normAutofit lnSpcReduction="10000"/>
          </a:bodyPr>
          <a:lstStyle/>
          <a:p>
            <a:r>
              <a:rPr lang="en-US" dirty="0"/>
              <a:t>You are trying to see if there is a relationship between age and customer satisfaction, ranked 1-10. </a:t>
            </a:r>
          </a:p>
          <a:p>
            <a:endParaRPr lang="en-US" dirty="0"/>
          </a:p>
          <a:p>
            <a:r>
              <a:rPr lang="en-US" dirty="0"/>
              <a:t>How many variables do you have?</a:t>
            </a:r>
          </a:p>
          <a:p>
            <a:pPr lvl="1"/>
            <a:r>
              <a:rPr lang="en-US" dirty="0"/>
              <a:t>2</a:t>
            </a:r>
          </a:p>
          <a:p>
            <a:pPr lvl="1"/>
            <a:endParaRPr lang="en-US" dirty="0"/>
          </a:p>
          <a:p>
            <a:r>
              <a:rPr lang="en-US" dirty="0"/>
              <a:t>Are the variables continuous or categorical?</a:t>
            </a:r>
          </a:p>
          <a:p>
            <a:pPr lvl="1"/>
            <a:r>
              <a:rPr lang="en-US" dirty="0"/>
              <a:t>Continuous </a:t>
            </a:r>
          </a:p>
          <a:p>
            <a:pPr lvl="1"/>
            <a:endParaRPr lang="en-US" dirty="0"/>
          </a:p>
          <a:p>
            <a:r>
              <a:rPr lang="en-US" dirty="0"/>
              <a:t>You should run the Pearson’s correlation</a:t>
            </a:r>
          </a:p>
        </p:txBody>
      </p:sp>
    </p:spTree>
    <p:extLst>
      <p:ext uri="{BB962C8B-B14F-4D97-AF65-F5344CB8AC3E}">
        <p14:creationId xmlns:p14="http://schemas.microsoft.com/office/powerpoint/2010/main" val="3609487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96BC-1A42-40A5-B50F-9E787CBC0E46}"/>
              </a:ext>
            </a:extLst>
          </p:cNvPr>
          <p:cNvSpPr>
            <a:spLocks noGrp="1"/>
          </p:cNvSpPr>
          <p:nvPr>
            <p:ph type="title"/>
          </p:nvPr>
        </p:nvSpPr>
        <p:spPr/>
        <p:txBody>
          <a:bodyPr/>
          <a:lstStyle/>
          <a:p>
            <a:r>
              <a:rPr lang="en-US" dirty="0"/>
              <a:t>Scenario 25</a:t>
            </a:r>
          </a:p>
        </p:txBody>
      </p:sp>
      <p:sp>
        <p:nvSpPr>
          <p:cNvPr id="3" name="Content Placeholder 2">
            <a:extLst>
              <a:ext uri="{FF2B5EF4-FFF2-40B4-BE49-F238E27FC236}">
                <a16:creationId xmlns:a16="http://schemas.microsoft.com/office/drawing/2014/main" id="{37E3CBF0-1D45-439B-8A5D-9305C80E8A4D}"/>
              </a:ext>
            </a:extLst>
          </p:cNvPr>
          <p:cNvSpPr>
            <a:spLocks noGrp="1"/>
          </p:cNvSpPr>
          <p:nvPr>
            <p:ph idx="1"/>
          </p:nvPr>
        </p:nvSpPr>
        <p:spPr/>
        <p:txBody>
          <a:bodyPr>
            <a:normAutofit lnSpcReduction="10000"/>
          </a:bodyPr>
          <a:lstStyle/>
          <a:p>
            <a:r>
              <a:rPr lang="en-US" dirty="0"/>
              <a:t>You are trying to see if there is a relationship between gender and whether a customer was satisfied or not.  </a:t>
            </a:r>
          </a:p>
          <a:p>
            <a:endParaRPr lang="en-US" dirty="0"/>
          </a:p>
          <a:p>
            <a:r>
              <a:rPr lang="en-US" dirty="0"/>
              <a:t>How many variables do you have?</a:t>
            </a:r>
          </a:p>
          <a:p>
            <a:pPr lvl="1"/>
            <a:r>
              <a:rPr lang="en-US" dirty="0"/>
              <a:t>2</a:t>
            </a:r>
          </a:p>
          <a:p>
            <a:pPr lvl="1"/>
            <a:endParaRPr lang="en-US" dirty="0"/>
          </a:p>
          <a:p>
            <a:r>
              <a:rPr lang="en-US" dirty="0"/>
              <a:t>Are the variables continuous or categorical?</a:t>
            </a:r>
          </a:p>
          <a:p>
            <a:pPr lvl="1"/>
            <a:r>
              <a:rPr lang="en-US" dirty="0"/>
              <a:t>Categorical</a:t>
            </a:r>
          </a:p>
          <a:p>
            <a:pPr lvl="1"/>
            <a:endParaRPr lang="en-US" dirty="0"/>
          </a:p>
          <a:p>
            <a:r>
              <a:rPr lang="en-US" dirty="0"/>
              <a:t>You should run the Spearman Rank correlation</a:t>
            </a:r>
          </a:p>
        </p:txBody>
      </p:sp>
    </p:spTree>
    <p:extLst>
      <p:ext uri="{BB962C8B-B14F-4D97-AF65-F5344CB8AC3E}">
        <p14:creationId xmlns:p14="http://schemas.microsoft.com/office/powerpoint/2010/main" val="618198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8993-D4ED-4317-9206-F92916D3BDDC}"/>
              </a:ext>
            </a:extLst>
          </p:cNvPr>
          <p:cNvSpPr>
            <a:spLocks noGrp="1"/>
          </p:cNvSpPr>
          <p:nvPr>
            <p:ph type="title"/>
          </p:nvPr>
        </p:nvSpPr>
        <p:spPr/>
        <p:txBody>
          <a:bodyPr/>
          <a:lstStyle/>
          <a:p>
            <a:r>
              <a:rPr lang="en-US" dirty="0"/>
              <a:t>Scenario 26</a:t>
            </a:r>
          </a:p>
        </p:txBody>
      </p:sp>
      <p:sp>
        <p:nvSpPr>
          <p:cNvPr id="3" name="Content Placeholder 2">
            <a:extLst>
              <a:ext uri="{FF2B5EF4-FFF2-40B4-BE49-F238E27FC236}">
                <a16:creationId xmlns:a16="http://schemas.microsoft.com/office/drawing/2014/main" id="{46958D4D-DA6F-4265-AF00-BF85975E884B}"/>
              </a:ext>
            </a:extLst>
          </p:cNvPr>
          <p:cNvSpPr>
            <a:spLocks noGrp="1"/>
          </p:cNvSpPr>
          <p:nvPr>
            <p:ph idx="1"/>
          </p:nvPr>
        </p:nvSpPr>
        <p:spPr/>
        <p:txBody>
          <a:bodyPr>
            <a:normAutofit lnSpcReduction="10000"/>
          </a:bodyPr>
          <a:lstStyle/>
          <a:p>
            <a:r>
              <a:rPr lang="en-US" dirty="0"/>
              <a:t>You have been asked to examine the customer base, using  the variables of gender, age, ethnicity, and yearly salary. </a:t>
            </a:r>
          </a:p>
          <a:p>
            <a:endParaRPr lang="en-US" dirty="0"/>
          </a:p>
          <a:p>
            <a:r>
              <a:rPr lang="en-US" dirty="0"/>
              <a:t>How many variables do you have?</a:t>
            </a:r>
          </a:p>
          <a:p>
            <a:pPr lvl="1"/>
            <a:r>
              <a:rPr lang="en-US" dirty="0"/>
              <a:t>More than 2</a:t>
            </a:r>
          </a:p>
          <a:p>
            <a:pPr lvl="1"/>
            <a:endParaRPr lang="en-US" dirty="0"/>
          </a:p>
          <a:p>
            <a:r>
              <a:rPr lang="en-US" dirty="0"/>
              <a:t>Are you trying to predict group membership?</a:t>
            </a:r>
          </a:p>
          <a:p>
            <a:pPr lvl="1"/>
            <a:r>
              <a:rPr lang="en-US" dirty="0"/>
              <a:t>No</a:t>
            </a:r>
          </a:p>
          <a:p>
            <a:pPr lvl="1"/>
            <a:endParaRPr lang="en-US" dirty="0"/>
          </a:p>
          <a:p>
            <a:r>
              <a:rPr lang="en-US" dirty="0"/>
              <a:t>You should run cluster analysis</a:t>
            </a:r>
          </a:p>
        </p:txBody>
      </p:sp>
    </p:spTree>
    <p:extLst>
      <p:ext uri="{BB962C8B-B14F-4D97-AF65-F5344CB8AC3E}">
        <p14:creationId xmlns:p14="http://schemas.microsoft.com/office/powerpoint/2010/main" val="2257285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8993-D4ED-4317-9206-F92916D3BDDC}"/>
              </a:ext>
            </a:extLst>
          </p:cNvPr>
          <p:cNvSpPr>
            <a:spLocks noGrp="1"/>
          </p:cNvSpPr>
          <p:nvPr>
            <p:ph type="title"/>
          </p:nvPr>
        </p:nvSpPr>
        <p:spPr/>
        <p:txBody>
          <a:bodyPr/>
          <a:lstStyle/>
          <a:p>
            <a:r>
              <a:rPr lang="en-US" dirty="0"/>
              <a:t>Scenario 27</a:t>
            </a:r>
          </a:p>
        </p:txBody>
      </p:sp>
      <p:sp>
        <p:nvSpPr>
          <p:cNvPr id="3" name="Content Placeholder 2">
            <a:extLst>
              <a:ext uri="{FF2B5EF4-FFF2-40B4-BE49-F238E27FC236}">
                <a16:creationId xmlns:a16="http://schemas.microsoft.com/office/drawing/2014/main" id="{46958D4D-DA6F-4265-AF00-BF85975E884B}"/>
              </a:ext>
            </a:extLst>
          </p:cNvPr>
          <p:cNvSpPr>
            <a:spLocks noGrp="1"/>
          </p:cNvSpPr>
          <p:nvPr>
            <p:ph idx="1"/>
          </p:nvPr>
        </p:nvSpPr>
        <p:spPr/>
        <p:txBody>
          <a:bodyPr>
            <a:normAutofit fontScale="92500" lnSpcReduction="10000"/>
          </a:bodyPr>
          <a:lstStyle/>
          <a:p>
            <a:r>
              <a:rPr lang="en-US" dirty="0"/>
              <a:t>You have been asked to examine the customer base, using  the variables of gender, age, ethnicity, and yearly salary.  Your boss would like to know if customers qualify for silver, gold, or platinum tier services.</a:t>
            </a:r>
          </a:p>
          <a:p>
            <a:endParaRPr lang="en-US" dirty="0"/>
          </a:p>
          <a:p>
            <a:r>
              <a:rPr lang="en-US" dirty="0"/>
              <a:t>How many variables do you have?</a:t>
            </a:r>
          </a:p>
          <a:p>
            <a:pPr lvl="1"/>
            <a:r>
              <a:rPr lang="en-US" dirty="0"/>
              <a:t>More than 2</a:t>
            </a:r>
          </a:p>
          <a:p>
            <a:pPr lvl="1"/>
            <a:endParaRPr lang="en-US" dirty="0"/>
          </a:p>
          <a:p>
            <a:r>
              <a:rPr lang="en-US" dirty="0"/>
              <a:t>Are you trying to predict group membership?</a:t>
            </a:r>
          </a:p>
          <a:p>
            <a:pPr lvl="1"/>
            <a:r>
              <a:rPr lang="en-US" dirty="0"/>
              <a:t>Yes</a:t>
            </a:r>
          </a:p>
          <a:p>
            <a:pPr lvl="1"/>
            <a:endParaRPr lang="en-US" dirty="0"/>
          </a:p>
          <a:p>
            <a:r>
              <a:rPr lang="en-US" dirty="0"/>
              <a:t>You should run discriminant function analysis</a:t>
            </a:r>
          </a:p>
        </p:txBody>
      </p:sp>
    </p:spTree>
    <p:extLst>
      <p:ext uri="{BB962C8B-B14F-4D97-AF65-F5344CB8AC3E}">
        <p14:creationId xmlns:p14="http://schemas.microsoft.com/office/powerpoint/2010/main" val="3628205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AC62B-D650-40EA-B5BE-3AD1A8071396}"/>
              </a:ext>
            </a:extLst>
          </p:cNvPr>
          <p:cNvSpPr>
            <a:spLocks noGrp="1"/>
          </p:cNvSpPr>
          <p:nvPr>
            <p:ph type="title"/>
          </p:nvPr>
        </p:nvSpPr>
        <p:spPr/>
        <p:txBody>
          <a:bodyPr/>
          <a:lstStyle/>
          <a:p>
            <a:r>
              <a:rPr lang="en-US" dirty="0"/>
              <a:t>Questions?</a:t>
            </a:r>
          </a:p>
        </p:txBody>
      </p:sp>
      <p:sp>
        <p:nvSpPr>
          <p:cNvPr id="4" name="Text Placeholder 3">
            <a:extLst>
              <a:ext uri="{FF2B5EF4-FFF2-40B4-BE49-F238E27FC236}">
                <a16:creationId xmlns:a16="http://schemas.microsoft.com/office/drawing/2014/main" id="{CC6B8C4A-4961-4F3D-9CD6-150A95466D0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86902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EDF5F-390F-4C42-BB0E-EBBB16ADE04C}"/>
              </a:ext>
            </a:extLst>
          </p:cNvPr>
          <p:cNvSpPr>
            <a:spLocks noGrp="1"/>
          </p:cNvSpPr>
          <p:nvPr>
            <p:ph type="title"/>
          </p:nvPr>
        </p:nvSpPr>
        <p:spPr/>
        <p:txBody>
          <a:bodyPr/>
          <a:lstStyle/>
          <a:p>
            <a:r>
              <a:rPr lang="en-US" dirty="0"/>
              <a:t>Scenario 16</a:t>
            </a:r>
          </a:p>
        </p:txBody>
      </p:sp>
      <p:sp>
        <p:nvSpPr>
          <p:cNvPr id="3" name="Content Placeholder 2">
            <a:extLst>
              <a:ext uri="{FF2B5EF4-FFF2-40B4-BE49-F238E27FC236}">
                <a16:creationId xmlns:a16="http://schemas.microsoft.com/office/drawing/2014/main" id="{26251873-452F-48CA-ADCE-76BF223F2A4C}"/>
              </a:ext>
            </a:extLst>
          </p:cNvPr>
          <p:cNvSpPr>
            <a:spLocks noGrp="1"/>
          </p:cNvSpPr>
          <p:nvPr>
            <p:ph idx="1"/>
          </p:nvPr>
        </p:nvSpPr>
        <p:spPr/>
        <p:txBody>
          <a:bodyPr>
            <a:normAutofit fontScale="85000" lnSpcReduction="20000"/>
          </a:bodyPr>
          <a:lstStyle/>
          <a:p>
            <a:r>
              <a:rPr lang="en-US" dirty="0"/>
              <a:t>The supervisor now wants to know if the wait time and the length of time spent on the call help predict whether a customer continues services with the company or not. They’d like to know specifically which is more important – wait time or length of time spent on the call.</a:t>
            </a:r>
          </a:p>
          <a:p>
            <a:endParaRPr lang="en-US" dirty="0"/>
          </a:p>
          <a:p>
            <a:r>
              <a:rPr lang="en-US" dirty="0"/>
              <a:t>What are the variables of interest?</a:t>
            </a:r>
          </a:p>
          <a:p>
            <a:pPr lvl="1"/>
            <a:r>
              <a:rPr lang="en-US" dirty="0"/>
              <a:t>Wait times - IV</a:t>
            </a:r>
          </a:p>
          <a:p>
            <a:pPr lvl="1"/>
            <a:r>
              <a:rPr lang="en-US" dirty="0"/>
              <a:t>Continues service  – DV</a:t>
            </a:r>
          </a:p>
          <a:p>
            <a:pPr marL="457200" lvl="1" indent="0">
              <a:buNone/>
            </a:pPr>
            <a:endParaRPr lang="en-US" dirty="0"/>
          </a:p>
          <a:p>
            <a:r>
              <a:rPr lang="en-US" dirty="0"/>
              <a:t>Are you testing or comparing anything?</a:t>
            </a:r>
          </a:p>
          <a:p>
            <a:pPr lvl="1"/>
            <a:r>
              <a:rPr lang="en-US" dirty="0"/>
              <a:t>Yes </a:t>
            </a:r>
          </a:p>
          <a:p>
            <a:pPr lvl="1"/>
            <a:endParaRPr lang="en-US" dirty="0"/>
          </a:p>
          <a:p>
            <a:r>
              <a:rPr lang="en-US" dirty="0"/>
              <a:t>Is the IV continuous or categorical?</a:t>
            </a:r>
          </a:p>
          <a:p>
            <a:pPr lvl="1"/>
            <a:r>
              <a:rPr lang="en-US" dirty="0"/>
              <a:t>Continuous </a:t>
            </a:r>
          </a:p>
          <a:p>
            <a:pPr lvl="1"/>
            <a:endParaRPr lang="en-US" dirty="0"/>
          </a:p>
        </p:txBody>
      </p:sp>
    </p:spTree>
    <p:extLst>
      <p:ext uri="{BB962C8B-B14F-4D97-AF65-F5344CB8AC3E}">
        <p14:creationId xmlns:p14="http://schemas.microsoft.com/office/powerpoint/2010/main" val="3192178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EDF5F-390F-4C42-BB0E-EBBB16ADE04C}"/>
              </a:ext>
            </a:extLst>
          </p:cNvPr>
          <p:cNvSpPr>
            <a:spLocks noGrp="1"/>
          </p:cNvSpPr>
          <p:nvPr>
            <p:ph type="title"/>
          </p:nvPr>
        </p:nvSpPr>
        <p:spPr/>
        <p:txBody>
          <a:bodyPr/>
          <a:lstStyle/>
          <a:p>
            <a:r>
              <a:rPr lang="en-US" dirty="0"/>
              <a:t>Scenario 16</a:t>
            </a:r>
          </a:p>
        </p:txBody>
      </p:sp>
      <p:sp>
        <p:nvSpPr>
          <p:cNvPr id="3" name="Content Placeholder 2">
            <a:extLst>
              <a:ext uri="{FF2B5EF4-FFF2-40B4-BE49-F238E27FC236}">
                <a16:creationId xmlns:a16="http://schemas.microsoft.com/office/drawing/2014/main" id="{26251873-452F-48CA-ADCE-76BF223F2A4C}"/>
              </a:ext>
            </a:extLst>
          </p:cNvPr>
          <p:cNvSpPr>
            <a:spLocks noGrp="1"/>
          </p:cNvSpPr>
          <p:nvPr>
            <p:ph idx="1"/>
          </p:nvPr>
        </p:nvSpPr>
        <p:spPr/>
        <p:txBody>
          <a:bodyPr>
            <a:normAutofit fontScale="70000" lnSpcReduction="20000"/>
          </a:bodyPr>
          <a:lstStyle/>
          <a:p>
            <a:r>
              <a:rPr lang="en-US" dirty="0"/>
              <a:t>The supervisor now wants to know if the wait time and the length of time spent on the call help predict whether a customer continues services with the company or not. They’d like to know specifically which is more important – wait time or length of time spent on the call.</a:t>
            </a:r>
          </a:p>
          <a:p>
            <a:endParaRPr lang="en-US" dirty="0"/>
          </a:p>
          <a:p>
            <a:r>
              <a:rPr lang="en-US" dirty="0"/>
              <a:t>Is the DV continuous or categorical?</a:t>
            </a:r>
          </a:p>
          <a:p>
            <a:pPr lvl="1"/>
            <a:r>
              <a:rPr lang="en-US" dirty="0"/>
              <a:t>Categorical</a:t>
            </a:r>
          </a:p>
          <a:p>
            <a:pPr lvl="1"/>
            <a:endParaRPr lang="en-US" dirty="0"/>
          </a:p>
          <a:p>
            <a:r>
              <a:rPr lang="en-US" dirty="0"/>
              <a:t>How many levels of the DV do you have?</a:t>
            </a:r>
          </a:p>
          <a:p>
            <a:pPr lvl="1"/>
            <a:r>
              <a:rPr lang="en-US" dirty="0"/>
              <a:t>2</a:t>
            </a:r>
          </a:p>
          <a:p>
            <a:endParaRPr lang="en-US" dirty="0"/>
          </a:p>
          <a:p>
            <a:r>
              <a:rPr lang="en-US" dirty="0"/>
              <a:t>Do you need to know how much influence something has?</a:t>
            </a:r>
          </a:p>
          <a:p>
            <a:pPr lvl="1"/>
            <a:r>
              <a:rPr lang="en-US" dirty="0"/>
              <a:t>Yes</a:t>
            </a:r>
          </a:p>
          <a:p>
            <a:pPr lvl="1"/>
            <a:endParaRPr lang="en-US" dirty="0"/>
          </a:p>
          <a:p>
            <a:r>
              <a:rPr lang="en-US" dirty="0"/>
              <a:t>You should be doing stepwise binary logistic regression</a:t>
            </a:r>
          </a:p>
        </p:txBody>
      </p:sp>
    </p:spTree>
    <p:extLst>
      <p:ext uri="{BB962C8B-B14F-4D97-AF65-F5344CB8AC3E}">
        <p14:creationId xmlns:p14="http://schemas.microsoft.com/office/powerpoint/2010/main" val="2731052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77514-F8BE-43EA-B735-CBDDC9AF367D}"/>
              </a:ext>
            </a:extLst>
          </p:cNvPr>
          <p:cNvSpPr>
            <a:spLocks noGrp="1"/>
          </p:cNvSpPr>
          <p:nvPr>
            <p:ph type="title"/>
          </p:nvPr>
        </p:nvSpPr>
        <p:spPr/>
        <p:txBody>
          <a:bodyPr/>
          <a:lstStyle/>
          <a:p>
            <a:r>
              <a:rPr lang="en-US" dirty="0"/>
              <a:t>Scenario 17</a:t>
            </a:r>
          </a:p>
        </p:txBody>
      </p:sp>
      <p:sp>
        <p:nvSpPr>
          <p:cNvPr id="3" name="Content Placeholder 2">
            <a:extLst>
              <a:ext uri="{FF2B5EF4-FFF2-40B4-BE49-F238E27FC236}">
                <a16:creationId xmlns:a16="http://schemas.microsoft.com/office/drawing/2014/main" id="{C240B9F5-6389-428D-8814-7046268F45A1}"/>
              </a:ext>
            </a:extLst>
          </p:cNvPr>
          <p:cNvSpPr>
            <a:spLocks noGrp="1"/>
          </p:cNvSpPr>
          <p:nvPr>
            <p:ph idx="1"/>
          </p:nvPr>
        </p:nvSpPr>
        <p:spPr/>
        <p:txBody>
          <a:bodyPr>
            <a:normAutofit fontScale="62500" lnSpcReduction="20000"/>
          </a:bodyPr>
          <a:lstStyle/>
          <a:p>
            <a:r>
              <a:rPr lang="en-US" dirty="0"/>
              <a:t>Does the customer’s age influence how long they spend on the phone with customer service?</a:t>
            </a:r>
          </a:p>
          <a:p>
            <a:endParaRPr lang="en-US" dirty="0"/>
          </a:p>
          <a:p>
            <a:r>
              <a:rPr lang="en-US" dirty="0"/>
              <a:t>What are the variables of interest?</a:t>
            </a:r>
          </a:p>
          <a:p>
            <a:pPr lvl="1"/>
            <a:r>
              <a:rPr lang="en-US" dirty="0"/>
              <a:t>Age - IV</a:t>
            </a:r>
          </a:p>
          <a:p>
            <a:pPr lvl="1"/>
            <a:r>
              <a:rPr lang="en-US" dirty="0"/>
              <a:t>Time on the phone – DV</a:t>
            </a:r>
          </a:p>
          <a:p>
            <a:pPr marL="457200" lvl="1" indent="0">
              <a:buNone/>
            </a:pPr>
            <a:endParaRPr lang="en-US" dirty="0"/>
          </a:p>
          <a:p>
            <a:r>
              <a:rPr lang="en-US" dirty="0"/>
              <a:t>Are you testing or comparing anything?</a:t>
            </a:r>
          </a:p>
          <a:p>
            <a:pPr lvl="1"/>
            <a:r>
              <a:rPr lang="en-US" dirty="0"/>
              <a:t>Yes </a:t>
            </a:r>
          </a:p>
          <a:p>
            <a:pPr lvl="1"/>
            <a:endParaRPr lang="en-US" dirty="0"/>
          </a:p>
          <a:p>
            <a:r>
              <a:rPr lang="en-US" dirty="0"/>
              <a:t>Is the IV continuous or categorical?</a:t>
            </a:r>
          </a:p>
          <a:p>
            <a:pPr lvl="1"/>
            <a:r>
              <a:rPr lang="en-US" dirty="0"/>
              <a:t>Continuous </a:t>
            </a:r>
          </a:p>
          <a:p>
            <a:pPr lvl="1"/>
            <a:endParaRPr lang="en-US" dirty="0"/>
          </a:p>
          <a:p>
            <a:r>
              <a:rPr lang="en-US" dirty="0"/>
              <a:t>Is the DV continuous or categorical?</a:t>
            </a:r>
          </a:p>
          <a:p>
            <a:pPr lvl="1"/>
            <a:r>
              <a:rPr lang="en-US" dirty="0"/>
              <a:t>Continuous</a:t>
            </a:r>
          </a:p>
          <a:p>
            <a:pPr lvl="1"/>
            <a:endParaRPr lang="en-US" dirty="0"/>
          </a:p>
          <a:p>
            <a:r>
              <a:rPr lang="en-US" dirty="0"/>
              <a:t>You should be doing simple linear regression</a:t>
            </a:r>
          </a:p>
          <a:p>
            <a:endParaRPr lang="en-US" dirty="0"/>
          </a:p>
          <a:p>
            <a:endParaRPr lang="en-US" dirty="0"/>
          </a:p>
        </p:txBody>
      </p:sp>
    </p:spTree>
    <p:extLst>
      <p:ext uri="{BB962C8B-B14F-4D97-AF65-F5344CB8AC3E}">
        <p14:creationId xmlns:p14="http://schemas.microsoft.com/office/powerpoint/2010/main" val="2728237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77514-F8BE-43EA-B735-CBDDC9AF367D}"/>
              </a:ext>
            </a:extLst>
          </p:cNvPr>
          <p:cNvSpPr>
            <a:spLocks noGrp="1"/>
          </p:cNvSpPr>
          <p:nvPr>
            <p:ph type="title"/>
          </p:nvPr>
        </p:nvSpPr>
        <p:spPr/>
        <p:txBody>
          <a:bodyPr/>
          <a:lstStyle/>
          <a:p>
            <a:r>
              <a:rPr lang="en-US" dirty="0"/>
              <a:t>Scenario 18</a:t>
            </a:r>
          </a:p>
        </p:txBody>
      </p:sp>
      <p:sp>
        <p:nvSpPr>
          <p:cNvPr id="3" name="Content Placeholder 2">
            <a:extLst>
              <a:ext uri="{FF2B5EF4-FFF2-40B4-BE49-F238E27FC236}">
                <a16:creationId xmlns:a16="http://schemas.microsoft.com/office/drawing/2014/main" id="{C240B9F5-6389-428D-8814-7046268F45A1}"/>
              </a:ext>
            </a:extLst>
          </p:cNvPr>
          <p:cNvSpPr>
            <a:spLocks noGrp="1"/>
          </p:cNvSpPr>
          <p:nvPr>
            <p:ph idx="1"/>
          </p:nvPr>
        </p:nvSpPr>
        <p:spPr/>
        <p:txBody>
          <a:bodyPr>
            <a:normAutofit fontScale="92500" lnSpcReduction="20000"/>
          </a:bodyPr>
          <a:lstStyle/>
          <a:p>
            <a:r>
              <a:rPr lang="en-US" dirty="0"/>
              <a:t>Does the customer’s age and yearly income influence how long they spend on the phone with customer service?</a:t>
            </a:r>
          </a:p>
          <a:p>
            <a:endParaRPr lang="en-US" dirty="0"/>
          </a:p>
          <a:p>
            <a:r>
              <a:rPr lang="en-US" dirty="0"/>
              <a:t>What are the variables of interest?</a:t>
            </a:r>
          </a:p>
          <a:p>
            <a:pPr lvl="1"/>
            <a:r>
              <a:rPr lang="en-US" dirty="0"/>
              <a:t>Age &amp; Yearly Income - IV</a:t>
            </a:r>
          </a:p>
          <a:p>
            <a:pPr lvl="1"/>
            <a:r>
              <a:rPr lang="en-US" dirty="0"/>
              <a:t>Time on the phone – DV</a:t>
            </a:r>
          </a:p>
          <a:p>
            <a:pPr marL="457200" lvl="1" indent="0">
              <a:buNone/>
            </a:pPr>
            <a:endParaRPr lang="en-US" dirty="0"/>
          </a:p>
          <a:p>
            <a:r>
              <a:rPr lang="en-US" dirty="0"/>
              <a:t>Are you testing or comparing anything?</a:t>
            </a:r>
          </a:p>
          <a:p>
            <a:pPr lvl="1"/>
            <a:r>
              <a:rPr lang="en-US" dirty="0"/>
              <a:t>Yes </a:t>
            </a:r>
          </a:p>
          <a:p>
            <a:pPr lvl="1"/>
            <a:endParaRPr lang="en-US" dirty="0"/>
          </a:p>
          <a:p>
            <a:r>
              <a:rPr lang="en-US" dirty="0"/>
              <a:t>Is the IV continuous or categorical?</a:t>
            </a:r>
          </a:p>
          <a:p>
            <a:pPr lvl="1"/>
            <a:r>
              <a:rPr lang="en-US" dirty="0"/>
              <a:t>Continuous </a:t>
            </a:r>
          </a:p>
          <a:p>
            <a:pPr lvl="1"/>
            <a:endParaRPr lang="en-US" dirty="0"/>
          </a:p>
          <a:p>
            <a:endParaRPr lang="en-US" dirty="0"/>
          </a:p>
          <a:p>
            <a:endParaRPr lang="en-US" dirty="0"/>
          </a:p>
        </p:txBody>
      </p:sp>
    </p:spTree>
    <p:extLst>
      <p:ext uri="{BB962C8B-B14F-4D97-AF65-F5344CB8AC3E}">
        <p14:creationId xmlns:p14="http://schemas.microsoft.com/office/powerpoint/2010/main" val="2888275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77514-F8BE-43EA-B735-CBDDC9AF367D}"/>
              </a:ext>
            </a:extLst>
          </p:cNvPr>
          <p:cNvSpPr>
            <a:spLocks noGrp="1"/>
          </p:cNvSpPr>
          <p:nvPr>
            <p:ph type="title"/>
          </p:nvPr>
        </p:nvSpPr>
        <p:spPr/>
        <p:txBody>
          <a:bodyPr/>
          <a:lstStyle/>
          <a:p>
            <a:r>
              <a:rPr lang="en-US" dirty="0"/>
              <a:t>Scenario 18</a:t>
            </a:r>
          </a:p>
        </p:txBody>
      </p:sp>
      <p:sp>
        <p:nvSpPr>
          <p:cNvPr id="3" name="Content Placeholder 2">
            <a:extLst>
              <a:ext uri="{FF2B5EF4-FFF2-40B4-BE49-F238E27FC236}">
                <a16:creationId xmlns:a16="http://schemas.microsoft.com/office/drawing/2014/main" id="{C240B9F5-6389-428D-8814-7046268F45A1}"/>
              </a:ext>
            </a:extLst>
          </p:cNvPr>
          <p:cNvSpPr>
            <a:spLocks noGrp="1"/>
          </p:cNvSpPr>
          <p:nvPr>
            <p:ph idx="1"/>
          </p:nvPr>
        </p:nvSpPr>
        <p:spPr/>
        <p:txBody>
          <a:bodyPr>
            <a:normAutofit lnSpcReduction="10000"/>
          </a:bodyPr>
          <a:lstStyle/>
          <a:p>
            <a:r>
              <a:rPr lang="en-US" dirty="0"/>
              <a:t>Does the customer’s age and yearly income influence how long they spend on the phone with customer service?</a:t>
            </a:r>
          </a:p>
          <a:p>
            <a:endParaRPr lang="en-US" dirty="0"/>
          </a:p>
          <a:p>
            <a:r>
              <a:rPr lang="en-US" dirty="0"/>
              <a:t>Is the DV continuous or categorical?</a:t>
            </a:r>
          </a:p>
          <a:p>
            <a:pPr lvl="1"/>
            <a:r>
              <a:rPr lang="en-US" dirty="0"/>
              <a:t>Continuous</a:t>
            </a:r>
          </a:p>
          <a:p>
            <a:pPr lvl="1"/>
            <a:endParaRPr lang="en-US" dirty="0"/>
          </a:p>
          <a:p>
            <a:r>
              <a:rPr lang="en-US" dirty="0"/>
              <a:t>Do you think other variables can influence your DV?</a:t>
            </a:r>
          </a:p>
          <a:p>
            <a:pPr lvl="1"/>
            <a:r>
              <a:rPr lang="en-US" dirty="0"/>
              <a:t>No</a:t>
            </a:r>
          </a:p>
          <a:p>
            <a:pPr lvl="1"/>
            <a:endParaRPr lang="en-US" dirty="0"/>
          </a:p>
          <a:p>
            <a:r>
              <a:rPr lang="en-US" dirty="0"/>
              <a:t>You should be doing multiple linear regression</a:t>
            </a:r>
          </a:p>
          <a:p>
            <a:endParaRPr lang="en-US" dirty="0"/>
          </a:p>
          <a:p>
            <a:endParaRPr lang="en-US" dirty="0"/>
          </a:p>
        </p:txBody>
      </p:sp>
    </p:spTree>
    <p:extLst>
      <p:ext uri="{BB962C8B-B14F-4D97-AF65-F5344CB8AC3E}">
        <p14:creationId xmlns:p14="http://schemas.microsoft.com/office/powerpoint/2010/main" val="424691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77514-F8BE-43EA-B735-CBDDC9AF367D}"/>
              </a:ext>
            </a:extLst>
          </p:cNvPr>
          <p:cNvSpPr>
            <a:spLocks noGrp="1"/>
          </p:cNvSpPr>
          <p:nvPr>
            <p:ph type="title"/>
          </p:nvPr>
        </p:nvSpPr>
        <p:spPr/>
        <p:txBody>
          <a:bodyPr/>
          <a:lstStyle/>
          <a:p>
            <a:r>
              <a:rPr lang="en-US" dirty="0"/>
              <a:t>Scenario 19</a:t>
            </a:r>
          </a:p>
        </p:txBody>
      </p:sp>
      <p:sp>
        <p:nvSpPr>
          <p:cNvPr id="3" name="Content Placeholder 2">
            <a:extLst>
              <a:ext uri="{FF2B5EF4-FFF2-40B4-BE49-F238E27FC236}">
                <a16:creationId xmlns:a16="http://schemas.microsoft.com/office/drawing/2014/main" id="{C240B9F5-6389-428D-8814-7046268F45A1}"/>
              </a:ext>
            </a:extLst>
          </p:cNvPr>
          <p:cNvSpPr>
            <a:spLocks noGrp="1"/>
          </p:cNvSpPr>
          <p:nvPr>
            <p:ph idx="1"/>
          </p:nvPr>
        </p:nvSpPr>
        <p:spPr/>
        <p:txBody>
          <a:bodyPr>
            <a:normAutofit fontScale="92500" lnSpcReduction="20000"/>
          </a:bodyPr>
          <a:lstStyle/>
          <a:p>
            <a:r>
              <a:rPr lang="en-US" dirty="0"/>
              <a:t>Does the customer’s age and yearly income influence how long they spend on the phone with customer service?</a:t>
            </a:r>
          </a:p>
          <a:p>
            <a:endParaRPr lang="en-US" dirty="0"/>
          </a:p>
          <a:p>
            <a:r>
              <a:rPr lang="en-US" dirty="0"/>
              <a:t>What are the variables of interest?</a:t>
            </a:r>
          </a:p>
          <a:p>
            <a:pPr lvl="1"/>
            <a:r>
              <a:rPr lang="en-US" dirty="0"/>
              <a:t>Age &amp; Yearly Income - IV</a:t>
            </a:r>
          </a:p>
          <a:p>
            <a:pPr lvl="1"/>
            <a:r>
              <a:rPr lang="en-US" dirty="0"/>
              <a:t>Time on the phone – DV</a:t>
            </a:r>
          </a:p>
          <a:p>
            <a:pPr marL="457200" lvl="1" indent="0">
              <a:buNone/>
            </a:pPr>
            <a:endParaRPr lang="en-US" dirty="0"/>
          </a:p>
          <a:p>
            <a:r>
              <a:rPr lang="en-US" dirty="0"/>
              <a:t>Are you testing or comparing anything?</a:t>
            </a:r>
          </a:p>
          <a:p>
            <a:pPr lvl="1"/>
            <a:r>
              <a:rPr lang="en-US" dirty="0"/>
              <a:t>Yes </a:t>
            </a:r>
          </a:p>
          <a:p>
            <a:pPr lvl="1"/>
            <a:endParaRPr lang="en-US" dirty="0"/>
          </a:p>
          <a:p>
            <a:r>
              <a:rPr lang="en-US" dirty="0"/>
              <a:t>Is the IV continuous or categorical?</a:t>
            </a:r>
          </a:p>
          <a:p>
            <a:pPr lvl="1"/>
            <a:r>
              <a:rPr lang="en-US" dirty="0"/>
              <a:t>Continuous </a:t>
            </a:r>
          </a:p>
          <a:p>
            <a:pPr lvl="1"/>
            <a:endParaRPr lang="en-US" dirty="0"/>
          </a:p>
          <a:p>
            <a:endParaRPr lang="en-US" dirty="0"/>
          </a:p>
          <a:p>
            <a:endParaRPr lang="en-US" dirty="0"/>
          </a:p>
        </p:txBody>
      </p:sp>
    </p:spTree>
    <p:extLst>
      <p:ext uri="{BB962C8B-B14F-4D97-AF65-F5344CB8AC3E}">
        <p14:creationId xmlns:p14="http://schemas.microsoft.com/office/powerpoint/2010/main" val="3343589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77514-F8BE-43EA-B735-CBDDC9AF367D}"/>
              </a:ext>
            </a:extLst>
          </p:cNvPr>
          <p:cNvSpPr>
            <a:spLocks noGrp="1"/>
          </p:cNvSpPr>
          <p:nvPr>
            <p:ph type="title"/>
          </p:nvPr>
        </p:nvSpPr>
        <p:spPr/>
        <p:txBody>
          <a:bodyPr/>
          <a:lstStyle/>
          <a:p>
            <a:r>
              <a:rPr lang="en-US" dirty="0"/>
              <a:t>Scenario 19</a:t>
            </a:r>
          </a:p>
        </p:txBody>
      </p:sp>
      <p:sp>
        <p:nvSpPr>
          <p:cNvPr id="3" name="Content Placeholder 2">
            <a:extLst>
              <a:ext uri="{FF2B5EF4-FFF2-40B4-BE49-F238E27FC236}">
                <a16:creationId xmlns:a16="http://schemas.microsoft.com/office/drawing/2014/main" id="{C240B9F5-6389-428D-8814-7046268F45A1}"/>
              </a:ext>
            </a:extLst>
          </p:cNvPr>
          <p:cNvSpPr>
            <a:spLocks noGrp="1"/>
          </p:cNvSpPr>
          <p:nvPr>
            <p:ph idx="1"/>
          </p:nvPr>
        </p:nvSpPr>
        <p:spPr/>
        <p:txBody>
          <a:bodyPr>
            <a:normAutofit lnSpcReduction="10000"/>
          </a:bodyPr>
          <a:lstStyle/>
          <a:p>
            <a:r>
              <a:rPr lang="en-US" dirty="0"/>
              <a:t>Does the customer’s age and yearly income influence how long they spend on the phone with customer service?</a:t>
            </a:r>
          </a:p>
          <a:p>
            <a:endParaRPr lang="en-US" dirty="0"/>
          </a:p>
          <a:p>
            <a:r>
              <a:rPr lang="en-US" dirty="0"/>
              <a:t>Is the DV continuous or categorical?</a:t>
            </a:r>
          </a:p>
          <a:p>
            <a:pPr lvl="1"/>
            <a:r>
              <a:rPr lang="en-US" dirty="0"/>
              <a:t>Continuous</a:t>
            </a:r>
          </a:p>
          <a:p>
            <a:pPr lvl="1"/>
            <a:endParaRPr lang="en-US" dirty="0"/>
          </a:p>
          <a:p>
            <a:r>
              <a:rPr lang="en-US" dirty="0"/>
              <a:t>Do you think other variables can influence your DV?</a:t>
            </a:r>
          </a:p>
          <a:p>
            <a:pPr lvl="1"/>
            <a:r>
              <a:rPr lang="en-US" dirty="0"/>
              <a:t>No</a:t>
            </a:r>
          </a:p>
          <a:p>
            <a:pPr lvl="1"/>
            <a:endParaRPr lang="en-US" dirty="0"/>
          </a:p>
          <a:p>
            <a:r>
              <a:rPr lang="en-US" dirty="0"/>
              <a:t>You should be doing multiple linear regression</a:t>
            </a:r>
          </a:p>
          <a:p>
            <a:endParaRPr lang="en-US" dirty="0"/>
          </a:p>
          <a:p>
            <a:endParaRPr lang="en-US" dirty="0"/>
          </a:p>
        </p:txBody>
      </p:sp>
    </p:spTree>
    <p:extLst>
      <p:ext uri="{BB962C8B-B14F-4D97-AF65-F5344CB8AC3E}">
        <p14:creationId xmlns:p14="http://schemas.microsoft.com/office/powerpoint/2010/main" val="3800695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77514-F8BE-43EA-B735-CBDDC9AF367D}"/>
              </a:ext>
            </a:extLst>
          </p:cNvPr>
          <p:cNvSpPr>
            <a:spLocks noGrp="1"/>
          </p:cNvSpPr>
          <p:nvPr>
            <p:ph type="title"/>
          </p:nvPr>
        </p:nvSpPr>
        <p:spPr/>
        <p:txBody>
          <a:bodyPr/>
          <a:lstStyle/>
          <a:p>
            <a:r>
              <a:rPr lang="en-US" dirty="0"/>
              <a:t>Scenario 20</a:t>
            </a:r>
          </a:p>
        </p:txBody>
      </p:sp>
      <p:sp>
        <p:nvSpPr>
          <p:cNvPr id="3" name="Content Placeholder 2">
            <a:extLst>
              <a:ext uri="{FF2B5EF4-FFF2-40B4-BE49-F238E27FC236}">
                <a16:creationId xmlns:a16="http://schemas.microsoft.com/office/drawing/2014/main" id="{C240B9F5-6389-428D-8814-7046268F45A1}"/>
              </a:ext>
            </a:extLst>
          </p:cNvPr>
          <p:cNvSpPr>
            <a:spLocks noGrp="1"/>
          </p:cNvSpPr>
          <p:nvPr>
            <p:ph idx="1"/>
          </p:nvPr>
        </p:nvSpPr>
        <p:spPr/>
        <p:txBody>
          <a:bodyPr>
            <a:normAutofit fontScale="92500" lnSpcReduction="20000"/>
          </a:bodyPr>
          <a:lstStyle/>
          <a:p>
            <a:r>
              <a:rPr lang="en-US" dirty="0"/>
              <a:t>Does the customer’s age and yearly income influence how long they spend on the phone with customer service and how long they have to wait for service?</a:t>
            </a:r>
          </a:p>
          <a:p>
            <a:endParaRPr lang="en-US" dirty="0"/>
          </a:p>
          <a:p>
            <a:r>
              <a:rPr lang="en-US" dirty="0"/>
              <a:t>What are the variables of interest?</a:t>
            </a:r>
          </a:p>
          <a:p>
            <a:pPr lvl="1"/>
            <a:r>
              <a:rPr lang="en-US" dirty="0"/>
              <a:t>Age &amp; Yearly Income - IV</a:t>
            </a:r>
          </a:p>
          <a:p>
            <a:pPr lvl="1"/>
            <a:r>
              <a:rPr lang="en-US" dirty="0"/>
              <a:t>Time on the phone &amp; wait time – DV</a:t>
            </a:r>
          </a:p>
          <a:p>
            <a:pPr marL="457200" lvl="1" indent="0">
              <a:buNone/>
            </a:pPr>
            <a:endParaRPr lang="en-US" dirty="0"/>
          </a:p>
          <a:p>
            <a:r>
              <a:rPr lang="en-US" dirty="0"/>
              <a:t>Are you testing or comparing anything?</a:t>
            </a:r>
          </a:p>
          <a:p>
            <a:pPr lvl="1"/>
            <a:r>
              <a:rPr lang="en-US" dirty="0"/>
              <a:t>Yes </a:t>
            </a:r>
          </a:p>
          <a:p>
            <a:pPr lvl="1"/>
            <a:endParaRPr lang="en-US" dirty="0"/>
          </a:p>
          <a:p>
            <a:r>
              <a:rPr lang="en-US" dirty="0"/>
              <a:t>Is the IV continuous or categorical?</a:t>
            </a:r>
          </a:p>
          <a:p>
            <a:pPr lvl="1"/>
            <a:r>
              <a:rPr lang="en-US" dirty="0"/>
              <a:t>Continuous </a:t>
            </a:r>
          </a:p>
          <a:p>
            <a:pPr lvl="1"/>
            <a:endParaRPr lang="en-US" dirty="0"/>
          </a:p>
          <a:p>
            <a:pPr marL="0" indent="0">
              <a:buNone/>
            </a:pPr>
            <a:endParaRPr lang="en-US" dirty="0"/>
          </a:p>
        </p:txBody>
      </p:sp>
    </p:spTree>
    <p:extLst>
      <p:ext uri="{BB962C8B-B14F-4D97-AF65-F5344CB8AC3E}">
        <p14:creationId xmlns:p14="http://schemas.microsoft.com/office/powerpoint/2010/main" val="2282780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1767FF0BB93E24AB222FDE98EC4BE97" ma:contentTypeVersion="12" ma:contentTypeDescription="Create a new document." ma:contentTypeScope="" ma:versionID="4c26e56bc0dc6368685f472b645ccf8e">
  <xsd:schema xmlns:xsd="http://www.w3.org/2001/XMLSchema" xmlns:xs="http://www.w3.org/2001/XMLSchema" xmlns:p="http://schemas.microsoft.com/office/2006/metadata/properties" xmlns:ns2="2a19cb76-bb4e-48b2-8c9f-db86bcd5d049" xmlns:ns3="9417d0df-2027-440a-86ee-f385b6440aea" targetNamespace="http://schemas.microsoft.com/office/2006/metadata/properties" ma:root="true" ma:fieldsID="ea76c8e38826be4d742205d9718d201a" ns2:_="" ns3:_="">
    <xsd:import namespace="2a19cb76-bb4e-48b2-8c9f-db86bcd5d049"/>
    <xsd:import namespace="9417d0df-2027-440a-86ee-f385b6440aea"/>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EventHashCode" minOccurs="0"/>
                <xsd:element ref="ns3:MediaServiceGenerationTime" minOccurs="0"/>
                <xsd:element ref="ns3:MediaServiceAutoKeyPoints" minOccurs="0"/>
                <xsd:element ref="ns3:MediaServiceKeyPoints" minOccurs="0"/>
                <xsd:element ref="ns3:MediaServiceAutoTags" minOccurs="0"/>
                <xsd:element ref="ns3:MediaServiceOCR"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19cb76-bb4e-48b2-8c9f-db86bcd5d04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417d0df-2027-440a-86ee-f385b6440aea"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80D5CE-8D68-40DC-8864-FFD389DD5EF7}"/>
</file>

<file path=customXml/itemProps2.xml><?xml version="1.0" encoding="utf-8"?>
<ds:datastoreItem xmlns:ds="http://schemas.openxmlformats.org/officeDocument/2006/customXml" ds:itemID="{F5C68716-112F-4C3B-A620-6670D8647718}"/>
</file>

<file path=customXml/itemProps3.xml><?xml version="1.0" encoding="utf-8"?>
<ds:datastoreItem xmlns:ds="http://schemas.openxmlformats.org/officeDocument/2006/customXml" ds:itemID="{D7811C98-1388-4098-BB65-5A8A50E06097}"/>
</file>

<file path=docProps/app.xml><?xml version="1.0" encoding="utf-8"?>
<Properties xmlns="http://schemas.openxmlformats.org/officeDocument/2006/extended-properties" xmlns:vt="http://schemas.openxmlformats.org/officeDocument/2006/docPropsVTypes">
  <TotalTime>9577</TotalTime>
  <Words>884</Words>
  <Application>Microsoft Office PowerPoint</Application>
  <PresentationFormat>Widescreen</PresentationFormat>
  <Paragraphs>164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Montserrat SemiBold</vt:lpstr>
      <vt:lpstr>Nunito Sans</vt:lpstr>
      <vt:lpstr>Office Theme</vt:lpstr>
      <vt:lpstr>Scenario Examples Choosing the Right Statistic Part II</vt:lpstr>
      <vt:lpstr>Scenario 16</vt:lpstr>
      <vt:lpstr>Scenario 16</vt:lpstr>
      <vt:lpstr>Scenario 17</vt:lpstr>
      <vt:lpstr>Scenario 18</vt:lpstr>
      <vt:lpstr>Scenario 18</vt:lpstr>
      <vt:lpstr>Scenario 19</vt:lpstr>
      <vt:lpstr>Scenario 19</vt:lpstr>
      <vt:lpstr>Scenario 20</vt:lpstr>
      <vt:lpstr>Scenario 20</vt:lpstr>
      <vt:lpstr>Scenario 21</vt:lpstr>
      <vt:lpstr>Scenario 22</vt:lpstr>
      <vt:lpstr>Scenario 23</vt:lpstr>
      <vt:lpstr>Scenario 24</vt:lpstr>
      <vt:lpstr>Scenario 25</vt:lpstr>
      <vt:lpstr>Scenario 26</vt:lpstr>
      <vt:lpstr>Scenario 27</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Meredith Dodd</dc:creator>
  <cp:lastModifiedBy>Meredith Dodd</cp:lastModifiedBy>
  <cp:revision>77</cp:revision>
  <dcterms:created xsi:type="dcterms:W3CDTF">2019-01-08T17:26:22Z</dcterms:created>
  <dcterms:modified xsi:type="dcterms:W3CDTF">2020-09-22T23:19:17Z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0x010100C1767FF0BB93E24AB222FDE98EC4BE97</vt:lpwstr>
  </property>
</Properties>
</file>