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Statistics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9E28-A804-4130-A2AC-F4A5BAF4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Each t-test?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351F-40CE-4DF3-9ABC-C21C8769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sample t-test</a:t>
            </a:r>
          </a:p>
          <a:p>
            <a:pPr lvl="1"/>
            <a:r>
              <a:rPr lang="en-US" dirty="0"/>
              <a:t>Comparing single value to a population</a:t>
            </a:r>
          </a:p>
          <a:p>
            <a:r>
              <a:rPr lang="en-US" dirty="0"/>
              <a:t>Independent t-test</a:t>
            </a:r>
          </a:p>
          <a:p>
            <a:pPr lvl="1"/>
            <a:r>
              <a:rPr lang="en-US" dirty="0"/>
              <a:t>Comparing the means of two unrelated groups</a:t>
            </a:r>
          </a:p>
          <a:p>
            <a:pPr lvl="1"/>
            <a:r>
              <a:rPr lang="en-US" dirty="0"/>
              <a:t>IV = group</a:t>
            </a:r>
          </a:p>
          <a:p>
            <a:pPr lvl="1"/>
            <a:r>
              <a:rPr lang="en-US" dirty="0"/>
              <a:t>DV = continuous variable </a:t>
            </a:r>
          </a:p>
          <a:p>
            <a:r>
              <a:rPr lang="en-US" dirty="0"/>
              <a:t>Dependent t-test</a:t>
            </a:r>
          </a:p>
          <a:p>
            <a:pPr lvl="1"/>
            <a:r>
              <a:rPr lang="en-US" dirty="0"/>
              <a:t>Comparing the means of two related groups</a:t>
            </a:r>
          </a:p>
          <a:p>
            <a:pPr lvl="1"/>
            <a:r>
              <a:rPr lang="en-US" dirty="0"/>
              <a:t>IV = time variable</a:t>
            </a:r>
          </a:p>
          <a:p>
            <a:pPr lvl="1"/>
            <a:r>
              <a:rPr lang="en-US" dirty="0"/>
              <a:t>DV = continuous variable</a:t>
            </a:r>
          </a:p>
        </p:txBody>
      </p:sp>
    </p:spTree>
    <p:extLst>
      <p:ext uri="{BB962C8B-B14F-4D97-AF65-F5344CB8AC3E}">
        <p14:creationId xmlns:p14="http://schemas.microsoft.com/office/powerpoint/2010/main" val="2008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9210-024A-43B1-8EA1-EDE79D51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for 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5FB72-A284-4D5A-A507-64075E19D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  <a:p>
            <a:endParaRPr lang="en-US" dirty="0"/>
          </a:p>
          <a:p>
            <a:r>
              <a:rPr lang="en-US" dirty="0"/>
              <a:t>That means histograms!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[‘</a:t>
            </a:r>
            <a:r>
              <a:rPr lang="en-US" dirty="0" err="1"/>
              <a:t>columnName</a:t>
            </a:r>
            <a:r>
              <a:rPr lang="en-US" dirty="0">
                <a:solidFill>
                  <a:srgbClr val="00B0F0"/>
                </a:solidFill>
              </a:rPr>
              <a:t>’].hist()</a:t>
            </a:r>
          </a:p>
        </p:txBody>
      </p:sp>
    </p:spTree>
    <p:extLst>
      <p:ext uri="{BB962C8B-B14F-4D97-AF65-F5344CB8AC3E}">
        <p14:creationId xmlns:p14="http://schemas.microsoft.com/office/powerpoint/2010/main" val="59477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B58D-18AD-4A0C-95DD-8A4EE0D2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the 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EDDE-BDEC-4FE4-A1AF-1DF8AA74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Chi-Square</a:t>
            </a:r>
          </a:p>
          <a:p>
            <a:pPr lvl="1"/>
            <a:r>
              <a:rPr lang="en-US" dirty="0"/>
              <a:t>Comparing frequencies of unrelated groups</a:t>
            </a:r>
          </a:p>
          <a:p>
            <a:pPr lvl="1"/>
            <a:r>
              <a:rPr lang="en-US" dirty="0"/>
              <a:t>IV = Categorical</a:t>
            </a:r>
          </a:p>
          <a:p>
            <a:pPr lvl="1"/>
            <a:r>
              <a:rPr lang="en-US" dirty="0"/>
              <a:t>DV = Categorical</a:t>
            </a:r>
          </a:p>
          <a:p>
            <a:pPr lvl="1"/>
            <a:endParaRPr lang="en-US" dirty="0"/>
          </a:p>
          <a:p>
            <a:r>
              <a:rPr lang="en-US" dirty="0"/>
              <a:t>Correlation</a:t>
            </a:r>
          </a:p>
          <a:p>
            <a:pPr lvl="1"/>
            <a:r>
              <a:rPr lang="en-US" dirty="0"/>
              <a:t>Determining how related two variables are</a:t>
            </a:r>
          </a:p>
          <a:p>
            <a:pPr lvl="1"/>
            <a:r>
              <a:rPr lang="en-US" dirty="0"/>
              <a:t>Typically 2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30168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1231-C21F-40A8-AC09-6BBA008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Important to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6A7C-E94A-4C89-B63A-4EFF1EEA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(for wrangling)</a:t>
            </a:r>
          </a:p>
          <a:p>
            <a:endParaRPr lang="en-US" dirty="0"/>
          </a:p>
          <a:p>
            <a:r>
              <a:rPr lang="en-US" dirty="0" err="1"/>
              <a:t>scipy.stats</a:t>
            </a:r>
            <a:r>
              <a:rPr lang="en-US" dirty="0"/>
              <a:t> (for the statistics info)</a:t>
            </a:r>
          </a:p>
          <a:p>
            <a:endParaRPr lang="en-US" dirty="0"/>
          </a:p>
          <a:p>
            <a:r>
              <a:rPr lang="en-US" dirty="0"/>
              <a:t>matplotlib and/or seaborn (for graphing)</a:t>
            </a:r>
          </a:p>
        </p:txBody>
      </p:sp>
    </p:spTree>
    <p:extLst>
      <p:ext uri="{BB962C8B-B14F-4D97-AF65-F5344CB8AC3E}">
        <p14:creationId xmlns:p14="http://schemas.microsoft.com/office/powerpoint/2010/main" val="14515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83EC-EBD7-4959-A8DE-2222D30C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4CC0-1B3D-468C-A310-1F69348E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stats.ttest_1samp(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[‘</a:t>
            </a:r>
            <a:r>
              <a:rPr lang="en-US" dirty="0" err="1"/>
              <a:t>columnName</a:t>
            </a:r>
            <a:r>
              <a:rPr lang="en-US" dirty="0">
                <a:solidFill>
                  <a:srgbClr val="00B0F0"/>
                </a:solidFill>
              </a:rPr>
              <a:t>’],</a:t>
            </a:r>
            <a:r>
              <a:rPr lang="en-US" dirty="0"/>
              <a:t> value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ttest_ind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3E4039"/>
                </a:solidFill>
              </a:rPr>
              <a:t>dataFrame</a:t>
            </a:r>
            <a:r>
              <a:rPr lang="en-US" dirty="0" err="1">
                <a:solidFill>
                  <a:srgbClr val="00B0F0"/>
                </a:solidFill>
              </a:rPr>
              <a:t>.</a:t>
            </a:r>
            <a:r>
              <a:rPr lang="en-US" dirty="0" err="1">
                <a:solidFill>
                  <a:srgbClr val="3E4039"/>
                </a:solidFill>
              </a:rPr>
              <a:t>column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>
                <a:solidFill>
                  <a:srgbClr val="3E4039"/>
                </a:solidFill>
              </a:rPr>
              <a:t>dataFrame</a:t>
            </a:r>
            <a:r>
              <a:rPr lang="en-US" dirty="0" err="1">
                <a:solidFill>
                  <a:srgbClr val="00B0F0"/>
                </a:solidFill>
              </a:rPr>
              <a:t>.</a:t>
            </a:r>
            <a:r>
              <a:rPr lang="en-US" dirty="0" err="1">
                <a:solidFill>
                  <a:srgbClr val="3E4039"/>
                </a:solidFill>
              </a:rPr>
              <a:t>column</a:t>
            </a:r>
            <a:r>
              <a:rPr lang="en-US" dirty="0">
                <a:solidFill>
                  <a:srgbClr val="00B0F0"/>
                </a:solidFill>
              </a:rPr>
              <a:t> == ‘</a:t>
            </a:r>
            <a:r>
              <a:rPr lang="en-US" dirty="0">
                <a:solidFill>
                  <a:srgbClr val="3E4039"/>
                </a:solidFill>
              </a:rPr>
              <a:t>value</a:t>
            </a:r>
            <a:r>
              <a:rPr lang="en-US" dirty="0">
                <a:solidFill>
                  <a:srgbClr val="00B0F0"/>
                </a:solidFill>
              </a:rPr>
              <a:t>’], </a:t>
            </a:r>
            <a:r>
              <a:rPr lang="en-US" dirty="0" err="1">
                <a:solidFill>
                  <a:srgbClr val="3E4039"/>
                </a:solidFill>
              </a:rPr>
              <a:t>dataFrame</a:t>
            </a:r>
            <a:r>
              <a:rPr lang="en-US" dirty="0" err="1">
                <a:solidFill>
                  <a:srgbClr val="00B0F0"/>
                </a:solidFill>
              </a:rPr>
              <a:t>.</a:t>
            </a:r>
            <a:r>
              <a:rPr lang="en-US" dirty="0" err="1">
                <a:solidFill>
                  <a:srgbClr val="3E4039"/>
                </a:solidFill>
              </a:rPr>
              <a:t>column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>
                <a:solidFill>
                  <a:srgbClr val="3E4039"/>
                </a:solidFill>
              </a:rPr>
              <a:t>dataFrame</a:t>
            </a:r>
            <a:r>
              <a:rPr lang="en-US" dirty="0" err="1">
                <a:solidFill>
                  <a:srgbClr val="00B0F0"/>
                </a:solidFill>
              </a:rPr>
              <a:t>.</a:t>
            </a:r>
            <a:r>
              <a:rPr lang="en-US" dirty="0" err="1">
                <a:solidFill>
                  <a:srgbClr val="3E4039"/>
                </a:solidFill>
              </a:rPr>
              <a:t>column</a:t>
            </a:r>
            <a:r>
              <a:rPr lang="en-US" dirty="0">
                <a:solidFill>
                  <a:srgbClr val="00B0F0"/>
                </a:solidFill>
              </a:rPr>
              <a:t> == ‘</a:t>
            </a:r>
            <a:r>
              <a:rPr lang="en-US" dirty="0">
                <a:solidFill>
                  <a:srgbClr val="3E4039"/>
                </a:solidFill>
              </a:rPr>
              <a:t>second value</a:t>
            </a:r>
            <a:r>
              <a:rPr lang="en-US" dirty="0">
                <a:solidFill>
                  <a:srgbClr val="00B0F0"/>
                </a:solidFill>
              </a:rPr>
              <a:t>’])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stats.ttest_rel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5200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291C-2995-459C-9D97-C5454588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518E-4131-46EF-8412-2A0DFFA7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pd.crosstab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[‘</a:t>
            </a:r>
            <a:r>
              <a:rPr lang="en-US" dirty="0"/>
              <a:t>column</a:t>
            </a:r>
            <a:r>
              <a:rPr lang="en-US" dirty="0">
                <a:solidFill>
                  <a:srgbClr val="00B0F0"/>
                </a:solidFill>
              </a:rPr>
              <a:t>’],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[‘</a:t>
            </a:r>
            <a:r>
              <a:rPr lang="en-US" dirty="0"/>
              <a:t>column2</a:t>
            </a:r>
            <a:r>
              <a:rPr lang="en-US" dirty="0">
                <a:solidFill>
                  <a:srgbClr val="00B0F0"/>
                </a:solidFill>
              </a:rPr>
              <a:t>’])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stats.chi2_contingency(</a:t>
            </a:r>
            <a:r>
              <a:rPr lang="en-US" dirty="0" err="1"/>
              <a:t>crosstabName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96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7FEF-D840-4F3E-8976-573A21C1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AB10-159D-40A8-ABAB-C46DDC24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[‘</a:t>
            </a:r>
            <a:r>
              <a:rPr lang="en-US" dirty="0"/>
              <a:t>column1</a:t>
            </a:r>
            <a:r>
              <a:rPr lang="en-US" dirty="0">
                <a:solidFill>
                  <a:srgbClr val="00B0F0"/>
                </a:solidFill>
              </a:rPr>
              <a:t>’].</a:t>
            </a:r>
            <a:r>
              <a:rPr lang="en-US" dirty="0" err="1">
                <a:solidFill>
                  <a:srgbClr val="00B0F0"/>
                </a:solidFill>
              </a:rPr>
              <a:t>corr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[‘</a:t>
            </a:r>
            <a:r>
              <a:rPr lang="en-US" dirty="0"/>
              <a:t>column2</a:t>
            </a:r>
            <a:r>
              <a:rPr lang="en-US" dirty="0">
                <a:solidFill>
                  <a:srgbClr val="00B0F0"/>
                </a:solidFill>
              </a:rPr>
              <a:t>’])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sns.heatmap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3E4039"/>
                </a:solidFill>
              </a:rPr>
              <a:t>dataFrame</a:t>
            </a:r>
            <a:r>
              <a:rPr lang="en-US" dirty="0" err="1">
                <a:solidFill>
                  <a:srgbClr val="00B0F0"/>
                </a:solidFill>
              </a:rPr>
              <a:t>.corr</a:t>
            </a:r>
            <a:r>
              <a:rPr lang="en-US" dirty="0">
                <a:solidFill>
                  <a:srgbClr val="00B0F0"/>
                </a:solidFill>
              </a:rPr>
              <a:t>(), </a:t>
            </a:r>
            <a:r>
              <a:rPr lang="en-US" dirty="0" err="1">
                <a:solidFill>
                  <a:srgbClr val="00B0F0"/>
                </a:solidFill>
              </a:rPr>
              <a:t>annot</a:t>
            </a:r>
            <a:r>
              <a:rPr lang="en-US" dirty="0">
                <a:solidFill>
                  <a:srgbClr val="00B0F0"/>
                </a:solidFill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58381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F63348-E21D-4293-919D-649DAA17779B}"/>
</file>

<file path=customXml/itemProps2.xml><?xml version="1.0" encoding="utf-8"?>
<ds:datastoreItem xmlns:ds="http://schemas.openxmlformats.org/officeDocument/2006/customXml" ds:itemID="{29F519B5-BB4A-4616-A195-F6F96841F501}"/>
</file>

<file path=customXml/itemProps3.xml><?xml version="1.0" encoding="utf-8"?>
<ds:datastoreItem xmlns:ds="http://schemas.openxmlformats.org/officeDocument/2006/customXml" ds:itemID="{121F2515-312C-48D4-BEBD-B1FA41357CE8}"/>
</file>

<file path=docProps/app.xml><?xml version="1.0" encoding="utf-8"?>
<Properties xmlns="http://schemas.openxmlformats.org/officeDocument/2006/extended-properties" xmlns:vt="http://schemas.openxmlformats.org/officeDocument/2006/docPropsVTypes">
  <TotalTime>9387</TotalTime>
  <Words>218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 SemiBold</vt:lpstr>
      <vt:lpstr>Nunito Sans</vt:lpstr>
      <vt:lpstr>Office Theme</vt:lpstr>
      <vt:lpstr>Basic Statistics in Python</vt:lpstr>
      <vt:lpstr>When Should I use Each t-test?</vt:lpstr>
      <vt:lpstr>Assumption for t-tests</vt:lpstr>
      <vt:lpstr>When Should I use the Others?</vt:lpstr>
      <vt:lpstr>Packages Important to Statistics</vt:lpstr>
      <vt:lpstr>t-test Code</vt:lpstr>
      <vt:lpstr>Chi-Square Code</vt:lpstr>
      <vt:lpstr>Correlation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46</cp:revision>
  <dcterms:created xsi:type="dcterms:W3CDTF">2019-01-08T17:26:22Z</dcterms:created>
  <dcterms:modified xsi:type="dcterms:W3CDTF">2020-07-29T00:31:27Z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