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59" r:id="rId6"/>
    <p:sldId id="260" r:id="rId7"/>
    <p:sldId id="264" r:id="rId8"/>
    <p:sldId id="266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br>
              <a:rPr lang="en-US" dirty="0"/>
            </a:br>
            <a:r>
              <a:rPr lang="en-US" dirty="0"/>
              <a:t>Chi-Squares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3204-1066-4007-9B1C-310EF2C8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54052B-9344-4585-8D98-AFE2F21A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row 2 first: </a:t>
            </a:r>
          </a:p>
          <a:p>
            <a:pPr lvl="1"/>
            <a:r>
              <a:rPr lang="en-US" dirty="0"/>
              <a:t>&gt; 5 to meet assumptions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87E0A3-C205-4F71-AEED-CCDE729C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631669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E2068E-685B-41F0-9019-8F70DBDC7AE4}"/>
              </a:ext>
            </a:extLst>
          </p:cNvPr>
          <p:cNvSpPr txBox="1"/>
          <p:nvPr/>
        </p:nvSpPr>
        <p:spPr>
          <a:xfrm>
            <a:off x="8271545" y="2978092"/>
            <a:ext cx="190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D9FFE-34B9-46C4-8AD2-2EAE753FF677}"/>
              </a:ext>
            </a:extLst>
          </p:cNvPr>
          <p:cNvSpPr/>
          <p:nvPr/>
        </p:nvSpPr>
        <p:spPr>
          <a:xfrm>
            <a:off x="8405769" y="2978092"/>
            <a:ext cx="1770077" cy="1593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FB94E6-3E46-41DF-9D14-4FB2EDD79169}"/>
              </a:ext>
            </a:extLst>
          </p:cNvPr>
          <p:cNvSpPr/>
          <p:nvPr/>
        </p:nvSpPr>
        <p:spPr>
          <a:xfrm>
            <a:off x="8405768" y="4340500"/>
            <a:ext cx="1770077" cy="1593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5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3204-1066-4007-9B1C-310EF2C8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54052B-9344-4585-8D98-AFE2F21A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examine bottom row:</a:t>
            </a:r>
          </a:p>
          <a:p>
            <a:pPr lvl="1"/>
            <a:r>
              <a:rPr lang="en-US" dirty="0"/>
              <a:t>Anything &gt;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± 2 is sig. different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87E0A3-C205-4F71-AEED-CCDE729C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631669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E2068E-685B-41F0-9019-8F70DBDC7AE4}"/>
              </a:ext>
            </a:extLst>
          </p:cNvPr>
          <p:cNvSpPr txBox="1"/>
          <p:nvPr/>
        </p:nvSpPr>
        <p:spPr>
          <a:xfrm>
            <a:off x="8271545" y="2978092"/>
            <a:ext cx="190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D9FFE-34B9-46C4-8AD2-2EAE753FF677}"/>
              </a:ext>
            </a:extLst>
          </p:cNvPr>
          <p:cNvSpPr/>
          <p:nvPr/>
        </p:nvSpPr>
        <p:spPr>
          <a:xfrm>
            <a:off x="8405768" y="3841903"/>
            <a:ext cx="1770077" cy="1593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FB94E6-3E46-41DF-9D14-4FB2EDD79169}"/>
              </a:ext>
            </a:extLst>
          </p:cNvPr>
          <p:cNvSpPr/>
          <p:nvPr/>
        </p:nvSpPr>
        <p:spPr>
          <a:xfrm>
            <a:off x="8338656" y="5212955"/>
            <a:ext cx="1770077" cy="1593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7B1B-8718-4724-8E8D-E59345A0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Between Categorical 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F5052E-BF2E-4DDA-AE41-B483376B9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881773"/>
              </p:ext>
            </p:extLst>
          </p:nvPr>
        </p:nvGraphicFramePr>
        <p:xfrm>
          <a:off x="561363" y="1861820"/>
          <a:ext cx="1078894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34">
                  <a:extLst>
                    <a:ext uri="{9D8B030D-6E8A-4147-A177-3AD203B41FA5}">
                      <a16:colId xmlns:a16="http://schemas.microsoft.com/office/drawing/2014/main" val="4275306836"/>
                    </a:ext>
                  </a:extLst>
                </a:gridCol>
                <a:gridCol w="5912697">
                  <a:extLst>
                    <a:ext uri="{9D8B030D-6E8A-4147-A177-3AD203B41FA5}">
                      <a16:colId xmlns:a16="http://schemas.microsoft.com/office/drawing/2014/main" val="58581249"/>
                    </a:ext>
                  </a:extLst>
                </a:gridCol>
                <a:gridCol w="2006511">
                  <a:extLst>
                    <a:ext uri="{9D8B030D-6E8A-4147-A177-3AD203B41FA5}">
                      <a16:colId xmlns:a16="http://schemas.microsoft.com/office/drawing/2014/main" val="385061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Comparing…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Con’t</a:t>
                      </a:r>
                      <a:r>
                        <a:rPr lang="en-US" dirty="0"/>
                        <a:t>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4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 component to the whole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84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 of one component to another to the ratio for the whole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Goodness-of-fit Chi-Square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Frequencies of a single variable in  sample to a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sample 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64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Independent Chi-Square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Frequencies of two unrelated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4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McNemar</a:t>
                      </a:r>
                      <a:r>
                        <a:rPr lang="en-US" dirty="0"/>
                        <a:t> Chi-Square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Frequencies of two related variables with 2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2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Bhapkar</a:t>
                      </a:r>
                      <a:r>
                        <a:rPr lang="en-US" dirty="0"/>
                        <a:t> Chi-Square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Frequencies of two related variables with 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Repeated measures 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4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63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A247-2DA5-4BD8-ADFD-3850F7F3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0638-478E-443A-9E5D-067A04DF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library(“</a:t>
            </a:r>
            <a:r>
              <a:rPr lang="en-US" dirty="0" err="1"/>
              <a:t>gmodels</a:t>
            </a:r>
            <a:r>
              <a:rPr lang="en-US" dirty="0">
                <a:solidFill>
                  <a:srgbClr val="00B0F0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30228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D698-7735-4C97-AD0F-AB2FA510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Chi-Squares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35DA-3522-49B9-BE1F-A947BD7B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least 5 expected values per cell</a:t>
            </a:r>
          </a:p>
        </p:txBody>
      </p:sp>
    </p:spTree>
    <p:extLst>
      <p:ext uri="{BB962C8B-B14F-4D97-AF65-F5344CB8AC3E}">
        <p14:creationId xmlns:p14="http://schemas.microsoft.com/office/powerpoint/2010/main" val="43431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D11-7650-4780-82ED-BDEB7A99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/ </a:t>
            </a:r>
            <a:r>
              <a:rPr lang="en-US" dirty="0" err="1"/>
              <a:t>McNemar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DBDB-8233-4ECB-B662-24A9130D1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CrossTable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/>
              <a:t>dataFrame</a:t>
            </a:r>
            <a:r>
              <a:rPr lang="en-US" dirty="0" err="1">
                <a:solidFill>
                  <a:srgbClr val="00B0F0"/>
                </a:solidFill>
              </a:rPr>
              <a:t>$</a:t>
            </a:r>
            <a:r>
              <a:rPr lang="en-US" dirty="0" err="1"/>
              <a:t>col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 err="1">
                <a:solidFill>
                  <a:srgbClr val="00B0F0"/>
                </a:solidFill>
              </a:rPr>
              <a:t>$</a:t>
            </a:r>
            <a:r>
              <a:rPr lang="en-US" dirty="0" err="1"/>
              <a:t>col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chisq</a:t>
            </a:r>
            <a:r>
              <a:rPr lang="en-US" dirty="0">
                <a:solidFill>
                  <a:srgbClr val="00B0F0"/>
                </a:solidFill>
              </a:rPr>
              <a:t>=TRUE, expected=TRUE, </a:t>
            </a:r>
            <a:r>
              <a:rPr lang="en-US" dirty="0" err="1">
                <a:solidFill>
                  <a:srgbClr val="00B0F0"/>
                </a:solidFill>
              </a:rPr>
              <a:t>sresid</a:t>
            </a:r>
            <a:r>
              <a:rPr lang="en-US" dirty="0">
                <a:solidFill>
                  <a:srgbClr val="00B0F0"/>
                </a:solidFill>
              </a:rPr>
              <a:t>=TRUE, format=“SPSS”)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B0F0"/>
                </a:solidFill>
              </a:rPr>
              <a:t>chisq</a:t>
            </a:r>
            <a:r>
              <a:rPr lang="en-US" dirty="0">
                <a:solidFill>
                  <a:srgbClr val="00B0F0"/>
                </a:solidFill>
              </a:rPr>
              <a:t>=TRUE </a:t>
            </a:r>
            <a:r>
              <a:rPr lang="en-US" dirty="0"/>
              <a:t>gives you the chi-square statistic and associated p-value</a:t>
            </a:r>
          </a:p>
          <a:p>
            <a:r>
              <a:rPr lang="en-US" dirty="0">
                <a:solidFill>
                  <a:srgbClr val="00B0F0"/>
                </a:solidFill>
              </a:rPr>
              <a:t>expected=TRUE </a:t>
            </a:r>
            <a:r>
              <a:rPr lang="en-US" dirty="0"/>
              <a:t>gives the expected values to test for the assumption</a:t>
            </a:r>
          </a:p>
          <a:p>
            <a:r>
              <a:rPr lang="en-US" dirty="0" err="1">
                <a:solidFill>
                  <a:srgbClr val="00B0F0"/>
                </a:solidFill>
              </a:rPr>
              <a:t>sresid</a:t>
            </a:r>
            <a:r>
              <a:rPr lang="en-US" dirty="0">
                <a:solidFill>
                  <a:srgbClr val="00B0F0"/>
                </a:solidFill>
              </a:rPr>
              <a:t>=TRUE </a:t>
            </a:r>
            <a:r>
              <a:rPr lang="en-US" dirty="0"/>
              <a:t>gives the standardized residuals</a:t>
            </a:r>
          </a:p>
          <a:p>
            <a:r>
              <a:rPr lang="en-US" dirty="0">
                <a:solidFill>
                  <a:srgbClr val="00B0F0"/>
                </a:solidFill>
              </a:rPr>
              <a:t>format=“SPSS” </a:t>
            </a:r>
            <a:r>
              <a:rPr lang="en-US" dirty="0"/>
              <a:t>provides easy-to-read formatting</a:t>
            </a:r>
          </a:p>
        </p:txBody>
      </p:sp>
    </p:spTree>
    <p:extLst>
      <p:ext uri="{BB962C8B-B14F-4D97-AF65-F5344CB8AC3E}">
        <p14:creationId xmlns:p14="http://schemas.microsoft.com/office/powerpoint/2010/main" val="36829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3B5B-662D-425F-9B72-D9F93AEB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Goodness-of-Fit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F581-C663-4959-8A01-21EFC80E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need the frequencies for each category (can summarize with 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observed = c(</a:t>
            </a:r>
            <a:r>
              <a:rPr lang="en-US" dirty="0"/>
              <a:t>#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 #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expected = c(</a:t>
            </a:r>
            <a:r>
              <a:rPr lang="en-US" dirty="0"/>
              <a:t>p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 p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chisq.test</a:t>
            </a:r>
            <a:r>
              <a:rPr lang="en-US" dirty="0">
                <a:solidFill>
                  <a:srgbClr val="00B0F0"/>
                </a:solidFill>
              </a:rPr>
              <a:t>(x=observed, p = expected)</a:t>
            </a:r>
          </a:p>
        </p:txBody>
      </p:sp>
    </p:spTree>
    <p:extLst>
      <p:ext uri="{BB962C8B-B14F-4D97-AF65-F5344CB8AC3E}">
        <p14:creationId xmlns:p14="http://schemas.microsoft.com/office/powerpoint/2010/main" val="289446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0CD6-5C5F-4135-B82C-0480CE16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Standardized Residuals?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D62A-DDFD-4FEE-B8EA-A8957FF8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post hoc</a:t>
            </a:r>
          </a:p>
          <a:p>
            <a:endParaRPr lang="en-US" dirty="0"/>
          </a:p>
          <a:p>
            <a:r>
              <a:rPr lang="en-US" dirty="0"/>
              <a:t>Tells you what categories specially differ overall</a:t>
            </a:r>
          </a:p>
          <a:p>
            <a:r>
              <a:rPr lang="en-US" dirty="0"/>
              <a:t>What contributes the most to the significant Chi-Square statistic?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± 2, then that category is significantly different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greater than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less 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3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2693-D890-48C2-B7DF-5A9C8933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6F2CA-716B-4145-BED2-090F99B4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Scroll to the bottom first!</a:t>
            </a:r>
          </a:p>
          <a:p>
            <a:r>
              <a:rPr lang="en-US" dirty="0"/>
              <a:t>p value should be &lt; .05 before you look at anything else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449C7-A353-405C-8059-6125B95C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68" y="4057919"/>
            <a:ext cx="6010275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A53CC-7D6E-4E7E-8797-BDBC1373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668" y="5317425"/>
            <a:ext cx="62388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8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DEFB-4737-4213-9001-004F8EDB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A0D0-277F-4702-A209-495EFDB6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the numbers go 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97AD4-452D-4930-A6DC-BB43D22B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38" y="2716591"/>
            <a:ext cx="28289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0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1F9DDA-565B-47E5-8678-DA08B0FCC620}"/>
</file>

<file path=customXml/itemProps2.xml><?xml version="1.0" encoding="utf-8"?>
<ds:datastoreItem xmlns:ds="http://schemas.openxmlformats.org/officeDocument/2006/customXml" ds:itemID="{9710DB25-7FD3-4CEE-A26F-D66C6D904A2E}"/>
</file>

<file path=customXml/itemProps3.xml><?xml version="1.0" encoding="utf-8"?>
<ds:datastoreItem xmlns:ds="http://schemas.openxmlformats.org/officeDocument/2006/customXml" ds:itemID="{1392F0E7-EAC1-451F-951C-D7EBA713E691}"/>
</file>

<file path=docProps/app.xml><?xml version="1.0" encoding="utf-8"?>
<Properties xmlns="http://schemas.openxmlformats.org/officeDocument/2006/extended-properties" xmlns:vt="http://schemas.openxmlformats.org/officeDocument/2006/docPropsVTypes">
  <TotalTime>13293</TotalTime>
  <Words>307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Montserrat SemiBold</vt:lpstr>
      <vt:lpstr>Nunito Sans</vt:lpstr>
      <vt:lpstr>Office Theme</vt:lpstr>
      <vt:lpstr>Advanced  Chi-Squares in R</vt:lpstr>
      <vt:lpstr>Differentiating Between Categorical Statistics</vt:lpstr>
      <vt:lpstr>The Library</vt:lpstr>
      <vt:lpstr>Assumptions for Chi-Squares</vt:lpstr>
      <vt:lpstr>Independent / McNemar Code</vt:lpstr>
      <vt:lpstr>Goodness-of-Fit Code</vt:lpstr>
      <vt:lpstr>What are Standardized Residuals?</vt:lpstr>
      <vt:lpstr>Interpreting Output</vt:lpstr>
      <vt:lpstr>Interpreting Output</vt:lpstr>
      <vt:lpstr>Interpreting Output</vt:lpstr>
      <vt:lpstr>Interpreting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45</cp:revision>
  <dcterms:created xsi:type="dcterms:W3CDTF">2019-01-08T17:26:22Z</dcterms:created>
  <dcterms:modified xsi:type="dcterms:W3CDTF">2020-08-02T17:01:18Z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