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706A"/>
    <a:srgbClr val="3E4039"/>
    <a:srgbClr val="000000"/>
    <a:srgbClr val="12130F"/>
    <a:srgbClr val="272921"/>
    <a:srgbClr val="585951"/>
    <a:srgbClr val="7C7D79"/>
    <a:srgbClr val="C6C7C3"/>
    <a:srgbClr val="3B3D36"/>
    <a:srgbClr val="A2A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909D-91B7-414D-8C4B-31BA9E4491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0045"/>
            <a:ext cx="9144000" cy="4337911"/>
          </a:xfrm>
        </p:spPr>
        <p:txBody>
          <a:bodyPr anchor="ctr">
            <a:noAutofit/>
          </a:bodyPr>
          <a:lstStyle>
            <a:lvl1pPr algn="ctr">
              <a:defRPr sz="800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55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Deck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2219325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457701" y="1971673"/>
            <a:ext cx="7381876" cy="4489449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070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3821-600C-439C-A848-3C3C89D7FB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8B72F-26B5-435B-98D3-DA94591AC92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rgbClr val="3E403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3979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73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050C-74CA-4411-9DDE-84EBF98DA0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4CF82-8C63-455C-B65E-2D6D1C448FB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  <a:cs typeface="Arial" panose="020B0604020202020204" pitchFamily="34" charset="0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DE6B-FD87-490C-8FC5-3080172F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B9C6F34B-397E-4BFF-9065-32CCB0CD5D3B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E1E0-A10D-470E-85C6-56F6A06D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20C99-A67E-46B5-9905-CA6E9595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2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B067-18DD-4A4E-8C18-342DF9546B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74484-A116-45D3-8276-267F1CFD9A4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072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B683B4-0BED-4620-A393-65EE79D8827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752475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A90780-D093-4633-92E0-BECA491E042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5722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82246C-4E2B-468E-9627-A8693032A0E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572250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003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1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CF3DA90-1977-45F9-BD90-58A9C0A4B35E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800600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9A6FCF9-06B7-4FFD-93C6-D78E2DF104BD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477251" y="2984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873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90C7-D2B2-45E7-804D-7A9B76C60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3A968-DAF6-4E84-9E22-1B5963E5477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24C1D-0145-441A-887D-264626A32C7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ACFB7-24BE-47B1-ACAE-5E089B967EB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80B4D-A08C-4151-BB70-35333EC3342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8229C-F7DC-4CB2-835D-CE77E673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B9C6F34B-397E-4BFF-9065-32CCB0CD5D3B}" type="datetimeFigureOut">
              <a:rPr lang="en-US" smtClean="0"/>
              <a:pPr/>
              <a:t>8/4/2020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888FF-1633-403F-9087-FEC0107E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65817-01A7-4122-84AC-A00207A5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5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420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333499" y="200342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EED652-1A88-4281-AB00-4EF629A2D85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333499" y="438467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0E853-317E-41F8-B440-E4639CC1C8B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638924" y="438467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E33CE-C163-4EDB-8FC7-FE3052CDD3A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638925" y="200342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008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4489449"/>
          </a:xfrm>
        </p:spPr>
        <p:txBody>
          <a:bodyPr/>
          <a:lstStyle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149B9A-4BE2-455A-9652-94FB6E01D559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357688" y="1981199"/>
            <a:ext cx="3609975" cy="4489449"/>
          </a:xfrm>
        </p:spPr>
        <p:txBody>
          <a:bodyPr/>
          <a:lstStyle>
            <a:lvl4pPr>
              <a:defRPr baseline="0">
                <a:solidFill>
                  <a:srgbClr val="041117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229601" y="1971673"/>
            <a:ext cx="3609975" cy="4489449"/>
          </a:xfrm>
        </p:spPr>
        <p:txBody>
          <a:bodyPr/>
          <a:lstStyle>
            <a:lvl4pPr>
              <a:defRPr b="0" i="0" baseline="0">
                <a:solidFill>
                  <a:srgbClr val="04111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898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DDC05-D50F-4AEC-B74B-6E991A89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397C5-FBFB-4F85-819C-EDE71E41D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33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7" r:id="rId4"/>
    <p:sldLayoutId id="2147483658" r:id="rId5"/>
    <p:sldLayoutId id="2147483653" r:id="rId6"/>
    <p:sldLayoutId id="2147483654" r:id="rId7"/>
    <p:sldLayoutId id="2147483659" r:id="rId8"/>
    <p:sldLayoutId id="2147483660" r:id="rId9"/>
    <p:sldLayoutId id="2147483661" r:id="rId10"/>
    <p:sldLayoutId id="2147483651" r:id="rId11"/>
    <p:sldLayoutId id="21474836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 baseline="0">
          <a:solidFill>
            <a:srgbClr val="6E706A"/>
          </a:solidFill>
          <a:latin typeface="Montserrat SemiBold" pitchFamily="2" charset="77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 baseline="0">
          <a:solidFill>
            <a:srgbClr val="585951"/>
          </a:solidFill>
          <a:latin typeface="Montserrat SemiBold" pitchFamily="2" charset="77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i="0" kern="1200" baseline="0">
          <a:solidFill>
            <a:srgbClr val="3E4039"/>
          </a:solidFill>
          <a:latin typeface="Montserrat SemiBold" pitchFamily="2" charset="77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b="1" i="0" kern="1200" baseline="0">
          <a:solidFill>
            <a:srgbClr val="27292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rgbClr val="12130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83B4-4680-4B1D-8229-A50133AE8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One-Way ANOVAs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AD8DA-A556-4D49-8D94-EB65C7E17C2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1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766A4-48C1-4B46-902F-F0F2CA291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ANOVA?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AEF7E-A5E3-4448-91B7-FD375526D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800" dirty="0"/>
              <a:t>An</a:t>
            </a:r>
            <a:r>
              <a:rPr lang="en-US" dirty="0"/>
              <a:t>alysis </a:t>
            </a:r>
            <a:r>
              <a:rPr lang="en-US" sz="4800" dirty="0"/>
              <a:t>o</a:t>
            </a:r>
            <a:r>
              <a:rPr lang="en-US" dirty="0"/>
              <a:t>f </a:t>
            </a:r>
            <a:r>
              <a:rPr lang="en-US" sz="4800" dirty="0"/>
              <a:t>Va</a:t>
            </a:r>
            <a:r>
              <a:rPr lang="en-US" dirty="0"/>
              <a:t>riance</a:t>
            </a:r>
          </a:p>
          <a:p>
            <a:endParaRPr lang="en-US" dirty="0"/>
          </a:p>
          <a:p>
            <a:r>
              <a:rPr lang="en-US" dirty="0"/>
              <a:t>Compare 2 or more means</a:t>
            </a:r>
          </a:p>
          <a:p>
            <a:pPr lvl="1"/>
            <a:r>
              <a:rPr lang="en-US" dirty="0"/>
              <a:t>IV = 1+ categorical with 2+ levels</a:t>
            </a:r>
          </a:p>
          <a:p>
            <a:pPr lvl="1"/>
            <a:r>
              <a:rPr lang="en-US" dirty="0"/>
              <a:t>DV = 1 continuous</a:t>
            </a:r>
          </a:p>
          <a:p>
            <a:pPr lvl="1"/>
            <a:endParaRPr lang="en-US" dirty="0"/>
          </a:p>
          <a:p>
            <a:r>
              <a:rPr lang="en-US" dirty="0"/>
              <a:t>One-way = 1 IV (the most simple)</a:t>
            </a:r>
          </a:p>
        </p:txBody>
      </p:sp>
    </p:spTree>
    <p:extLst>
      <p:ext uri="{BB962C8B-B14F-4D97-AF65-F5344CB8AC3E}">
        <p14:creationId xmlns:p14="http://schemas.microsoft.com/office/powerpoint/2010/main" val="152547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22299-854B-44D8-A936-649925F0A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for ANOVAs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03B81-6CF7-4A4F-8AF5-B7F03A863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Normality</a:t>
            </a:r>
          </a:p>
          <a:p>
            <a:endParaRPr lang="en-US" dirty="0"/>
          </a:p>
          <a:p>
            <a:r>
              <a:rPr lang="en-US" dirty="0"/>
              <a:t>Homogeneity of Variance – equal amount of change among the groups</a:t>
            </a:r>
          </a:p>
          <a:p>
            <a:endParaRPr lang="en-US" dirty="0"/>
          </a:p>
          <a:p>
            <a:r>
              <a:rPr lang="en-US" dirty="0"/>
              <a:t>Sample Size – 20 rows per IV</a:t>
            </a:r>
          </a:p>
          <a:p>
            <a:endParaRPr lang="en-US" dirty="0"/>
          </a:p>
          <a:p>
            <a:r>
              <a:rPr lang="en-US" dirty="0"/>
              <a:t>Independence – groups are unrelated</a:t>
            </a:r>
          </a:p>
        </p:txBody>
      </p:sp>
    </p:spTree>
    <p:extLst>
      <p:ext uri="{BB962C8B-B14F-4D97-AF65-F5344CB8AC3E}">
        <p14:creationId xmlns:p14="http://schemas.microsoft.com/office/powerpoint/2010/main" val="2189432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B5CD6-65FC-414E-B19E-C5C4FDA29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Test Homogeneity of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A70E0-161C-4DB3-A360-71DBC30CC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Bartlett’s or </a:t>
            </a:r>
            <a:r>
              <a:rPr lang="en-US" dirty="0" err="1"/>
              <a:t>Fligner’s</a:t>
            </a:r>
            <a:r>
              <a:rPr lang="en-US" dirty="0"/>
              <a:t> test</a:t>
            </a:r>
          </a:p>
          <a:p>
            <a:endParaRPr lang="en-US" dirty="0"/>
          </a:p>
          <a:p>
            <a:r>
              <a:rPr lang="en-US" dirty="0"/>
              <a:t>You want a p value &gt; .05 to pass the assumption</a:t>
            </a:r>
          </a:p>
          <a:p>
            <a:endParaRPr lang="en-US" dirty="0"/>
          </a:p>
          <a:p>
            <a:r>
              <a:rPr lang="en-US" dirty="0"/>
              <a:t>If you don’t pass, use the Welch’s One-Way Test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</a:rPr>
              <a:t>bartlett.test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/>
              <a:t>DV </a:t>
            </a:r>
            <a:r>
              <a:rPr lang="en-US" dirty="0">
                <a:solidFill>
                  <a:srgbClr val="00B0F0"/>
                </a:solidFill>
              </a:rPr>
              <a:t>~</a:t>
            </a:r>
            <a:r>
              <a:rPr lang="en-US" dirty="0"/>
              <a:t> IV</a:t>
            </a:r>
            <a:r>
              <a:rPr lang="en-US" dirty="0">
                <a:solidFill>
                  <a:srgbClr val="00B0F0"/>
                </a:solidFill>
              </a:rPr>
              <a:t>, data=</a:t>
            </a:r>
            <a:r>
              <a:rPr lang="en-US" dirty="0" err="1"/>
              <a:t>dataFrame</a:t>
            </a:r>
            <a:r>
              <a:rPr lang="en-US" dirty="0">
                <a:solidFill>
                  <a:srgbClr val="00B0F0"/>
                </a:solidFill>
              </a:rPr>
              <a:t>)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</a:rPr>
              <a:t>fligner.test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/>
              <a:t>DV </a:t>
            </a:r>
            <a:r>
              <a:rPr lang="en-US" dirty="0">
                <a:solidFill>
                  <a:srgbClr val="00B0F0"/>
                </a:solidFill>
              </a:rPr>
              <a:t>~</a:t>
            </a:r>
            <a:r>
              <a:rPr lang="en-US" dirty="0"/>
              <a:t> IV</a:t>
            </a:r>
            <a:r>
              <a:rPr lang="en-US" dirty="0">
                <a:solidFill>
                  <a:srgbClr val="00B0F0"/>
                </a:solidFill>
              </a:rPr>
              <a:t>, data=</a:t>
            </a:r>
            <a:r>
              <a:rPr lang="en-US" dirty="0" err="1"/>
              <a:t>dataFrame</a:t>
            </a:r>
            <a:r>
              <a:rPr lang="en-US" dirty="0">
                <a:solidFill>
                  <a:srgbClr val="00B0F0"/>
                </a:solidFill>
              </a:rPr>
              <a:t>)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708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F1145-8F58-45CB-8C25-DC2247B40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69242-BE46-493D-AD5E-75C35F0F7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homogeneity of variance</a:t>
            </a:r>
          </a:p>
          <a:p>
            <a:pPr marL="0" indent="0">
              <a:buNone/>
            </a:pPr>
            <a:r>
              <a:rPr lang="en-US" dirty="0" err="1"/>
              <a:t>modelName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&lt;- </a:t>
            </a:r>
            <a:r>
              <a:rPr lang="en-US" dirty="0" err="1">
                <a:solidFill>
                  <a:srgbClr val="00B0F0"/>
                </a:solidFill>
              </a:rPr>
              <a:t>aov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/>
              <a:t>DV </a:t>
            </a:r>
            <a:r>
              <a:rPr lang="en-US" dirty="0">
                <a:solidFill>
                  <a:srgbClr val="00B0F0"/>
                </a:solidFill>
              </a:rPr>
              <a:t>~ </a:t>
            </a:r>
            <a:r>
              <a:rPr lang="en-US" dirty="0"/>
              <a:t>IV</a:t>
            </a:r>
            <a:r>
              <a:rPr lang="en-US" dirty="0">
                <a:solidFill>
                  <a:srgbClr val="00B0F0"/>
                </a:solidFill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Without homogeneity of variance</a:t>
            </a:r>
          </a:p>
          <a:p>
            <a:pPr marL="0" indent="0">
              <a:buNone/>
            </a:pPr>
            <a:r>
              <a:rPr lang="en-US" dirty="0" err="1"/>
              <a:t>modelName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&lt;- </a:t>
            </a:r>
            <a:r>
              <a:rPr lang="en-US" dirty="0" err="1">
                <a:solidFill>
                  <a:srgbClr val="00B0F0"/>
                </a:solidFill>
              </a:rPr>
              <a:t>lm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/>
              <a:t>DV </a:t>
            </a:r>
            <a:r>
              <a:rPr lang="en-US" dirty="0">
                <a:solidFill>
                  <a:srgbClr val="00B0F0"/>
                </a:solidFill>
              </a:rPr>
              <a:t>~</a:t>
            </a:r>
            <a:r>
              <a:rPr lang="en-US" dirty="0"/>
              <a:t> IV</a:t>
            </a:r>
            <a:r>
              <a:rPr lang="en-US" dirty="0">
                <a:solidFill>
                  <a:srgbClr val="00B0F0"/>
                </a:solidFill>
              </a:rPr>
              <a:t>, data=</a:t>
            </a:r>
            <a:r>
              <a:rPr lang="en-US" dirty="0" err="1"/>
              <a:t>dataFrame</a:t>
            </a:r>
            <a:r>
              <a:rPr lang="en-US" dirty="0">
                <a:solidFill>
                  <a:srgbClr val="00B0F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</a:rPr>
              <a:t>Anova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 err="1"/>
              <a:t>modelName</a:t>
            </a:r>
            <a:r>
              <a:rPr lang="en-US" dirty="0">
                <a:solidFill>
                  <a:srgbClr val="00B0F0"/>
                </a:solidFill>
              </a:rPr>
              <a:t>, Type=“II”, </a:t>
            </a:r>
            <a:r>
              <a:rPr lang="en-US" dirty="0" err="1">
                <a:solidFill>
                  <a:srgbClr val="00B0F0"/>
                </a:solidFill>
              </a:rPr>
              <a:t>white.adjust</a:t>
            </a:r>
            <a:r>
              <a:rPr lang="en-US" dirty="0">
                <a:solidFill>
                  <a:srgbClr val="00B0F0"/>
                </a:solidFill>
              </a:rPr>
              <a:t>=TRUE)</a:t>
            </a:r>
          </a:p>
        </p:txBody>
      </p:sp>
    </p:spTree>
    <p:extLst>
      <p:ext uri="{BB962C8B-B14F-4D97-AF65-F5344CB8AC3E}">
        <p14:creationId xmlns:p14="http://schemas.microsoft.com/office/powerpoint/2010/main" val="3530725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AB2A7-2A0E-437E-BC38-C695B36DC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Post </a:t>
            </a:r>
            <a:r>
              <a:rPr lang="en-US" dirty="0" err="1"/>
              <a:t>Hocs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D3FDF-E18F-4AB3-9794-9464850BE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post hoc</a:t>
            </a:r>
            <a:r>
              <a:rPr lang="en-US" dirty="0"/>
              <a:t> literally means “after this” in </a:t>
            </a:r>
            <a:r>
              <a:rPr lang="en-US" dirty="0" err="1"/>
              <a:t>latin</a:t>
            </a:r>
            <a:endParaRPr lang="en-US" dirty="0"/>
          </a:p>
          <a:p>
            <a:endParaRPr lang="en-US" dirty="0"/>
          </a:p>
          <a:p>
            <a:r>
              <a:rPr lang="en-US" dirty="0"/>
              <a:t>What you do AFTER an analysis to make sense of it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B0F0"/>
                </a:solidFill>
              </a:rPr>
              <a:t>pairwise.t.test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/>
              <a:t>DV</a:t>
            </a:r>
            <a:r>
              <a:rPr lang="en-US" dirty="0">
                <a:solidFill>
                  <a:srgbClr val="00B0F0"/>
                </a:solidFill>
              </a:rPr>
              <a:t>,</a:t>
            </a:r>
            <a:r>
              <a:rPr lang="en-US" dirty="0"/>
              <a:t> IV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 err="1">
                <a:solidFill>
                  <a:srgbClr val="00B0F0"/>
                </a:solidFill>
              </a:rPr>
              <a:t>p.adjust</a:t>
            </a:r>
            <a:r>
              <a:rPr lang="en-US" dirty="0">
                <a:solidFill>
                  <a:srgbClr val="00B0F0"/>
                </a:solidFill>
              </a:rPr>
              <a:t>=“</a:t>
            </a:r>
            <a:r>
              <a:rPr lang="en-US" dirty="0" err="1">
                <a:solidFill>
                  <a:srgbClr val="00B0F0"/>
                </a:solidFill>
              </a:rPr>
              <a:t>bonferroni</a:t>
            </a:r>
            <a:r>
              <a:rPr lang="en-US" dirty="0">
                <a:solidFill>
                  <a:srgbClr val="00B0F0"/>
                </a:solidFill>
              </a:rPr>
              <a:t>”)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r>
              <a:rPr lang="en-US" dirty="0">
                <a:solidFill>
                  <a:srgbClr val="6E706A"/>
                </a:solidFill>
              </a:rPr>
              <a:t>Then use </a:t>
            </a:r>
            <a:r>
              <a:rPr lang="en-US" dirty="0" err="1">
                <a:solidFill>
                  <a:srgbClr val="6E706A"/>
                </a:solidFill>
              </a:rPr>
              <a:t>dplyr</a:t>
            </a:r>
            <a:r>
              <a:rPr lang="en-US" dirty="0">
                <a:solidFill>
                  <a:srgbClr val="6E706A"/>
                </a:solidFill>
              </a:rPr>
              <a:t> aggregation to get the means for each category</a:t>
            </a:r>
          </a:p>
        </p:txBody>
      </p:sp>
    </p:spTree>
    <p:extLst>
      <p:ext uri="{BB962C8B-B14F-4D97-AF65-F5344CB8AC3E}">
        <p14:creationId xmlns:p14="http://schemas.microsoft.com/office/powerpoint/2010/main" val="339592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767FF0BB93E24AB222FDE98EC4BE97" ma:contentTypeVersion="12" ma:contentTypeDescription="Create a new document." ma:contentTypeScope="" ma:versionID="4c26e56bc0dc6368685f472b645ccf8e">
  <xsd:schema xmlns:xsd="http://www.w3.org/2001/XMLSchema" xmlns:xs="http://www.w3.org/2001/XMLSchema" xmlns:p="http://schemas.microsoft.com/office/2006/metadata/properties" xmlns:ns2="2a19cb76-bb4e-48b2-8c9f-db86bcd5d049" xmlns:ns3="9417d0df-2027-440a-86ee-f385b6440aea" targetNamespace="http://schemas.microsoft.com/office/2006/metadata/properties" ma:root="true" ma:fieldsID="ea76c8e38826be4d742205d9718d201a" ns2:_="" ns3:_="">
    <xsd:import namespace="2a19cb76-bb4e-48b2-8c9f-db86bcd5d049"/>
    <xsd:import namespace="9417d0df-2027-440a-86ee-f385b6440ae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9cb76-bb4e-48b2-8c9f-db86bcd5d04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17d0df-2027-440a-86ee-f385b6440a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07B7B54-9AF6-4422-A91A-ED18B22433AE}"/>
</file>

<file path=customXml/itemProps2.xml><?xml version="1.0" encoding="utf-8"?>
<ds:datastoreItem xmlns:ds="http://schemas.openxmlformats.org/officeDocument/2006/customXml" ds:itemID="{482E5780-5EAD-4857-BF7C-695097345F29}"/>
</file>

<file path=customXml/itemProps3.xml><?xml version="1.0" encoding="utf-8"?>
<ds:datastoreItem xmlns:ds="http://schemas.openxmlformats.org/officeDocument/2006/customXml" ds:itemID="{3108527B-E012-4767-92A5-8AC9CBB9D1D8}"/>
</file>

<file path=docProps/app.xml><?xml version="1.0" encoding="utf-8"?>
<Properties xmlns="http://schemas.openxmlformats.org/officeDocument/2006/extended-properties" xmlns:vt="http://schemas.openxmlformats.org/officeDocument/2006/docPropsVTypes">
  <TotalTime>9209</TotalTime>
  <Words>216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Montserrat SemiBold</vt:lpstr>
      <vt:lpstr>Nunito Sans</vt:lpstr>
      <vt:lpstr>Office Theme</vt:lpstr>
      <vt:lpstr>One-Way ANOVAs in R</vt:lpstr>
      <vt:lpstr>What is an ANOVA?</vt:lpstr>
      <vt:lpstr>Assumptions for ANOVAs</vt:lpstr>
      <vt:lpstr>To Test Homogeneity of Variance</vt:lpstr>
      <vt:lpstr>ANOVA</vt:lpstr>
      <vt:lpstr>What are Post Hocs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Meredith Dodd</dc:creator>
  <cp:lastModifiedBy>Meredith Dodd</cp:lastModifiedBy>
  <cp:revision>45</cp:revision>
  <dcterms:created xsi:type="dcterms:W3CDTF">2019-01-08T17:26:22Z</dcterms:created>
  <dcterms:modified xsi:type="dcterms:W3CDTF">2020-08-04T22:13:59Z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0x010100C1767FF0BB93E24AB222FDE98EC4BE97</vt:lpwstr>
  </property>
</Properties>
</file>