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06A"/>
    <a:srgbClr val="3E4039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8/13/2020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0E28-6C54-4CE3-A9E4-D6BDCF99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z-tests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680DF-13AF-44BD-B1C3-63FC8018B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proportion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65927-78D8-4AFC-9E6E-BCBADBB401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Compare one thing to a whole</a:t>
            </a:r>
          </a:p>
          <a:p>
            <a:pPr lvl="1"/>
            <a:r>
              <a:rPr lang="en-US" dirty="0"/>
              <a:t>One categorical component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BEAB6E-9BB1-45FE-BA8F-7B98552D5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Two proportion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C78346-FB9C-441F-A344-C40184F5FC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Compare ratio to a whole</a:t>
            </a:r>
          </a:p>
          <a:p>
            <a:pPr lvl="1"/>
            <a:r>
              <a:rPr lang="en-US" dirty="0"/>
              <a:t>Two categorical components</a:t>
            </a:r>
          </a:p>
        </p:txBody>
      </p:sp>
    </p:spTree>
    <p:extLst>
      <p:ext uri="{BB962C8B-B14F-4D97-AF65-F5344CB8AC3E}">
        <p14:creationId xmlns:p14="http://schemas.microsoft.com/office/powerpoint/2010/main" val="385834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E85F-734A-45A4-863A-33E4FC29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z-tests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3162B-BEC7-4D03-9D3C-CA64A9FC2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count = </a:t>
            </a:r>
            <a:r>
              <a:rPr lang="en-US" dirty="0"/>
              <a:t># or </a:t>
            </a:r>
            <a:r>
              <a:rPr lang="en-US" dirty="0" err="1">
                <a:solidFill>
                  <a:srgbClr val="00B0F0"/>
                </a:solidFill>
              </a:rPr>
              <a:t>np.array</a:t>
            </a:r>
            <a:r>
              <a:rPr lang="en-US" dirty="0">
                <a:solidFill>
                  <a:srgbClr val="00B0F0"/>
                </a:solidFill>
              </a:rPr>
              <a:t>([</a:t>
            </a:r>
            <a:r>
              <a:rPr lang="en-US" dirty="0"/>
              <a:t>#</a:t>
            </a:r>
            <a:r>
              <a:rPr lang="en-US" dirty="0">
                <a:solidFill>
                  <a:srgbClr val="00B0F0"/>
                </a:solidFill>
              </a:rPr>
              <a:t>,</a:t>
            </a:r>
            <a:r>
              <a:rPr lang="en-US" dirty="0"/>
              <a:t> #</a:t>
            </a:r>
            <a:r>
              <a:rPr lang="en-US" dirty="0">
                <a:solidFill>
                  <a:srgbClr val="00B0F0"/>
                </a:solidFill>
              </a:rPr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nobs = </a:t>
            </a:r>
            <a:r>
              <a:rPr lang="en-US" dirty="0"/>
              <a:t># </a:t>
            </a:r>
            <a:r>
              <a:rPr lang="en-US" dirty="0">
                <a:solidFill>
                  <a:srgbClr val="6E706A"/>
                </a:solidFill>
              </a:rPr>
              <a:t>or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np.array</a:t>
            </a:r>
            <a:r>
              <a:rPr lang="en-US" dirty="0">
                <a:solidFill>
                  <a:srgbClr val="00B0F0"/>
                </a:solidFill>
              </a:rPr>
              <a:t>([</a:t>
            </a:r>
            <a:r>
              <a:rPr lang="en-US" dirty="0"/>
              <a:t>#</a:t>
            </a:r>
            <a:r>
              <a:rPr lang="en-US" dirty="0">
                <a:solidFill>
                  <a:srgbClr val="00B0F0"/>
                </a:solidFill>
              </a:rPr>
              <a:t>,</a:t>
            </a:r>
            <a:r>
              <a:rPr lang="en-US" dirty="0"/>
              <a:t>#</a:t>
            </a:r>
            <a:r>
              <a:rPr lang="en-US" dirty="0">
                <a:solidFill>
                  <a:srgbClr val="00B0F0"/>
                </a:solidFill>
              </a:rPr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value = </a:t>
            </a:r>
            <a:r>
              <a:rPr lang="en-US" dirty="0"/>
              <a:t># (only for one proportion!)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stat, </a:t>
            </a:r>
            <a:r>
              <a:rPr lang="en-US" dirty="0" err="1">
                <a:solidFill>
                  <a:srgbClr val="00B0F0"/>
                </a:solidFill>
              </a:rPr>
              <a:t>pval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dirty="0" err="1">
                <a:solidFill>
                  <a:srgbClr val="00B0F0"/>
                </a:solidFill>
              </a:rPr>
              <a:t>proportions_ztest</a:t>
            </a:r>
            <a:r>
              <a:rPr lang="en-US" dirty="0">
                <a:solidFill>
                  <a:srgbClr val="00B0F0"/>
                </a:solidFill>
              </a:rPr>
              <a:t>(count, nobs, value)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print(</a:t>
            </a:r>
            <a:r>
              <a:rPr lang="en-US" dirty="0" err="1">
                <a:solidFill>
                  <a:srgbClr val="00B0F0"/>
                </a:solidFill>
              </a:rPr>
              <a:t>stat,pval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99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D790-79F8-40DA-82CE-E4B85296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Chi-Square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1AD29-9A66-4E31-A0E9-514DB6CC2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IV and DV are categorical</a:t>
            </a:r>
          </a:p>
          <a:p>
            <a:r>
              <a:rPr lang="en-US" dirty="0"/>
              <a:t>Comparing frequencies by category</a:t>
            </a:r>
          </a:p>
        </p:txBody>
      </p:sp>
    </p:spTree>
    <p:extLst>
      <p:ext uri="{BB962C8B-B14F-4D97-AF65-F5344CB8AC3E}">
        <p14:creationId xmlns:p14="http://schemas.microsoft.com/office/powerpoint/2010/main" val="284222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AC80-A5D3-4215-B9B6-2A4E0642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Pivot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A17F-3A93-4D5C-9257-940606EC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TableName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= </a:t>
            </a:r>
            <a:r>
              <a:rPr lang="en-US" dirty="0" err="1">
                <a:solidFill>
                  <a:srgbClr val="00B0F0"/>
                </a:solidFill>
              </a:rPr>
              <a:t>pd.pivot_table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/>
              <a:t>dataFrame</a:t>
            </a:r>
            <a:r>
              <a:rPr lang="en-US" dirty="0">
                <a:solidFill>
                  <a:srgbClr val="00B0F0"/>
                </a:solidFill>
              </a:rPr>
              <a:t>, index=“</a:t>
            </a:r>
            <a:r>
              <a:rPr lang="en-US" dirty="0"/>
              <a:t>column</a:t>
            </a:r>
            <a:r>
              <a:rPr lang="en-US" dirty="0">
                <a:solidFill>
                  <a:srgbClr val="00B0F0"/>
                </a:solidFill>
              </a:rPr>
              <a:t>”,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columns=“</a:t>
            </a:r>
            <a:r>
              <a:rPr lang="en-US" dirty="0"/>
              <a:t>column</a:t>
            </a:r>
            <a:r>
              <a:rPr lang="en-US" dirty="0">
                <a:solidFill>
                  <a:srgbClr val="00B0F0"/>
                </a:solidFill>
              </a:rPr>
              <a:t>”, values=“</a:t>
            </a:r>
            <a:r>
              <a:rPr lang="en-US" dirty="0"/>
              <a:t>column</a:t>
            </a:r>
            <a:r>
              <a:rPr lang="en-US" dirty="0">
                <a:solidFill>
                  <a:srgbClr val="00B0F0"/>
                </a:solidFill>
              </a:rPr>
              <a:t>”)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43D40-1C25-4485-ABEA-D29411873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0" y="3286125"/>
            <a:ext cx="6334125" cy="2724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4B5AAA-FF96-4F76-991C-ED591B983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0" y="3350846"/>
            <a:ext cx="2781300" cy="27241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A10EAE-FFDC-4857-8BDE-8B370D58187E}"/>
              </a:ext>
            </a:extLst>
          </p:cNvPr>
          <p:cNvCxnSpPr/>
          <p:nvPr/>
        </p:nvCxnSpPr>
        <p:spPr>
          <a:xfrm>
            <a:off x="6502400" y="4648200"/>
            <a:ext cx="17428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87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D56A-66BA-46EC-8916-30304DB2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Pivot Table in a Chi-Square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AD4F-6727-4420-8C50-87C347139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stats.chi2_contingency(</a:t>
            </a:r>
            <a:r>
              <a:rPr lang="en-US" dirty="0" err="1"/>
              <a:t>pivotTable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873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5D74-966F-4E29-A191-7B745E53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Way ANOVAs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4B3A-7498-4297-900F-1AA549F9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categorical IV</a:t>
            </a:r>
          </a:p>
          <a:p>
            <a:r>
              <a:rPr lang="en-US" dirty="0"/>
              <a:t>One continuous DV</a:t>
            </a:r>
          </a:p>
          <a:p>
            <a:endParaRPr lang="en-US" dirty="0"/>
          </a:p>
          <a:p>
            <a:r>
              <a:rPr lang="en-US" dirty="0"/>
              <a:t>Comparing means of the categories</a:t>
            </a:r>
          </a:p>
        </p:txBody>
      </p:sp>
    </p:spTree>
    <p:extLst>
      <p:ext uri="{BB962C8B-B14F-4D97-AF65-F5344CB8AC3E}">
        <p14:creationId xmlns:p14="http://schemas.microsoft.com/office/powerpoint/2010/main" val="326373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43F6-2251-4442-AF32-51326108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I’m melting…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8BB1-73C1-4A16-87E0-5B7FFA75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Melt is a type of reshaping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NewDataFrame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= </a:t>
            </a:r>
            <a:r>
              <a:rPr lang="en-US" dirty="0" err="1">
                <a:solidFill>
                  <a:srgbClr val="00B0F0"/>
                </a:solidFill>
              </a:rPr>
              <a:t>pd.melt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/>
              <a:t>dataFrame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var_name</a:t>
            </a:r>
            <a:r>
              <a:rPr lang="en-US" dirty="0">
                <a:solidFill>
                  <a:srgbClr val="00B0F0"/>
                </a:solidFill>
              </a:rPr>
              <a:t>=“</a:t>
            </a:r>
            <a:r>
              <a:rPr lang="en-US" dirty="0"/>
              <a:t>column1</a:t>
            </a:r>
            <a:r>
              <a:rPr lang="en-US" dirty="0">
                <a:solidFill>
                  <a:srgbClr val="00B0F0"/>
                </a:solidFill>
              </a:rPr>
              <a:t>”, </a:t>
            </a:r>
            <a:r>
              <a:rPr lang="en-US" dirty="0" err="1">
                <a:solidFill>
                  <a:srgbClr val="00B0F0"/>
                </a:solidFill>
              </a:rPr>
              <a:t>value_name</a:t>
            </a:r>
            <a:r>
              <a:rPr lang="en-US" dirty="0">
                <a:solidFill>
                  <a:srgbClr val="00B0F0"/>
                </a:solidFill>
              </a:rPr>
              <a:t>=“</a:t>
            </a:r>
            <a:r>
              <a:rPr lang="en-US" dirty="0"/>
              <a:t>column2</a:t>
            </a:r>
            <a:r>
              <a:rPr lang="en-US" dirty="0">
                <a:solidFill>
                  <a:srgbClr val="00B0F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23538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D138-E83A-45DA-8093-02444294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and Assumption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4726-C45D-422D-82F2-BD1A52DF8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Recode categories to numbers</a:t>
            </a:r>
          </a:p>
          <a:p>
            <a:endParaRPr lang="en-US" dirty="0"/>
          </a:p>
          <a:p>
            <a:r>
              <a:rPr lang="en-US" dirty="0"/>
              <a:t>Check normality and adjust</a:t>
            </a:r>
          </a:p>
          <a:p>
            <a:endParaRPr lang="en-US" dirty="0"/>
          </a:p>
          <a:p>
            <a:r>
              <a:rPr lang="en-US" dirty="0"/>
              <a:t>Check for homogeneity of variance</a:t>
            </a:r>
          </a:p>
        </p:txBody>
      </p:sp>
    </p:spTree>
    <p:extLst>
      <p:ext uri="{BB962C8B-B14F-4D97-AF65-F5344CB8AC3E}">
        <p14:creationId xmlns:p14="http://schemas.microsoft.com/office/powerpoint/2010/main" val="173150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36F272-626D-4F29-BCD6-0266FFEBC53B}"/>
</file>

<file path=customXml/itemProps2.xml><?xml version="1.0" encoding="utf-8"?>
<ds:datastoreItem xmlns:ds="http://schemas.openxmlformats.org/officeDocument/2006/customXml" ds:itemID="{824CA9B4-1A58-44DF-B5F7-0BFB70FB0939}"/>
</file>

<file path=customXml/itemProps3.xml><?xml version="1.0" encoding="utf-8"?>
<ds:datastoreItem xmlns:ds="http://schemas.openxmlformats.org/officeDocument/2006/customXml" ds:itemID="{9721CA46-2BBA-47BB-8488-704CB949CE02}"/>
</file>

<file path=docProps/app.xml><?xml version="1.0" encoding="utf-8"?>
<Properties xmlns="http://schemas.openxmlformats.org/officeDocument/2006/extended-properties" xmlns:vt="http://schemas.openxmlformats.org/officeDocument/2006/docPropsVTypes">
  <TotalTime>9141</TotalTime>
  <Words>189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Montserrat SemiBold</vt:lpstr>
      <vt:lpstr>Nunito Sans</vt:lpstr>
      <vt:lpstr>Office Theme</vt:lpstr>
      <vt:lpstr>Final Project in Python</vt:lpstr>
      <vt:lpstr>z-tests</vt:lpstr>
      <vt:lpstr>Code for z-tests</vt:lpstr>
      <vt:lpstr>Independent Chi-Square</vt:lpstr>
      <vt:lpstr>Making a Pivot Table</vt:lpstr>
      <vt:lpstr>Using the Pivot Table in a Chi-Square</vt:lpstr>
      <vt:lpstr>One Way ANOVAs</vt:lpstr>
      <vt:lpstr>I’m melting…</vt:lpstr>
      <vt:lpstr>Data Wrangling and Assumption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Cameron Dodd</cp:lastModifiedBy>
  <cp:revision>44</cp:revision>
  <dcterms:created xsi:type="dcterms:W3CDTF">2019-01-08T17:26:22Z</dcterms:created>
  <dcterms:modified xsi:type="dcterms:W3CDTF">2020-08-14T00:35:30Z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