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0045"/>
            <a:ext cx="9373299" cy="4337911"/>
          </a:xfrm>
        </p:spPr>
        <p:txBody>
          <a:bodyPr/>
          <a:lstStyle/>
          <a:p>
            <a:r>
              <a:rPr lang="en-US" dirty="0"/>
              <a:t>Regression and Assumptions</a:t>
            </a:r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D8E4-EBDD-4017-97FD-821952B7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of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CE9A-2E00-4BB5-8D24-8ADB6AB7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in the error is the same at all levels of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BD27-2FFC-4F62-8056-D8557500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2949552"/>
            <a:ext cx="4488110" cy="2502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85708-B933-4075-A188-0675AC86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86" y="2745174"/>
            <a:ext cx="4949505" cy="2703190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EEC5A059-4C5B-4314-B209-4ABD30151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9678" y="5746698"/>
            <a:ext cx="914400" cy="914400"/>
          </a:xfrm>
          <a:prstGeom prst="rect">
            <a:avLst/>
          </a:prstGeom>
        </p:spPr>
      </p:pic>
      <p:pic>
        <p:nvPicPr>
          <p:cNvPr id="9" name="Graphic 8" descr="Thumbs Down">
            <a:extLst>
              <a:ext uri="{FF2B5EF4-FFF2-40B4-BE49-F238E27FC236}">
                <a16:creationId xmlns:a16="http://schemas.microsoft.com/office/drawing/2014/main" id="{A1B4A9B1-D9B2-433F-B6B4-ED73F660F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7924" y="5746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2BE2-563F-4837-B71D-71A09CF8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as a Known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BD65-9E33-48CC-865A-FF55EAF8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Xs</a:t>
            </a:r>
            <a:r>
              <a:rPr lang="en-US" dirty="0"/>
              <a:t> are measured without error </a:t>
            </a:r>
          </a:p>
          <a:p>
            <a:endParaRPr lang="en-US" dirty="0"/>
          </a:p>
          <a:p>
            <a:r>
              <a:rPr lang="en-US" dirty="0"/>
              <a:t>Good luck verifying this or achieving it!</a:t>
            </a:r>
          </a:p>
        </p:txBody>
      </p:sp>
    </p:spTree>
    <p:extLst>
      <p:ext uri="{BB962C8B-B14F-4D97-AF65-F5344CB8AC3E}">
        <p14:creationId xmlns:p14="http://schemas.microsoft.com/office/powerpoint/2010/main" val="252445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CD13-BA87-4DB1-B8D6-5DD7FF13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68D4-B248-484E-B99C-CD584A9C2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values are independent</a:t>
            </a:r>
          </a:p>
          <a:p>
            <a:endParaRPr lang="en-US" dirty="0"/>
          </a:p>
          <a:p>
            <a:r>
              <a:rPr lang="en-US" dirty="0"/>
              <a:t>Knowing something about one data point DOES NOT mean you know something about another one</a:t>
            </a:r>
          </a:p>
        </p:txBody>
      </p:sp>
    </p:spTree>
    <p:extLst>
      <p:ext uri="{BB962C8B-B14F-4D97-AF65-F5344CB8AC3E}">
        <p14:creationId xmlns:p14="http://schemas.microsoft.com/office/powerpoint/2010/main" val="365172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86D3-5281-4E97-A630-4C239C0E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0BBA4-6220-4DF3-81FD-A71EE42B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points not near any others</a:t>
            </a:r>
          </a:p>
          <a:p>
            <a:endParaRPr lang="en-US" dirty="0"/>
          </a:p>
          <a:p>
            <a:r>
              <a:rPr lang="en-US" dirty="0"/>
              <a:t>Can skew your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DA756-48BE-4735-8A7C-5B4B4C996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27" y="3429000"/>
            <a:ext cx="2446702" cy="2520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C8CA5-7B7F-4083-BAAC-8070102B6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63" y="3401101"/>
            <a:ext cx="2381250" cy="2548089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B1AA9C44-302C-4813-BAF4-03DC1FA96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9678" y="5746698"/>
            <a:ext cx="914400" cy="914400"/>
          </a:xfrm>
          <a:prstGeom prst="rect">
            <a:avLst/>
          </a:prstGeom>
        </p:spPr>
      </p:pic>
      <p:pic>
        <p:nvPicPr>
          <p:cNvPr id="9" name="Graphic 8" descr="Thumbs Down">
            <a:extLst>
              <a:ext uri="{FF2B5EF4-FFF2-40B4-BE49-F238E27FC236}">
                <a16:creationId xmlns:a16="http://schemas.microsoft.com/office/drawing/2014/main" id="{A660ED90-EE17-410F-A997-AA6386F6C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7924" y="5746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4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F85E-DE1A-4920-BAF1-0EEE53EC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44D4-1F70-4B6F-A97B-DE7A237F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56"/>
            <a:ext cx="10515600" cy="1603375"/>
          </a:xfrm>
        </p:spPr>
        <p:txBody>
          <a:bodyPr/>
          <a:lstStyle/>
          <a:p>
            <a:r>
              <a:rPr lang="en-US" dirty="0"/>
              <a:t>Leverage  - extreme value in x space</a:t>
            </a:r>
          </a:p>
          <a:p>
            <a:r>
              <a:rPr lang="en-US" dirty="0"/>
              <a:t>Distance – extreme value in y space</a:t>
            </a:r>
          </a:p>
          <a:p>
            <a:r>
              <a:rPr lang="en-US" dirty="0"/>
              <a:t>Influential – extreme in both x and y space</a:t>
            </a:r>
          </a:p>
        </p:txBody>
      </p:sp>
      <p:pic>
        <p:nvPicPr>
          <p:cNvPr id="1026" name="Picture 2" descr="9.1 - Distinction Between Outliers and High Leverage Observations ...">
            <a:extLst>
              <a:ext uri="{FF2B5EF4-FFF2-40B4-BE49-F238E27FC236}">
                <a16:creationId xmlns:a16="http://schemas.microsoft.com/office/drawing/2014/main" id="{250B5D82-631A-4B78-AA33-23505ADC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68" y="3959225"/>
            <a:ext cx="38576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B1E01D0-BA22-4C4C-9E14-983E9E8C8696}"/>
              </a:ext>
            </a:extLst>
          </p:cNvPr>
          <p:cNvSpPr/>
          <p:nvPr/>
        </p:nvSpPr>
        <p:spPr>
          <a:xfrm>
            <a:off x="10410738" y="5167327"/>
            <a:ext cx="45719" cy="58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160D62-F3ED-49D6-ABB2-B618C61CC45E}"/>
              </a:ext>
            </a:extLst>
          </p:cNvPr>
          <p:cNvSpPr/>
          <p:nvPr/>
        </p:nvSpPr>
        <p:spPr>
          <a:xfrm>
            <a:off x="8917008" y="4355284"/>
            <a:ext cx="45719" cy="58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D117C0-0D36-4556-A5BE-EC4120FCE85C}"/>
              </a:ext>
            </a:extLst>
          </p:cNvPr>
          <p:cNvSpPr/>
          <p:nvPr/>
        </p:nvSpPr>
        <p:spPr>
          <a:xfrm>
            <a:off x="7351553" y="4918744"/>
            <a:ext cx="45719" cy="587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753A0-0DA3-4472-8FEF-44B5A209E790}"/>
              </a:ext>
            </a:extLst>
          </p:cNvPr>
          <p:cNvSpPr txBox="1"/>
          <p:nvPr/>
        </p:nvSpPr>
        <p:spPr>
          <a:xfrm>
            <a:off x="10539856" y="5012022"/>
            <a:ext cx="10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D2D96-772C-4D4A-B2E6-09B27FD5E473}"/>
              </a:ext>
            </a:extLst>
          </p:cNvPr>
          <p:cNvSpPr txBox="1"/>
          <p:nvPr/>
        </p:nvSpPr>
        <p:spPr>
          <a:xfrm>
            <a:off x="8962727" y="4044675"/>
            <a:ext cx="12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Influential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7707B-EE13-4164-BD23-09BE89E46F4D}"/>
              </a:ext>
            </a:extLst>
          </p:cNvPr>
          <p:cNvSpPr txBox="1"/>
          <p:nvPr/>
        </p:nvSpPr>
        <p:spPr>
          <a:xfrm>
            <a:off x="6306213" y="4734078"/>
            <a:ext cx="104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117425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EFEE9-6856-46B2-A442-36567D05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CFCA-0FBA-41D9-AEE9-AF7100FBF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F449-FBB5-4999-B196-5A3EECDC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08695-8A77-4F98-9244-5A7DF1EC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B58-BE28-4C02-81EA-EA11619E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C7D1-BB2B-46C1-87F9-746769393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test for prediction </a:t>
            </a:r>
          </a:p>
          <a:p>
            <a:endParaRPr lang="en-US" dirty="0"/>
          </a:p>
          <a:p>
            <a:r>
              <a:rPr lang="en-US" dirty="0"/>
              <a:t>Type of modeling</a:t>
            </a:r>
          </a:p>
          <a:p>
            <a:endParaRPr lang="en-US" dirty="0"/>
          </a:p>
          <a:p>
            <a:r>
              <a:rPr lang="en-US" dirty="0"/>
              <a:t>Allows for continuous IVs and continuous or categorical DVs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C244D7-B279-4A86-AA03-869D714FF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282024"/>
              </p:ext>
            </p:extLst>
          </p:nvPr>
        </p:nvGraphicFramePr>
        <p:xfrm>
          <a:off x="1715636" y="4745355"/>
          <a:ext cx="78867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92632011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4797455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3922699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Levels of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5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9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66AE-B4F4-4A49-B26C-DEF72360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B913-DC2F-4911-B06D-4E4045F6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– Data forms a straight line</a:t>
            </a:r>
          </a:p>
          <a:p>
            <a:r>
              <a:rPr lang="en-US" dirty="0"/>
              <a:t>Non-linear – Data does not form a straight line</a:t>
            </a:r>
          </a:p>
          <a:p>
            <a:endParaRPr lang="en-US" dirty="0"/>
          </a:p>
          <a:p>
            <a:r>
              <a:rPr lang="en-US" dirty="0"/>
              <a:t>Logistic – DV is categorical</a:t>
            </a:r>
          </a:p>
          <a:p>
            <a:endParaRPr lang="en-US" dirty="0"/>
          </a:p>
          <a:p>
            <a:r>
              <a:rPr lang="en-US" dirty="0"/>
              <a:t>Simple – One IV</a:t>
            </a:r>
          </a:p>
          <a:p>
            <a:r>
              <a:rPr lang="en-US" dirty="0"/>
              <a:t>Multiple – Multiple IVs</a:t>
            </a:r>
          </a:p>
          <a:p>
            <a:pPr lvl="1"/>
            <a:r>
              <a:rPr lang="en-US" dirty="0"/>
              <a:t>Stepwise/Hierarchical – Assess each IV one at a time to see how important it is to the outcome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3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222-803C-4A56-A77D-41278D32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2694-4755-4DC3-876A-A2703E4D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 = mx + b</a:t>
            </a:r>
          </a:p>
          <a:p>
            <a:endParaRPr lang="en-US" dirty="0"/>
          </a:p>
          <a:p>
            <a:r>
              <a:rPr lang="en-US" dirty="0"/>
              <a:t>m - Slope – how steep the line is</a:t>
            </a:r>
          </a:p>
          <a:p>
            <a:endParaRPr lang="en-US" dirty="0"/>
          </a:p>
          <a:p>
            <a:r>
              <a:rPr lang="en-US" dirty="0"/>
              <a:t>b - Intercept – where the line starts on the y axis</a:t>
            </a:r>
          </a:p>
          <a:p>
            <a:endParaRPr lang="en-US" dirty="0"/>
          </a:p>
          <a:p>
            <a:r>
              <a:rPr lang="en-US" dirty="0"/>
              <a:t>Residual – how different the predicted line is from the actual line</a:t>
            </a:r>
          </a:p>
          <a:p>
            <a:pPr lvl="1"/>
            <a:r>
              <a:rPr lang="en-US" dirty="0"/>
              <a:t>AKA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163E4-33B6-4EE5-AD99-74BCA3CD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550" y="520116"/>
            <a:ext cx="3374908" cy="274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81E94F-477B-4395-BC26-C5E149CE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BF14-61C7-4D7D-BF52-486E26DFB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EDE4-4725-489D-B3D1-7424C93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992B-ECB9-4B38-BC84-8D2F4D68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Linear relationship between x and y</a:t>
            </a:r>
          </a:p>
          <a:p>
            <a:endParaRPr lang="en-US" dirty="0"/>
          </a:p>
          <a:p>
            <a:r>
              <a:rPr lang="en-US" dirty="0"/>
              <a:t>Homoscedasticity – normal distribution of your error</a:t>
            </a:r>
          </a:p>
          <a:p>
            <a:endParaRPr lang="en-US" dirty="0"/>
          </a:p>
          <a:p>
            <a:r>
              <a:rPr lang="en-US" dirty="0"/>
              <a:t>Homogeneity of variance – change in error is the same for all values of x </a:t>
            </a:r>
          </a:p>
          <a:p>
            <a:endParaRPr lang="en-US" dirty="0"/>
          </a:p>
          <a:p>
            <a:r>
              <a:rPr lang="en-US" dirty="0" err="1"/>
              <a:t>Xs</a:t>
            </a:r>
            <a:r>
              <a:rPr lang="en-US" dirty="0"/>
              <a:t> are measured without error</a:t>
            </a:r>
          </a:p>
          <a:p>
            <a:endParaRPr lang="en-US" dirty="0"/>
          </a:p>
          <a:p>
            <a:r>
              <a:rPr lang="en-US" dirty="0"/>
              <a:t>Absence of Multicollinearity – observations are independent without too much overlap</a:t>
            </a:r>
          </a:p>
          <a:p>
            <a:endParaRPr lang="en-US" dirty="0"/>
          </a:p>
          <a:p>
            <a:r>
              <a:rPr lang="en-US" dirty="0"/>
              <a:t>Lack of outliers </a:t>
            </a:r>
          </a:p>
        </p:txBody>
      </p:sp>
    </p:spTree>
    <p:extLst>
      <p:ext uri="{BB962C8B-B14F-4D97-AF65-F5344CB8AC3E}">
        <p14:creationId xmlns:p14="http://schemas.microsoft.com/office/powerpoint/2010/main" val="40892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69CA-6035-4E2F-A070-195871C0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76D1-0471-4CB4-85FF-20887CB7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between x and y must be linear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1F07E-6E6E-45CD-8929-84797D78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9" y="2558424"/>
            <a:ext cx="5267325" cy="313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A3BC4-D3EE-47F6-9AD3-2AB65E55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038850" cy="1009650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D745F654-6245-43E6-A7D7-47F6CAC67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9678" y="5746698"/>
            <a:ext cx="914400" cy="914400"/>
          </a:xfrm>
          <a:prstGeom prst="rect">
            <a:avLst/>
          </a:prstGeom>
        </p:spPr>
      </p:pic>
      <p:pic>
        <p:nvPicPr>
          <p:cNvPr id="11" name="Graphic 10" descr="Thumbs Down">
            <a:extLst>
              <a:ext uri="{FF2B5EF4-FFF2-40B4-BE49-F238E27FC236}">
                <a16:creationId xmlns:a16="http://schemas.microsoft.com/office/drawing/2014/main" id="{4C147680-9A0F-41F7-83FA-444485D7B0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7923" y="5719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E929-5804-4ADE-B429-DEBDC00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Homoscedasticity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6AF1-95F6-4A42-A7A8-10E67615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Distribution of the error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D3F3C-0F5D-4307-9349-7CF21B1C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2" y="2921255"/>
            <a:ext cx="4664079" cy="2160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97721-BC71-46DE-B5D4-35C558BC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25" y="2768367"/>
            <a:ext cx="3066147" cy="2481087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A1E2DBDE-D2D1-4A60-BDB6-5CFE9EAF7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9678" y="5746698"/>
            <a:ext cx="914400" cy="914400"/>
          </a:xfrm>
          <a:prstGeom prst="rect">
            <a:avLst/>
          </a:prstGeom>
        </p:spPr>
      </p:pic>
      <p:pic>
        <p:nvPicPr>
          <p:cNvPr id="9" name="Graphic 8" descr="Thumbs Down">
            <a:extLst>
              <a:ext uri="{FF2B5EF4-FFF2-40B4-BE49-F238E27FC236}">
                <a16:creationId xmlns:a16="http://schemas.microsoft.com/office/drawing/2014/main" id="{6C07DEB8-83E6-44FE-A95B-102B68DEE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7923" y="57197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002E0B-BB4A-4C62-B33F-26F965EEAFAF}"/>
</file>

<file path=customXml/itemProps2.xml><?xml version="1.0" encoding="utf-8"?>
<ds:datastoreItem xmlns:ds="http://schemas.openxmlformats.org/officeDocument/2006/customXml" ds:itemID="{C48BFA22-E2B6-4D09-AEAD-72125E3E6C4C}"/>
</file>

<file path=customXml/itemProps3.xml><?xml version="1.0" encoding="utf-8"?>
<ds:datastoreItem xmlns:ds="http://schemas.openxmlformats.org/officeDocument/2006/customXml" ds:itemID="{FA5FD5AB-65AE-4C6C-A01C-71CB1C37D992}"/>
</file>

<file path=docProps/app.xml><?xml version="1.0" encoding="utf-8"?>
<Properties xmlns="http://schemas.openxmlformats.org/officeDocument/2006/extended-properties" xmlns:vt="http://schemas.openxmlformats.org/officeDocument/2006/docPropsVTypes">
  <TotalTime>9418</TotalTime>
  <Words>314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Montserrat SemiBold</vt:lpstr>
      <vt:lpstr>Nunito Sans</vt:lpstr>
      <vt:lpstr>Office Theme</vt:lpstr>
      <vt:lpstr>Regression and Assumptions</vt:lpstr>
      <vt:lpstr>Background on Regression</vt:lpstr>
      <vt:lpstr>What is Regression?</vt:lpstr>
      <vt:lpstr>Types of Regression</vt:lpstr>
      <vt:lpstr>Parts of a Regression Line</vt:lpstr>
      <vt:lpstr>Assumptions of Linear Regression</vt:lpstr>
      <vt:lpstr>Assumptions of Linear Regression</vt:lpstr>
      <vt:lpstr>Linear</vt:lpstr>
      <vt:lpstr>Homoscedasticity </vt:lpstr>
      <vt:lpstr>Homogeneity of Variance</vt:lpstr>
      <vt:lpstr>X as a Known Constant</vt:lpstr>
      <vt:lpstr>Absence of Multicollinearity</vt:lpstr>
      <vt:lpstr>Absence of Outliers</vt:lpstr>
      <vt:lpstr>Types of Outliers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50</cp:revision>
  <dcterms:created xsi:type="dcterms:W3CDTF">2019-01-08T17:26:22Z</dcterms:created>
  <dcterms:modified xsi:type="dcterms:W3CDTF">2020-09-29T15:38:06Z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