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951"/>
    <a:srgbClr val="3E4039"/>
    <a:srgbClr val="6E706A"/>
    <a:srgbClr val="000000"/>
    <a:srgbClr val="12130F"/>
    <a:srgbClr val="27292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Stepwise Regression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89A9-A345-4C04-9B30-3CC94C344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Stepwise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4210F-B95F-42AE-9F7A-149F2B0FE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8075"/>
          </a:xfrm>
        </p:spPr>
        <p:txBody>
          <a:bodyPr/>
          <a:lstStyle/>
          <a:p>
            <a:r>
              <a:rPr lang="en-US" dirty="0"/>
              <a:t>See the influence of each IV on the DV separately first before examining the overall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D129F5-7242-4358-90F1-C8777DDE4972}"/>
              </a:ext>
            </a:extLst>
          </p:cNvPr>
          <p:cNvGrpSpPr/>
          <p:nvPr/>
        </p:nvGrpSpPr>
        <p:grpSpPr>
          <a:xfrm>
            <a:off x="4810125" y="2379662"/>
            <a:ext cx="4533900" cy="4533900"/>
            <a:chOff x="4810125" y="2379662"/>
            <a:chExt cx="4533900" cy="4533900"/>
          </a:xfrm>
        </p:grpSpPr>
        <p:pic>
          <p:nvPicPr>
            <p:cNvPr id="5" name="Graphic 4" descr="Upstairs">
              <a:extLst>
                <a:ext uri="{FF2B5EF4-FFF2-40B4-BE49-F238E27FC236}">
                  <a16:creationId xmlns:a16="http://schemas.microsoft.com/office/drawing/2014/main" id="{7D3A46AB-5680-46B3-BFDD-AC5A36D30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10125" y="2379662"/>
              <a:ext cx="4533900" cy="45339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E1293A-0263-43A7-AA6E-E96BEA95E9D9}"/>
                </a:ext>
              </a:extLst>
            </p:cNvPr>
            <p:cNvSpPr txBox="1"/>
            <p:nvPr/>
          </p:nvSpPr>
          <p:spPr>
            <a:xfrm>
              <a:off x="8039100" y="2638425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DV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0A44F5-890D-445D-AB0A-A77E057BB053}"/>
                </a:ext>
              </a:extLst>
            </p:cNvPr>
            <p:cNvSpPr txBox="1"/>
            <p:nvPr/>
          </p:nvSpPr>
          <p:spPr>
            <a:xfrm>
              <a:off x="5181600" y="5172075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IV #1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EB13DD-FAF8-43A4-9EEB-0FBCAA481C69}"/>
                </a:ext>
              </a:extLst>
            </p:cNvPr>
            <p:cNvSpPr txBox="1"/>
            <p:nvPr/>
          </p:nvSpPr>
          <p:spPr>
            <a:xfrm>
              <a:off x="5972175" y="4369633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IV #2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300E11-A1F6-4460-98FA-523B3C52996F}"/>
                </a:ext>
              </a:extLst>
            </p:cNvPr>
            <p:cNvSpPr txBox="1"/>
            <p:nvPr/>
          </p:nvSpPr>
          <p:spPr>
            <a:xfrm>
              <a:off x="6886575" y="3567191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IV #3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393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Downstairs">
            <a:extLst>
              <a:ext uri="{FF2B5EF4-FFF2-40B4-BE49-F238E27FC236}">
                <a16:creationId xmlns:a16="http://schemas.microsoft.com/office/drawing/2014/main" id="{BF35DFF4-ABF3-4A4D-A727-2261481DD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225" y="2253734"/>
            <a:ext cx="4533900" cy="4533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5DB2A7-FA04-45CB-BC2B-4D53B9AB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Backwards vs. Forwards Elimination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B116C1-0539-41E7-87AB-875F6327235E}"/>
              </a:ext>
            </a:extLst>
          </p:cNvPr>
          <p:cNvGrpSpPr/>
          <p:nvPr/>
        </p:nvGrpSpPr>
        <p:grpSpPr>
          <a:xfrm>
            <a:off x="6419850" y="2179637"/>
            <a:ext cx="4533900" cy="4533900"/>
            <a:chOff x="4810125" y="2379662"/>
            <a:chExt cx="4533900" cy="4533900"/>
          </a:xfrm>
        </p:grpSpPr>
        <p:pic>
          <p:nvPicPr>
            <p:cNvPr id="5" name="Graphic 4" descr="Upstairs">
              <a:extLst>
                <a:ext uri="{FF2B5EF4-FFF2-40B4-BE49-F238E27FC236}">
                  <a16:creationId xmlns:a16="http://schemas.microsoft.com/office/drawing/2014/main" id="{CC384A6C-A20C-45B1-8C36-4690272F4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10125" y="2379662"/>
              <a:ext cx="4533900" cy="45339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3C4093-7975-482D-9B1F-049192E2E624}"/>
                </a:ext>
              </a:extLst>
            </p:cNvPr>
            <p:cNvSpPr txBox="1"/>
            <p:nvPr/>
          </p:nvSpPr>
          <p:spPr>
            <a:xfrm>
              <a:off x="8039100" y="2638425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DV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4996FE-1F0A-4A4E-A14C-E56344DA5E62}"/>
                </a:ext>
              </a:extLst>
            </p:cNvPr>
            <p:cNvSpPr txBox="1"/>
            <p:nvPr/>
          </p:nvSpPr>
          <p:spPr>
            <a:xfrm>
              <a:off x="5181600" y="5172075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IV #1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842263-6CFA-444D-8D7E-517221DE787F}"/>
                </a:ext>
              </a:extLst>
            </p:cNvPr>
            <p:cNvSpPr txBox="1"/>
            <p:nvPr/>
          </p:nvSpPr>
          <p:spPr>
            <a:xfrm>
              <a:off x="5972175" y="4369633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IV #2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BC5601-CD4F-4F5F-A8AB-0FBBF0D85D20}"/>
                </a:ext>
              </a:extLst>
            </p:cNvPr>
            <p:cNvSpPr txBox="1"/>
            <p:nvPr/>
          </p:nvSpPr>
          <p:spPr>
            <a:xfrm>
              <a:off x="6886575" y="3567191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IV #3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21737BC-544F-4BD7-A5F5-FEC65F01FB83}"/>
              </a:ext>
            </a:extLst>
          </p:cNvPr>
          <p:cNvSpPr txBox="1"/>
          <p:nvPr/>
        </p:nvSpPr>
        <p:spPr>
          <a:xfrm>
            <a:off x="1323975" y="1976735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IV #1</a:t>
            </a:r>
            <a:br>
              <a:rPr lang="en-US" dirty="0"/>
            </a:br>
            <a:r>
              <a:rPr lang="en-US" dirty="0"/>
              <a:t>IV #2 </a:t>
            </a:r>
            <a:br>
              <a:rPr lang="en-US" dirty="0"/>
            </a:br>
            <a:r>
              <a:rPr lang="en-US" dirty="0"/>
              <a:t>IV #3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7F3E34-3F75-4514-9010-7D222C4EC1A4}"/>
              </a:ext>
            </a:extLst>
          </p:cNvPr>
          <p:cNvSpPr txBox="1"/>
          <p:nvPr/>
        </p:nvSpPr>
        <p:spPr>
          <a:xfrm>
            <a:off x="2476500" y="30440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IV #1</a:t>
            </a:r>
            <a:br>
              <a:rPr lang="en-US" dirty="0"/>
            </a:br>
            <a:r>
              <a:rPr lang="en-US" dirty="0"/>
              <a:t>IV #2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346239-5B40-4A2E-B10B-643A1D4801FA}"/>
              </a:ext>
            </a:extLst>
          </p:cNvPr>
          <p:cNvSpPr txBox="1"/>
          <p:nvPr/>
        </p:nvSpPr>
        <p:spPr>
          <a:xfrm>
            <a:off x="3362325" y="420475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IV #1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F653E9-53FB-4F9C-8513-2CD6B646A43D}"/>
              </a:ext>
            </a:extLst>
          </p:cNvPr>
          <p:cNvSpPr txBox="1"/>
          <p:nvPr/>
        </p:nvSpPr>
        <p:spPr>
          <a:xfrm>
            <a:off x="4219575" y="508445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926D5E-6C51-4F2A-BA2F-1790B4401501}"/>
              </a:ext>
            </a:extLst>
          </p:cNvPr>
          <p:cNvSpPr txBox="1"/>
          <p:nvPr/>
        </p:nvSpPr>
        <p:spPr>
          <a:xfrm>
            <a:off x="2171700" y="6267450"/>
            <a:ext cx="2714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Backwards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9BD1A8-BF8B-417B-B552-6992A70B974E}"/>
              </a:ext>
            </a:extLst>
          </p:cNvPr>
          <p:cNvSpPr txBox="1"/>
          <p:nvPr/>
        </p:nvSpPr>
        <p:spPr>
          <a:xfrm>
            <a:off x="7748587" y="6202859"/>
            <a:ext cx="2714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Forwards</a:t>
            </a:r>
          </a:p>
        </p:txBody>
      </p:sp>
    </p:spTree>
    <p:extLst>
      <p:ext uri="{BB962C8B-B14F-4D97-AF65-F5344CB8AC3E}">
        <p14:creationId xmlns:p14="http://schemas.microsoft.com/office/powerpoint/2010/main" val="63723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72F8-BAAB-4A51-B110-F348AF3B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</a:t>
            </a:r>
          </a:p>
        </p:txBody>
      </p:sp>
      <p:pic>
        <p:nvPicPr>
          <p:cNvPr id="4" name="Graphic 3" descr="Upstairs">
            <a:extLst>
              <a:ext uri="{FF2B5EF4-FFF2-40B4-BE49-F238E27FC236}">
                <a16:creationId xmlns:a16="http://schemas.microsoft.com/office/drawing/2014/main" id="{2835F541-4ACC-4263-B1FC-1AEEC758A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8025" y="1554937"/>
            <a:ext cx="4410075" cy="4410075"/>
          </a:xfrm>
          <a:prstGeom prst="rect">
            <a:avLst/>
          </a:prstGeom>
        </p:spPr>
      </p:pic>
      <p:pic>
        <p:nvPicPr>
          <p:cNvPr id="5" name="Graphic 4" descr="Downstairs">
            <a:extLst>
              <a:ext uri="{FF2B5EF4-FFF2-40B4-BE49-F238E27FC236}">
                <a16:creationId xmlns:a16="http://schemas.microsoft.com/office/drawing/2014/main" id="{61DFD6D1-712F-4DD5-9F62-CA6B060ADF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5625" y="1374001"/>
            <a:ext cx="5283974" cy="5283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06E5BA-5B90-435F-8BCA-980BE1D68CF3}"/>
              </a:ext>
            </a:extLst>
          </p:cNvPr>
          <p:cNvSpPr txBox="1"/>
          <p:nvPr/>
        </p:nvSpPr>
        <p:spPr>
          <a:xfrm>
            <a:off x="2105637" y="5287506"/>
            <a:ext cx="1661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  <a:p>
            <a:r>
              <a:rPr lang="en-US" dirty="0"/>
              <a:t>Empty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ACFD0E-8181-417C-87A7-89928D7187BE}"/>
              </a:ext>
            </a:extLst>
          </p:cNvPr>
          <p:cNvSpPr txBox="1"/>
          <p:nvPr/>
        </p:nvSpPr>
        <p:spPr>
          <a:xfrm>
            <a:off x="3248025" y="4378702"/>
            <a:ext cx="166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+/- any IV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793999-8FEA-41BE-8137-6EA2E6E6CB95}"/>
              </a:ext>
            </a:extLst>
          </p:cNvPr>
          <p:cNvSpPr txBox="1"/>
          <p:nvPr/>
        </p:nvSpPr>
        <p:spPr>
          <a:xfrm>
            <a:off x="4078535" y="3501073"/>
            <a:ext cx="166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+/- any IV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B7A1B5-8F7F-4FE2-84B9-F16FDAB6EB8A}"/>
              </a:ext>
            </a:extLst>
          </p:cNvPr>
          <p:cNvSpPr txBox="1"/>
          <p:nvPr/>
        </p:nvSpPr>
        <p:spPr>
          <a:xfrm>
            <a:off x="4909045" y="2700663"/>
            <a:ext cx="166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+/- any IV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5BA9CE-A23A-4347-B60D-09D6C9892A6D}"/>
              </a:ext>
            </a:extLst>
          </p:cNvPr>
          <p:cNvSpPr txBox="1"/>
          <p:nvPr/>
        </p:nvSpPr>
        <p:spPr>
          <a:xfrm>
            <a:off x="5990088" y="1575505"/>
            <a:ext cx="2742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</a:t>
            </a:r>
          </a:p>
          <a:p>
            <a:r>
              <a:rPr lang="en-US" dirty="0"/>
              <a:t>Final Model Predicting DV</a:t>
            </a:r>
          </a:p>
        </p:txBody>
      </p:sp>
    </p:spTree>
    <p:extLst>
      <p:ext uri="{BB962C8B-B14F-4D97-AF65-F5344CB8AC3E}">
        <p14:creationId xmlns:p14="http://schemas.microsoft.com/office/powerpoint/2010/main" val="111877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0DCF-ACCF-4681-B307-7EF3A2AC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0A436-449A-4055-B66B-24D1A277A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you’ll only run one of these on your data</a:t>
            </a:r>
          </a:p>
          <a:p>
            <a:endParaRPr lang="en-US" dirty="0"/>
          </a:p>
          <a:p>
            <a:r>
              <a:rPr lang="en-US" dirty="0"/>
              <a:t>Pick the best option for what you’re doing</a:t>
            </a:r>
          </a:p>
          <a:p>
            <a:endParaRPr lang="en-US" dirty="0"/>
          </a:p>
          <a:p>
            <a:r>
              <a:rPr lang="en-US" dirty="0"/>
              <a:t>Don’t worry about slightly conflicting results if you do run multiple</a:t>
            </a:r>
          </a:p>
          <a:p>
            <a:endParaRPr lang="en-US" dirty="0"/>
          </a:p>
          <a:p>
            <a:r>
              <a:rPr lang="en-US" dirty="0"/>
              <a:t>Why run regression without it?!</a:t>
            </a:r>
          </a:p>
        </p:txBody>
      </p:sp>
    </p:spTree>
    <p:extLst>
      <p:ext uri="{BB962C8B-B14F-4D97-AF65-F5344CB8AC3E}">
        <p14:creationId xmlns:p14="http://schemas.microsoft.com/office/powerpoint/2010/main" val="50951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BBB4-AAB9-4426-8EA1-47C85881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Elimination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60C1B-09FA-43F7-AE94-EB6995287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model with everything in it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ModelName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= </a:t>
            </a:r>
            <a:r>
              <a:rPr lang="en-US" dirty="0" err="1">
                <a:solidFill>
                  <a:srgbClr val="0070C0"/>
                </a:solidFill>
              </a:rPr>
              <a:t>lm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/>
              <a:t>DV </a:t>
            </a:r>
            <a:r>
              <a:rPr lang="en-US" dirty="0">
                <a:solidFill>
                  <a:srgbClr val="0070C0"/>
                </a:solidFill>
              </a:rPr>
              <a:t>~., data=</a:t>
            </a:r>
            <a:r>
              <a:rPr lang="en-US" dirty="0" err="1"/>
              <a:t>dataFrame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summary(</a:t>
            </a:r>
            <a:r>
              <a:rPr lang="en-US" dirty="0" err="1"/>
              <a:t>ModelName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step(</a:t>
            </a:r>
            <a:r>
              <a:rPr lang="en-US" dirty="0" err="1"/>
              <a:t>ModelName</a:t>
            </a:r>
            <a:r>
              <a:rPr lang="en-US" dirty="0">
                <a:solidFill>
                  <a:srgbClr val="0070C0"/>
                </a:solidFill>
              </a:rPr>
              <a:t>, direction="backward")</a:t>
            </a:r>
          </a:p>
        </p:txBody>
      </p:sp>
    </p:spTree>
    <p:extLst>
      <p:ext uri="{BB962C8B-B14F-4D97-AF65-F5344CB8AC3E}">
        <p14:creationId xmlns:p14="http://schemas.microsoft.com/office/powerpoint/2010/main" val="187151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14A1-1A4F-495E-8D5E-5F6AA6A2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Forwards Elimination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7C9A0-D3FD-4760-A080-59ABB8367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an empty model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ModelName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= </a:t>
            </a:r>
            <a:r>
              <a:rPr lang="en-US" dirty="0" err="1">
                <a:solidFill>
                  <a:srgbClr val="0070C0"/>
                </a:solidFill>
              </a:rPr>
              <a:t>lm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/>
              <a:t>DV </a:t>
            </a:r>
            <a:r>
              <a:rPr lang="en-US" dirty="0">
                <a:solidFill>
                  <a:srgbClr val="0070C0"/>
                </a:solidFill>
              </a:rPr>
              <a:t>~ 1, data=</a:t>
            </a:r>
            <a:r>
              <a:rPr lang="en-US" dirty="0" err="1"/>
              <a:t>dataFrame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summary(</a:t>
            </a:r>
            <a:r>
              <a:rPr lang="en-US" dirty="0" err="1"/>
              <a:t>ModelName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step(</a:t>
            </a:r>
            <a:r>
              <a:rPr lang="en-US" dirty="0" err="1"/>
              <a:t>ModelName</a:t>
            </a:r>
            <a:r>
              <a:rPr lang="en-US" dirty="0">
                <a:solidFill>
                  <a:srgbClr val="0070C0"/>
                </a:solidFill>
              </a:rPr>
              <a:t>, direction='forward', scope=(~</a:t>
            </a:r>
            <a:r>
              <a:rPr lang="en-US" dirty="0"/>
              <a:t>IV1 </a:t>
            </a:r>
            <a:r>
              <a:rPr lang="en-US" dirty="0">
                <a:solidFill>
                  <a:srgbClr val="0070C0"/>
                </a:solidFill>
              </a:rPr>
              <a:t>+</a:t>
            </a:r>
            <a:r>
              <a:rPr lang="en-US" dirty="0"/>
              <a:t> IV2 </a:t>
            </a:r>
            <a:r>
              <a:rPr lang="en-US" dirty="0">
                <a:solidFill>
                  <a:srgbClr val="0070C0"/>
                </a:solidFill>
              </a:rPr>
              <a:t>+ </a:t>
            </a:r>
            <a:r>
              <a:rPr lang="en-US" dirty="0"/>
              <a:t>IV3</a:t>
            </a:r>
            <a:r>
              <a:rPr lang="en-US" dirty="0">
                <a:solidFill>
                  <a:srgbClr val="0070C0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344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0E3E3-6D25-4731-B187-85FC0D54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FFA83-AEA2-41BB-96E9-1D1377C63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347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step(</a:t>
            </a:r>
            <a:r>
              <a:rPr lang="en-US" dirty="0" err="1"/>
              <a:t>forwardModel</a:t>
            </a:r>
            <a:r>
              <a:rPr lang="en-US" dirty="0">
                <a:solidFill>
                  <a:srgbClr val="0070C0"/>
                </a:solidFill>
              </a:rPr>
              <a:t>, direction="both", scope=formula(</a:t>
            </a:r>
            <a:r>
              <a:rPr lang="en-US" dirty="0" err="1"/>
              <a:t>backwardModel</a:t>
            </a:r>
            <a:r>
              <a:rPr lang="en-US" dirty="0">
                <a:solidFill>
                  <a:srgbClr val="0070C0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85502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621346-7206-451C-B2D9-5C914FACC572}"/>
</file>

<file path=customXml/itemProps2.xml><?xml version="1.0" encoding="utf-8"?>
<ds:datastoreItem xmlns:ds="http://schemas.openxmlformats.org/officeDocument/2006/customXml" ds:itemID="{0A79B5FC-2734-4772-84BA-D5086196E56C}"/>
</file>

<file path=customXml/itemProps3.xml><?xml version="1.0" encoding="utf-8"?>
<ds:datastoreItem xmlns:ds="http://schemas.openxmlformats.org/officeDocument/2006/customXml" ds:itemID="{DD463D1F-E76D-49E7-BC73-7BC509E076F5}"/>
</file>

<file path=docProps/app.xml><?xml version="1.0" encoding="utf-8"?>
<Properties xmlns="http://schemas.openxmlformats.org/officeDocument/2006/extended-properties" xmlns:vt="http://schemas.openxmlformats.org/officeDocument/2006/docPropsVTypes">
  <TotalTime>9186</TotalTime>
  <Words>213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Montserrat SemiBold</vt:lpstr>
      <vt:lpstr>Nunito Sans</vt:lpstr>
      <vt:lpstr>Office Theme</vt:lpstr>
      <vt:lpstr>Stepwise Regression in R</vt:lpstr>
      <vt:lpstr>What does Stepwise mean?</vt:lpstr>
      <vt:lpstr>Backwards vs. Forwards Elimination</vt:lpstr>
      <vt:lpstr>Hybrid</vt:lpstr>
      <vt:lpstr>Bottom Line</vt:lpstr>
      <vt:lpstr>Backward Elimination </vt:lpstr>
      <vt:lpstr>Forwards Elimination </vt:lpstr>
      <vt:lpstr>Hybrid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46</cp:revision>
  <dcterms:created xsi:type="dcterms:W3CDTF">2019-01-08T17:26:22Z</dcterms:created>
  <dcterms:modified xsi:type="dcterms:W3CDTF">2020-07-14T19:00:30Z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