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3/23/2021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and Random Forests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C0EA-6AE1-47D3-BA84-1F6C67DA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Inversely Related</a:t>
            </a:r>
          </a:p>
        </p:txBody>
      </p:sp>
      <p:pic>
        <p:nvPicPr>
          <p:cNvPr id="2050" name="Picture 2" descr="What is precision recall tradeoff ? | Cracking the ML Interview!">
            <a:extLst>
              <a:ext uri="{FF2B5EF4-FFF2-40B4-BE49-F238E27FC236}">
                <a16:creationId xmlns:a16="http://schemas.microsoft.com/office/drawing/2014/main" id="{51820C73-3454-439F-8231-E96F732BD0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378" y="2222889"/>
            <a:ext cx="7215244" cy="35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6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10D2-FCF3-4D73-841B-4AEA9D25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B517-0EEF-43F5-8410-E2088563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both precision and recall into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86B29-780C-44A2-A0EF-3635984C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590800"/>
            <a:ext cx="55626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6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B054-6EDD-454E-8F89-F52F246D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there three?!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1666-2E5C-405C-9B57-F2A8EF3A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– when you can’t afford to miss anything</a:t>
            </a:r>
          </a:p>
          <a:p>
            <a:pPr lvl="1"/>
            <a:r>
              <a:rPr lang="en-US" dirty="0"/>
              <a:t>Disease screening</a:t>
            </a:r>
          </a:p>
          <a:p>
            <a:pPr lvl="1"/>
            <a:r>
              <a:rPr lang="en-US" dirty="0"/>
              <a:t>Terrorists </a:t>
            </a:r>
          </a:p>
          <a:p>
            <a:pPr lvl="1"/>
            <a:endParaRPr lang="en-US" dirty="0"/>
          </a:p>
          <a:p>
            <a:r>
              <a:rPr lang="en-US" dirty="0"/>
              <a:t>Precision – when the consequences of mislabeling are high</a:t>
            </a:r>
          </a:p>
          <a:p>
            <a:pPr lvl="1"/>
            <a:r>
              <a:rPr lang="en-US" dirty="0"/>
              <a:t>Administering very expensive treatments</a:t>
            </a:r>
          </a:p>
          <a:p>
            <a:pPr lvl="1"/>
            <a:r>
              <a:rPr lang="en-US" dirty="0"/>
              <a:t>Putting people in prison for life</a:t>
            </a:r>
          </a:p>
          <a:p>
            <a:endParaRPr lang="en-US" dirty="0"/>
          </a:p>
          <a:p>
            <a:r>
              <a:rPr lang="en-US" dirty="0"/>
              <a:t>F1 – when you need a good mix of both</a:t>
            </a:r>
          </a:p>
        </p:txBody>
      </p:sp>
    </p:spTree>
    <p:extLst>
      <p:ext uri="{BB962C8B-B14F-4D97-AF65-F5344CB8AC3E}">
        <p14:creationId xmlns:p14="http://schemas.microsoft.com/office/powerpoint/2010/main" val="373560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1D56-E811-473F-98C1-52A8F323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Decision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99453-B046-4E2A-B17A-4F5DD5C9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  <a:p>
            <a:endParaRPr lang="en-US" dirty="0"/>
          </a:p>
          <a:p>
            <a:r>
              <a:rPr lang="en-US" dirty="0"/>
              <a:t>Flow chart the machine takes to sort things into categories (making </a:t>
            </a:r>
            <a:r>
              <a:rPr lang="en-US" i="1" dirty="0"/>
              <a:t>decisions </a:t>
            </a:r>
            <a:r>
              <a:rPr lang="en-US" dirty="0"/>
              <a:t>along the way)</a:t>
            </a:r>
          </a:p>
          <a:p>
            <a:endParaRPr lang="en-US" dirty="0"/>
          </a:p>
          <a:p>
            <a:r>
              <a:rPr lang="en-US" dirty="0"/>
              <a:t>For classification</a:t>
            </a:r>
          </a:p>
        </p:txBody>
      </p:sp>
      <p:pic>
        <p:nvPicPr>
          <p:cNvPr id="4" name="Picture 2" descr="Silhouette Tree Dead - Free vector graphic on Pixabay">
            <a:extLst>
              <a:ext uri="{FF2B5EF4-FFF2-40B4-BE49-F238E27FC236}">
                <a16:creationId xmlns:a16="http://schemas.microsoft.com/office/drawing/2014/main" id="{FF1E3D42-FA1C-4EAB-B8EE-2C147E0FF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2508" y="5416659"/>
            <a:ext cx="1165946" cy="11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07A8-BD72-4D50-9FB2-D4482FCE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159AF-48A7-4B85-B1E6-4CCB9FDF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– each decision point </a:t>
            </a:r>
          </a:p>
          <a:p>
            <a:pPr lvl="1"/>
            <a:r>
              <a:rPr lang="en-US" dirty="0"/>
              <a:t>Root Node – starting decision point</a:t>
            </a:r>
          </a:p>
          <a:p>
            <a:pPr lvl="1"/>
            <a:endParaRPr lang="en-US" dirty="0"/>
          </a:p>
          <a:p>
            <a:r>
              <a:rPr lang="en-US" dirty="0"/>
              <a:t>Edge – The path between nodes</a:t>
            </a:r>
          </a:p>
          <a:p>
            <a:endParaRPr lang="en-US" dirty="0"/>
          </a:p>
          <a:p>
            <a:r>
              <a:rPr lang="en-US" dirty="0"/>
              <a:t>Leaves – Possible outcomes at the end (categories)</a:t>
            </a:r>
          </a:p>
        </p:txBody>
      </p:sp>
    </p:spTree>
    <p:extLst>
      <p:ext uri="{BB962C8B-B14F-4D97-AF65-F5344CB8AC3E}">
        <p14:creationId xmlns:p14="http://schemas.microsoft.com/office/powerpoint/2010/main" val="147099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A75B-339E-41AB-8219-A57BC4D9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2EFFE-760D-4260-9C9E-15FD20502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on steroids!</a:t>
            </a:r>
          </a:p>
          <a:p>
            <a:endParaRPr lang="en-US" dirty="0"/>
          </a:p>
          <a:p>
            <a:r>
              <a:rPr lang="en-US" dirty="0"/>
              <a:t>Test every combination of nodes to find the best place to put it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Silhouette Tree Dead - Free vector graphic on Pixabay">
            <a:extLst>
              <a:ext uri="{FF2B5EF4-FFF2-40B4-BE49-F238E27FC236}">
                <a16:creationId xmlns:a16="http://schemas.microsoft.com/office/drawing/2014/main" id="{2C0375AC-A29A-41F8-A6F4-17ED3899B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154" y="5550980"/>
            <a:ext cx="1165946" cy="11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lhouette Tree Dead - Free vector graphic on Pixabay">
            <a:extLst>
              <a:ext uri="{FF2B5EF4-FFF2-40B4-BE49-F238E27FC236}">
                <a16:creationId xmlns:a16="http://schemas.microsoft.com/office/drawing/2014/main" id="{218E53DC-5C07-42E7-9572-242D83AB5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112" y="5550980"/>
            <a:ext cx="1165946" cy="11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ilhouette Tree Dead - Free vector graphic on Pixabay">
            <a:extLst>
              <a:ext uri="{FF2B5EF4-FFF2-40B4-BE49-F238E27FC236}">
                <a16:creationId xmlns:a16="http://schemas.microsoft.com/office/drawing/2014/main" id="{C83A4A38-43DA-4946-81CA-1DD1A19F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070" y="5550980"/>
            <a:ext cx="1165946" cy="11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ilhouette Tree Dead - Free vector graphic on Pixabay">
            <a:extLst>
              <a:ext uri="{FF2B5EF4-FFF2-40B4-BE49-F238E27FC236}">
                <a16:creationId xmlns:a16="http://schemas.microsoft.com/office/drawing/2014/main" id="{AA8DA584-CB74-4B8B-9589-A30EE27D5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638" y="5550980"/>
            <a:ext cx="1165946" cy="11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ilhouette Tree Dead - Free vector graphic on Pixabay">
            <a:extLst>
              <a:ext uri="{FF2B5EF4-FFF2-40B4-BE49-F238E27FC236}">
                <a16:creationId xmlns:a16="http://schemas.microsoft.com/office/drawing/2014/main" id="{65C24F57-6FD5-489D-A7EA-89F69F8A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219" y="5550980"/>
            <a:ext cx="1165946" cy="113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438B-7C38-421F-B4CF-5562E4C3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8F3447-7B4B-41C8-A0BC-08576B7ABF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359255"/>
              </p:ext>
            </p:extLst>
          </p:nvPr>
        </p:nvGraphicFramePr>
        <p:xfrm>
          <a:off x="1889760" y="2499802"/>
          <a:ext cx="841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964813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33931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694149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8275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Classifying?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x and 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1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79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87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1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545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5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07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9BC4-F88E-4F54-9E81-CA0E3FF1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Steps for Decision Trees &amp; 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B1AC6-E3AE-479C-918D-624105D6F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Wrangle the data</a:t>
            </a:r>
          </a:p>
          <a:p>
            <a:r>
              <a:rPr lang="en-US" dirty="0"/>
              <a:t>Split into training and testing sets</a:t>
            </a:r>
          </a:p>
          <a:p>
            <a:r>
              <a:rPr lang="en-US" dirty="0"/>
              <a:t>Create the initial model</a:t>
            </a:r>
          </a:p>
          <a:p>
            <a:r>
              <a:rPr lang="en-US" dirty="0"/>
              <a:t>Assess the fit of the model</a:t>
            </a:r>
          </a:p>
        </p:txBody>
      </p:sp>
    </p:spTree>
    <p:extLst>
      <p:ext uri="{BB962C8B-B14F-4D97-AF65-F5344CB8AC3E}">
        <p14:creationId xmlns:p14="http://schemas.microsoft.com/office/powerpoint/2010/main" val="1255251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7883-5C17-480B-A51C-618CFB2B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Model 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98C3-5823-46DC-8C5C-1EE642715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9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953D-A9AC-4080-82BF-48CE8DE7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ABCE40-2734-4FB0-8418-CA5431109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77B1F-7A88-459B-9719-6D4A2AFF13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Ability to find all relevant cases within the dataset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AB0D89-5F4F-4032-9078-92E8B5F6C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4E36B8-0713-4C8C-8F33-6CB8CF9730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Ability to identify only the relevant data points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5DAA4-4E71-4473-B7C7-05AEEF02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73" y="3986293"/>
            <a:ext cx="4124325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7F31C7-6A8F-4D7B-8DB3-6B93E2797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45" y="3986293"/>
            <a:ext cx="4705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8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7D17-5A65-4873-A90F-716F0E27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graphical form…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4FDA-343D-4CC6-9C97-3C5922469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Precision and recall - Wikipedia">
            <a:extLst>
              <a:ext uri="{FF2B5EF4-FFF2-40B4-BE49-F238E27FC236}">
                <a16:creationId xmlns:a16="http://schemas.microsoft.com/office/drawing/2014/main" id="{B8C717A5-33A1-4C8D-A7CA-1A0A38BA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094" y="1825625"/>
            <a:ext cx="2812943" cy="511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63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8D0875-E4EC-4929-9E24-5010F71450B4}"/>
</file>

<file path=customXml/itemProps2.xml><?xml version="1.0" encoding="utf-8"?>
<ds:datastoreItem xmlns:ds="http://schemas.openxmlformats.org/officeDocument/2006/customXml" ds:itemID="{92A83FDE-CF72-4B7A-A8C8-906C6BB4097F}"/>
</file>

<file path=customXml/itemProps3.xml><?xml version="1.0" encoding="utf-8"?>
<ds:datastoreItem xmlns:ds="http://schemas.openxmlformats.org/officeDocument/2006/customXml" ds:itemID="{882817ED-08B9-462E-84EA-1C356FA045CD}"/>
</file>

<file path=docProps/app.xml><?xml version="1.0" encoding="utf-8"?>
<Properties xmlns="http://schemas.openxmlformats.org/officeDocument/2006/extended-properties" xmlns:vt="http://schemas.openxmlformats.org/officeDocument/2006/docPropsVTypes">
  <TotalTime>10694</TotalTime>
  <Words>238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Montserrat SemiBold</vt:lpstr>
      <vt:lpstr>Nunito Sans</vt:lpstr>
      <vt:lpstr>Office Theme</vt:lpstr>
      <vt:lpstr>Decision Trees and Random Forests</vt:lpstr>
      <vt:lpstr>What is a Decision Tree?</vt:lpstr>
      <vt:lpstr>Parts of a Decision Tree</vt:lpstr>
      <vt:lpstr>What is a Random Forest?</vt:lpstr>
      <vt:lpstr>Putting it all together…</vt:lpstr>
      <vt:lpstr>General Steps for Decision Trees &amp; RF</vt:lpstr>
      <vt:lpstr>Assessing Model Fit</vt:lpstr>
      <vt:lpstr>Model Accuracy</vt:lpstr>
      <vt:lpstr>In graphical form…</vt:lpstr>
      <vt:lpstr>Inversely Related</vt:lpstr>
      <vt:lpstr>F1 Score </vt:lpstr>
      <vt:lpstr>Why are there three?!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55</cp:revision>
  <dcterms:created xsi:type="dcterms:W3CDTF">2019-01-08T17:26:22Z</dcterms:created>
  <dcterms:modified xsi:type="dcterms:W3CDTF">2021-03-23T22:30:45Z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