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3432-A54E-48FA-8E10-8A9D8EEF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9B670-596E-427B-B6A5-4AA45916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C7CB-8012-4F26-AF40-5060D64A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D69-3C55-4AB6-BE65-E749B7572F1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F067-49AD-4B33-87DF-C2EF7CBB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9815-E1A6-416D-B79D-F8473165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C099-1842-4722-8CAF-F59DB842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17D-95F4-4E44-9E39-6B801B619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&amp;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7159-A7C7-4743-8908-B0B68714A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FE2F96-965A-4CFE-8310-8C1C6F04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DFEAF8-F2CE-40EE-9F3C-FBA89267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use</a:t>
            </a:r>
          </a:p>
          <a:p>
            <a:endParaRPr lang="en-US" dirty="0"/>
          </a:p>
          <a:p>
            <a:r>
              <a:rPr lang="en-US" dirty="0"/>
              <a:t>In-line processing – see results pretty and immediately</a:t>
            </a:r>
          </a:p>
          <a:p>
            <a:endParaRPr lang="en-US" dirty="0"/>
          </a:p>
          <a:p>
            <a:r>
              <a:rPr lang="en-US" dirty="0"/>
              <a:t>A standard of DS</a:t>
            </a:r>
          </a:p>
          <a:p>
            <a:endParaRPr lang="en-US" dirty="0"/>
          </a:p>
          <a:p>
            <a:r>
              <a:rPr lang="en-US" dirty="0"/>
              <a:t>Comes with DS packages already installed</a:t>
            </a:r>
          </a:p>
        </p:txBody>
      </p:sp>
    </p:spTree>
    <p:extLst>
      <p:ext uri="{BB962C8B-B14F-4D97-AF65-F5344CB8AC3E}">
        <p14:creationId xmlns:p14="http://schemas.microsoft.com/office/powerpoint/2010/main" val="328154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8AE-77D3-423F-915B-338D362D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Edit Mode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8DE135-B0AB-4A46-A0AC-4A4D9DC2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BA79-381F-48BA-93F3-34A9795FD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inside cell and hit Escape </a:t>
            </a:r>
          </a:p>
          <a:p>
            <a:pPr lvl="1"/>
            <a:r>
              <a:rPr lang="en-US" dirty="0"/>
              <a:t>a - add cell above </a:t>
            </a:r>
          </a:p>
          <a:p>
            <a:pPr lvl="1"/>
            <a:r>
              <a:rPr lang="en-US" dirty="0"/>
              <a:t>b – add cell </a:t>
            </a:r>
            <a:r>
              <a:rPr lang="en-US" dirty="0" err="1"/>
              <a:t>belo</a:t>
            </a:r>
            <a:r>
              <a:rPr lang="en-US" dirty="0"/>
              <a:t>	w</a:t>
            </a:r>
          </a:p>
          <a:p>
            <a:pPr lvl="1"/>
            <a:r>
              <a:rPr lang="en-US" dirty="0"/>
              <a:t>m – change to markdown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1859BF-87FA-4AEE-984A-3507AB74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Edit Mode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DF0A55-5761-4AC6-9AC6-0E29EDE76A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click inside cell</a:t>
            </a:r>
          </a:p>
          <a:p>
            <a:r>
              <a:rPr lang="en-US" dirty="0"/>
              <a:t>Shift + Enter runs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3F288-AA61-4EC9-B540-EA21256B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07" y="4457700"/>
            <a:ext cx="107632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34BFA-F4E5-4895-94A4-FC22EFED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57" y="4457700"/>
            <a:ext cx="1095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B5C2-9D9F-490C-9256-B19AD6BC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274-42E7-4AFF-A6F9-51342AF6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primary data science package</a:t>
            </a:r>
          </a:p>
          <a:p>
            <a:pPr lvl="1"/>
            <a:r>
              <a:rPr lang="en-US" dirty="0"/>
              <a:t>Read in and view data</a:t>
            </a:r>
          </a:p>
          <a:p>
            <a:pPr lvl="1"/>
            <a:r>
              <a:rPr lang="en-US" dirty="0"/>
              <a:t>Stores data in a data frame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Summary statistics</a:t>
            </a:r>
          </a:p>
          <a:p>
            <a:pPr lvl="1"/>
            <a:endParaRPr lang="en-US" dirty="0"/>
          </a:p>
          <a:p>
            <a:r>
              <a:rPr lang="en-US" dirty="0"/>
              <a:t>You must import it to use it!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133175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20DC-1045-4A32-B497-7DFC1D1D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</a:t>
            </a:r>
            <a:r>
              <a:rPr lang="en-US" sz="3600" dirty="0" err="1"/>
              <a:t>dataframes</a:t>
            </a:r>
            <a:r>
              <a:rPr lang="en-US" sz="3600" dirty="0"/>
              <a:t>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1B69-45D5-4007-BE21-ECDB2290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provide data and column names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df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pd.DataFrame</a:t>
            </a:r>
            <a:r>
              <a:rPr lang="en-US" dirty="0">
                <a:solidFill>
                  <a:srgbClr val="00B0F0"/>
                </a:solidFill>
              </a:rPr>
              <a:t>(data = [[</a:t>
            </a:r>
            <a:r>
              <a:rPr lang="en-US" dirty="0"/>
              <a:t>1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2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3</a:t>
            </a:r>
            <a:r>
              <a:rPr lang="en-US" dirty="0">
                <a:solidFill>
                  <a:srgbClr val="00B0F0"/>
                </a:solidFill>
              </a:rPr>
              <a:t>],</a:t>
            </a:r>
            <a:br>
              <a:rPr lang="en-US" dirty="0"/>
            </a:br>
            <a:r>
              <a:rPr lang="en-US" dirty="0"/>
              <a:t>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4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5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6</a:t>
            </a:r>
            <a:r>
              <a:rPr lang="en-US" dirty="0">
                <a:solidFill>
                  <a:srgbClr val="00B0F0"/>
                </a:solidFill>
              </a:rPr>
              <a:t>],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8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9</a:t>
            </a:r>
            <a:r>
              <a:rPr lang="en-US" dirty="0">
                <a:solidFill>
                  <a:srgbClr val="00B0F0"/>
                </a:solidFill>
              </a:rPr>
              <a:t>]],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dirty="0">
                <a:solidFill>
                  <a:srgbClr val="00B0F0"/>
                </a:solidFill>
              </a:rPr>
              <a:t>columns = [‘</a:t>
            </a:r>
            <a:r>
              <a:rPr lang="en-US" dirty="0"/>
              <a:t>column1</a:t>
            </a:r>
            <a:r>
              <a:rPr lang="en-US" dirty="0">
                <a:solidFill>
                  <a:srgbClr val="00B0F0"/>
                </a:solidFill>
              </a:rPr>
              <a:t>’, ‘</a:t>
            </a:r>
            <a:r>
              <a:rPr lang="en-US" dirty="0"/>
              <a:t>column2</a:t>
            </a:r>
            <a:r>
              <a:rPr lang="en-US" dirty="0">
                <a:solidFill>
                  <a:srgbClr val="00B0F0"/>
                </a:solidFill>
              </a:rPr>
              <a:t>’, ‘</a:t>
            </a:r>
            <a:r>
              <a:rPr lang="en-US" dirty="0"/>
              <a:t>column3</a:t>
            </a:r>
            <a:r>
              <a:rPr lang="en-US" dirty="0">
                <a:solidFill>
                  <a:srgbClr val="00B0F0"/>
                </a:solidFill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2393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9A06-83F2-40EC-9D9E-DEF57E3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.csv and </a:t>
            </a:r>
            <a:r>
              <a:rPr lang="en-US" dirty="0"/>
              <a:t>E</a:t>
            </a:r>
            <a:r>
              <a:rPr lang="en-US" b="1" dirty="0"/>
              <a:t>xcel </a:t>
            </a:r>
            <a:r>
              <a:rPr lang="en-US" dirty="0"/>
              <a:t>F</a:t>
            </a:r>
            <a:r>
              <a:rPr lang="en-US" b="1" dirty="0"/>
              <a:t>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6F31-342E-410F-AEA4-5283D1F9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CSVs</a:t>
            </a:r>
          </a:p>
          <a:p>
            <a:pPr marL="0" indent="0">
              <a:buNone/>
            </a:pPr>
            <a:r>
              <a:rPr lang="en-US" dirty="0" err="1"/>
              <a:t>df_csv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pd.read_csv</a:t>
            </a:r>
            <a:r>
              <a:rPr lang="en-US" dirty="0">
                <a:solidFill>
                  <a:srgbClr val="00B0F0"/>
                </a:solidFill>
              </a:rPr>
              <a:t>(“</a:t>
            </a:r>
            <a:r>
              <a:rPr lang="en-US" dirty="0" err="1"/>
              <a:t>filepath</a:t>
            </a:r>
            <a:r>
              <a:rPr lang="en-US" dirty="0"/>
              <a:t>/filename.csv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  <a:p>
            <a:endParaRPr lang="en-US" dirty="0"/>
          </a:p>
          <a:p>
            <a:r>
              <a:rPr lang="en-US" dirty="0"/>
              <a:t>Excel files</a:t>
            </a:r>
          </a:p>
          <a:p>
            <a:pPr marL="0" indent="0">
              <a:buNone/>
            </a:pPr>
            <a:r>
              <a:rPr lang="en-US" dirty="0" err="1"/>
              <a:t>df_excel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pd.read_excel</a:t>
            </a:r>
            <a:r>
              <a:rPr lang="en-US" dirty="0">
                <a:solidFill>
                  <a:srgbClr val="00B0F0"/>
                </a:solidFill>
              </a:rPr>
              <a:t>(“</a:t>
            </a:r>
            <a:r>
              <a:rPr lang="en-US" dirty="0" err="1"/>
              <a:t>filepath</a:t>
            </a:r>
            <a:r>
              <a:rPr lang="en-US" dirty="0"/>
              <a:t>/filename.xlsx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A973-B64F-4B9B-917F-AC87AE5A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83C7-38A8-4440-AC43-1DF89D94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Isolating one column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/>
              <a:t>columnName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B0F0"/>
                </a:solidFill>
              </a:rPr>
              <a:t>’]</a:t>
            </a:r>
          </a:p>
          <a:p>
            <a:endParaRPr lang="en-US" dirty="0"/>
          </a:p>
          <a:p>
            <a:r>
              <a:rPr lang="en-US" dirty="0"/>
              <a:t>Accessing multiple columns</a:t>
            </a:r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dirty="0">
                <a:solidFill>
                  <a:srgbClr val="00B0F0"/>
                </a:solidFill>
              </a:rPr>
              <a:t>[[‘</a:t>
            </a:r>
            <a:r>
              <a:rPr lang="en-US" dirty="0"/>
              <a:t>column1</a:t>
            </a:r>
            <a:r>
              <a:rPr lang="en-US" dirty="0">
                <a:solidFill>
                  <a:srgbClr val="00B0F0"/>
                </a:solidFill>
              </a:rPr>
              <a:t>’, ‘</a:t>
            </a:r>
            <a:r>
              <a:rPr lang="en-US" dirty="0"/>
              <a:t>column2</a:t>
            </a:r>
            <a:r>
              <a:rPr lang="en-US" dirty="0">
                <a:solidFill>
                  <a:srgbClr val="00B0F0"/>
                </a:solidFill>
              </a:rPr>
              <a:t>’, ‘</a:t>
            </a:r>
            <a:r>
              <a:rPr lang="en-US" dirty="0"/>
              <a:t>column3</a:t>
            </a:r>
            <a:r>
              <a:rPr lang="en-US" dirty="0">
                <a:solidFill>
                  <a:srgbClr val="00B0F0"/>
                </a:solidFill>
              </a:rPr>
              <a:t>’]]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3FD0-7438-44D9-AB75-84EC5C76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Summary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A6D1-39CF-4B17-88B6-F62C15FD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.describe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Categorical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.describe</a:t>
            </a:r>
            <a:r>
              <a:rPr lang="en-US" dirty="0">
                <a:solidFill>
                  <a:srgbClr val="00B0F0"/>
                </a:solidFill>
              </a:rPr>
              <a:t>(include=[‘O’])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3FD0-7438-44D9-AB75-84EC5C76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IndividualSummary</a:t>
            </a:r>
            <a:r>
              <a:rPr lang="en-US" dirty="0"/>
              <a:t>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A6D1-39CF-4B17-88B6-F62C15FD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Mean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/>
              <a:t>column</a:t>
            </a:r>
            <a:r>
              <a:rPr lang="en-US" dirty="0" err="1">
                <a:solidFill>
                  <a:srgbClr val="00B0F0"/>
                </a:solidFill>
              </a:rPr>
              <a:t>.mean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Standard Deviation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/>
              <a:t>column</a:t>
            </a:r>
            <a:r>
              <a:rPr lang="en-US" dirty="0" err="1">
                <a:solidFill>
                  <a:srgbClr val="00B0F0"/>
                </a:solidFill>
              </a:rPr>
              <a:t>.std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Median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/>
              <a:t>column</a:t>
            </a:r>
            <a:r>
              <a:rPr lang="en-US" dirty="0" err="1">
                <a:solidFill>
                  <a:srgbClr val="00B0F0"/>
                </a:solidFill>
              </a:rPr>
              <a:t>.median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Frequencies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/>
              <a:t>column</a:t>
            </a:r>
            <a:r>
              <a:rPr lang="en-US" dirty="0" err="1">
                <a:solidFill>
                  <a:srgbClr val="00B0F0"/>
                </a:solidFill>
              </a:rPr>
              <a:t>.value_counts</a:t>
            </a:r>
            <a:r>
              <a:rPr lang="en-US" dirty="0">
                <a:solidFill>
                  <a:srgbClr val="00B0F0"/>
                </a:solidFill>
              </a:rPr>
              <a:t>()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9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3522C0-0971-418D-9EC9-E53B260B1E3B}"/>
</file>

<file path=customXml/itemProps2.xml><?xml version="1.0" encoding="utf-8"?>
<ds:datastoreItem xmlns:ds="http://schemas.openxmlformats.org/officeDocument/2006/customXml" ds:itemID="{06D0E418-931B-426C-BD7C-758EED0D09D1}"/>
</file>

<file path=customXml/itemProps3.xml><?xml version="1.0" encoding="utf-8"?>
<ds:datastoreItem xmlns:ds="http://schemas.openxmlformats.org/officeDocument/2006/customXml" ds:itemID="{80B06B12-12E4-4F3B-BD16-6362C1FC6414}"/>
</file>

<file path=docProps/app.xml><?xml version="1.0" encoding="utf-8"?>
<Properties xmlns="http://schemas.openxmlformats.org/officeDocument/2006/extended-properties" xmlns:vt="http://schemas.openxmlformats.org/officeDocument/2006/docPropsVTypes">
  <TotalTime>9548</TotalTime>
  <Words>262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Jupyter Notebook &amp; Pandas</vt:lpstr>
      <vt:lpstr>Why Jupyter Notebook?</vt:lpstr>
      <vt:lpstr>Command and Edit Mode</vt:lpstr>
      <vt:lpstr>pandas</vt:lpstr>
      <vt:lpstr>Creating dataframes from Scratch</vt:lpstr>
      <vt:lpstr>Importing .csv and Excel Files</vt:lpstr>
      <vt:lpstr>Subsetting Dataframes</vt:lpstr>
      <vt:lpstr>Multiple Summary Statistics </vt:lpstr>
      <vt:lpstr>IndividualSummary Statistics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46</cp:revision>
  <dcterms:created xsi:type="dcterms:W3CDTF">2019-01-08T17:26:22Z</dcterms:created>
  <dcterms:modified xsi:type="dcterms:W3CDTF">2020-07-22T01:11:11Z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