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Conceptualizing Visualizations and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5D13-5238-4586-8A8D-68F17AB7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6578"/>
            <a:ext cx="11899232" cy="1325563"/>
          </a:xfrm>
        </p:spPr>
        <p:txBody>
          <a:bodyPr/>
          <a:lstStyle/>
          <a:p>
            <a:r>
              <a:rPr lang="en-US" dirty="0"/>
              <a:t>But Male Risk Steadily Decreases over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F6F40B-1ED5-4D28-99F2-4412E4701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8A66A8-5AC9-47E7-8374-A0D44296272E}"/>
              </a:ext>
            </a:extLst>
          </p:cNvPr>
          <p:cNvCxnSpPr/>
          <p:nvPr/>
        </p:nvCxnSpPr>
        <p:spPr>
          <a:xfrm>
            <a:off x="4475747" y="3224463"/>
            <a:ext cx="3048000" cy="14437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2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5D13-5238-4586-8A8D-68F17AB7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6578"/>
            <a:ext cx="11899232" cy="1325563"/>
          </a:xfrm>
        </p:spPr>
        <p:txBody>
          <a:bodyPr/>
          <a:lstStyle/>
          <a:p>
            <a:r>
              <a:rPr lang="en-US" dirty="0"/>
              <a:t>What Happens in Year 4 and 6?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F6F40B-1ED5-4D28-99F2-4412E4701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9616597-9D80-48A8-9C9C-785E5A1CC112}"/>
              </a:ext>
            </a:extLst>
          </p:cNvPr>
          <p:cNvSpPr/>
          <p:nvPr/>
        </p:nvSpPr>
        <p:spPr>
          <a:xfrm>
            <a:off x="6882063" y="3224463"/>
            <a:ext cx="786063" cy="5454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096E2F-4E83-4FDD-8B1D-179C8D78874E}"/>
              </a:ext>
            </a:extLst>
          </p:cNvPr>
          <p:cNvSpPr/>
          <p:nvPr/>
        </p:nvSpPr>
        <p:spPr>
          <a:xfrm>
            <a:off x="5847347" y="4307305"/>
            <a:ext cx="786063" cy="5454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12FF-B04E-4CB1-99B8-EC13F64C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5640-40B5-4DD6-B1ED-2C9811CA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 </a:t>
            </a:r>
          </a:p>
          <a:p>
            <a:endParaRPr lang="en-US" dirty="0"/>
          </a:p>
          <a:p>
            <a:r>
              <a:rPr lang="en-US" dirty="0"/>
              <a:t>No complete sentences</a:t>
            </a:r>
          </a:p>
          <a:p>
            <a:endParaRPr lang="en-US" dirty="0"/>
          </a:p>
          <a:p>
            <a:r>
              <a:rPr lang="en-US" dirty="0"/>
              <a:t>Large enough font (at least size 14)</a:t>
            </a:r>
          </a:p>
          <a:p>
            <a:endParaRPr lang="en-US" dirty="0"/>
          </a:p>
          <a:p>
            <a:r>
              <a:rPr lang="en-US" dirty="0"/>
              <a:t>Clearly readable text and graphics</a:t>
            </a:r>
          </a:p>
        </p:txBody>
      </p:sp>
    </p:spTree>
    <p:extLst>
      <p:ext uri="{BB962C8B-B14F-4D97-AF65-F5344CB8AC3E}">
        <p14:creationId xmlns:p14="http://schemas.microsoft.com/office/powerpoint/2010/main" val="410718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7E173F-B791-4334-9B6B-40CB5488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94732-FBF3-487F-A2D4-324BDCA3B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03D8-48A8-42F1-9CE3-E53953D2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Plan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91E-2007-4EE6-9C05-50317F8E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color scheme and stick with it!</a:t>
            </a:r>
          </a:p>
          <a:p>
            <a:endParaRPr lang="en-US" dirty="0"/>
          </a:p>
          <a:p>
            <a:r>
              <a:rPr lang="en-US" dirty="0"/>
              <a:t>Tell a story with your data</a:t>
            </a:r>
          </a:p>
          <a:p>
            <a:pPr lvl="1"/>
            <a:r>
              <a:rPr lang="en-US" dirty="0"/>
              <a:t>What is your main message?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findings are important?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 you want others to care about?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9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998-EDF6-486F-B61A-B467529C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tell your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80F-4FFE-48DB-82C4-F0822491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should hold the story – not your beliefs</a:t>
            </a:r>
          </a:p>
          <a:p>
            <a:endParaRPr lang="en-US" dirty="0"/>
          </a:p>
          <a:p>
            <a:r>
              <a:rPr lang="en-US" dirty="0"/>
              <a:t>Look at the big picture</a:t>
            </a:r>
          </a:p>
          <a:p>
            <a:pPr lvl="1"/>
            <a:r>
              <a:rPr lang="en-US" dirty="0"/>
              <a:t>Write all your findings down in one place</a:t>
            </a:r>
          </a:p>
          <a:p>
            <a:endParaRPr lang="en-US" dirty="0"/>
          </a:p>
          <a:p>
            <a:r>
              <a:rPr lang="en-US" dirty="0"/>
              <a:t>Are there specific results you need to highlight? </a:t>
            </a:r>
          </a:p>
          <a:p>
            <a:endParaRPr lang="en-US" dirty="0"/>
          </a:p>
          <a:p>
            <a:r>
              <a:rPr lang="en-US" dirty="0"/>
              <a:t>How can you emphasize the appropriate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2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E28A-2113-4EB2-9421-0C32EEC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 ‘n Match your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F9A5-1A22-4B4B-AC7F-258C358F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emphasize certain singular numbers or benchmarks?</a:t>
            </a:r>
          </a:p>
          <a:p>
            <a:pPr lvl="1"/>
            <a:r>
              <a:rPr lang="en-US" dirty="0"/>
              <a:t>Use an infographic-style format</a:t>
            </a:r>
          </a:p>
          <a:p>
            <a:pPr lvl="1"/>
            <a:endParaRPr lang="en-US" dirty="0"/>
          </a:p>
          <a:p>
            <a:r>
              <a:rPr lang="en-US" dirty="0"/>
              <a:t>Need to demonstrate category frequencies?</a:t>
            </a:r>
          </a:p>
          <a:p>
            <a:pPr lvl="1"/>
            <a:r>
              <a:rPr lang="en-US" dirty="0"/>
              <a:t>Try a bar graph</a:t>
            </a:r>
          </a:p>
          <a:p>
            <a:pPr lvl="1"/>
            <a:endParaRPr lang="en-US" dirty="0"/>
          </a:p>
          <a:p>
            <a:r>
              <a:rPr lang="en-US" dirty="0"/>
              <a:t>Categories differ by a second important categorical variable?</a:t>
            </a:r>
          </a:p>
          <a:p>
            <a:pPr lvl="1"/>
            <a:r>
              <a:rPr lang="en-US" dirty="0"/>
              <a:t>Tree maps ‘R 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E28A-2113-4EB2-9421-0C32EEC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 ‘n Match your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F9A5-1A22-4B4B-AC7F-258C358F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Demonstrating a relationship between two variables?</a:t>
            </a:r>
          </a:p>
          <a:p>
            <a:pPr lvl="1"/>
            <a:r>
              <a:rPr lang="en-US" dirty="0"/>
              <a:t>Try a scatterplot or a heatmap of correlations</a:t>
            </a:r>
          </a:p>
          <a:p>
            <a:pPr lvl="1"/>
            <a:endParaRPr lang="en-US" dirty="0"/>
          </a:p>
          <a:p>
            <a:r>
              <a:rPr lang="en-US" dirty="0"/>
              <a:t>Geographic differences?</a:t>
            </a:r>
          </a:p>
          <a:p>
            <a:pPr lvl="1"/>
            <a:r>
              <a:rPr lang="en-US" dirty="0"/>
              <a:t>Pop that bad boy into Tableau and map away!</a:t>
            </a:r>
          </a:p>
          <a:p>
            <a:endParaRPr lang="en-US" dirty="0"/>
          </a:p>
          <a:p>
            <a:r>
              <a:rPr lang="en-US" dirty="0"/>
              <a:t>Get creative!</a:t>
            </a:r>
          </a:p>
        </p:txBody>
      </p:sp>
    </p:spTree>
    <p:extLst>
      <p:ext uri="{BB962C8B-B14F-4D97-AF65-F5344CB8AC3E}">
        <p14:creationId xmlns:p14="http://schemas.microsoft.com/office/powerpoint/2010/main" val="46864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E3BF-1893-4C63-8AFF-1E3CA09D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Framework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A10D-D067-415A-8560-2F467B32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the end in mind</a:t>
            </a:r>
          </a:p>
          <a:p>
            <a:endParaRPr lang="en-US" dirty="0"/>
          </a:p>
          <a:p>
            <a:r>
              <a:rPr lang="en-US" dirty="0"/>
              <a:t>Outline your slides with headers</a:t>
            </a:r>
          </a:p>
          <a:p>
            <a:endParaRPr lang="en-US" dirty="0"/>
          </a:p>
          <a:p>
            <a:r>
              <a:rPr lang="en-US" dirty="0"/>
              <a:t>Split slides if you see too much content per slide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5354-700D-4AE9-8A3E-DFE49350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Show, not Tell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7972-729A-40D8-818F-CF3FFC22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who isn’t paying attention well should be able to glance at your slide and get the message from it</a:t>
            </a:r>
          </a:p>
          <a:p>
            <a:endParaRPr lang="en-US" dirty="0"/>
          </a:p>
          <a:p>
            <a:r>
              <a:rPr lang="en-US" dirty="0"/>
              <a:t>Graphs should be:</a:t>
            </a:r>
          </a:p>
          <a:p>
            <a:pPr lvl="1"/>
            <a:r>
              <a:rPr lang="en-US" dirty="0"/>
              <a:t>Simplified</a:t>
            </a:r>
          </a:p>
          <a:p>
            <a:pPr lvl="1"/>
            <a:r>
              <a:rPr lang="en-US" dirty="0"/>
              <a:t>Labeled</a:t>
            </a:r>
          </a:p>
          <a:p>
            <a:pPr lvl="1"/>
            <a:r>
              <a:rPr lang="en-US" dirty="0"/>
              <a:t>Highlighted to showcase the most important work </a:t>
            </a:r>
          </a:p>
          <a:p>
            <a:pPr lvl="1"/>
            <a:endParaRPr lang="en-US" dirty="0"/>
          </a:p>
          <a:p>
            <a:r>
              <a:rPr lang="en-US" dirty="0"/>
              <a:t>Your slide headers should summarize the findings for that slide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0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A04D7-1D54-43BA-B11F-68CEAF51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F8740-9BED-4301-A742-A9E56B0E7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5D13-5238-4586-8A8D-68F17AB7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6578"/>
            <a:ext cx="11899232" cy="1325563"/>
          </a:xfrm>
        </p:spPr>
        <p:txBody>
          <a:bodyPr/>
          <a:lstStyle/>
          <a:p>
            <a:r>
              <a:rPr lang="en-US" dirty="0"/>
              <a:t>Male Veterans are More Likely to Commit Suicide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F6F40B-1ED5-4D28-99F2-4412E4701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9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846E39-BFE5-44A6-81CE-903E7198D85B}"/>
</file>

<file path=customXml/itemProps2.xml><?xml version="1.0" encoding="utf-8"?>
<ds:datastoreItem xmlns:ds="http://schemas.openxmlformats.org/officeDocument/2006/customXml" ds:itemID="{D52A0C46-9FF4-4F7E-B54E-99FC0F73C7B3}"/>
</file>

<file path=customXml/itemProps3.xml><?xml version="1.0" encoding="utf-8"?>
<ds:datastoreItem xmlns:ds="http://schemas.openxmlformats.org/officeDocument/2006/customXml" ds:itemID="{EC2A1FB5-6A84-4401-AA99-DA4ABF839637}"/>
</file>

<file path=docProps/app.xml><?xml version="1.0" encoding="utf-8"?>
<Properties xmlns="http://schemas.openxmlformats.org/officeDocument/2006/extended-properties" xmlns:vt="http://schemas.openxmlformats.org/officeDocument/2006/docPropsVTypes">
  <TotalTime>10525</TotalTime>
  <Words>293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 SemiBold</vt:lpstr>
      <vt:lpstr>Nunito Sans</vt:lpstr>
      <vt:lpstr>Office Theme</vt:lpstr>
      <vt:lpstr>Conceptualizing Visualizations and Reporting</vt:lpstr>
      <vt:lpstr>Create a Plan of Attack</vt:lpstr>
      <vt:lpstr>What do you need to tell your story?</vt:lpstr>
      <vt:lpstr>Mix ‘n Match your Tools</vt:lpstr>
      <vt:lpstr>Mix ‘n Match your Tools</vt:lpstr>
      <vt:lpstr>Create an Framework First</vt:lpstr>
      <vt:lpstr>Show, not Tell</vt:lpstr>
      <vt:lpstr>An EXample</vt:lpstr>
      <vt:lpstr>Male Veterans are More Likely to Commit Suicide</vt:lpstr>
      <vt:lpstr>But Male Risk Steadily Decreases over Time</vt:lpstr>
      <vt:lpstr>What Happens in Year 4 and 6?</vt:lpstr>
      <vt:lpstr>Design Principles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58</cp:revision>
  <dcterms:created xsi:type="dcterms:W3CDTF">2019-01-08T17:26:22Z</dcterms:created>
  <dcterms:modified xsi:type="dcterms:W3CDTF">2020-10-28T19:07:24Z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