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78" r:id="rId12"/>
    <p:sldId id="267" r:id="rId13"/>
    <p:sldId id="268" r:id="rId14"/>
    <p:sldId id="271" r:id="rId15"/>
    <p:sldId id="272" r:id="rId16"/>
    <p:sldId id="265" r:id="rId17"/>
    <p:sldId id="269" r:id="rId18"/>
    <p:sldId id="273" r:id="rId19"/>
    <p:sldId id="266" r:id="rId20"/>
    <p:sldId id="275" r:id="rId21"/>
    <p:sldId id="276" r:id="rId22"/>
    <p:sldId id="27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4994-3D5F-410C-ABDE-CA61EFCB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you Might Have from Elsewhere…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AB19-2DA1-48E7-B4BA-F85B366E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SAS, SPSS, MATLAB, Stata, </a:t>
            </a:r>
            <a:r>
              <a:rPr lang="en-US" dirty="0" err="1"/>
              <a:t>MiniTab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Business Objects, </a:t>
            </a:r>
            <a:r>
              <a:rPr lang="en-US" dirty="0" err="1"/>
              <a:t>PowerBI</a:t>
            </a:r>
            <a:r>
              <a:rPr lang="en-US" dirty="0"/>
              <a:t>, </a:t>
            </a:r>
            <a:r>
              <a:rPr lang="en-US" dirty="0" err="1"/>
              <a:t>Nvivo</a:t>
            </a:r>
            <a:r>
              <a:rPr lang="en-US" dirty="0"/>
              <a:t>, Verint, Qualtrics</a:t>
            </a:r>
          </a:p>
          <a:p>
            <a:endParaRPr lang="en-US" dirty="0"/>
          </a:p>
          <a:p>
            <a:r>
              <a:rPr lang="en-US" dirty="0"/>
              <a:t>Jira, MS Project</a:t>
            </a:r>
          </a:p>
        </p:txBody>
      </p:sp>
    </p:spTree>
    <p:extLst>
      <p:ext uri="{BB962C8B-B14F-4D97-AF65-F5344CB8AC3E}">
        <p14:creationId xmlns:p14="http://schemas.microsoft.com/office/powerpoint/2010/main" val="27533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A934-43A6-48A1-A288-C3D08641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‘</a:t>
            </a:r>
            <a:r>
              <a:rPr lang="en-US" dirty="0" err="1"/>
              <a:t>em</a:t>
            </a:r>
            <a:r>
              <a:rPr lang="en-US" dirty="0"/>
              <a:t>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A685-FCEE-46B7-98DC-DD9AC08A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skills MUST match the words in the job description </a:t>
            </a:r>
          </a:p>
          <a:p>
            <a:endParaRPr lang="en-US" dirty="0"/>
          </a:p>
          <a:p>
            <a:r>
              <a:rPr lang="en-US" dirty="0"/>
              <a:t>The first pass is based off % of keywords included in the resume</a:t>
            </a:r>
          </a:p>
          <a:p>
            <a:endParaRPr lang="en-US" dirty="0"/>
          </a:p>
          <a:p>
            <a:r>
              <a:rPr lang="en-US" dirty="0"/>
              <a:t>Capitalized words and field-specific jargon is important</a:t>
            </a:r>
          </a:p>
          <a:p>
            <a:endParaRPr lang="en-US" dirty="0"/>
          </a:p>
          <a:p>
            <a:r>
              <a:rPr lang="en-US" dirty="0"/>
              <a:t>EXACT SAME</a:t>
            </a:r>
          </a:p>
          <a:p>
            <a:pPr marL="0" indent="0">
              <a:buNone/>
            </a:pPr>
            <a:r>
              <a:rPr lang="en-US" dirty="0"/>
              <a:t>Client-facing communications = stakeholder engagement</a:t>
            </a:r>
          </a:p>
        </p:txBody>
      </p:sp>
    </p:spTree>
    <p:extLst>
      <p:ext uri="{BB962C8B-B14F-4D97-AF65-F5344CB8AC3E}">
        <p14:creationId xmlns:p14="http://schemas.microsoft.com/office/powerpoint/2010/main" val="20614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A208-7B1B-4A72-8BB0-94D65A58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3EC8-CE35-415A-BC1C-09244435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more, the better! </a:t>
            </a:r>
          </a:p>
          <a:p>
            <a:endParaRPr lang="en-US" dirty="0"/>
          </a:p>
          <a:p>
            <a:r>
              <a:rPr lang="en-US" dirty="0"/>
              <a:t>Have an entire project section on your resume</a:t>
            </a:r>
          </a:p>
          <a:p>
            <a:endParaRPr lang="en-US" dirty="0"/>
          </a:p>
          <a:p>
            <a:r>
              <a:rPr lang="en-US" dirty="0"/>
              <a:t>Include links to GitHub and/or Kaggle work</a:t>
            </a:r>
          </a:p>
          <a:p>
            <a:endParaRPr lang="en-US" dirty="0"/>
          </a:p>
          <a:p>
            <a:r>
              <a:rPr lang="en-US" dirty="0"/>
              <a:t>Cover the project like work experience </a:t>
            </a:r>
          </a:p>
          <a:p>
            <a:endParaRPr lang="en-US" dirty="0"/>
          </a:p>
          <a:p>
            <a:r>
              <a:rPr lang="en-US" dirty="0"/>
              <a:t>Don’t forget your soft skills work in teamwork, presentation, and management!</a:t>
            </a:r>
          </a:p>
          <a:p>
            <a:endParaRPr lang="en-US" dirty="0"/>
          </a:p>
          <a:p>
            <a:r>
              <a:rPr lang="en-US" dirty="0"/>
              <a:t>Participate in contests</a:t>
            </a:r>
          </a:p>
        </p:txBody>
      </p:sp>
    </p:spTree>
    <p:extLst>
      <p:ext uri="{BB962C8B-B14F-4D97-AF65-F5344CB8AC3E}">
        <p14:creationId xmlns:p14="http://schemas.microsoft.com/office/powerpoint/2010/main" val="741335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B9A1-A917-4DD7-BBF6-1E7B168A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DAB3-34EA-45F2-A436-5B0A7AA1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point it</a:t>
            </a:r>
          </a:p>
          <a:p>
            <a:endParaRPr lang="en-US" dirty="0"/>
          </a:p>
          <a:p>
            <a:r>
              <a:rPr lang="en-US" dirty="0"/>
              <a:t>Current work is in present tense</a:t>
            </a:r>
          </a:p>
          <a:p>
            <a:r>
              <a:rPr lang="en-US" dirty="0"/>
              <a:t>Past work in past tense</a:t>
            </a:r>
          </a:p>
          <a:p>
            <a:endParaRPr lang="en-US" dirty="0"/>
          </a:p>
          <a:p>
            <a:r>
              <a:rPr lang="en-US" dirty="0"/>
              <a:t>Action verbs or bust!</a:t>
            </a:r>
          </a:p>
          <a:p>
            <a:pPr lvl="1"/>
            <a:r>
              <a:rPr lang="en-US" dirty="0"/>
              <a:t>Don’t repeat your verbs</a:t>
            </a:r>
          </a:p>
          <a:p>
            <a:pPr lvl="1"/>
            <a:endParaRPr lang="en-US" dirty="0"/>
          </a:p>
          <a:p>
            <a:r>
              <a:rPr lang="en-US" dirty="0"/>
              <a:t>Explain basic responsibilities and then talk about achievements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8CC2-540A-47E5-BA89-6FAFA5E9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“Doer” jobs – cog in the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A9AA-CC55-46FB-94C5-67E608B1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Highlight how you’ve made your company: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Better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Faster</a:t>
            </a:r>
          </a:p>
          <a:p>
            <a:pPr lvl="1"/>
            <a:r>
              <a:rPr lang="en-US" b="0" dirty="0">
                <a:solidFill>
                  <a:srgbClr val="1D1C1D"/>
                </a:solidFill>
                <a:latin typeface="Montserrat SemiBold"/>
              </a:rPr>
              <a:t>More efficient </a:t>
            </a: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Helped them meet their overall goal</a:t>
            </a:r>
          </a:p>
          <a:p>
            <a:pPr lvl="1"/>
            <a:endParaRPr lang="en-US" b="0" i="0" dirty="0">
              <a:solidFill>
                <a:srgbClr val="1D1C1D"/>
              </a:solidFill>
              <a:effectLst/>
              <a:latin typeface="Montserrat SemiBold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Prove what you did was good</a:t>
            </a:r>
          </a:p>
          <a:p>
            <a:pPr lvl="1"/>
            <a:r>
              <a:rPr lang="en-US" b="0" dirty="0">
                <a:solidFill>
                  <a:srgbClr val="1D1C1D"/>
                </a:solidFill>
                <a:latin typeface="Montserrat SemiBold"/>
              </a:rPr>
              <a:t>Were you hired back (seasonal labor)? </a:t>
            </a:r>
          </a:p>
          <a:p>
            <a:pPr lvl="1"/>
            <a:r>
              <a:rPr lang="en-US" b="0" dirty="0">
                <a:solidFill>
                  <a:srgbClr val="1D1C1D"/>
                </a:solidFill>
                <a:latin typeface="Montserrat SemiBold"/>
              </a:rPr>
              <a:t>Did you train others?</a:t>
            </a:r>
          </a:p>
          <a:p>
            <a:pPr lvl="1"/>
            <a:r>
              <a:rPr lang="en-US" b="0" dirty="0">
                <a:solidFill>
                  <a:srgbClr val="1D1C1D"/>
                </a:solidFill>
                <a:latin typeface="Montserrat SemiBold"/>
              </a:rPr>
              <a:t>Did you start at the bottom and work up some?</a:t>
            </a:r>
          </a:p>
          <a:p>
            <a:pPr lvl="1"/>
            <a:r>
              <a:rPr lang="en-US" b="0" dirty="0">
                <a:solidFill>
                  <a:srgbClr val="1D1C1D"/>
                </a:solidFill>
                <a:latin typeface="Montserrat SemiBold"/>
              </a:rPr>
              <a:t>Were you trusted with money, keys, etc.?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1DC9-7F32-4835-887A-6013BCDD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“Achiever”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70AB-BF57-447B-AE3A-11AE29D8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You can quantify what you’ve done</a:t>
            </a:r>
          </a:p>
          <a:p>
            <a:endParaRPr lang="en-US" b="0" dirty="0">
              <a:solidFill>
                <a:srgbClr val="1D1C1D"/>
              </a:solidFill>
              <a:latin typeface="Montserrat SemiBold"/>
            </a:endParaRP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RESULT by ACTION</a:t>
            </a:r>
          </a:p>
          <a:p>
            <a:endParaRPr lang="en-US" b="0" i="0" dirty="0">
              <a:solidFill>
                <a:srgbClr val="1D1C1D"/>
              </a:solidFill>
              <a:effectLst/>
              <a:latin typeface="Montserrat SemiBold"/>
            </a:endParaRPr>
          </a:p>
          <a:p>
            <a:r>
              <a:rPr lang="en-US" b="0" dirty="0">
                <a:solidFill>
                  <a:srgbClr val="1D1C1D"/>
                </a:solidFill>
                <a:latin typeface="Montserrat SemiBold"/>
              </a:rPr>
              <a:t>Example: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Montserrat SemiBold"/>
              </a:rPr>
              <a:t>Achieved an 86% pass rate for students by providing personalized attention to 47 students. </a:t>
            </a:r>
          </a:p>
          <a:p>
            <a:endParaRPr lang="en-US" b="0" dirty="0">
              <a:solidFill>
                <a:srgbClr val="1D1C1D"/>
              </a:solidFill>
              <a:latin typeface="Slack-Lato"/>
            </a:endParaRPr>
          </a:p>
          <a:p>
            <a:r>
              <a:rPr lang="en-US" dirty="0"/>
              <a:t>Use the numbers!</a:t>
            </a:r>
          </a:p>
        </p:txBody>
      </p:sp>
    </p:spTree>
    <p:extLst>
      <p:ext uri="{BB962C8B-B14F-4D97-AF65-F5344CB8AC3E}">
        <p14:creationId xmlns:p14="http://schemas.microsoft.com/office/powerpoint/2010/main" val="232035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EC4-BD83-4E88-892E-29DA1C3C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Relevant!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D639-6F61-4E66-B2FE-9B30030F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Experience can include significant volunteer work</a:t>
            </a:r>
          </a:p>
          <a:p>
            <a:endParaRPr lang="en-US" dirty="0"/>
          </a:p>
          <a:p>
            <a:r>
              <a:rPr lang="en-US" dirty="0"/>
              <a:t>Doer jobs demonstrate: </a:t>
            </a:r>
          </a:p>
          <a:p>
            <a:pPr lvl="1"/>
            <a:r>
              <a:rPr lang="en-US" dirty="0"/>
              <a:t>Trust </a:t>
            </a:r>
          </a:p>
          <a:p>
            <a:pPr lvl="1"/>
            <a:r>
              <a:rPr lang="en-US" dirty="0"/>
              <a:t>Leadership </a:t>
            </a:r>
          </a:p>
          <a:p>
            <a:pPr lvl="1"/>
            <a:r>
              <a:rPr lang="en-US" dirty="0"/>
              <a:t>Soft skills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endParaRPr lang="en-US" dirty="0"/>
          </a:p>
          <a:p>
            <a:r>
              <a:rPr lang="en-US" dirty="0"/>
              <a:t>Even if it’s not in the same field, include any experience with: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/>
              <a:t>Leadership </a:t>
            </a:r>
          </a:p>
          <a:p>
            <a:pPr lvl="1"/>
            <a:r>
              <a:rPr lang="en-US" dirty="0"/>
              <a:t>Management </a:t>
            </a:r>
          </a:p>
          <a:p>
            <a:pPr lvl="1"/>
            <a:r>
              <a:rPr lang="en-US" dirty="0"/>
              <a:t>Data of any sort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9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6A86-9409-4B92-A12F-91321306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7FC2-6B04-4071-AA83-3C0F692C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Have a gap in your experience? </a:t>
            </a:r>
          </a:p>
          <a:p>
            <a:endParaRPr lang="en-US" dirty="0"/>
          </a:p>
          <a:p>
            <a:r>
              <a:rPr lang="en-US" dirty="0"/>
              <a:t>Address it in the cover letter or interview and turn it into a strength</a:t>
            </a:r>
          </a:p>
          <a:p>
            <a:endParaRPr lang="en-US" dirty="0"/>
          </a:p>
          <a:p>
            <a:r>
              <a:rPr lang="en-US" dirty="0"/>
              <a:t>What were you doing during that time? </a:t>
            </a:r>
          </a:p>
          <a:p>
            <a:pPr lvl="1"/>
            <a:r>
              <a:rPr lang="en-US" dirty="0"/>
              <a:t>Taking care of family? </a:t>
            </a:r>
          </a:p>
          <a:p>
            <a:pPr lvl="1"/>
            <a:r>
              <a:rPr lang="en-US" dirty="0"/>
              <a:t>Building your skills?</a:t>
            </a:r>
          </a:p>
          <a:p>
            <a:pPr lvl="1"/>
            <a:endParaRPr lang="en-US" dirty="0"/>
          </a:p>
          <a:p>
            <a:r>
              <a:rPr lang="en-US" dirty="0"/>
              <a:t>Don’t talk bad about previous employers</a:t>
            </a:r>
          </a:p>
          <a:p>
            <a:endParaRPr lang="en-US" dirty="0"/>
          </a:p>
          <a:p>
            <a:r>
              <a:rPr lang="en-US" dirty="0"/>
              <a:t>Leave out months to show less gap</a:t>
            </a:r>
          </a:p>
          <a:p>
            <a:endParaRPr lang="en-US" dirty="0"/>
          </a:p>
          <a:p>
            <a:r>
              <a:rPr lang="en-US" dirty="0"/>
              <a:t>Focus on education and skills as a new start</a:t>
            </a:r>
          </a:p>
        </p:txBody>
      </p:sp>
      <p:pic>
        <p:nvPicPr>
          <p:cNvPr id="1026" name="Picture 2" descr="Mind the Gap - Lauren Hill's Alexander Teaching Studio">
            <a:extLst>
              <a:ext uri="{FF2B5EF4-FFF2-40B4-BE49-F238E27FC236}">
                <a16:creationId xmlns:a16="http://schemas.microsoft.com/office/drawing/2014/main" id="{84A28D0E-ED90-4A34-B219-FD246CEE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555" y="486752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758E-0E3D-414D-AD7B-E810133F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05EC-0CD8-431F-8765-69E84AAD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Your School</a:t>
            </a:r>
            <a:r>
              <a:rPr lang="en-US" dirty="0"/>
              <a:t>, Powered by Woz U</a:t>
            </a:r>
          </a:p>
          <a:p>
            <a:endParaRPr lang="en-US" dirty="0"/>
          </a:p>
          <a:p>
            <a:r>
              <a:rPr lang="en-US" dirty="0"/>
              <a:t>Data Science Certificate</a:t>
            </a:r>
          </a:p>
          <a:p>
            <a:endParaRPr lang="en-US" dirty="0"/>
          </a:p>
          <a:p>
            <a:r>
              <a:rPr lang="en-US" dirty="0"/>
              <a:t>Avoid the words “bootcamp”</a:t>
            </a:r>
          </a:p>
          <a:p>
            <a:endParaRPr lang="en-US" dirty="0"/>
          </a:p>
          <a:p>
            <a:r>
              <a:rPr lang="en-US" dirty="0"/>
              <a:t>Minimally describe and/or bullet the skills you acquired and the time you spent</a:t>
            </a:r>
          </a:p>
        </p:txBody>
      </p:sp>
    </p:spTree>
    <p:extLst>
      <p:ext uri="{BB962C8B-B14F-4D97-AF65-F5344CB8AC3E}">
        <p14:creationId xmlns:p14="http://schemas.microsoft.com/office/powerpoint/2010/main" val="388394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93B6-597D-4739-ACE1-77F1D0CE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it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512C-7A1F-49B5-96CC-6E8EE8C2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1-2 pages</a:t>
            </a:r>
          </a:p>
          <a:p>
            <a:endParaRPr lang="en-US" dirty="0"/>
          </a:p>
          <a:p>
            <a:r>
              <a:rPr lang="en-US" dirty="0"/>
              <a:t>Don’t squish it onto 1 if you’re very experienced</a:t>
            </a:r>
          </a:p>
          <a:p>
            <a:endParaRPr lang="en-US" dirty="0"/>
          </a:p>
          <a:p>
            <a:r>
              <a:rPr lang="en-US" dirty="0"/>
              <a:t>Don’t go past 3 pages</a:t>
            </a:r>
          </a:p>
        </p:txBody>
      </p:sp>
    </p:spTree>
    <p:extLst>
      <p:ext uri="{BB962C8B-B14F-4D97-AF65-F5344CB8AC3E}">
        <p14:creationId xmlns:p14="http://schemas.microsoft.com/office/powerpoint/2010/main" val="162203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6932F-8CD9-434D-BF6B-CC871964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C3188-D629-4C5B-9EB4-ED5CB49C6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7FDF-FCD7-483B-8CF3-C92221A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6CAE-17D0-491B-8A38-79A64CE2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Typos and grammar issues</a:t>
            </a:r>
          </a:p>
          <a:p>
            <a:r>
              <a:rPr lang="en-US" dirty="0"/>
              <a:t>Personal information &amp; hobbies</a:t>
            </a:r>
          </a:p>
          <a:p>
            <a:r>
              <a:rPr lang="en-US" dirty="0"/>
              <a:t>Jokes </a:t>
            </a:r>
          </a:p>
          <a:p>
            <a:r>
              <a:rPr lang="en-US" dirty="0"/>
              <a:t>Meaningless words </a:t>
            </a:r>
          </a:p>
          <a:p>
            <a:r>
              <a:rPr lang="en-US" dirty="0"/>
              <a:t>Reasons for leaving past jobs</a:t>
            </a:r>
          </a:p>
          <a:p>
            <a:r>
              <a:rPr lang="en-US" dirty="0"/>
              <a:t>Salary requirements </a:t>
            </a:r>
          </a:p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76068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8CD-2F05-43A6-B2BC-9D37BC01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up your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8383-489F-4620-9987-474D7328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similarly formatted reference list ready to roll</a:t>
            </a:r>
          </a:p>
          <a:p>
            <a:endParaRPr lang="en-US" dirty="0"/>
          </a:p>
          <a:p>
            <a:r>
              <a:rPr lang="en-US" dirty="0"/>
              <a:t>Confirm your references before hand</a:t>
            </a:r>
          </a:p>
          <a:p>
            <a:endParaRPr lang="en-US" dirty="0"/>
          </a:p>
          <a:p>
            <a:r>
              <a:rPr lang="en-US" dirty="0"/>
              <a:t>We can be references for you!</a:t>
            </a:r>
          </a:p>
        </p:txBody>
      </p:sp>
    </p:spTree>
    <p:extLst>
      <p:ext uri="{BB962C8B-B14F-4D97-AF65-F5344CB8AC3E}">
        <p14:creationId xmlns:p14="http://schemas.microsoft.com/office/powerpoint/2010/main" val="909343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F2D5-1F19-4869-BE07-D3A2EF76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specific goal in mind?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D042-95A1-4CC3-BBE5-C8763FF7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Research, research, research! </a:t>
            </a:r>
          </a:p>
          <a:p>
            <a:endParaRPr lang="en-US" dirty="0"/>
          </a:p>
          <a:p>
            <a:r>
              <a:rPr lang="en-US" dirty="0"/>
              <a:t>Pull job descriptions and see what the subfield requires</a:t>
            </a:r>
          </a:p>
          <a:p>
            <a:endParaRPr lang="en-US" dirty="0"/>
          </a:p>
          <a:p>
            <a:r>
              <a:rPr lang="en-US" dirty="0"/>
              <a:t>Network with employees to get the inside scoop</a:t>
            </a:r>
          </a:p>
          <a:p>
            <a:endParaRPr lang="en-US" dirty="0"/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Highlight those skills</a:t>
            </a:r>
          </a:p>
          <a:p>
            <a:pPr lvl="1"/>
            <a:r>
              <a:rPr lang="en-US" dirty="0"/>
              <a:t>Build up those skills</a:t>
            </a:r>
          </a:p>
          <a:p>
            <a:pPr lvl="1"/>
            <a:r>
              <a:rPr lang="en-US" dirty="0"/>
              <a:t>Put those skills in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393957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3A2E1-C2DA-4AE4-841F-85F551FA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E6BDA-EE65-48D8-B3DB-1B46A03B2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A857-8007-4D74-A228-388E7C5A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A0AD2-0285-409D-B911-F5CCFA3A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Easy-to-read font</a:t>
            </a:r>
          </a:p>
          <a:p>
            <a:endParaRPr lang="en-US" dirty="0"/>
          </a:p>
          <a:p>
            <a:r>
              <a:rPr lang="en-US" dirty="0"/>
              <a:t>Proofread, proofread, proofread</a:t>
            </a:r>
          </a:p>
          <a:p>
            <a:endParaRPr lang="en-US" dirty="0"/>
          </a:p>
          <a:p>
            <a:r>
              <a:rPr lang="en-US" dirty="0"/>
              <a:t>Avoid design elements</a:t>
            </a:r>
          </a:p>
        </p:txBody>
      </p:sp>
    </p:spTree>
    <p:extLst>
      <p:ext uri="{BB962C8B-B14F-4D97-AF65-F5344CB8AC3E}">
        <p14:creationId xmlns:p14="http://schemas.microsoft.com/office/powerpoint/2010/main" val="36225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E6E5-8E1F-4617-BAB8-D9518009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9665-5F15-4D06-A6BD-E4573EED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bullet points</a:t>
            </a:r>
          </a:p>
          <a:p>
            <a:endParaRPr lang="en-US" dirty="0"/>
          </a:p>
          <a:p>
            <a:r>
              <a:rPr lang="en-US" dirty="0"/>
              <a:t>Don’t include unnecessary details</a:t>
            </a:r>
          </a:p>
          <a:p>
            <a:endParaRPr lang="en-US" dirty="0"/>
          </a:p>
          <a:p>
            <a:r>
              <a:rPr lang="en-US" dirty="0"/>
              <a:t>Use your action verbs! </a:t>
            </a:r>
          </a:p>
        </p:txBody>
      </p:sp>
    </p:spTree>
    <p:extLst>
      <p:ext uri="{BB962C8B-B14F-4D97-AF65-F5344CB8AC3E}">
        <p14:creationId xmlns:p14="http://schemas.microsoft.com/office/powerpoint/2010/main" val="402583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23FC-0659-48E8-91E0-7D43239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8442-AD97-43B5-8503-A7DB8741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yourself! </a:t>
            </a:r>
          </a:p>
          <a:p>
            <a:endParaRPr lang="en-US" dirty="0"/>
          </a:p>
          <a:p>
            <a:r>
              <a:rPr lang="en-US" dirty="0"/>
              <a:t>Have more than one resume for different types of jobs</a:t>
            </a:r>
          </a:p>
          <a:p>
            <a:endParaRPr lang="en-US" dirty="0"/>
          </a:p>
          <a:p>
            <a:r>
              <a:rPr lang="en-US" dirty="0"/>
              <a:t>Modify your resume for each and every job</a:t>
            </a:r>
          </a:p>
          <a:p>
            <a:endParaRPr lang="en-US" dirty="0"/>
          </a:p>
          <a:p>
            <a:r>
              <a:rPr lang="en-US" dirty="0"/>
              <a:t>List your most relevant skills / experience first</a:t>
            </a:r>
          </a:p>
        </p:txBody>
      </p:sp>
    </p:spTree>
    <p:extLst>
      <p:ext uri="{BB962C8B-B14F-4D97-AF65-F5344CB8AC3E}">
        <p14:creationId xmlns:p14="http://schemas.microsoft.com/office/powerpoint/2010/main" val="716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FEC73-101E-449C-B67C-58CF7C28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Sections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AE694-86B8-4F82-96F4-0567CFEE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E283-4E72-41B6-B9B2-8A21452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8029F-A226-48EC-91F4-0D7D3546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link to your LinkedIn</a:t>
            </a:r>
          </a:p>
          <a:p>
            <a:endParaRPr lang="en-US" dirty="0"/>
          </a:p>
          <a:p>
            <a:r>
              <a:rPr lang="en-US" dirty="0"/>
              <a:t>Make sure your email is professional </a:t>
            </a:r>
          </a:p>
          <a:p>
            <a:pPr lvl="1"/>
            <a:r>
              <a:rPr lang="en-US" dirty="0"/>
              <a:t>Some variation on your name</a:t>
            </a:r>
          </a:p>
          <a:p>
            <a:pPr lvl="1"/>
            <a:r>
              <a:rPr lang="en-US" dirty="0"/>
              <a:t>Don’t include a year </a:t>
            </a:r>
          </a:p>
          <a:p>
            <a:pPr lvl="1"/>
            <a:r>
              <a:rPr lang="en-US" dirty="0"/>
              <a:t>Include a link to your email</a:t>
            </a:r>
          </a:p>
          <a:p>
            <a:pPr lvl="1"/>
            <a:endParaRPr lang="en-US" dirty="0"/>
          </a:p>
          <a:p>
            <a:r>
              <a:rPr lang="en-US" dirty="0"/>
              <a:t>Only include physical address if you don’t want to move locations</a:t>
            </a:r>
          </a:p>
          <a:p>
            <a:pPr lvl="1"/>
            <a:r>
              <a:rPr lang="en-US" dirty="0"/>
              <a:t>Just include city, state</a:t>
            </a:r>
          </a:p>
        </p:txBody>
      </p:sp>
    </p:spTree>
    <p:extLst>
      <p:ext uri="{BB962C8B-B14F-4D97-AF65-F5344CB8AC3E}">
        <p14:creationId xmlns:p14="http://schemas.microsoft.com/office/powerpoint/2010/main" val="40087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749D-F936-457B-84EE-8C9CB47E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0F2A-105B-430A-B3C6-C3B6902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1-3 sentences to talk about your key skills and background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/>
              </a:rPr>
              <a:t>Data scientist 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skilled in data processing and analytics in SQL, Python and R, with a strong background in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/>
              </a:rPr>
              <a:t>healthcare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. Specializes in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/>
              </a:rPr>
              <a:t>advanced modeling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. Actively pursuing opportunities to provide data scientist skills, leadership ability, and enthusiasm in a fast-paced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7E00-7D46-4E5C-ADD8-E81FC6D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to Include from this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4EE1-CCD3-4EB9-8FA9-FD47479E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Python, R, Tableau, Excel</a:t>
            </a:r>
          </a:p>
          <a:p>
            <a:endParaRPr lang="en-US" dirty="0"/>
          </a:p>
          <a:p>
            <a:r>
              <a:rPr lang="en-US" dirty="0"/>
              <a:t>Machine Learning, Modeling, Data Mining, Project Management </a:t>
            </a:r>
          </a:p>
          <a:p>
            <a:endParaRPr lang="en-US" dirty="0"/>
          </a:p>
          <a:p>
            <a:r>
              <a:rPr lang="en-US" dirty="0"/>
              <a:t>Spark, Hadoop, Hive, Pig, NoSQL, Visual Studio Code, Scala, Agile, Waterfall</a:t>
            </a:r>
          </a:p>
          <a:p>
            <a:endParaRPr lang="en-US" dirty="0"/>
          </a:p>
          <a:p>
            <a:r>
              <a:rPr lang="en-US" dirty="0"/>
              <a:t>Survey monkey</a:t>
            </a:r>
          </a:p>
        </p:txBody>
      </p:sp>
    </p:spTree>
    <p:extLst>
      <p:ext uri="{BB962C8B-B14F-4D97-AF65-F5344CB8AC3E}">
        <p14:creationId xmlns:p14="http://schemas.microsoft.com/office/powerpoint/2010/main" val="299717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CEE79F-6604-4AF6-A1C6-3E4F2CC57054}"/>
</file>

<file path=customXml/itemProps2.xml><?xml version="1.0" encoding="utf-8"?>
<ds:datastoreItem xmlns:ds="http://schemas.openxmlformats.org/officeDocument/2006/customXml" ds:itemID="{E6BC98FC-640F-4816-8694-E3948129CA07}"/>
</file>

<file path=customXml/itemProps3.xml><?xml version="1.0" encoding="utf-8"?>
<ds:datastoreItem xmlns:ds="http://schemas.openxmlformats.org/officeDocument/2006/customXml" ds:itemID="{14AAA766-965D-4966-B875-97F80599BB3D}"/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713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Montserrat SemiBold</vt:lpstr>
      <vt:lpstr>Nunito Sans</vt:lpstr>
      <vt:lpstr>Open Sans</vt:lpstr>
      <vt:lpstr>Slack-Lato</vt:lpstr>
      <vt:lpstr>Office Theme</vt:lpstr>
      <vt:lpstr>Resumes</vt:lpstr>
      <vt:lpstr>The 3 Cs</vt:lpstr>
      <vt:lpstr>Clean</vt:lpstr>
      <vt:lpstr>Concise</vt:lpstr>
      <vt:lpstr>Convincing</vt:lpstr>
      <vt:lpstr>Resume Sections</vt:lpstr>
      <vt:lpstr>Header</vt:lpstr>
      <vt:lpstr>Summary</vt:lpstr>
      <vt:lpstr>Skills to Include from this Program</vt:lpstr>
      <vt:lpstr>Skills you Might Have from Elsewhere…</vt:lpstr>
      <vt:lpstr>Match ‘em up!</vt:lpstr>
      <vt:lpstr>Projects </vt:lpstr>
      <vt:lpstr>Experience</vt:lpstr>
      <vt:lpstr>“Doer” jobs – cog in the machine </vt:lpstr>
      <vt:lpstr>“Achiever” Jobs</vt:lpstr>
      <vt:lpstr>Everything is Relevant! </vt:lpstr>
      <vt:lpstr>Mind the Gap! </vt:lpstr>
      <vt:lpstr>Education</vt:lpstr>
      <vt:lpstr>How long should it be?</vt:lpstr>
      <vt:lpstr>DON’T Include</vt:lpstr>
      <vt:lpstr>Line up your References</vt:lpstr>
      <vt:lpstr>Have a specific goal in mind?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56</cp:revision>
  <dcterms:created xsi:type="dcterms:W3CDTF">2019-01-08T17:26:22Z</dcterms:created>
  <dcterms:modified xsi:type="dcterms:W3CDTF">2020-10-22T21:22:26Z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