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9"/>
    <a:srgbClr val="3C4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A400-8EBB-49AB-8459-B8AB26D4D23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73BB-B1CF-406D-8BA4-770D05C5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BD10FAE-F7E9-431B-B832-FC8D947D5D3B}"/>
              </a:ext>
            </a:extLst>
          </p:cNvPr>
          <p:cNvSpPr/>
          <p:nvPr/>
        </p:nvSpPr>
        <p:spPr>
          <a:xfrm>
            <a:off x="0" y="0"/>
            <a:ext cx="6858000" cy="1081665"/>
          </a:xfrm>
          <a:prstGeom prst="rect">
            <a:avLst/>
          </a:prstGeom>
          <a:solidFill>
            <a:srgbClr val="008DC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09A9F24-AB66-417F-B63B-6328DC3C94DE}"/>
              </a:ext>
            </a:extLst>
          </p:cNvPr>
          <p:cNvSpPr/>
          <p:nvPr/>
        </p:nvSpPr>
        <p:spPr>
          <a:xfrm>
            <a:off x="0" y="8081234"/>
            <a:ext cx="6858000" cy="1081665"/>
          </a:xfrm>
          <a:prstGeom prst="rect">
            <a:avLst/>
          </a:prstGeom>
          <a:solidFill>
            <a:srgbClr val="008DC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8E7E0-EB81-45EF-8A5F-7BA8263CA980}"/>
              </a:ext>
            </a:extLst>
          </p:cNvPr>
          <p:cNvSpPr txBox="1"/>
          <p:nvPr/>
        </p:nvSpPr>
        <p:spPr>
          <a:xfrm>
            <a:off x="189373" y="235906"/>
            <a:ext cx="699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  <a:cs typeface="Segoe UI Semibold" panose="020B0702040204020203" pitchFamily="34" charset="0"/>
              </a:rPr>
              <a:t>Is your Blood Pressure Too High?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580DE-1045-4791-8BDF-60A7F40A0A79}"/>
              </a:ext>
            </a:extLst>
          </p:cNvPr>
          <p:cNvSpPr txBox="1"/>
          <p:nvPr/>
        </p:nvSpPr>
        <p:spPr>
          <a:xfrm>
            <a:off x="854546" y="8115307"/>
            <a:ext cx="51489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>
                <a:latin typeface="Arial Black" panose="020B0A04020102020204" pitchFamily="34" charset="0"/>
                <a:cs typeface="Segoe UI Semibold" panose="020B0702040204020203" pitchFamily="34" charset="0"/>
              </a:rPr>
              <a:t>25 by 2025!</a:t>
            </a:r>
          </a:p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Decrease hypertension by 25% worldwide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96EC-BEC3-44B0-961D-858B62380C20}"/>
              </a:ext>
            </a:extLst>
          </p:cNvPr>
          <p:cNvSpPr txBox="1"/>
          <p:nvPr/>
        </p:nvSpPr>
        <p:spPr>
          <a:xfrm>
            <a:off x="3930315" y="8928556"/>
            <a:ext cx="3314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https://www.who.int/news-room/fact-sheets/detail/hypertension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CCCAE-6CC1-4852-987E-4275C8B2EE85}"/>
              </a:ext>
            </a:extLst>
          </p:cNvPr>
          <p:cNvSpPr txBox="1"/>
          <p:nvPr/>
        </p:nvSpPr>
        <p:spPr>
          <a:xfrm>
            <a:off x="271377" y="5716947"/>
            <a:ext cx="6315242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Who’s Especially at Risk?</a:t>
            </a:r>
          </a:p>
        </p:txBody>
      </p:sp>
      <p:pic>
        <p:nvPicPr>
          <p:cNvPr id="24" name="Graphic 23" descr="Earth globe: Americas">
            <a:extLst>
              <a:ext uri="{FF2B5EF4-FFF2-40B4-BE49-F238E27FC236}">
                <a16:creationId xmlns:a16="http://schemas.microsoft.com/office/drawing/2014/main" id="{DCDD8823-EBA3-4EE3-A8C0-13C261FD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081" y="437996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47CDF2-6152-4D9D-9510-98DCE586CE37}"/>
              </a:ext>
            </a:extLst>
          </p:cNvPr>
          <p:cNvSpPr txBox="1"/>
          <p:nvPr/>
        </p:nvSpPr>
        <p:spPr>
          <a:xfrm>
            <a:off x="836561" y="4682250"/>
            <a:ext cx="55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Affects 1.13 </a:t>
            </a:r>
            <a:r>
              <a:rPr lang="en-US" b="1" dirty="0">
                <a:latin typeface="Arial Black" panose="020B0A04020102020204" pitchFamily="34" charset="0"/>
                <a:cs typeface="Segoe UI Semibold" panose="020B0702040204020203" pitchFamily="34" charset="0"/>
              </a:rPr>
              <a:t>BILLION</a:t>
            </a:r>
            <a:r>
              <a:rPr lang="en-US" dirty="0">
                <a:latin typeface="Arial Black" panose="020B0A04020102020204" pitchFamily="34" charset="0"/>
                <a:cs typeface="Segoe UI Semibold" panose="020B0702040204020203" pitchFamily="34" charset="0"/>
              </a:rPr>
              <a:t>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worldwide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AE8788-358E-4C74-B653-E62D8881F422}"/>
              </a:ext>
            </a:extLst>
          </p:cNvPr>
          <p:cNvGrpSpPr/>
          <p:nvPr/>
        </p:nvGrpSpPr>
        <p:grpSpPr>
          <a:xfrm>
            <a:off x="-121738" y="1162845"/>
            <a:ext cx="3200400" cy="2520008"/>
            <a:chOff x="3987131" y="1286744"/>
            <a:chExt cx="3200400" cy="2520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8B8AE-78BB-4507-B99F-08F779FAA097}"/>
                    </a:ext>
                  </a:extLst>
                </p:cNvPr>
                <p:cNvSpPr txBox="1"/>
                <p:nvPr/>
              </p:nvSpPr>
              <p:spPr>
                <a:xfrm>
                  <a:off x="3987131" y="1286744"/>
                  <a:ext cx="3200400" cy="15304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Hypertension</a:t>
                  </a:r>
                </a:p>
                <a:p>
                  <a:pPr algn="ctr"/>
                  <a:r>
                    <a:rPr lang="en-US" b="1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(High blood pressure)</a:t>
                  </a:r>
                </a:p>
                <a:p>
                  <a:endParaRPr lang="en-US" sz="1200" b="1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  <a:p>
                  <a:r>
                    <a:rPr lang="en-US" sz="32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       ≥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</m:oMath>
                  </a14:m>
                  <a:r>
                    <a:rPr lang="en-US" sz="32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8B8AE-78BB-4507-B99F-08F779FAA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131" y="1286744"/>
                  <a:ext cx="3200400" cy="1530484"/>
                </a:xfrm>
                <a:prstGeom prst="rect">
                  <a:avLst/>
                </a:prstGeom>
                <a:blipFill>
                  <a:blip r:embed="rId4"/>
                  <a:stretch>
                    <a:fillRect t="-1992" b="-47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D3084C46-C602-4DB0-9D2E-55D2674FC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279" y="2652700"/>
              <a:ext cx="1154052" cy="115405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8B0F10-3F73-48E6-86BB-9E1DE05C1859}"/>
              </a:ext>
            </a:extLst>
          </p:cNvPr>
          <p:cNvGrpSpPr/>
          <p:nvPr/>
        </p:nvGrpSpPr>
        <p:grpSpPr>
          <a:xfrm>
            <a:off x="3781560" y="1708842"/>
            <a:ext cx="3400927" cy="1575102"/>
            <a:chOff x="804779" y="1724526"/>
            <a:chExt cx="3400927" cy="1575102"/>
          </a:xfrm>
        </p:grpSpPr>
        <p:pic>
          <p:nvPicPr>
            <p:cNvPr id="9" name="Graphic 8" descr="Heart organ">
              <a:extLst>
                <a:ext uri="{FF2B5EF4-FFF2-40B4-BE49-F238E27FC236}">
                  <a16:creationId xmlns:a16="http://schemas.microsoft.com/office/drawing/2014/main" id="{D17A637C-66CD-48DB-9B33-3DBF891A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7476" y="251157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Kidneys">
              <a:extLst>
                <a:ext uri="{FF2B5EF4-FFF2-40B4-BE49-F238E27FC236}">
                  <a16:creationId xmlns:a16="http://schemas.microsoft.com/office/drawing/2014/main" id="{4C1DFF23-A925-4EC7-8A97-2C76A1261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10177" y="2544485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Brain">
              <a:extLst>
                <a:ext uri="{FF2B5EF4-FFF2-40B4-BE49-F238E27FC236}">
                  <a16:creationId xmlns:a16="http://schemas.microsoft.com/office/drawing/2014/main" id="{A2C795CE-FAEB-4232-AD77-225ED876E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10550" y="2526115"/>
              <a:ext cx="457200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0AAAA-B4F9-4ADF-9C62-CF09AA6DB09E}"/>
                </a:ext>
              </a:extLst>
            </p:cNvPr>
            <p:cNvSpPr txBox="1"/>
            <p:nvPr/>
          </p:nvSpPr>
          <p:spPr>
            <a:xfrm>
              <a:off x="804779" y="1724526"/>
              <a:ext cx="340092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Why it matters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Premature death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Increases risk for diseases like: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7FE432-29D5-4BD0-B74C-50CEB29D13AD}"/>
                </a:ext>
              </a:extLst>
            </p:cNvPr>
            <p:cNvSpPr txBox="1"/>
            <p:nvPr/>
          </p:nvSpPr>
          <p:spPr>
            <a:xfrm>
              <a:off x="1147059" y="3053407"/>
              <a:ext cx="59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Heart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E4F76E-A9B9-4CA1-B60D-A2D9E70FF87B}"/>
                </a:ext>
              </a:extLst>
            </p:cNvPr>
            <p:cNvSpPr txBox="1"/>
            <p:nvPr/>
          </p:nvSpPr>
          <p:spPr>
            <a:xfrm>
              <a:off x="1831869" y="3053407"/>
              <a:ext cx="59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Kidney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85AA77-A4DF-4421-9D10-2B0FEC7B892C}"/>
                </a:ext>
              </a:extLst>
            </p:cNvPr>
            <p:cNvSpPr txBox="1"/>
            <p:nvPr/>
          </p:nvSpPr>
          <p:spPr>
            <a:xfrm>
              <a:off x="2610550" y="3037492"/>
              <a:ext cx="590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Brain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6ECF0C-DE8F-42A7-9612-E0197A6BAB87}"/>
              </a:ext>
            </a:extLst>
          </p:cNvPr>
          <p:cNvGrpSpPr/>
          <p:nvPr/>
        </p:nvGrpSpPr>
        <p:grpSpPr>
          <a:xfrm>
            <a:off x="475979" y="6291598"/>
            <a:ext cx="6267450" cy="1191257"/>
            <a:chOff x="321506" y="6465803"/>
            <a:chExt cx="6267450" cy="1191257"/>
          </a:xfrm>
        </p:grpSpPr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2D66B61D-4572-42BE-A408-9F283DAAC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1506" y="6505074"/>
              <a:ext cx="707862" cy="707862"/>
            </a:xfrm>
            <a:prstGeom prst="rect">
              <a:avLst/>
            </a:prstGeom>
          </p:spPr>
        </p:pic>
        <p:pic>
          <p:nvPicPr>
            <p:cNvPr id="26" name="Graphic 25" descr="Africa">
              <a:extLst>
                <a:ext uri="{FF2B5EF4-FFF2-40B4-BE49-F238E27FC236}">
                  <a16:creationId xmlns:a16="http://schemas.microsoft.com/office/drawing/2014/main" id="{46D22CB2-1504-4506-95F8-46447F30E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37552" y="6493417"/>
              <a:ext cx="749475" cy="749475"/>
            </a:xfrm>
            <a:prstGeom prst="rect">
              <a:avLst/>
            </a:prstGeom>
          </p:spPr>
        </p:pic>
        <p:pic>
          <p:nvPicPr>
            <p:cNvPr id="41" name="Graphic 40" descr="Man">
              <a:extLst>
                <a:ext uri="{FF2B5EF4-FFF2-40B4-BE49-F238E27FC236}">
                  <a16:creationId xmlns:a16="http://schemas.microsoft.com/office/drawing/2014/main" id="{ED9F0456-9943-4937-A3B2-8EE02EC66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37122" y="6505074"/>
              <a:ext cx="708590" cy="70859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3B87B3-D8D5-4C9D-A42C-98B2295103E4}"/>
                </a:ext>
              </a:extLst>
            </p:cNvPr>
            <p:cNvSpPr txBox="1"/>
            <p:nvPr/>
          </p:nvSpPr>
          <p:spPr>
            <a:xfrm>
              <a:off x="949529" y="7402164"/>
              <a:ext cx="10170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 in 4 Males</a:t>
              </a:r>
            </a:p>
          </p:txBody>
        </p:sp>
        <p:pic>
          <p:nvPicPr>
            <p:cNvPr id="45" name="Graphic 44" descr="Africa">
              <a:extLst>
                <a:ext uri="{FF2B5EF4-FFF2-40B4-BE49-F238E27FC236}">
                  <a16:creationId xmlns:a16="http://schemas.microsoft.com/office/drawing/2014/main" id="{20B8EBD9-872D-48DD-B122-E313C13CC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64467" y="6465803"/>
              <a:ext cx="749475" cy="749475"/>
            </a:xfrm>
            <a:prstGeom prst="rect">
              <a:avLst/>
            </a:prstGeom>
          </p:spPr>
        </p:pic>
        <p:pic>
          <p:nvPicPr>
            <p:cNvPr id="47" name="Graphic 46" descr="Africa">
              <a:extLst>
                <a:ext uri="{FF2B5EF4-FFF2-40B4-BE49-F238E27FC236}">
                  <a16:creationId xmlns:a16="http://schemas.microsoft.com/office/drawing/2014/main" id="{FF6E7B30-0AC4-4AAD-832F-FBE34F16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28796" y="6465803"/>
              <a:ext cx="749475" cy="74947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2357C0-D775-4CA7-9DA6-B7BCD40CAE04}"/>
                </a:ext>
              </a:extLst>
            </p:cNvPr>
            <p:cNvSpPr txBox="1"/>
            <p:nvPr/>
          </p:nvSpPr>
          <p:spPr>
            <a:xfrm>
              <a:off x="3781560" y="7410839"/>
              <a:ext cx="2807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 in 3 Low- and Middle- Income Countries</a:t>
              </a:r>
            </a:p>
          </p:txBody>
        </p:sp>
        <p:pic>
          <p:nvPicPr>
            <p:cNvPr id="55" name="Graphic 54" descr="Man">
              <a:extLst>
                <a:ext uri="{FF2B5EF4-FFF2-40B4-BE49-F238E27FC236}">
                  <a16:creationId xmlns:a16="http://schemas.microsoft.com/office/drawing/2014/main" id="{B811A7FB-D8C6-45F9-998B-BF7F337C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9529" y="6505612"/>
              <a:ext cx="708590" cy="708590"/>
            </a:xfrm>
            <a:prstGeom prst="rect">
              <a:avLst/>
            </a:prstGeom>
          </p:spPr>
        </p:pic>
        <p:pic>
          <p:nvPicPr>
            <p:cNvPr id="57" name="Graphic 56" descr="Man">
              <a:extLst>
                <a:ext uri="{FF2B5EF4-FFF2-40B4-BE49-F238E27FC236}">
                  <a16:creationId xmlns:a16="http://schemas.microsoft.com/office/drawing/2014/main" id="{D31A3D20-44FC-45AE-B082-B68F386E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37899" y="6504346"/>
              <a:ext cx="708590" cy="708590"/>
            </a:xfrm>
            <a:prstGeom prst="rect">
              <a:avLst/>
            </a:prstGeom>
          </p:spPr>
        </p:pic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A137B3E-E2BC-4F93-B093-FBB15211FD7F}"/>
              </a:ext>
            </a:extLst>
          </p:cNvPr>
          <p:cNvCxnSpPr>
            <a:cxnSpLocks/>
          </p:cNvCxnSpPr>
          <p:nvPr/>
        </p:nvCxnSpPr>
        <p:spPr>
          <a:xfrm>
            <a:off x="-59517" y="4052578"/>
            <a:ext cx="6917517" cy="0"/>
          </a:xfrm>
          <a:prstGeom prst="line">
            <a:avLst/>
          </a:prstGeom>
          <a:ln w="381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C6C630-15A3-40F1-BDC1-758BEFE4789E}"/>
              </a:ext>
            </a:extLst>
          </p:cNvPr>
          <p:cNvCxnSpPr>
            <a:cxnSpLocks/>
          </p:cNvCxnSpPr>
          <p:nvPr/>
        </p:nvCxnSpPr>
        <p:spPr>
          <a:xfrm>
            <a:off x="-29760" y="5492713"/>
            <a:ext cx="6917517" cy="0"/>
          </a:xfrm>
          <a:prstGeom prst="line">
            <a:avLst/>
          </a:prstGeom>
          <a:ln w="381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1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2F0D83-7983-4416-B94F-003DBF8B10B5}"/>
</file>

<file path=customXml/itemProps2.xml><?xml version="1.0" encoding="utf-8"?>
<ds:datastoreItem xmlns:ds="http://schemas.openxmlformats.org/officeDocument/2006/customXml" ds:itemID="{F0AF3707-42D5-4D58-8CC9-CD45416AFD03}"/>
</file>

<file path=customXml/itemProps3.xml><?xml version="1.0" encoding="utf-8"?>
<ds:datastoreItem xmlns:ds="http://schemas.openxmlformats.org/officeDocument/2006/customXml" ds:itemID="{205455A9-8BAB-4081-9A5A-8D26F134E19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77</Words>
  <Application>Microsoft Office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Cambria Math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Dodd</dc:creator>
  <cp:lastModifiedBy>Cameron Dodd</cp:lastModifiedBy>
  <cp:revision>8</cp:revision>
  <dcterms:created xsi:type="dcterms:W3CDTF">2020-09-17T15:46:16Z</dcterms:created>
  <dcterms:modified xsi:type="dcterms:W3CDTF">2020-09-17T23:57:45Z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