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2" r:id="rId9"/>
    <p:sldId id="265" r:id="rId10"/>
    <p:sldId id="263"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039"/>
    <a:srgbClr val="6E706A"/>
    <a:srgbClr val="000000"/>
    <a:srgbClr val="12130F"/>
    <a:srgbClr val="272921"/>
    <a:srgbClr val="585951"/>
    <a:srgbClr val="7C7D79"/>
    <a:srgbClr val="C6C7C3"/>
    <a:srgbClr val="3B3D36"/>
    <a:srgbClr val="A2A3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34" autoAdjust="0"/>
    <p:restoredTop sz="94660"/>
  </p:normalViewPr>
  <p:slideViewPr>
    <p:cSldViewPr snapToGrid="0">
      <p:cViewPr varScale="1">
        <p:scale>
          <a:sx n="70" d="100"/>
          <a:sy n="70" d="100"/>
        </p:scale>
        <p:origin x="69" y="15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C909D-91B7-414D-8C4B-31BA9E449110}"/>
              </a:ext>
            </a:extLst>
          </p:cNvPr>
          <p:cNvSpPr>
            <a:spLocks noGrp="1"/>
          </p:cNvSpPr>
          <p:nvPr>
            <p:ph type="ctrTitle" hasCustomPrompt="1"/>
          </p:nvPr>
        </p:nvSpPr>
        <p:spPr>
          <a:xfrm>
            <a:off x="1524000" y="1260045"/>
            <a:ext cx="9144000" cy="4337911"/>
          </a:xfrm>
        </p:spPr>
        <p:txBody>
          <a:bodyPr anchor="ctr">
            <a:noAutofit/>
          </a:bodyPr>
          <a:lstStyle>
            <a:lvl1pPr algn="ctr">
              <a:defRPr sz="8000" baseline="0">
                <a:solidFill>
                  <a:srgbClr val="6E706A"/>
                </a:solidFill>
                <a:latin typeface="Montserrat SemiBold" pitchFamily="2" charset="77"/>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783551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ideo Slide Deck Templa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485775" y="1981200"/>
            <a:ext cx="3609975" cy="2219325"/>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DAC76B65-6ED5-4197-B81D-5F9B6122988A}"/>
              </a:ext>
            </a:extLst>
          </p:cNvPr>
          <p:cNvSpPr>
            <a:spLocks noGrp="1"/>
          </p:cNvSpPr>
          <p:nvPr>
            <p:ph sz="half" idx="11" hasCustomPrompt="1"/>
          </p:nvPr>
        </p:nvSpPr>
        <p:spPr>
          <a:xfrm>
            <a:off x="4457701" y="1971673"/>
            <a:ext cx="7381876" cy="4489449"/>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070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D3821-600C-439C-A848-3C3C89D7FB1F}"/>
              </a:ext>
            </a:extLst>
          </p:cNvPr>
          <p:cNvSpPr>
            <a:spLocks noGrp="1"/>
          </p:cNvSpPr>
          <p:nvPr>
            <p:ph type="title" hasCustomPrompt="1"/>
          </p:nvPr>
        </p:nvSpPr>
        <p:spPr>
          <a:xfrm>
            <a:off x="831850" y="1709738"/>
            <a:ext cx="10515600" cy="2852737"/>
          </a:xfrm>
        </p:spPr>
        <p:txBody>
          <a:bodyPr anchor="b"/>
          <a:lstStyle>
            <a:lvl1pPr>
              <a:defRPr sz="6000">
                <a:solidFill>
                  <a:srgbClr val="6E706A"/>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BD8B72F-26B5-435B-98D3-DA94591AC921}"/>
              </a:ext>
            </a:extLst>
          </p:cNvPr>
          <p:cNvSpPr>
            <a:spLocks noGrp="1"/>
          </p:cNvSpPr>
          <p:nvPr>
            <p:ph type="body" idx="1" hasCustomPrompt="1"/>
          </p:nvPr>
        </p:nvSpPr>
        <p:spPr>
          <a:xfrm>
            <a:off x="831850" y="4589463"/>
            <a:ext cx="10515600" cy="1500187"/>
          </a:xfrm>
        </p:spPr>
        <p:txBody>
          <a:bodyPr/>
          <a:lstStyle>
            <a:lvl1pPr marL="0" indent="0">
              <a:buNone/>
              <a:defRPr sz="2400" baseline="0">
                <a:solidFill>
                  <a:srgbClr val="3E4039"/>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312397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73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050C-74CA-4411-9DDE-84EBF98DA02B}"/>
              </a:ext>
            </a:extLst>
          </p:cNvPr>
          <p:cNvSpPr>
            <a:spLocks noGrp="1"/>
          </p:cNvSpPr>
          <p:nvPr>
            <p:ph type="title" hasCustomPrompt="1"/>
          </p:nvPr>
        </p:nvSpPr>
        <p:spPr/>
        <p:txBody>
          <a:bodyPr/>
          <a:lstStyle>
            <a:lvl1pPr>
              <a:defRPr b="1" i="0" baseline="0">
                <a:solidFill>
                  <a:srgbClr val="6E706A"/>
                </a:solidFill>
                <a:latin typeface="Montserrat SemiBold" pitchFamily="2" charset="77"/>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9224CF82-8C63-455C-B65E-2D6D1C448FB3}"/>
              </a:ext>
            </a:extLst>
          </p:cNvPr>
          <p:cNvSpPr>
            <a:spLocks noGrp="1"/>
          </p:cNvSpPr>
          <p:nvPr>
            <p:ph idx="1" hasCustomPrompt="1"/>
          </p:nvPr>
        </p:nvSpPr>
        <p:spPr>
          <a:xfrm>
            <a:off x="838200" y="1825625"/>
            <a:ext cx="10515600" cy="4351338"/>
          </a:xfrm>
        </p:spPr>
        <p:txBody>
          <a:bodyPr/>
          <a:lstStyle>
            <a:lvl1pPr>
              <a:defRPr b="1" i="0">
                <a:solidFill>
                  <a:srgbClr val="585951"/>
                </a:solidFill>
                <a:latin typeface="Montserrat SemiBold" pitchFamily="2" charset="77"/>
                <a:cs typeface="Arial" panose="020B0604020202020204" pitchFamily="34" charset="0"/>
              </a:defRPr>
            </a:lvl1pPr>
            <a:lvl2pPr>
              <a:defRPr b="1" i="0">
                <a:solidFill>
                  <a:srgbClr val="3E4039"/>
                </a:solidFill>
                <a:latin typeface="Montserrat SemiBold" pitchFamily="2" charset="77"/>
                <a:cs typeface="Arial" panose="020B0604020202020204" pitchFamily="34" charset="0"/>
              </a:defRPr>
            </a:lvl2pPr>
            <a:lvl3pPr>
              <a:defRPr b="1" i="0" baseline="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C8DE6B-FD87-490C-8FC5-3080172FFCAE}"/>
              </a:ext>
            </a:extLst>
          </p:cNvPr>
          <p:cNvSpPr>
            <a:spLocks noGrp="1"/>
          </p:cNvSpPr>
          <p:nvPr>
            <p:ph type="dt" sz="half" idx="10"/>
          </p:nvPr>
        </p:nvSpPr>
        <p:spPr>
          <a:xfrm>
            <a:off x="838200" y="6356350"/>
            <a:ext cx="2743200" cy="365125"/>
          </a:xfrm>
          <a:prstGeom prst="rect">
            <a:avLst/>
          </a:prstGeom>
        </p:spPr>
        <p:txBody>
          <a:bodyPr/>
          <a:lstStyle>
            <a:lvl1pPr>
              <a:defRPr sz="1600" b="0" i="0">
                <a:latin typeface="Nunito Sans" pitchFamily="2" charset="77"/>
              </a:defRPr>
            </a:lvl1pPr>
          </a:lstStyle>
          <a:p>
            <a:fld id="{B9C6F34B-397E-4BFF-9065-32CCB0CD5D3B}" type="datetimeFigureOut">
              <a:rPr lang="en-US" smtClean="0"/>
              <a:pPr/>
              <a:t>8/11/2020</a:t>
            </a:fld>
            <a:endParaRPr lang="en-US" dirty="0"/>
          </a:p>
        </p:txBody>
      </p:sp>
      <p:sp>
        <p:nvSpPr>
          <p:cNvPr id="5" name="Footer Placeholder 4">
            <a:extLst>
              <a:ext uri="{FF2B5EF4-FFF2-40B4-BE49-F238E27FC236}">
                <a16:creationId xmlns:a16="http://schemas.microsoft.com/office/drawing/2014/main" id="{0498E1E0-A10D-470E-85C6-56F6A06D9EE1}"/>
              </a:ext>
            </a:extLst>
          </p:cNvPr>
          <p:cNvSpPr>
            <a:spLocks noGrp="1"/>
          </p:cNvSpPr>
          <p:nvPr>
            <p:ph type="ftr" sz="quarter" idx="11"/>
          </p:nvPr>
        </p:nvSpPr>
        <p:spPr>
          <a:xfrm>
            <a:off x="4038600" y="6356350"/>
            <a:ext cx="4114800" cy="365125"/>
          </a:xfrm>
          <a:prstGeom prst="rect">
            <a:avLst/>
          </a:prstGeom>
        </p:spPr>
        <p:txBody>
          <a:bodyPr/>
          <a:lstStyle>
            <a:lvl1pPr>
              <a:defRPr sz="1600" b="0" i="0">
                <a:latin typeface="Nunito Sans" pitchFamily="2" charset="77"/>
              </a:defRPr>
            </a:lvl1pPr>
          </a:lstStyle>
          <a:p>
            <a:endParaRPr lang="en-US" dirty="0"/>
          </a:p>
        </p:txBody>
      </p:sp>
      <p:sp>
        <p:nvSpPr>
          <p:cNvPr id="6" name="Slide Number Placeholder 5">
            <a:extLst>
              <a:ext uri="{FF2B5EF4-FFF2-40B4-BE49-F238E27FC236}">
                <a16:creationId xmlns:a16="http://schemas.microsoft.com/office/drawing/2014/main" id="{01920C99-A67E-46B5-9905-CA6E95954D0D}"/>
              </a:ext>
            </a:extLst>
          </p:cNvPr>
          <p:cNvSpPr>
            <a:spLocks noGrp="1"/>
          </p:cNvSpPr>
          <p:nvPr>
            <p:ph type="sldNum" sz="quarter" idx="12"/>
          </p:nvPr>
        </p:nvSpPr>
        <p:spPr>
          <a:xfrm>
            <a:off x="8610600" y="6356350"/>
            <a:ext cx="2743200" cy="365125"/>
          </a:xfrm>
          <a:prstGeom prst="rect">
            <a:avLst/>
          </a:prstGeom>
        </p:spPr>
        <p:txBody>
          <a:bodyPr/>
          <a:lstStyle>
            <a:lvl1pPr>
              <a:defRPr sz="1600" b="0" i="0">
                <a:latin typeface="Nunito Sans" pitchFamily="2" charset="77"/>
              </a:defRPr>
            </a:lvl1pPr>
          </a:lstStyle>
          <a:p>
            <a:fld id="{EB5CB996-F7ED-463A-B5AB-3731257D43C7}" type="slidenum">
              <a:rPr lang="en-US" smtClean="0"/>
              <a:pPr/>
              <a:t>‹#›</a:t>
            </a:fld>
            <a:endParaRPr lang="en-US"/>
          </a:p>
        </p:txBody>
      </p:sp>
    </p:spTree>
    <p:extLst>
      <p:ext uri="{BB962C8B-B14F-4D97-AF65-F5344CB8AC3E}">
        <p14:creationId xmlns:p14="http://schemas.microsoft.com/office/powerpoint/2010/main" val="2943824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0B067-18DD-4A4E-8C18-342DF9546B38}"/>
              </a:ext>
            </a:extLst>
          </p:cNvPr>
          <p:cNvSpPr>
            <a:spLocks noGrp="1"/>
          </p:cNvSpPr>
          <p:nvPr>
            <p:ph type="title" hasCustomPrompt="1"/>
          </p:nvPr>
        </p:nvSpPr>
        <p:spPr/>
        <p:txBody>
          <a:bodyPr/>
          <a:lstStyle>
            <a:lvl1pPr>
              <a:defRPr>
                <a:solidFill>
                  <a:srgbClr val="6E706A"/>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838200" y="1825625"/>
            <a:ext cx="5181600" cy="4351338"/>
          </a:xfrm>
        </p:spPr>
        <p:txBody>
          <a:bodyPr/>
          <a:lstStyle>
            <a:lvl1pPr>
              <a:defRPr baseline="0">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4274484-A116-45D3-8276-267F1CFD9A42}"/>
              </a:ext>
            </a:extLst>
          </p:cNvPr>
          <p:cNvSpPr>
            <a:spLocks noGrp="1"/>
          </p:cNvSpPr>
          <p:nvPr>
            <p:ph sz="half" idx="2" hasCustomPrompt="1"/>
          </p:nvPr>
        </p:nvSpPr>
        <p:spPr>
          <a:xfrm>
            <a:off x="6172200" y="1825625"/>
            <a:ext cx="5181600" cy="4351338"/>
          </a:xfrm>
        </p:spPr>
        <p:txBody>
          <a:bodyPr/>
          <a:lstStyle>
            <a:lvl1pPr>
              <a:defRPr baseline="0">
                <a:solidFill>
                  <a:srgbClr val="585951"/>
                </a:solidFill>
              </a:defRPr>
            </a:lvl1pPr>
            <a:lvl2pPr>
              <a:defRPr>
                <a:solidFill>
                  <a:srgbClr val="3E4039"/>
                </a:solidFill>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0723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742950" y="27305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baseline="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43B683B4-0BED-4620-A393-65EE79D88278}"/>
              </a:ext>
            </a:extLst>
          </p:cNvPr>
          <p:cNvSpPr>
            <a:spLocks noGrp="1"/>
          </p:cNvSpPr>
          <p:nvPr>
            <p:ph sz="half" idx="10" hasCustomPrompt="1"/>
          </p:nvPr>
        </p:nvSpPr>
        <p:spPr>
          <a:xfrm>
            <a:off x="752475" y="353060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20A90780-D093-4633-92E0-BECA491E0423}"/>
              </a:ext>
            </a:extLst>
          </p:cNvPr>
          <p:cNvSpPr>
            <a:spLocks noGrp="1"/>
          </p:cNvSpPr>
          <p:nvPr>
            <p:ph sz="half" idx="11" hasCustomPrompt="1"/>
          </p:nvPr>
        </p:nvSpPr>
        <p:spPr>
          <a:xfrm>
            <a:off x="6572250" y="27305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9082246C-4E2B-468E-9627-A8693032A0E7}"/>
              </a:ext>
            </a:extLst>
          </p:cNvPr>
          <p:cNvSpPr>
            <a:spLocks noGrp="1"/>
          </p:cNvSpPr>
          <p:nvPr>
            <p:ph sz="half" idx="12" hasCustomPrompt="1"/>
          </p:nvPr>
        </p:nvSpPr>
        <p:spPr>
          <a:xfrm>
            <a:off x="6572250" y="3530600"/>
            <a:ext cx="4676775" cy="3155950"/>
          </a:xfrm>
        </p:spPr>
        <p:txBody>
          <a:bodyPr/>
          <a:lstStyle>
            <a:lvl1pPr>
              <a:defRPr b="1" i="0">
                <a:solidFill>
                  <a:srgbClr val="585951"/>
                </a:solidFill>
                <a:latin typeface="Montserrat SemiBold" pitchFamily="2" charset="77"/>
              </a:defRPr>
            </a:lvl1pPr>
            <a:lvl2pPr>
              <a:defRPr b="1" i="0">
                <a:solidFill>
                  <a:srgbClr val="3E4039"/>
                </a:solidFill>
                <a:latin typeface="Montserrat SemiBold" pitchFamily="2" charset="77"/>
              </a:defRPr>
            </a:lvl2pPr>
            <a:lvl3pPr>
              <a:defRPr b="1" i="0">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0" i="0"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00032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18A348-D982-4C93-8A4F-CE5ED9DBF2F3}"/>
              </a:ext>
            </a:extLst>
          </p:cNvPr>
          <p:cNvSpPr>
            <a:spLocks noGrp="1"/>
          </p:cNvSpPr>
          <p:nvPr>
            <p:ph sz="half" idx="1" hasCustomPrompt="1"/>
          </p:nvPr>
        </p:nvSpPr>
        <p:spPr>
          <a:xfrm>
            <a:off x="742951" y="2730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0CF3DA90-1977-45F9-BD90-58A9C0A4B35E}"/>
              </a:ext>
            </a:extLst>
          </p:cNvPr>
          <p:cNvSpPr>
            <a:spLocks noGrp="1"/>
          </p:cNvSpPr>
          <p:nvPr>
            <p:ph sz="half" idx="11" hasCustomPrompt="1"/>
          </p:nvPr>
        </p:nvSpPr>
        <p:spPr>
          <a:xfrm>
            <a:off x="4800600" y="2730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29A6FCF9-06B7-4FFD-93C6-D78E2DF104BD}"/>
              </a:ext>
            </a:extLst>
          </p:cNvPr>
          <p:cNvSpPr>
            <a:spLocks noGrp="1"/>
          </p:cNvSpPr>
          <p:nvPr>
            <p:ph sz="half" idx="12" hasCustomPrompt="1"/>
          </p:nvPr>
        </p:nvSpPr>
        <p:spPr>
          <a:xfrm>
            <a:off x="8477251" y="298450"/>
            <a:ext cx="2895602" cy="6261100"/>
          </a:xfrm>
        </p:spPr>
        <p:txBody>
          <a:bodyPr/>
          <a:lstStyle>
            <a:lvl1pPr>
              <a:defRPr>
                <a:solidFill>
                  <a:srgbClr val="585951"/>
                </a:solidFill>
              </a:defRPr>
            </a:lvl1pPr>
            <a:lvl2pPr>
              <a:defRPr>
                <a:solidFill>
                  <a:srgbClr val="3E4039"/>
                </a:solidFill>
              </a:defRPr>
            </a:lvl2pPr>
            <a:lvl3pPr>
              <a:defRPr>
                <a:solidFill>
                  <a:srgbClr val="272921"/>
                </a:solidFill>
                <a:latin typeface="Arial" panose="020B0604020202020204" pitchFamily="34" charset="0"/>
                <a:cs typeface="Arial" panose="020B0604020202020204" pitchFamily="34" charset="0"/>
              </a:defRPr>
            </a:lvl3pPr>
            <a:lvl4pPr>
              <a:defRPr b="0" i="0" baseline="0">
                <a:solidFill>
                  <a:srgbClr val="12130F"/>
                </a:solidFill>
                <a:latin typeface="Arial" panose="020B0604020202020204" pitchFamily="34" charset="0"/>
                <a:cs typeface="Arial" panose="020B0604020202020204" pitchFamily="34" charset="0"/>
              </a:defRPr>
            </a:lvl4pPr>
            <a:lvl5pPr>
              <a:defRPr baseline="0">
                <a:solidFill>
                  <a:srgbClr val="000000"/>
                </a:solidFill>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8734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D90C7-D2B2-45E7-804D-7A9B76C60F1B}"/>
              </a:ext>
            </a:extLst>
          </p:cNvPr>
          <p:cNvSpPr>
            <a:spLocks noGrp="1"/>
          </p:cNvSpPr>
          <p:nvPr>
            <p:ph type="title" hasCustomPrompt="1"/>
          </p:nvPr>
        </p:nvSpPr>
        <p:spPr>
          <a:xfrm>
            <a:off x="839788" y="365125"/>
            <a:ext cx="10515600" cy="1325563"/>
          </a:xfrm>
        </p:spPr>
        <p:txBody>
          <a:bodyPr/>
          <a:lstStyle>
            <a:lvl1pPr>
              <a:defRPr>
                <a:solidFill>
                  <a:srgbClr val="6E706A"/>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79E3A968-DAF6-4E84-9E22-1B5963E54778}"/>
              </a:ext>
            </a:extLst>
          </p:cNvPr>
          <p:cNvSpPr>
            <a:spLocks noGrp="1"/>
          </p:cNvSpPr>
          <p:nvPr>
            <p:ph type="body" idx="1" hasCustomPrompt="1"/>
          </p:nvPr>
        </p:nvSpPr>
        <p:spPr>
          <a:xfrm>
            <a:off x="839788" y="1681163"/>
            <a:ext cx="5157787" cy="823912"/>
          </a:xfrm>
        </p:spPr>
        <p:txBody>
          <a:bodyPr anchor="b"/>
          <a:lstStyle>
            <a:lvl1pPr marL="0" indent="0">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62124C1D-0145-441A-887D-264626A32C75}"/>
              </a:ext>
            </a:extLst>
          </p:cNvPr>
          <p:cNvSpPr>
            <a:spLocks noGrp="1"/>
          </p:cNvSpPr>
          <p:nvPr>
            <p:ph sz="half" idx="2" hasCustomPrompt="1"/>
          </p:nvPr>
        </p:nvSpPr>
        <p:spPr>
          <a:xfrm>
            <a:off x="839788" y="2505075"/>
            <a:ext cx="5157787" cy="3684588"/>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baseline="0">
                <a:solidFill>
                  <a:srgbClr val="12130F"/>
                </a:solidFill>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7ACFB7-24BE-47B1-ACAE-5E089B967EB3}"/>
              </a:ext>
            </a:extLst>
          </p:cNvPr>
          <p:cNvSpPr>
            <a:spLocks noGrp="1"/>
          </p:cNvSpPr>
          <p:nvPr>
            <p:ph type="body" sz="quarter" idx="3" hasCustomPrompt="1"/>
          </p:nvPr>
        </p:nvSpPr>
        <p:spPr>
          <a:xfrm>
            <a:off x="6172200" y="1681163"/>
            <a:ext cx="5183188" cy="823912"/>
          </a:xfrm>
        </p:spPr>
        <p:txBody>
          <a:bodyPr anchor="b"/>
          <a:lstStyle>
            <a:lvl1pPr marL="0" indent="0">
              <a:buNone/>
              <a:defRPr sz="2400" b="1"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BC880B4D-A08C-4151-BB70-35333EC33429}"/>
              </a:ext>
            </a:extLst>
          </p:cNvPr>
          <p:cNvSpPr>
            <a:spLocks noGrp="1"/>
          </p:cNvSpPr>
          <p:nvPr>
            <p:ph sz="quarter" idx="4" hasCustomPrompt="1"/>
          </p:nvPr>
        </p:nvSpPr>
        <p:spPr>
          <a:xfrm>
            <a:off x="6172200" y="2505075"/>
            <a:ext cx="5183188" cy="3684588"/>
          </a:xfrm>
        </p:spPr>
        <p:txBody>
          <a:bodyPr/>
          <a:lstStyle>
            <a:lvl1pPr>
              <a:defRPr>
                <a:solidFill>
                  <a:srgbClr val="585951"/>
                </a:solidFill>
              </a:defRPr>
            </a:lvl1pPr>
            <a:lvl2pPr>
              <a:defRPr>
                <a:solidFill>
                  <a:srgbClr val="3E4039"/>
                </a:solidFill>
              </a:defRPr>
            </a:lvl2pPr>
            <a:lvl3pPr>
              <a:defRPr>
                <a:solidFill>
                  <a:srgbClr val="272921"/>
                </a:solidFill>
              </a:defRPr>
            </a:lvl3pPr>
            <a:lvl4pPr>
              <a:defRPr>
                <a:solidFill>
                  <a:srgbClr val="12130F"/>
                </a:solidFill>
              </a:defRPr>
            </a:lvl4pPr>
            <a:lvl5pPr>
              <a:defRPr baseline="0">
                <a:solidFill>
                  <a:srgbClr val="000000"/>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AC8229C-F7DC-4CB2-835D-CE77E673D87E}"/>
              </a:ext>
            </a:extLst>
          </p:cNvPr>
          <p:cNvSpPr>
            <a:spLocks noGrp="1"/>
          </p:cNvSpPr>
          <p:nvPr>
            <p:ph type="dt" sz="half" idx="10"/>
          </p:nvPr>
        </p:nvSpPr>
        <p:spPr>
          <a:xfrm>
            <a:off x="838200" y="6356350"/>
            <a:ext cx="2743200" cy="365125"/>
          </a:xfrm>
          <a:prstGeom prst="rect">
            <a:avLst/>
          </a:prstGeom>
        </p:spPr>
        <p:txBody>
          <a:bodyPr/>
          <a:lstStyle>
            <a:lvl1pPr>
              <a:defRPr>
                <a:solidFill>
                  <a:srgbClr val="6E706A"/>
                </a:solidFill>
              </a:defRPr>
            </a:lvl1pPr>
          </a:lstStyle>
          <a:p>
            <a:fld id="{B9C6F34B-397E-4BFF-9065-32CCB0CD5D3B}" type="datetimeFigureOut">
              <a:rPr lang="en-US" smtClean="0"/>
              <a:pPr/>
              <a:t>8/11/2020</a:t>
            </a:fld>
            <a:endParaRPr lang="en-US" dirty="0"/>
          </a:p>
        </p:txBody>
      </p:sp>
      <p:sp>
        <p:nvSpPr>
          <p:cNvPr id="8" name="Footer Placeholder 7">
            <a:extLst>
              <a:ext uri="{FF2B5EF4-FFF2-40B4-BE49-F238E27FC236}">
                <a16:creationId xmlns:a16="http://schemas.microsoft.com/office/drawing/2014/main" id="{2A3888FF-1633-403F-9087-FEC0107E202C}"/>
              </a:ext>
            </a:extLst>
          </p:cNvPr>
          <p:cNvSpPr>
            <a:spLocks noGrp="1"/>
          </p:cNvSpPr>
          <p:nvPr>
            <p:ph type="ftr" sz="quarter" idx="11"/>
          </p:nvPr>
        </p:nvSpPr>
        <p:spPr>
          <a:xfrm>
            <a:off x="4038600" y="6356350"/>
            <a:ext cx="4114800" cy="365125"/>
          </a:xfrm>
          <a:prstGeom prst="rect">
            <a:avLst/>
          </a:prstGeom>
        </p:spPr>
        <p:txBody>
          <a:bodyPr/>
          <a:lstStyle>
            <a:lvl1pPr>
              <a:defRPr>
                <a:solidFill>
                  <a:srgbClr val="6E706A"/>
                </a:solidFill>
              </a:defRPr>
            </a:lvl1pPr>
          </a:lstStyle>
          <a:p>
            <a:endParaRPr lang="en-US" dirty="0"/>
          </a:p>
        </p:txBody>
      </p:sp>
      <p:sp>
        <p:nvSpPr>
          <p:cNvPr id="9" name="Slide Number Placeholder 8">
            <a:extLst>
              <a:ext uri="{FF2B5EF4-FFF2-40B4-BE49-F238E27FC236}">
                <a16:creationId xmlns:a16="http://schemas.microsoft.com/office/drawing/2014/main" id="{B9A65817-01A7-4122-84AC-A00207A5E3F3}"/>
              </a:ext>
            </a:extLst>
          </p:cNvPr>
          <p:cNvSpPr>
            <a:spLocks noGrp="1"/>
          </p:cNvSpPr>
          <p:nvPr>
            <p:ph type="sldNum" sz="quarter" idx="12"/>
          </p:nvPr>
        </p:nvSpPr>
        <p:spPr>
          <a:xfrm>
            <a:off x="8610600" y="6356350"/>
            <a:ext cx="2743200" cy="365125"/>
          </a:xfrm>
          <a:prstGeom prst="rect">
            <a:avLst/>
          </a:prstGeom>
        </p:spPr>
        <p:txBody>
          <a:bodyPr/>
          <a:lstStyle>
            <a:lvl1pPr>
              <a:defRPr>
                <a:solidFill>
                  <a:srgbClr val="6E706A"/>
                </a:solidFill>
              </a:defRPr>
            </a:lvl1pPr>
          </a:lstStyle>
          <a:p>
            <a:fld id="{EB5CB996-F7ED-463A-B5AB-3731257D43C7}" type="slidenum">
              <a:rPr lang="en-US" smtClean="0"/>
              <a:pPr/>
              <a:t>‹#›</a:t>
            </a:fld>
            <a:endParaRPr lang="en-US" dirty="0"/>
          </a:p>
        </p:txBody>
      </p:sp>
    </p:spTree>
    <p:extLst>
      <p:ext uri="{BB962C8B-B14F-4D97-AF65-F5344CB8AC3E}">
        <p14:creationId xmlns:p14="http://schemas.microsoft.com/office/powerpoint/2010/main" val="1921553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baseline="0">
                <a:solidFill>
                  <a:srgbClr val="6E706A"/>
                </a:solidFill>
              </a:defRPr>
            </a:lvl1pPr>
          </a:lstStyle>
          <a:p>
            <a:r>
              <a:rPr lang="en-US" dirty="0"/>
              <a:t>Click to Edit Master Title Style</a:t>
            </a:r>
          </a:p>
        </p:txBody>
      </p:sp>
    </p:spTree>
    <p:extLst>
      <p:ext uri="{BB962C8B-B14F-4D97-AF65-F5344CB8AC3E}">
        <p14:creationId xmlns:p14="http://schemas.microsoft.com/office/powerpoint/2010/main" val="4164204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1333499" y="2003426"/>
            <a:ext cx="3609975" cy="1968500"/>
          </a:xfrm>
        </p:spPr>
        <p:txBody>
          <a:bodyPr/>
          <a:lstStyle>
            <a:lvl4pPr>
              <a:defRPr baseline="0">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34EED652-1A88-4281-AB00-4EF629A2D854}"/>
              </a:ext>
            </a:extLst>
          </p:cNvPr>
          <p:cNvSpPr>
            <a:spLocks noGrp="1"/>
          </p:cNvSpPr>
          <p:nvPr>
            <p:ph sz="half" idx="10" hasCustomPrompt="1"/>
          </p:nvPr>
        </p:nvSpPr>
        <p:spPr>
          <a:xfrm>
            <a:off x="1333499" y="4384676"/>
            <a:ext cx="3609975" cy="1968500"/>
          </a:xfrm>
        </p:spPr>
        <p:txBody>
          <a:bodyPr/>
          <a:lstStyle>
            <a:lvl4pPr>
              <a:defRPr baseline="0">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F380E853-317E-41F8-B440-E4639CC1C8B8}"/>
              </a:ext>
            </a:extLst>
          </p:cNvPr>
          <p:cNvSpPr>
            <a:spLocks noGrp="1"/>
          </p:cNvSpPr>
          <p:nvPr>
            <p:ph sz="half" idx="11" hasCustomPrompt="1"/>
          </p:nvPr>
        </p:nvSpPr>
        <p:spPr>
          <a:xfrm>
            <a:off x="6638924" y="4384676"/>
            <a:ext cx="3609975" cy="1968500"/>
          </a:xfrm>
        </p:spPr>
        <p:txBody>
          <a:bodyPr/>
          <a:lstStyle>
            <a:lvl4pPr>
              <a:defRPr b="0" i="0" baseline="0">
                <a:solidFill>
                  <a:srgbClr val="12130F"/>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DC7E33CE-C163-4EDB-8FC7-FE3052CDD3A7}"/>
              </a:ext>
            </a:extLst>
          </p:cNvPr>
          <p:cNvSpPr>
            <a:spLocks noGrp="1"/>
          </p:cNvSpPr>
          <p:nvPr>
            <p:ph sz="half" idx="12" hasCustomPrompt="1"/>
          </p:nvPr>
        </p:nvSpPr>
        <p:spPr>
          <a:xfrm>
            <a:off x="6638925" y="2003426"/>
            <a:ext cx="3609975" cy="1968500"/>
          </a:xfrm>
        </p:spPr>
        <p:txBody>
          <a:bodyPr/>
          <a:lstStyle>
            <a:lvl4pPr>
              <a:defRPr b="0" i="0" baseline="0">
                <a:solidFill>
                  <a:srgbClr val="12130F"/>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50082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A3B3-53BF-4D6F-8EC5-80448BFD1FDF}"/>
              </a:ext>
            </a:extLst>
          </p:cNvPr>
          <p:cNvSpPr>
            <a:spLocks noGrp="1"/>
          </p:cNvSpPr>
          <p:nvPr>
            <p:ph type="title" hasCustomPrompt="1"/>
          </p:nvPr>
        </p:nvSpPr>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B40EC3FF-51B0-4F20-B818-3B9FEE80DF02}"/>
              </a:ext>
            </a:extLst>
          </p:cNvPr>
          <p:cNvSpPr>
            <a:spLocks noGrp="1"/>
          </p:cNvSpPr>
          <p:nvPr>
            <p:ph sz="half" idx="1" hasCustomPrompt="1"/>
          </p:nvPr>
        </p:nvSpPr>
        <p:spPr>
          <a:xfrm>
            <a:off x="485775" y="1981200"/>
            <a:ext cx="3609975" cy="4489449"/>
          </a:xfrm>
        </p:spPr>
        <p:txBody>
          <a:bodyPr/>
          <a:lstStyle>
            <a:lvl4pPr>
              <a:defRPr>
                <a:solidFill>
                  <a:srgbClr val="12130F"/>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2F149B9A-4BE2-455A-9652-94FB6E01D559}"/>
              </a:ext>
            </a:extLst>
          </p:cNvPr>
          <p:cNvSpPr>
            <a:spLocks noGrp="1"/>
          </p:cNvSpPr>
          <p:nvPr>
            <p:ph sz="half" idx="10" hasCustomPrompt="1"/>
          </p:nvPr>
        </p:nvSpPr>
        <p:spPr>
          <a:xfrm>
            <a:off x="4357688" y="1981199"/>
            <a:ext cx="3609975" cy="4489449"/>
          </a:xfrm>
        </p:spPr>
        <p:txBody>
          <a:bodyPr/>
          <a:lstStyle>
            <a:lvl4pPr>
              <a:defRPr baseline="0">
                <a:solidFill>
                  <a:srgbClr val="041117"/>
                </a:solidFill>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DAC76B65-6ED5-4197-B81D-5F9B6122988A}"/>
              </a:ext>
            </a:extLst>
          </p:cNvPr>
          <p:cNvSpPr>
            <a:spLocks noGrp="1"/>
          </p:cNvSpPr>
          <p:nvPr>
            <p:ph sz="half" idx="11" hasCustomPrompt="1"/>
          </p:nvPr>
        </p:nvSpPr>
        <p:spPr>
          <a:xfrm>
            <a:off x="8229601" y="1971673"/>
            <a:ext cx="3609975" cy="4489449"/>
          </a:xfrm>
        </p:spPr>
        <p:txBody>
          <a:bodyPr/>
          <a:lstStyle>
            <a:lvl4pPr>
              <a:defRPr b="0" i="0" baseline="0">
                <a:solidFill>
                  <a:srgbClr val="041117"/>
                </a:solidFill>
                <a:latin typeface="Arial" panose="020B0604020202020204" pitchFamily="34" charset="0"/>
                <a:cs typeface="Arial" panose="020B0604020202020204" pitchFamily="34" charset="0"/>
              </a:defRPr>
            </a:lvl4pPr>
            <a:lvl5pPr>
              <a:defRPr baseline="0">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08987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EDDC05-D50F-4AEC-B74B-6E991A8985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5F1397C5-FBFB-4F85-819C-EDE71E41DD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330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7" r:id="rId4"/>
    <p:sldLayoutId id="2147483658" r:id="rId5"/>
    <p:sldLayoutId id="2147483653" r:id="rId6"/>
    <p:sldLayoutId id="2147483654" r:id="rId7"/>
    <p:sldLayoutId id="2147483659" r:id="rId8"/>
    <p:sldLayoutId id="2147483660" r:id="rId9"/>
    <p:sldLayoutId id="2147483661" r:id="rId10"/>
    <p:sldLayoutId id="2147483651" r:id="rId11"/>
    <p:sldLayoutId id="2147483655" r:id="rId12"/>
  </p:sldLayoutIdLst>
  <p:txStyles>
    <p:titleStyle>
      <a:lvl1pPr algn="l" defTabSz="914400" rtl="0" eaLnBrk="1" latinLnBrk="0" hangingPunct="1">
        <a:lnSpc>
          <a:spcPct val="90000"/>
        </a:lnSpc>
        <a:spcBef>
          <a:spcPct val="0"/>
        </a:spcBef>
        <a:buNone/>
        <a:defRPr sz="4000" b="0" i="0" kern="1200" baseline="0">
          <a:solidFill>
            <a:srgbClr val="6E706A"/>
          </a:solidFill>
          <a:latin typeface="Montserrat SemiBold" pitchFamily="2" charset="77"/>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baseline="0">
          <a:solidFill>
            <a:srgbClr val="585951"/>
          </a:solidFill>
          <a:latin typeface="Montserrat SemiBold" pitchFamily="2" charset="77"/>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1" i="0" kern="1200" baseline="0">
          <a:solidFill>
            <a:srgbClr val="3E4039"/>
          </a:solidFill>
          <a:latin typeface="Montserrat SemiBold" pitchFamily="2" charset="77"/>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100" b="1" i="0" kern="1200" baseline="0">
          <a:solidFill>
            <a:srgbClr val="27292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baseline="0">
          <a:solidFill>
            <a:srgbClr val="12130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baseline="0">
          <a:solidFill>
            <a:srgbClr val="00000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C83B4-4680-4B1D-8229-A50133AE8625}"/>
              </a:ext>
            </a:extLst>
          </p:cNvPr>
          <p:cNvSpPr>
            <a:spLocks noGrp="1"/>
          </p:cNvSpPr>
          <p:nvPr>
            <p:ph type="ctrTitle"/>
          </p:nvPr>
        </p:nvSpPr>
        <p:spPr/>
        <p:txBody>
          <a:bodyPr/>
          <a:lstStyle/>
          <a:p>
            <a:r>
              <a:rPr lang="en-US" dirty="0"/>
              <a:t>Don’t Let the Power Go to your Head: </a:t>
            </a:r>
            <a:br>
              <a:rPr lang="en-US" dirty="0"/>
            </a:br>
            <a:r>
              <a:rPr lang="en-US" dirty="0"/>
              <a:t>Working with G*Power</a:t>
            </a:r>
          </a:p>
        </p:txBody>
      </p:sp>
      <p:sp>
        <p:nvSpPr>
          <p:cNvPr id="3" name="Subtitle 2">
            <a:extLst>
              <a:ext uri="{FF2B5EF4-FFF2-40B4-BE49-F238E27FC236}">
                <a16:creationId xmlns:a16="http://schemas.microsoft.com/office/drawing/2014/main" id="{565AD8DA-A556-4D49-8D94-EB65C7E17C20}"/>
              </a:ext>
            </a:extLst>
          </p:cNvPr>
          <p:cNvSpPr>
            <a:spLocks noGrp="1"/>
          </p:cNvSpPr>
          <p:nvPr>
            <p:ph type="subTitle" idx="4294967295"/>
          </p:nvPr>
        </p:nvSpPr>
        <p:spPr>
          <a:xfrm>
            <a:off x="1524000" y="3602038"/>
            <a:ext cx="9144000" cy="1655762"/>
          </a:xfrm>
        </p:spPr>
        <p:txBody>
          <a:bodyPr/>
          <a:lstStyle/>
          <a:p>
            <a:endParaRPr lang="en-US" dirty="0"/>
          </a:p>
        </p:txBody>
      </p:sp>
    </p:spTree>
    <p:extLst>
      <p:ext uri="{BB962C8B-B14F-4D97-AF65-F5344CB8AC3E}">
        <p14:creationId xmlns:p14="http://schemas.microsoft.com/office/powerpoint/2010/main" val="779817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1C0E-802C-4923-A94C-6D94A288FDA7}"/>
              </a:ext>
            </a:extLst>
          </p:cNvPr>
          <p:cNvSpPr>
            <a:spLocks noGrp="1"/>
          </p:cNvSpPr>
          <p:nvPr>
            <p:ph type="title"/>
          </p:nvPr>
        </p:nvSpPr>
        <p:spPr/>
        <p:txBody>
          <a:bodyPr/>
          <a:lstStyle/>
          <a:p>
            <a:r>
              <a:rPr lang="en-US" dirty="0"/>
              <a:t>Scenario 3</a:t>
            </a:r>
          </a:p>
        </p:txBody>
      </p:sp>
      <p:sp>
        <p:nvSpPr>
          <p:cNvPr id="3" name="Content Placeholder 2">
            <a:extLst>
              <a:ext uri="{FF2B5EF4-FFF2-40B4-BE49-F238E27FC236}">
                <a16:creationId xmlns:a16="http://schemas.microsoft.com/office/drawing/2014/main" id="{56E5325C-AF0A-448B-9C91-B3C34FC08DA2}"/>
              </a:ext>
            </a:extLst>
          </p:cNvPr>
          <p:cNvSpPr>
            <a:spLocks noGrp="1"/>
          </p:cNvSpPr>
          <p:nvPr>
            <p:ph idx="1"/>
          </p:nvPr>
        </p:nvSpPr>
        <p:spPr/>
        <p:txBody>
          <a:bodyPr/>
          <a:lstStyle/>
          <a:p>
            <a:r>
              <a:rPr lang="en-US" dirty="0"/>
              <a:t>Repeated measures MANOVA, within-between interaction</a:t>
            </a:r>
          </a:p>
          <a:p>
            <a:endParaRPr lang="en-US" dirty="0"/>
          </a:p>
          <a:p>
            <a:r>
              <a:rPr lang="en-US" dirty="0"/>
              <a:t>A psychologist measures self-esteem and self-efficacy as continuous scales at the beginning and end of therapy. Patients are assigned to two therapy groups: with hamsters and without hamsters.</a:t>
            </a:r>
          </a:p>
        </p:txBody>
      </p:sp>
    </p:spTree>
    <p:extLst>
      <p:ext uri="{BB962C8B-B14F-4D97-AF65-F5344CB8AC3E}">
        <p14:creationId xmlns:p14="http://schemas.microsoft.com/office/powerpoint/2010/main" val="3020901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1C0E-802C-4923-A94C-6D94A288FDA7}"/>
              </a:ext>
            </a:extLst>
          </p:cNvPr>
          <p:cNvSpPr>
            <a:spLocks noGrp="1"/>
          </p:cNvSpPr>
          <p:nvPr>
            <p:ph type="title"/>
          </p:nvPr>
        </p:nvSpPr>
        <p:spPr/>
        <p:txBody>
          <a:bodyPr/>
          <a:lstStyle/>
          <a:p>
            <a:r>
              <a:rPr lang="en-US" dirty="0"/>
              <a:t>Scenario 3</a:t>
            </a:r>
          </a:p>
        </p:txBody>
      </p:sp>
      <p:sp>
        <p:nvSpPr>
          <p:cNvPr id="3" name="Content Placeholder 2">
            <a:extLst>
              <a:ext uri="{FF2B5EF4-FFF2-40B4-BE49-F238E27FC236}">
                <a16:creationId xmlns:a16="http://schemas.microsoft.com/office/drawing/2014/main" id="{56E5325C-AF0A-448B-9C91-B3C34FC08DA2}"/>
              </a:ext>
            </a:extLst>
          </p:cNvPr>
          <p:cNvSpPr>
            <a:spLocks noGrp="1"/>
          </p:cNvSpPr>
          <p:nvPr>
            <p:ph idx="1"/>
          </p:nvPr>
        </p:nvSpPr>
        <p:spPr/>
        <p:txBody>
          <a:bodyPr/>
          <a:lstStyle/>
          <a:p>
            <a:r>
              <a:rPr lang="en-US" dirty="0"/>
              <a:t>A psychologist measures self-esteem and self-efficacy as continuous scales at the beginning and end of therapy. Patients are assigned to two therapy groups: with hamsters and without hamsters as therapy animals.</a:t>
            </a:r>
          </a:p>
        </p:txBody>
      </p:sp>
      <p:cxnSp>
        <p:nvCxnSpPr>
          <p:cNvPr id="4" name="Straight Connector 3">
            <a:extLst>
              <a:ext uri="{FF2B5EF4-FFF2-40B4-BE49-F238E27FC236}">
                <a16:creationId xmlns:a16="http://schemas.microsoft.com/office/drawing/2014/main" id="{BC4B1BED-ADB2-49F3-91DB-5C2C262B632F}"/>
              </a:ext>
            </a:extLst>
          </p:cNvPr>
          <p:cNvCxnSpPr>
            <a:cxnSpLocks/>
          </p:cNvCxnSpPr>
          <p:nvPr/>
        </p:nvCxnSpPr>
        <p:spPr>
          <a:xfrm>
            <a:off x="4814275" y="2231292"/>
            <a:ext cx="177409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C8EA6040-8272-4339-B691-16C46B22A93F}"/>
              </a:ext>
            </a:extLst>
          </p:cNvPr>
          <p:cNvCxnSpPr>
            <a:cxnSpLocks/>
          </p:cNvCxnSpPr>
          <p:nvPr/>
        </p:nvCxnSpPr>
        <p:spPr>
          <a:xfrm>
            <a:off x="7280028" y="2231292"/>
            <a:ext cx="177409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E4405DE-2B90-4E88-BEE6-B74ACBF5CC73}"/>
              </a:ext>
            </a:extLst>
          </p:cNvPr>
          <p:cNvCxnSpPr>
            <a:cxnSpLocks/>
          </p:cNvCxnSpPr>
          <p:nvPr/>
        </p:nvCxnSpPr>
        <p:spPr>
          <a:xfrm>
            <a:off x="9579706" y="2239107"/>
            <a:ext cx="177409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9CFCE47-2672-456E-9F62-F9EDF8B68F32}"/>
              </a:ext>
            </a:extLst>
          </p:cNvPr>
          <p:cNvCxnSpPr>
            <a:cxnSpLocks/>
          </p:cNvCxnSpPr>
          <p:nvPr/>
        </p:nvCxnSpPr>
        <p:spPr>
          <a:xfrm>
            <a:off x="3040181" y="2657231"/>
            <a:ext cx="433754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C7FF27A-6C9C-45F2-A9ED-84FD96EDBB88}"/>
              </a:ext>
            </a:extLst>
          </p:cNvPr>
          <p:cNvCxnSpPr>
            <a:cxnSpLocks/>
          </p:cNvCxnSpPr>
          <p:nvPr/>
        </p:nvCxnSpPr>
        <p:spPr>
          <a:xfrm>
            <a:off x="3040181" y="3063630"/>
            <a:ext cx="653952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F46EBA-9261-4D1B-89F3-67CCE7229F96}"/>
              </a:ext>
            </a:extLst>
          </p:cNvPr>
          <p:cNvCxnSpPr>
            <a:cxnSpLocks/>
          </p:cNvCxnSpPr>
          <p:nvPr/>
        </p:nvCxnSpPr>
        <p:spPr>
          <a:xfrm flipH="1">
            <a:off x="5939692" y="1157595"/>
            <a:ext cx="449384" cy="4973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58A5BD-75FD-49EA-B29D-9D0612B8FDAB}"/>
              </a:ext>
            </a:extLst>
          </p:cNvPr>
          <p:cNvCxnSpPr>
            <a:cxnSpLocks/>
          </p:cNvCxnSpPr>
          <p:nvPr/>
        </p:nvCxnSpPr>
        <p:spPr>
          <a:xfrm>
            <a:off x="6588369" y="1134149"/>
            <a:ext cx="1434124" cy="48156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6D0AB4A-6A11-45F9-9B05-1F756A2A7633}"/>
              </a:ext>
            </a:extLst>
          </p:cNvPr>
          <p:cNvSpPr txBox="1"/>
          <p:nvPr/>
        </p:nvSpPr>
        <p:spPr>
          <a:xfrm>
            <a:off x="5818554" y="585064"/>
            <a:ext cx="2973754" cy="369332"/>
          </a:xfrm>
          <a:prstGeom prst="rect">
            <a:avLst/>
          </a:prstGeom>
          <a:noFill/>
        </p:spPr>
        <p:txBody>
          <a:bodyPr wrap="square" rtlCol="0">
            <a:spAutoFit/>
          </a:bodyPr>
          <a:lstStyle/>
          <a:p>
            <a:r>
              <a:rPr lang="en-US" dirty="0"/>
              <a:t>Related continuous DVs</a:t>
            </a:r>
          </a:p>
        </p:txBody>
      </p:sp>
      <p:cxnSp>
        <p:nvCxnSpPr>
          <p:cNvPr id="17" name="Straight Arrow Connector 16">
            <a:extLst>
              <a:ext uri="{FF2B5EF4-FFF2-40B4-BE49-F238E27FC236}">
                <a16:creationId xmlns:a16="http://schemas.microsoft.com/office/drawing/2014/main" id="{C81B4CCC-99E1-42F4-9835-B72D0125465A}"/>
              </a:ext>
            </a:extLst>
          </p:cNvPr>
          <p:cNvCxnSpPr>
            <a:cxnSpLocks/>
          </p:cNvCxnSpPr>
          <p:nvPr/>
        </p:nvCxnSpPr>
        <p:spPr>
          <a:xfrm>
            <a:off x="8221786" y="1002293"/>
            <a:ext cx="2422768" cy="8157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0CB62D9-0DFB-4BE5-9D2B-DE3BE848EFE0}"/>
              </a:ext>
            </a:extLst>
          </p:cNvPr>
          <p:cNvCxnSpPr>
            <a:cxnSpLocks/>
          </p:cNvCxnSpPr>
          <p:nvPr/>
        </p:nvCxnSpPr>
        <p:spPr>
          <a:xfrm flipV="1">
            <a:off x="1860062" y="2586892"/>
            <a:ext cx="922215" cy="210233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1829967-C839-4D2C-AA91-82E128438C8F}"/>
              </a:ext>
            </a:extLst>
          </p:cNvPr>
          <p:cNvSpPr txBox="1"/>
          <p:nvPr/>
        </p:nvSpPr>
        <p:spPr>
          <a:xfrm>
            <a:off x="1295400" y="4824168"/>
            <a:ext cx="2973754" cy="369332"/>
          </a:xfrm>
          <a:prstGeom prst="rect">
            <a:avLst/>
          </a:prstGeom>
          <a:noFill/>
        </p:spPr>
        <p:txBody>
          <a:bodyPr wrap="square" rtlCol="0">
            <a:spAutoFit/>
          </a:bodyPr>
          <a:lstStyle/>
          <a:p>
            <a:r>
              <a:rPr lang="en-US" dirty="0"/>
              <a:t>Change over time component</a:t>
            </a:r>
          </a:p>
        </p:txBody>
      </p:sp>
      <p:sp>
        <p:nvSpPr>
          <p:cNvPr id="25" name="TextBox 24">
            <a:extLst>
              <a:ext uri="{FF2B5EF4-FFF2-40B4-BE49-F238E27FC236}">
                <a16:creationId xmlns:a16="http://schemas.microsoft.com/office/drawing/2014/main" id="{933BCD9B-92AC-49D0-AA86-0AE2F13EEFC3}"/>
              </a:ext>
            </a:extLst>
          </p:cNvPr>
          <p:cNvSpPr txBox="1"/>
          <p:nvPr/>
        </p:nvSpPr>
        <p:spPr>
          <a:xfrm>
            <a:off x="6309943" y="3759233"/>
            <a:ext cx="2973754" cy="369332"/>
          </a:xfrm>
          <a:prstGeom prst="rect">
            <a:avLst/>
          </a:prstGeom>
          <a:noFill/>
        </p:spPr>
        <p:txBody>
          <a:bodyPr wrap="square" rtlCol="0">
            <a:spAutoFit/>
          </a:bodyPr>
          <a:lstStyle/>
          <a:p>
            <a:r>
              <a:rPr lang="en-US" dirty="0"/>
              <a:t>Between-subjects design</a:t>
            </a:r>
          </a:p>
        </p:txBody>
      </p:sp>
      <p:cxnSp>
        <p:nvCxnSpPr>
          <p:cNvPr id="26" name="Straight Arrow Connector 25">
            <a:extLst>
              <a:ext uri="{FF2B5EF4-FFF2-40B4-BE49-F238E27FC236}">
                <a16:creationId xmlns:a16="http://schemas.microsoft.com/office/drawing/2014/main" id="{90BE0DB2-6AD3-416F-A45E-B2951FF58EA1}"/>
              </a:ext>
            </a:extLst>
          </p:cNvPr>
          <p:cNvCxnSpPr>
            <a:cxnSpLocks/>
          </p:cNvCxnSpPr>
          <p:nvPr/>
        </p:nvCxnSpPr>
        <p:spPr>
          <a:xfrm flipV="1">
            <a:off x="6802311" y="3253827"/>
            <a:ext cx="0" cy="5054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949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1ADF-F8D6-4638-A2CC-1CCECA185D90}"/>
              </a:ext>
            </a:extLst>
          </p:cNvPr>
          <p:cNvSpPr>
            <a:spLocks noGrp="1"/>
          </p:cNvSpPr>
          <p:nvPr>
            <p:ph type="title"/>
          </p:nvPr>
        </p:nvSpPr>
        <p:spPr/>
        <p:txBody>
          <a:bodyPr/>
          <a:lstStyle/>
          <a:p>
            <a:r>
              <a:rPr lang="en-US" dirty="0"/>
              <a:t>What is Statistical Power?</a:t>
            </a:r>
          </a:p>
        </p:txBody>
      </p:sp>
      <p:sp>
        <p:nvSpPr>
          <p:cNvPr id="3" name="Content Placeholder 2">
            <a:extLst>
              <a:ext uri="{FF2B5EF4-FFF2-40B4-BE49-F238E27FC236}">
                <a16:creationId xmlns:a16="http://schemas.microsoft.com/office/drawing/2014/main" id="{8ADDB3A9-D8F6-461A-9E53-B5DDEA85DB26}"/>
              </a:ext>
            </a:extLst>
          </p:cNvPr>
          <p:cNvSpPr>
            <a:spLocks noGrp="1"/>
          </p:cNvSpPr>
          <p:nvPr>
            <p:ph idx="1"/>
          </p:nvPr>
        </p:nvSpPr>
        <p:spPr/>
        <p:txBody>
          <a:bodyPr/>
          <a:lstStyle/>
          <a:p>
            <a:r>
              <a:rPr lang="en-US" dirty="0"/>
              <a:t>Ability to correctly reject the null hypothesis</a:t>
            </a:r>
          </a:p>
          <a:p>
            <a:endParaRPr lang="en-US" dirty="0"/>
          </a:p>
          <a:p>
            <a:r>
              <a:rPr lang="en-US" dirty="0"/>
              <a:t>Oomph to detect an effect / find something significant </a:t>
            </a:r>
          </a:p>
        </p:txBody>
      </p:sp>
    </p:spTree>
    <p:extLst>
      <p:ext uri="{BB962C8B-B14F-4D97-AF65-F5344CB8AC3E}">
        <p14:creationId xmlns:p14="http://schemas.microsoft.com/office/powerpoint/2010/main" val="780252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E278-3607-46D6-BD6E-EA85E88B7A18}"/>
              </a:ext>
            </a:extLst>
          </p:cNvPr>
          <p:cNvSpPr>
            <a:spLocks noGrp="1"/>
          </p:cNvSpPr>
          <p:nvPr>
            <p:ph type="title"/>
          </p:nvPr>
        </p:nvSpPr>
        <p:spPr/>
        <p:txBody>
          <a:bodyPr/>
          <a:lstStyle/>
          <a:p>
            <a:r>
              <a:rPr lang="en-US" dirty="0"/>
              <a:t>How Power Relates to Other Factors </a:t>
            </a:r>
          </a:p>
        </p:txBody>
      </p:sp>
      <p:sp>
        <p:nvSpPr>
          <p:cNvPr id="3" name="Content Placeholder 2">
            <a:extLst>
              <a:ext uri="{FF2B5EF4-FFF2-40B4-BE49-F238E27FC236}">
                <a16:creationId xmlns:a16="http://schemas.microsoft.com/office/drawing/2014/main" id="{4A8B7201-61D2-4FC9-BB82-6B4F962346DD}"/>
              </a:ext>
            </a:extLst>
          </p:cNvPr>
          <p:cNvSpPr>
            <a:spLocks noGrp="1"/>
          </p:cNvSpPr>
          <p:nvPr>
            <p:ph idx="1"/>
          </p:nvPr>
        </p:nvSpPr>
        <p:spPr/>
        <p:txBody>
          <a:bodyPr/>
          <a:lstStyle/>
          <a:p>
            <a:r>
              <a:rPr lang="en-US" dirty="0"/>
              <a:t>As n increases, so does power</a:t>
            </a:r>
          </a:p>
          <a:p>
            <a:endParaRPr lang="en-US" dirty="0"/>
          </a:p>
          <a:p>
            <a:r>
              <a:rPr lang="en-US" dirty="0"/>
              <a:t>As </a:t>
            </a:r>
            <a:r>
              <a:rPr lang="en-US" dirty="0" err="1"/>
              <a:t>sd</a:t>
            </a:r>
            <a:r>
              <a:rPr lang="en-US" dirty="0"/>
              <a:t> increases, power decreases </a:t>
            </a:r>
          </a:p>
          <a:p>
            <a:endParaRPr lang="en-US" dirty="0"/>
          </a:p>
          <a:p>
            <a:r>
              <a:rPr lang="en-US" dirty="0"/>
              <a:t>Power is greater in a one-tailed test</a:t>
            </a:r>
          </a:p>
        </p:txBody>
      </p:sp>
    </p:spTree>
    <p:extLst>
      <p:ext uri="{BB962C8B-B14F-4D97-AF65-F5344CB8AC3E}">
        <p14:creationId xmlns:p14="http://schemas.microsoft.com/office/powerpoint/2010/main" val="3297855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8BD94-B2F3-4C8A-9B99-48EF0AB02585}"/>
              </a:ext>
            </a:extLst>
          </p:cNvPr>
          <p:cNvSpPr>
            <a:spLocks noGrp="1"/>
          </p:cNvSpPr>
          <p:nvPr>
            <p:ph type="title"/>
          </p:nvPr>
        </p:nvSpPr>
        <p:spPr/>
        <p:txBody>
          <a:bodyPr/>
          <a:lstStyle/>
          <a:p>
            <a:r>
              <a:rPr lang="en-US" dirty="0"/>
              <a:t>Types of Power</a:t>
            </a:r>
          </a:p>
        </p:txBody>
      </p:sp>
      <p:sp>
        <p:nvSpPr>
          <p:cNvPr id="4" name="Text Placeholder 3">
            <a:extLst>
              <a:ext uri="{FF2B5EF4-FFF2-40B4-BE49-F238E27FC236}">
                <a16:creationId xmlns:a16="http://schemas.microsoft.com/office/drawing/2014/main" id="{7BF04979-F73E-4FB1-99AB-A824816DA0E2}"/>
              </a:ext>
            </a:extLst>
          </p:cNvPr>
          <p:cNvSpPr>
            <a:spLocks noGrp="1"/>
          </p:cNvSpPr>
          <p:nvPr>
            <p:ph type="body" idx="1"/>
          </p:nvPr>
        </p:nvSpPr>
        <p:spPr/>
        <p:txBody>
          <a:bodyPr/>
          <a:lstStyle/>
          <a:p>
            <a:r>
              <a:rPr lang="en-US" dirty="0"/>
              <a:t>a priori</a:t>
            </a:r>
          </a:p>
        </p:txBody>
      </p:sp>
      <p:sp>
        <p:nvSpPr>
          <p:cNvPr id="5" name="Content Placeholder 4">
            <a:extLst>
              <a:ext uri="{FF2B5EF4-FFF2-40B4-BE49-F238E27FC236}">
                <a16:creationId xmlns:a16="http://schemas.microsoft.com/office/drawing/2014/main" id="{2770810A-4F97-4656-95A4-CA4C5B7C89DA}"/>
              </a:ext>
            </a:extLst>
          </p:cNvPr>
          <p:cNvSpPr>
            <a:spLocks noGrp="1"/>
          </p:cNvSpPr>
          <p:nvPr>
            <p:ph sz="half" idx="2"/>
          </p:nvPr>
        </p:nvSpPr>
        <p:spPr/>
        <p:txBody>
          <a:bodyPr/>
          <a:lstStyle/>
          <a:p>
            <a:r>
              <a:rPr lang="en-US" dirty="0"/>
              <a:t>Determining power before the analysis / data collection</a:t>
            </a:r>
          </a:p>
        </p:txBody>
      </p:sp>
      <p:sp>
        <p:nvSpPr>
          <p:cNvPr id="6" name="Text Placeholder 5">
            <a:extLst>
              <a:ext uri="{FF2B5EF4-FFF2-40B4-BE49-F238E27FC236}">
                <a16:creationId xmlns:a16="http://schemas.microsoft.com/office/drawing/2014/main" id="{095B2818-0499-4FE1-95BE-5A740DB78889}"/>
              </a:ext>
            </a:extLst>
          </p:cNvPr>
          <p:cNvSpPr>
            <a:spLocks noGrp="1"/>
          </p:cNvSpPr>
          <p:nvPr>
            <p:ph type="body" sz="quarter" idx="3"/>
          </p:nvPr>
        </p:nvSpPr>
        <p:spPr/>
        <p:txBody>
          <a:bodyPr/>
          <a:lstStyle/>
          <a:p>
            <a:r>
              <a:rPr lang="en-US" dirty="0"/>
              <a:t>post hoc / observed </a:t>
            </a:r>
          </a:p>
        </p:txBody>
      </p:sp>
      <p:sp>
        <p:nvSpPr>
          <p:cNvPr id="7" name="Content Placeholder 6">
            <a:extLst>
              <a:ext uri="{FF2B5EF4-FFF2-40B4-BE49-F238E27FC236}">
                <a16:creationId xmlns:a16="http://schemas.microsoft.com/office/drawing/2014/main" id="{7350027B-F947-4570-8E0E-556D5B086706}"/>
              </a:ext>
            </a:extLst>
          </p:cNvPr>
          <p:cNvSpPr>
            <a:spLocks noGrp="1"/>
          </p:cNvSpPr>
          <p:nvPr>
            <p:ph sz="quarter" idx="4"/>
          </p:nvPr>
        </p:nvSpPr>
        <p:spPr/>
        <p:txBody>
          <a:bodyPr/>
          <a:lstStyle/>
          <a:p>
            <a:r>
              <a:rPr lang="en-US" dirty="0"/>
              <a:t>Determining power after the analysis / data collection</a:t>
            </a:r>
          </a:p>
        </p:txBody>
      </p:sp>
    </p:spTree>
    <p:extLst>
      <p:ext uri="{BB962C8B-B14F-4D97-AF65-F5344CB8AC3E}">
        <p14:creationId xmlns:p14="http://schemas.microsoft.com/office/powerpoint/2010/main" val="41211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7516-335D-4AB0-B7BC-3146A6BF1060}"/>
              </a:ext>
            </a:extLst>
          </p:cNvPr>
          <p:cNvSpPr>
            <a:spLocks noGrp="1"/>
          </p:cNvSpPr>
          <p:nvPr>
            <p:ph type="title"/>
          </p:nvPr>
        </p:nvSpPr>
        <p:spPr/>
        <p:txBody>
          <a:bodyPr/>
          <a:lstStyle/>
          <a:p>
            <a:r>
              <a:rPr lang="en-US" dirty="0"/>
              <a:t>G*Power</a:t>
            </a:r>
          </a:p>
        </p:txBody>
      </p:sp>
      <p:sp>
        <p:nvSpPr>
          <p:cNvPr id="7" name="Content Placeholder 6">
            <a:extLst>
              <a:ext uri="{FF2B5EF4-FFF2-40B4-BE49-F238E27FC236}">
                <a16:creationId xmlns:a16="http://schemas.microsoft.com/office/drawing/2014/main" id="{A41E3FA5-5F20-468B-BE93-7A5F246678DC}"/>
              </a:ext>
            </a:extLst>
          </p:cNvPr>
          <p:cNvSpPr>
            <a:spLocks noGrp="1"/>
          </p:cNvSpPr>
          <p:nvPr>
            <p:ph idx="1"/>
          </p:nvPr>
        </p:nvSpPr>
        <p:spPr/>
        <p:txBody>
          <a:bodyPr/>
          <a:lstStyle/>
          <a:p>
            <a:r>
              <a:rPr lang="en-US" dirty="0"/>
              <a:t>Program to determine power and/or sample size</a:t>
            </a:r>
          </a:p>
        </p:txBody>
      </p:sp>
    </p:spTree>
    <p:extLst>
      <p:ext uri="{BB962C8B-B14F-4D97-AF65-F5344CB8AC3E}">
        <p14:creationId xmlns:p14="http://schemas.microsoft.com/office/powerpoint/2010/main" val="489895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41FD3-2A44-4DA7-AAC8-A3C6AE63FDD3}"/>
              </a:ext>
            </a:extLst>
          </p:cNvPr>
          <p:cNvSpPr>
            <a:spLocks noGrp="1"/>
          </p:cNvSpPr>
          <p:nvPr>
            <p:ph type="title"/>
          </p:nvPr>
        </p:nvSpPr>
        <p:spPr/>
        <p:txBody>
          <a:bodyPr/>
          <a:lstStyle/>
          <a:p>
            <a:r>
              <a:rPr lang="en-US" dirty="0"/>
              <a:t>Scenario 1</a:t>
            </a:r>
          </a:p>
        </p:txBody>
      </p:sp>
      <p:sp>
        <p:nvSpPr>
          <p:cNvPr id="3" name="Content Placeholder 2">
            <a:extLst>
              <a:ext uri="{FF2B5EF4-FFF2-40B4-BE49-F238E27FC236}">
                <a16:creationId xmlns:a16="http://schemas.microsoft.com/office/drawing/2014/main" id="{D0EEC541-2ED5-477A-8115-25B7212AC2BE}"/>
              </a:ext>
            </a:extLst>
          </p:cNvPr>
          <p:cNvSpPr>
            <a:spLocks noGrp="1"/>
          </p:cNvSpPr>
          <p:nvPr>
            <p:ph idx="1"/>
          </p:nvPr>
        </p:nvSpPr>
        <p:spPr/>
        <p:txBody>
          <a:bodyPr/>
          <a:lstStyle/>
          <a:p>
            <a:r>
              <a:rPr lang="en-US" dirty="0"/>
              <a:t>A grocery store is just starting to get toilet paper back in stock and is trying to determine what the most popular brands are. They compare the number of sales of Charmin, Angel Soft, and Scott to see if there is a preference. </a:t>
            </a:r>
          </a:p>
        </p:txBody>
      </p:sp>
    </p:spTree>
    <p:extLst>
      <p:ext uri="{BB962C8B-B14F-4D97-AF65-F5344CB8AC3E}">
        <p14:creationId xmlns:p14="http://schemas.microsoft.com/office/powerpoint/2010/main" val="1233219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41FD3-2A44-4DA7-AAC8-A3C6AE63FDD3}"/>
              </a:ext>
            </a:extLst>
          </p:cNvPr>
          <p:cNvSpPr>
            <a:spLocks noGrp="1"/>
          </p:cNvSpPr>
          <p:nvPr>
            <p:ph type="title"/>
          </p:nvPr>
        </p:nvSpPr>
        <p:spPr/>
        <p:txBody>
          <a:bodyPr/>
          <a:lstStyle/>
          <a:p>
            <a:r>
              <a:rPr lang="en-US" dirty="0"/>
              <a:t>Scenario 1</a:t>
            </a:r>
          </a:p>
        </p:txBody>
      </p:sp>
      <p:sp>
        <p:nvSpPr>
          <p:cNvPr id="3" name="Content Placeholder 2">
            <a:extLst>
              <a:ext uri="{FF2B5EF4-FFF2-40B4-BE49-F238E27FC236}">
                <a16:creationId xmlns:a16="http://schemas.microsoft.com/office/drawing/2014/main" id="{D0EEC541-2ED5-477A-8115-25B7212AC2BE}"/>
              </a:ext>
            </a:extLst>
          </p:cNvPr>
          <p:cNvSpPr>
            <a:spLocks noGrp="1"/>
          </p:cNvSpPr>
          <p:nvPr>
            <p:ph idx="1"/>
          </p:nvPr>
        </p:nvSpPr>
        <p:spPr/>
        <p:txBody>
          <a:bodyPr/>
          <a:lstStyle/>
          <a:p>
            <a:r>
              <a:rPr lang="en-US" dirty="0"/>
              <a:t>A grocery store is just starting to get toilet paper back in stock and is trying to determine what the most popular brands are. They compare the number of sales of Charmin, Angel Soft, and Scott to see if there is a preference. </a:t>
            </a:r>
          </a:p>
        </p:txBody>
      </p:sp>
      <p:cxnSp>
        <p:nvCxnSpPr>
          <p:cNvPr id="5" name="Straight Connector 4">
            <a:extLst>
              <a:ext uri="{FF2B5EF4-FFF2-40B4-BE49-F238E27FC236}">
                <a16:creationId xmlns:a16="http://schemas.microsoft.com/office/drawing/2014/main" id="{A5A71EC4-B73D-463E-9CD9-674391C4B915}"/>
              </a:ext>
            </a:extLst>
          </p:cNvPr>
          <p:cNvCxnSpPr/>
          <p:nvPr/>
        </p:nvCxnSpPr>
        <p:spPr>
          <a:xfrm>
            <a:off x="3204308" y="2997200"/>
            <a:ext cx="221956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7C62A87-2D90-42E2-A25B-C8667BDE1D8A}"/>
              </a:ext>
            </a:extLst>
          </p:cNvPr>
          <p:cNvCxnSpPr>
            <a:cxnSpLocks/>
          </p:cNvCxnSpPr>
          <p:nvPr/>
        </p:nvCxnSpPr>
        <p:spPr>
          <a:xfrm>
            <a:off x="5959231" y="3067538"/>
            <a:ext cx="45212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8A7313D-99C8-4D87-A783-FFF5EABC0E95}"/>
              </a:ext>
            </a:extLst>
          </p:cNvPr>
          <p:cNvCxnSpPr>
            <a:cxnSpLocks/>
          </p:cNvCxnSpPr>
          <p:nvPr/>
        </p:nvCxnSpPr>
        <p:spPr>
          <a:xfrm flipH="1" flipV="1">
            <a:off x="5423877" y="3290277"/>
            <a:ext cx="883139" cy="21648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498516C-3014-4005-B026-9346C8E0E3EE}"/>
              </a:ext>
            </a:extLst>
          </p:cNvPr>
          <p:cNvSpPr txBox="1"/>
          <p:nvPr/>
        </p:nvSpPr>
        <p:spPr>
          <a:xfrm>
            <a:off x="6525846" y="5455139"/>
            <a:ext cx="1742831" cy="369332"/>
          </a:xfrm>
          <a:prstGeom prst="rect">
            <a:avLst/>
          </a:prstGeom>
          <a:noFill/>
        </p:spPr>
        <p:txBody>
          <a:bodyPr wrap="square" rtlCol="0">
            <a:spAutoFit/>
          </a:bodyPr>
          <a:lstStyle/>
          <a:p>
            <a:r>
              <a:rPr lang="en-US" dirty="0"/>
              <a:t>DV</a:t>
            </a:r>
          </a:p>
        </p:txBody>
      </p:sp>
      <p:sp>
        <p:nvSpPr>
          <p:cNvPr id="13" name="TextBox 12">
            <a:extLst>
              <a:ext uri="{FF2B5EF4-FFF2-40B4-BE49-F238E27FC236}">
                <a16:creationId xmlns:a16="http://schemas.microsoft.com/office/drawing/2014/main" id="{9D46ABE0-C3DD-4E26-8D6B-ED704A619280}"/>
              </a:ext>
            </a:extLst>
          </p:cNvPr>
          <p:cNvSpPr txBox="1"/>
          <p:nvPr/>
        </p:nvSpPr>
        <p:spPr>
          <a:xfrm>
            <a:off x="7685454" y="3202476"/>
            <a:ext cx="1742831" cy="369332"/>
          </a:xfrm>
          <a:prstGeom prst="rect">
            <a:avLst/>
          </a:prstGeom>
          <a:noFill/>
        </p:spPr>
        <p:txBody>
          <a:bodyPr wrap="square" rtlCol="0">
            <a:spAutoFit/>
          </a:bodyPr>
          <a:lstStyle/>
          <a:p>
            <a:r>
              <a:rPr lang="en-US" dirty="0"/>
              <a:t>3 levels of the IV</a:t>
            </a:r>
          </a:p>
        </p:txBody>
      </p:sp>
    </p:spTree>
    <p:extLst>
      <p:ext uri="{BB962C8B-B14F-4D97-AF65-F5344CB8AC3E}">
        <p14:creationId xmlns:p14="http://schemas.microsoft.com/office/powerpoint/2010/main" val="1366957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D36F-7EF7-4431-A483-71FCEFF4E99F}"/>
              </a:ext>
            </a:extLst>
          </p:cNvPr>
          <p:cNvSpPr>
            <a:spLocks noGrp="1"/>
          </p:cNvSpPr>
          <p:nvPr>
            <p:ph type="title"/>
          </p:nvPr>
        </p:nvSpPr>
        <p:spPr/>
        <p:txBody>
          <a:bodyPr/>
          <a:lstStyle/>
          <a:p>
            <a:r>
              <a:rPr lang="en-US" dirty="0"/>
              <a:t>Scenario 2</a:t>
            </a:r>
          </a:p>
        </p:txBody>
      </p:sp>
      <p:sp>
        <p:nvSpPr>
          <p:cNvPr id="3" name="Content Placeholder 2">
            <a:extLst>
              <a:ext uri="{FF2B5EF4-FFF2-40B4-BE49-F238E27FC236}">
                <a16:creationId xmlns:a16="http://schemas.microsoft.com/office/drawing/2014/main" id="{0A06C9EC-8BB2-4951-AB74-C06D0CEB8331}"/>
              </a:ext>
            </a:extLst>
          </p:cNvPr>
          <p:cNvSpPr>
            <a:spLocks noGrp="1"/>
          </p:cNvSpPr>
          <p:nvPr>
            <p:ph idx="1"/>
          </p:nvPr>
        </p:nvSpPr>
        <p:spPr/>
        <p:txBody>
          <a:bodyPr/>
          <a:lstStyle/>
          <a:p>
            <a:r>
              <a:rPr lang="en-US" dirty="0"/>
              <a:t>You want to predict housing market sales, using the following predictors: number of new businesses in the area, number of restaurants in the area, and income levels.</a:t>
            </a:r>
          </a:p>
        </p:txBody>
      </p:sp>
    </p:spTree>
    <p:extLst>
      <p:ext uri="{BB962C8B-B14F-4D97-AF65-F5344CB8AC3E}">
        <p14:creationId xmlns:p14="http://schemas.microsoft.com/office/powerpoint/2010/main" val="2053819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ED36F-7EF7-4431-A483-71FCEFF4E99F}"/>
              </a:ext>
            </a:extLst>
          </p:cNvPr>
          <p:cNvSpPr>
            <a:spLocks noGrp="1"/>
          </p:cNvSpPr>
          <p:nvPr>
            <p:ph type="title"/>
          </p:nvPr>
        </p:nvSpPr>
        <p:spPr/>
        <p:txBody>
          <a:bodyPr/>
          <a:lstStyle/>
          <a:p>
            <a:r>
              <a:rPr lang="en-US" dirty="0"/>
              <a:t>Scenario 2</a:t>
            </a:r>
          </a:p>
        </p:txBody>
      </p:sp>
      <p:sp>
        <p:nvSpPr>
          <p:cNvPr id="3" name="Content Placeholder 2">
            <a:extLst>
              <a:ext uri="{FF2B5EF4-FFF2-40B4-BE49-F238E27FC236}">
                <a16:creationId xmlns:a16="http://schemas.microsoft.com/office/drawing/2014/main" id="{0A06C9EC-8BB2-4951-AB74-C06D0CEB8331}"/>
              </a:ext>
            </a:extLst>
          </p:cNvPr>
          <p:cNvSpPr>
            <a:spLocks noGrp="1"/>
          </p:cNvSpPr>
          <p:nvPr>
            <p:ph idx="1"/>
          </p:nvPr>
        </p:nvSpPr>
        <p:spPr/>
        <p:txBody>
          <a:bodyPr/>
          <a:lstStyle/>
          <a:p>
            <a:r>
              <a:rPr lang="en-US" dirty="0"/>
              <a:t>You want to predict house sales, using the following predictors: number of new businesses in the area, number of restaurants in the area, and income levels.</a:t>
            </a:r>
          </a:p>
        </p:txBody>
      </p:sp>
      <p:cxnSp>
        <p:nvCxnSpPr>
          <p:cNvPr id="4" name="Straight Connector 3">
            <a:extLst>
              <a:ext uri="{FF2B5EF4-FFF2-40B4-BE49-F238E27FC236}">
                <a16:creationId xmlns:a16="http://schemas.microsoft.com/office/drawing/2014/main" id="{1A124EF4-27F1-455D-821B-80EEB2B966E1}"/>
              </a:ext>
            </a:extLst>
          </p:cNvPr>
          <p:cNvCxnSpPr>
            <a:cxnSpLocks/>
          </p:cNvCxnSpPr>
          <p:nvPr/>
        </p:nvCxnSpPr>
        <p:spPr>
          <a:xfrm>
            <a:off x="2969846" y="2286000"/>
            <a:ext cx="1016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59808EA-C8D1-43A4-B31E-EB69F3EC3DE0}"/>
              </a:ext>
            </a:extLst>
          </p:cNvPr>
          <p:cNvCxnSpPr>
            <a:cxnSpLocks/>
          </p:cNvCxnSpPr>
          <p:nvPr/>
        </p:nvCxnSpPr>
        <p:spPr>
          <a:xfrm>
            <a:off x="4173415" y="2286000"/>
            <a:ext cx="153963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7C07940-78F5-4A99-B72A-632AC35F3F2D}"/>
              </a:ext>
            </a:extLst>
          </p:cNvPr>
          <p:cNvCxnSpPr>
            <a:cxnSpLocks/>
          </p:cNvCxnSpPr>
          <p:nvPr/>
        </p:nvCxnSpPr>
        <p:spPr>
          <a:xfrm>
            <a:off x="1086339" y="2653323"/>
            <a:ext cx="1008184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5708082-E912-4854-A87A-D6070D03A8D7}"/>
              </a:ext>
            </a:extLst>
          </p:cNvPr>
          <p:cNvCxnSpPr>
            <a:cxnSpLocks/>
          </p:cNvCxnSpPr>
          <p:nvPr/>
        </p:nvCxnSpPr>
        <p:spPr>
          <a:xfrm>
            <a:off x="1203569" y="2997200"/>
            <a:ext cx="34856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E58523D-4CBA-48F8-9AA7-2B18080CA623}"/>
              </a:ext>
            </a:extLst>
          </p:cNvPr>
          <p:cNvCxnSpPr>
            <a:cxnSpLocks/>
          </p:cNvCxnSpPr>
          <p:nvPr/>
        </p:nvCxnSpPr>
        <p:spPr>
          <a:xfrm flipH="1">
            <a:off x="3837354" y="1297355"/>
            <a:ext cx="449384" cy="4973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BB172EF-129D-4D06-96FE-FEFC6F9FB8EF}"/>
              </a:ext>
            </a:extLst>
          </p:cNvPr>
          <p:cNvSpPr txBox="1"/>
          <p:nvPr/>
        </p:nvSpPr>
        <p:spPr>
          <a:xfrm>
            <a:off x="3614616" y="823981"/>
            <a:ext cx="2973754" cy="369332"/>
          </a:xfrm>
          <a:prstGeom prst="rect">
            <a:avLst/>
          </a:prstGeom>
          <a:noFill/>
        </p:spPr>
        <p:txBody>
          <a:bodyPr wrap="square" rtlCol="0">
            <a:spAutoFit/>
          </a:bodyPr>
          <a:lstStyle/>
          <a:p>
            <a:r>
              <a:rPr lang="en-US" dirty="0"/>
              <a:t>Keyword for regression</a:t>
            </a:r>
          </a:p>
        </p:txBody>
      </p:sp>
      <p:cxnSp>
        <p:nvCxnSpPr>
          <p:cNvPr id="17" name="Straight Arrow Connector 16">
            <a:extLst>
              <a:ext uri="{FF2B5EF4-FFF2-40B4-BE49-F238E27FC236}">
                <a16:creationId xmlns:a16="http://schemas.microsoft.com/office/drawing/2014/main" id="{34F1FEF0-2919-42BA-9ACE-D2BD380A90D3}"/>
              </a:ext>
            </a:extLst>
          </p:cNvPr>
          <p:cNvCxnSpPr>
            <a:cxnSpLocks/>
          </p:cNvCxnSpPr>
          <p:nvPr/>
        </p:nvCxnSpPr>
        <p:spPr>
          <a:xfrm flipH="1">
            <a:off x="5646616" y="1297355"/>
            <a:ext cx="449384" cy="49737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8D2DC04-4285-4E28-91E3-AB0EC9A696C3}"/>
              </a:ext>
            </a:extLst>
          </p:cNvPr>
          <p:cNvSpPr txBox="1"/>
          <p:nvPr/>
        </p:nvSpPr>
        <p:spPr>
          <a:xfrm>
            <a:off x="6243516" y="1076116"/>
            <a:ext cx="2973754" cy="369332"/>
          </a:xfrm>
          <a:prstGeom prst="rect">
            <a:avLst/>
          </a:prstGeom>
          <a:noFill/>
        </p:spPr>
        <p:txBody>
          <a:bodyPr wrap="square" rtlCol="0">
            <a:spAutoFit/>
          </a:bodyPr>
          <a:lstStyle/>
          <a:p>
            <a:r>
              <a:rPr lang="en-US" dirty="0"/>
              <a:t>DV, continuous </a:t>
            </a:r>
          </a:p>
        </p:txBody>
      </p:sp>
      <p:cxnSp>
        <p:nvCxnSpPr>
          <p:cNvPr id="25" name="Straight Arrow Connector 24">
            <a:extLst>
              <a:ext uri="{FF2B5EF4-FFF2-40B4-BE49-F238E27FC236}">
                <a16:creationId xmlns:a16="http://schemas.microsoft.com/office/drawing/2014/main" id="{5ED1423E-6943-4AE2-B513-393804C2DA9F}"/>
              </a:ext>
            </a:extLst>
          </p:cNvPr>
          <p:cNvCxnSpPr>
            <a:cxnSpLocks/>
          </p:cNvCxnSpPr>
          <p:nvPr/>
        </p:nvCxnSpPr>
        <p:spPr>
          <a:xfrm flipH="1" flipV="1">
            <a:off x="6096000" y="2938036"/>
            <a:ext cx="734645" cy="13667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BBF706A-FA33-4F6A-87EA-1B9B275448C1}"/>
              </a:ext>
            </a:extLst>
          </p:cNvPr>
          <p:cNvSpPr txBox="1"/>
          <p:nvPr/>
        </p:nvSpPr>
        <p:spPr>
          <a:xfrm>
            <a:off x="6830645" y="4417945"/>
            <a:ext cx="2973754" cy="369332"/>
          </a:xfrm>
          <a:prstGeom prst="rect">
            <a:avLst/>
          </a:prstGeom>
          <a:noFill/>
        </p:spPr>
        <p:txBody>
          <a:bodyPr wrap="square" rtlCol="0">
            <a:spAutoFit/>
          </a:bodyPr>
          <a:lstStyle/>
          <a:p>
            <a:r>
              <a:rPr lang="en-US" dirty="0"/>
              <a:t>IVs, all continuous </a:t>
            </a:r>
          </a:p>
        </p:txBody>
      </p:sp>
    </p:spTree>
    <p:extLst>
      <p:ext uri="{BB962C8B-B14F-4D97-AF65-F5344CB8AC3E}">
        <p14:creationId xmlns:p14="http://schemas.microsoft.com/office/powerpoint/2010/main" val="1168923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1767FF0BB93E24AB222FDE98EC4BE97" ma:contentTypeVersion="12" ma:contentTypeDescription="Create a new document." ma:contentTypeScope="" ma:versionID="4c26e56bc0dc6368685f472b645ccf8e">
  <xsd:schema xmlns:xsd="http://www.w3.org/2001/XMLSchema" xmlns:xs="http://www.w3.org/2001/XMLSchema" xmlns:p="http://schemas.microsoft.com/office/2006/metadata/properties" xmlns:ns2="2a19cb76-bb4e-48b2-8c9f-db86bcd5d049" xmlns:ns3="9417d0df-2027-440a-86ee-f385b6440aea" targetNamespace="http://schemas.microsoft.com/office/2006/metadata/properties" ma:root="true" ma:fieldsID="ea76c8e38826be4d742205d9718d201a" ns2:_="" ns3:_="">
    <xsd:import namespace="2a19cb76-bb4e-48b2-8c9f-db86bcd5d049"/>
    <xsd:import namespace="9417d0df-2027-440a-86ee-f385b6440aea"/>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19cb76-bb4e-48b2-8c9f-db86bcd5d049"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417d0df-2027-440a-86ee-f385b6440aea"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EDF12C3-9B60-47AA-A7DE-7DB1C9F2A344}"/>
</file>

<file path=customXml/itemProps2.xml><?xml version="1.0" encoding="utf-8"?>
<ds:datastoreItem xmlns:ds="http://schemas.openxmlformats.org/officeDocument/2006/customXml" ds:itemID="{B7C2F80F-651B-4449-80BD-B5FEA62378AC}"/>
</file>

<file path=customXml/itemProps3.xml><?xml version="1.0" encoding="utf-8"?>
<ds:datastoreItem xmlns:ds="http://schemas.openxmlformats.org/officeDocument/2006/customXml" ds:itemID="{2565DBA9-D48D-4B23-AB44-59BCC7EFC431}"/>
</file>

<file path=docProps/app.xml><?xml version="1.0" encoding="utf-8"?>
<Properties xmlns="http://schemas.openxmlformats.org/officeDocument/2006/extended-properties" xmlns:vt="http://schemas.openxmlformats.org/officeDocument/2006/docPropsVTypes">
  <TotalTime>9129</TotalTime>
  <Words>364</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Montserrat SemiBold</vt:lpstr>
      <vt:lpstr>Nunito Sans</vt:lpstr>
      <vt:lpstr>Office Theme</vt:lpstr>
      <vt:lpstr>Don’t Let the Power Go to your Head:  Working with G*Power</vt:lpstr>
      <vt:lpstr>What is Statistical Power?</vt:lpstr>
      <vt:lpstr>How Power Relates to Other Factors </vt:lpstr>
      <vt:lpstr>Types of Power</vt:lpstr>
      <vt:lpstr>G*Power</vt:lpstr>
      <vt:lpstr>Scenario 1</vt:lpstr>
      <vt:lpstr>Scenario 1</vt:lpstr>
      <vt:lpstr>Scenario 2</vt:lpstr>
      <vt:lpstr>Scenario 2</vt:lpstr>
      <vt:lpstr>Scenario 3</vt:lpstr>
      <vt:lpstr>Scenario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Meredith Dodd</dc:creator>
  <cp:lastModifiedBy>Cameron Dodd</cp:lastModifiedBy>
  <cp:revision>47</cp:revision>
  <dcterms:created xsi:type="dcterms:W3CDTF">2019-01-08T17:26:22Z</dcterms:created>
  <dcterms:modified xsi:type="dcterms:W3CDTF">2020-08-11T19:57:17Z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0x010100C1767FF0BB93E24AB222FDE98EC4BE97</vt:lpwstr>
  </property>
</Properties>
</file>