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7" r:id="rId5"/>
    <p:sldId id="268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66" r:id="rId15"/>
    <p:sldId id="272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83222"/>
  </p:normalViewPr>
  <p:slideViewPr>
    <p:cSldViewPr>
      <p:cViewPr varScale="1">
        <p:scale>
          <a:sx n="144" d="100"/>
          <a:sy n="144" d="100"/>
        </p:scale>
        <p:origin x="10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Pascale</a:t>
            </a:r>
          </a:p>
          <a:p>
            <a:r>
              <a:rPr lang="en-US" dirty="0"/>
              <a:t>Slide 2-5: Amy</a:t>
            </a:r>
          </a:p>
          <a:p>
            <a:r>
              <a:rPr lang="en-US" dirty="0"/>
              <a:t>Slide 6-11: Ian</a:t>
            </a:r>
          </a:p>
          <a:p>
            <a:r>
              <a:rPr lang="en-US" dirty="0"/>
              <a:t>Slide 12-14: Pascale</a:t>
            </a:r>
          </a:p>
          <a:p>
            <a:r>
              <a:rPr lang="en-US" dirty="0"/>
              <a:t>Slice 15: Pascale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split at median: low points &lt; 90, high points &gt;= 90</a:t>
            </a:r>
          </a:p>
          <a:p>
            <a:r>
              <a:rPr lang="en-US" dirty="0"/>
              <a:t>-comfortable doing one-sided</a:t>
            </a:r>
          </a:p>
          <a:p>
            <a:r>
              <a:rPr lang="en-US" dirty="0"/>
              <a:t>Name length split at median: short name &lt; 15, long name &gt;= 15</a:t>
            </a:r>
          </a:p>
          <a:p>
            <a:r>
              <a:rPr lang="en-US" dirty="0"/>
              <a:t>-did two-sided for others as unsure of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split at median: low points &lt; 90, high points &gt;= 90</a:t>
            </a:r>
          </a:p>
          <a:p>
            <a:r>
              <a:rPr lang="en-US" dirty="0"/>
              <a:t>-comfortable doing one-sided</a:t>
            </a:r>
          </a:p>
          <a:p>
            <a:r>
              <a:rPr lang="en-US" dirty="0"/>
              <a:t>Name length split at median: short name &lt; 15, long name &gt;= 15</a:t>
            </a:r>
          </a:p>
          <a:p>
            <a:r>
              <a:rPr lang="en-US" dirty="0"/>
              <a:t>-did two-sided for others as unsure of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split at median: low points &lt; 90, high points &gt;= 90</a:t>
            </a:r>
          </a:p>
          <a:p>
            <a:r>
              <a:rPr lang="en-US" dirty="0"/>
              <a:t>-comfortable doing one-sided</a:t>
            </a:r>
          </a:p>
          <a:p>
            <a:r>
              <a:rPr lang="en-US" dirty="0"/>
              <a:t>Name length split at median: short name &lt; 15, long name &gt;= 15</a:t>
            </a:r>
          </a:p>
          <a:p>
            <a:r>
              <a:rPr lang="en-US" dirty="0"/>
              <a:t>-did two-sided for others as unsure of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-wine name length in Model 2 had negative </a:t>
            </a:r>
            <a:r>
              <a:rPr lang="en-US" dirty="0" err="1"/>
              <a:t>coeff</a:t>
            </a:r>
            <a:r>
              <a:rPr lang="en-US" dirty="0"/>
              <a:t>. – Model 2 may be overfit</a:t>
            </a:r>
          </a:p>
          <a:p>
            <a:r>
              <a:rPr lang="en-US" dirty="0"/>
              <a:t>-Model 1 </a:t>
            </a:r>
            <a:r>
              <a:rPr lang="en-US"/>
              <a:t>had reasonable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96860-CD4A-4836-BB8B-D0D39DE0D3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5520"/>
            <a:ext cx="5039265" cy="1374345"/>
          </a:xfrm>
        </p:spPr>
        <p:txBody>
          <a:bodyPr>
            <a:normAutofit/>
          </a:bodyPr>
          <a:lstStyle/>
          <a:p>
            <a:r>
              <a:rPr lang="en-US" dirty="0"/>
              <a:t>Wine Price Analysis</a:t>
            </a:r>
            <a:br>
              <a:rPr lang="en-US" dirty="0"/>
            </a:br>
            <a:r>
              <a:rPr lang="en-US" sz="1600" b="1" dirty="0"/>
              <a:t>Pascale Chamberland</a:t>
            </a:r>
            <a:br>
              <a:rPr lang="en-US" sz="1600" dirty="0"/>
            </a:br>
            <a:r>
              <a:rPr lang="en-US" sz="1600" dirty="0"/>
              <a:t>Amy Chamberlain</a:t>
            </a:r>
            <a:br>
              <a:rPr lang="en-US" sz="1600" dirty="0"/>
            </a:br>
            <a:r>
              <a:rPr lang="en-US" sz="1600" dirty="0"/>
              <a:t>Ian Coyer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709620"/>
            <a:ext cx="2595985" cy="305410"/>
          </a:xfrm>
        </p:spPr>
        <p:txBody>
          <a:bodyPr>
            <a:normAutofit fontScale="77500" lnSpcReduction="20000"/>
          </a:bodyPr>
          <a:lstStyle/>
          <a:p>
            <a:r>
              <a:rPr lang="en-US" sz="1000" dirty="0"/>
              <a:t>Template from https://</a:t>
            </a:r>
            <a:r>
              <a:rPr lang="en-US" sz="1000" dirty="0" err="1"/>
              <a:t>www.free</a:t>
            </a:r>
            <a:r>
              <a:rPr lang="en-US" sz="1000" dirty="0"/>
              <a:t>-power-point-</a:t>
            </a:r>
            <a:r>
              <a:rPr lang="en-US" sz="1000" dirty="0" err="1"/>
              <a:t>templates.com</a:t>
            </a:r>
            <a:r>
              <a:rPr lang="en-US" sz="1000" dirty="0"/>
              <a:t>/free-wines-</a:t>
            </a:r>
            <a:r>
              <a:rPr lang="en-US" sz="1000" dirty="0" err="1"/>
              <a:t>powerpoint</a:t>
            </a:r>
            <a:r>
              <a:rPr lang="en-US" sz="1000" dirty="0"/>
              <a:t>-template/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200" cy="3358356"/>
          </a:xfrm>
        </p:spPr>
        <p:txBody>
          <a:bodyPr>
            <a:normAutofit/>
          </a:bodyPr>
          <a:lstStyle/>
          <a:p>
            <a:r>
              <a:rPr lang="en-US" dirty="0"/>
              <a:t>Model 1:</a:t>
            </a:r>
          </a:p>
          <a:p>
            <a:pPr lvl="1"/>
            <a:r>
              <a:rPr lang="en-US" dirty="0"/>
              <a:t>Price predicted by:</a:t>
            </a:r>
          </a:p>
          <a:p>
            <a:pPr lvl="2"/>
            <a:r>
              <a:rPr lang="en-US" dirty="0"/>
              <a:t>Points, province, name length</a:t>
            </a:r>
          </a:p>
          <a:p>
            <a:r>
              <a:rPr lang="en-US" dirty="0"/>
              <a:t>Model 2:</a:t>
            </a:r>
          </a:p>
          <a:p>
            <a:pPr lvl="1"/>
            <a:r>
              <a:rPr lang="en-US" dirty="0"/>
              <a:t>Price predicted by:</a:t>
            </a:r>
          </a:p>
          <a:p>
            <a:pPr lvl="2"/>
            <a:r>
              <a:rPr lang="en-US" dirty="0"/>
              <a:t>Points, province, name length,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9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200" cy="335835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Model 1:</a:t>
            </a:r>
          </a:p>
          <a:p>
            <a:pPr lvl="1"/>
            <a:r>
              <a:rPr lang="en-US" sz="2600" dirty="0"/>
              <a:t>Adjusted R-squared: 0.3408</a:t>
            </a:r>
          </a:p>
          <a:p>
            <a:pPr lvl="1"/>
            <a:r>
              <a:rPr lang="en-US" sz="2600" dirty="0"/>
              <a:t>All </a:t>
            </a:r>
            <a:r>
              <a:rPr lang="en-US" sz="2600" dirty="0" err="1"/>
              <a:t>coeff’s</a:t>
            </a:r>
            <a:r>
              <a:rPr lang="en-US" sz="2600" dirty="0"/>
              <a:t> sig. at &lt; .001</a:t>
            </a:r>
          </a:p>
          <a:p>
            <a:r>
              <a:rPr lang="en-US" sz="3000" dirty="0"/>
              <a:t>Model 2:</a:t>
            </a:r>
          </a:p>
          <a:p>
            <a:pPr lvl="1"/>
            <a:r>
              <a:rPr lang="en-US" sz="2600" dirty="0"/>
              <a:t>Adjusted R-squared: 0.554</a:t>
            </a:r>
          </a:p>
          <a:p>
            <a:pPr lvl="1"/>
            <a:r>
              <a:rPr lang="en-US" sz="2600" dirty="0"/>
              <a:t>All </a:t>
            </a:r>
            <a:r>
              <a:rPr lang="en-US" sz="2600" dirty="0" err="1"/>
              <a:t>coeff’s</a:t>
            </a:r>
            <a:r>
              <a:rPr lang="en-US" sz="2600" dirty="0"/>
              <a:t> sig.</a:t>
            </a:r>
          </a:p>
          <a:p>
            <a:pPr lvl="2"/>
            <a:r>
              <a:rPr lang="en-US" sz="2200" dirty="0"/>
              <a:t>Name length only at .05 level and had negative </a:t>
            </a:r>
            <a:r>
              <a:rPr lang="en-US" sz="2200" dirty="0" err="1"/>
              <a:t>coeff</a:t>
            </a:r>
            <a:r>
              <a:rPr lang="en-US" sz="2200" dirty="0"/>
              <a:t>.</a:t>
            </a:r>
          </a:p>
          <a:p>
            <a:pPr lvl="2"/>
            <a:r>
              <a:rPr lang="en-US" sz="2200" dirty="0"/>
              <a:t>others at &lt; .001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7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04" y="128471"/>
            <a:ext cx="8246070" cy="763526"/>
          </a:xfrm>
        </p:spPr>
        <p:txBody>
          <a:bodyPr>
            <a:normAutofit/>
          </a:bodyPr>
          <a:lstStyle/>
          <a:p>
            <a:r>
              <a:rPr lang="en-US" sz="3200" dirty="0"/>
              <a:t>Histograms of Residuals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59B09-1C6C-AF4B-9D50-DA3BDF8B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4"/>
          <a:stretch/>
        </p:blipFill>
        <p:spPr>
          <a:xfrm>
            <a:off x="4740934" y="1502815"/>
            <a:ext cx="4211942" cy="3554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737D6-202B-3647-B7AE-6DB5B1F10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4"/>
          <a:stretch/>
        </p:blipFill>
        <p:spPr>
          <a:xfrm>
            <a:off x="191123" y="1502815"/>
            <a:ext cx="4211942" cy="35543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1835BA-E674-5347-A848-0C2C4C4CA98A}"/>
              </a:ext>
            </a:extLst>
          </p:cNvPr>
          <p:cNvSpPr/>
          <p:nvPr/>
        </p:nvSpPr>
        <p:spPr>
          <a:xfrm>
            <a:off x="1815231" y="1133482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6D123-EAD2-CA49-8A92-C05CA4C7ACE1}"/>
              </a:ext>
            </a:extLst>
          </p:cNvPr>
          <p:cNvSpPr/>
          <p:nvPr/>
        </p:nvSpPr>
        <p:spPr>
          <a:xfrm>
            <a:off x="6404460" y="1133482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73661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QQ-plots of Residuals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3F8127-AEAF-364E-99C5-EDEDE1585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/>
          <a:stretch/>
        </p:blipFill>
        <p:spPr>
          <a:xfrm>
            <a:off x="4638413" y="1502814"/>
            <a:ext cx="4053025" cy="35122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33C01-84A0-AC44-A0F4-255C29427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/>
          <a:stretch/>
        </p:blipFill>
        <p:spPr>
          <a:xfrm>
            <a:off x="296260" y="1502814"/>
            <a:ext cx="4053024" cy="351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08BFA9-F9B8-FF4D-BC22-C18FAEE9F25B}"/>
              </a:ext>
            </a:extLst>
          </p:cNvPr>
          <p:cNvSpPr/>
          <p:nvPr/>
        </p:nvSpPr>
        <p:spPr>
          <a:xfrm>
            <a:off x="1823310" y="1176880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982D3-84BD-FA49-8B22-33B0E8A57D2E}"/>
              </a:ext>
            </a:extLst>
          </p:cNvPr>
          <p:cNvSpPr/>
          <p:nvPr/>
        </p:nvSpPr>
        <p:spPr>
          <a:xfrm>
            <a:off x="6183062" y="1176880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6755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20" y="28117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Scatterplots of Residuals </a:t>
            </a:r>
            <a:br>
              <a:rPr lang="en-US" dirty="0"/>
            </a:br>
            <a:r>
              <a:rPr lang="en-US" dirty="0"/>
              <a:t>vs Fitted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C0865A-46AD-F64B-964C-9DBDC6F6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1"/>
          <a:stretch/>
        </p:blipFill>
        <p:spPr>
          <a:xfrm>
            <a:off x="4724705" y="1502814"/>
            <a:ext cx="4235146" cy="36406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63937-D9DF-9045-B2FC-7485B78F0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1"/>
          <a:stretch/>
        </p:blipFill>
        <p:spPr>
          <a:xfrm>
            <a:off x="336855" y="1502814"/>
            <a:ext cx="4235145" cy="3640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AD374-9B2F-2A45-B2AE-6ACC92812773}"/>
              </a:ext>
            </a:extLst>
          </p:cNvPr>
          <p:cNvSpPr txBox="1"/>
          <p:nvPr/>
        </p:nvSpPr>
        <p:spPr>
          <a:xfrm>
            <a:off x="2128720" y="1133483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A10C5-1F45-FB4D-A6F3-2F82400242D5}"/>
              </a:ext>
            </a:extLst>
          </p:cNvPr>
          <p:cNvSpPr/>
          <p:nvPr/>
        </p:nvSpPr>
        <p:spPr>
          <a:xfrm>
            <a:off x="6533417" y="1133482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82109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examined are statistically significant:</a:t>
            </a:r>
          </a:p>
          <a:p>
            <a:pPr lvl="1"/>
            <a:r>
              <a:rPr lang="en-US" dirty="0"/>
              <a:t>Province does help explain price</a:t>
            </a:r>
          </a:p>
          <a:p>
            <a:pPr lvl="2"/>
            <a:r>
              <a:rPr lang="en-US" dirty="0"/>
              <a:t>Paying premium for CA wines; WA least $$</a:t>
            </a:r>
          </a:p>
          <a:p>
            <a:pPr lvl="1"/>
            <a:r>
              <a:rPr lang="en-US" dirty="0"/>
              <a:t>You pay more for a higher wine rating</a:t>
            </a:r>
          </a:p>
          <a:p>
            <a:pPr lvl="1"/>
            <a:r>
              <a:rPr lang="en-US" dirty="0"/>
              <a:t>You pay more for a longer wine name, generally</a:t>
            </a:r>
          </a:p>
          <a:p>
            <a:r>
              <a:rPr lang="en-US" dirty="0"/>
              <a:t>However, the models do not explain all of variation in wine price, especially for most expensive wines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6789" y="4862325"/>
            <a:ext cx="486603" cy="17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9D6F91-63B7-BC42-A34C-ED1A92EF2C58}"/>
              </a:ext>
            </a:extLst>
          </p:cNvPr>
          <p:cNvSpPr txBox="1"/>
          <p:nvPr/>
        </p:nvSpPr>
        <p:spPr>
          <a:xfrm>
            <a:off x="573183" y="1663809"/>
            <a:ext cx="397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So…Buy WA! </a:t>
            </a:r>
            <a:r>
              <a:rPr lang="en-US" sz="4400" dirty="0">
                <a:sym typeface="Wingdings" pitchFamily="2" charset="2"/>
              </a:rPr>
              <a:t></a:t>
            </a:r>
          </a:p>
          <a:p>
            <a:endParaRPr lang="en-US" sz="3600" dirty="0">
              <a:sym typeface="Wingdings" pitchFamily="2" charset="2"/>
            </a:endParaRPr>
          </a:p>
          <a:p>
            <a:r>
              <a:rPr lang="en-US" sz="3200" dirty="0">
                <a:sym typeface="Wingdings" pitchFamily="2" charset="2"/>
              </a:rPr>
              <a:t>Questions?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CD973-3AF6-354B-86E5-36B90642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087" y="1510965"/>
            <a:ext cx="3873500" cy="290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289C63-A338-6243-8A41-F2C74732D8D5}"/>
              </a:ext>
            </a:extLst>
          </p:cNvPr>
          <p:cNvSpPr/>
          <p:nvPr/>
        </p:nvSpPr>
        <p:spPr>
          <a:xfrm>
            <a:off x="4266590" y="4862325"/>
            <a:ext cx="46668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Template from https://</a:t>
            </a:r>
            <a:r>
              <a:rPr lang="en-US" sz="800" dirty="0" err="1"/>
              <a:t>www.free</a:t>
            </a:r>
            <a:r>
              <a:rPr lang="en-US" sz="800" dirty="0"/>
              <a:t>-power-point-</a:t>
            </a:r>
            <a:r>
              <a:rPr lang="en-US" sz="800" dirty="0" err="1"/>
              <a:t>templates.com</a:t>
            </a:r>
            <a:r>
              <a:rPr lang="en-US" sz="800" dirty="0"/>
              <a:t>/free-wines-</a:t>
            </a:r>
            <a:r>
              <a:rPr lang="en-US" sz="800" dirty="0" err="1"/>
              <a:t>powerpoint</a:t>
            </a:r>
            <a:r>
              <a:rPr lang="en-US" sz="800" dirty="0"/>
              <a:t>-template/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4770C-3968-4D5B-ACB8-29EE38683AF0}"/>
              </a:ext>
            </a:extLst>
          </p:cNvPr>
          <p:cNvSpPr/>
          <p:nvPr/>
        </p:nvSpPr>
        <p:spPr>
          <a:xfrm>
            <a:off x="4446684" y="4134811"/>
            <a:ext cx="44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https://drinks.seriouseats.com/2012/12/best-budget-wine-washington-columbia-crest-chardonnay-chateau-ste-michelle-merlot.html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a problem…we need wine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200" cy="3358356"/>
          </a:xfrm>
        </p:spPr>
        <p:txBody>
          <a:bodyPr/>
          <a:lstStyle/>
          <a:p>
            <a:r>
              <a:rPr lang="en-US" dirty="0"/>
              <a:t>Correlation between the price of a bottle of wine and its characteristics</a:t>
            </a:r>
          </a:p>
          <a:p>
            <a:pPr lvl="1"/>
            <a:r>
              <a:rPr lang="en-US" dirty="0"/>
              <a:t>What might impact the price of a bottle of wine?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/>
          <a:p>
            <a:r>
              <a:rPr lang="en-US" dirty="0" err="1"/>
              <a:t>WineEnthusiast</a:t>
            </a:r>
            <a:r>
              <a:rPr lang="en-US" dirty="0"/>
              <a:t>: data was scraped from reviews during the week of June 15, 2017</a:t>
            </a:r>
          </a:p>
          <a:p>
            <a:r>
              <a:rPr lang="en-US" u="sng" dirty="0">
                <a:hlinkClick r:id="rId3"/>
              </a:rPr>
              <a:t>https://www.kaggle.com/zynicide/wine-reviews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200" cy="3358356"/>
          </a:xfrm>
        </p:spPr>
        <p:txBody>
          <a:bodyPr/>
          <a:lstStyle/>
          <a:p>
            <a:r>
              <a:rPr lang="en-US" dirty="0"/>
              <a:t>Are the ratings on Wine Enthusiast a good predictor of the price of a bottle of wine?</a:t>
            </a:r>
          </a:p>
          <a:p>
            <a:r>
              <a:rPr lang="en-US" dirty="0"/>
              <a:t>Can you expect to pay more for a bottle of wine from a certain region?</a:t>
            </a:r>
          </a:p>
          <a:p>
            <a:r>
              <a:rPr lang="en-US" dirty="0"/>
              <a:t>Are we paying more for wines with long (code: hoity-toity) names?</a:t>
            </a:r>
          </a:p>
        </p:txBody>
      </p:sp>
    </p:spTree>
    <p:extLst>
      <p:ext uri="{BB962C8B-B14F-4D97-AF65-F5344CB8AC3E}">
        <p14:creationId xmlns:p14="http://schemas.microsoft.com/office/powerpoint/2010/main" val="20072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/>
          <a:p>
            <a:r>
              <a:rPr lang="en-US" dirty="0"/>
              <a:t>Limit analysis to key markets on the West Coast:</a:t>
            </a:r>
          </a:p>
          <a:p>
            <a:pPr lvl="1"/>
            <a:r>
              <a:rPr lang="en-US" dirty="0"/>
              <a:t>Napa Valley, Wash. State, </a:t>
            </a:r>
            <a:r>
              <a:rPr lang="en-US" dirty="0" err="1"/>
              <a:t>Oreg</a:t>
            </a:r>
            <a:r>
              <a:rPr lang="en-US" dirty="0"/>
              <a:t>. State</a:t>
            </a:r>
          </a:p>
          <a:p>
            <a:r>
              <a:rPr lang="en-US" dirty="0"/>
              <a:t>Removed unwanted variables (reviewer name, etc.)</a:t>
            </a:r>
          </a:p>
          <a:p>
            <a:r>
              <a:rPr lang="en-US" dirty="0"/>
              <a:t>Computed additional variables</a:t>
            </a:r>
          </a:p>
          <a:p>
            <a:pPr lvl="1"/>
            <a:r>
              <a:rPr lang="en-US" dirty="0"/>
              <a:t>Value (points/price), Name Length</a:t>
            </a:r>
          </a:p>
          <a:p>
            <a:r>
              <a:rPr lang="en-US" dirty="0"/>
              <a:t>Normalized feature variables for modeling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Wine Price vs. Points</a:t>
            </a:r>
            <a:br>
              <a:rPr lang="en-US" dirty="0"/>
            </a:br>
            <a:r>
              <a:rPr lang="en-US" sz="2200" dirty="0"/>
              <a:t>by Province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1CE019-326E-E347-90B9-F345F56B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/>
          <a:stretch/>
        </p:blipFill>
        <p:spPr>
          <a:xfrm>
            <a:off x="1976015" y="1197405"/>
            <a:ext cx="4886560" cy="3909099"/>
          </a:xfrm>
        </p:spPr>
      </p:pic>
    </p:spTree>
    <p:extLst>
      <p:ext uri="{BB962C8B-B14F-4D97-AF65-F5344CB8AC3E}">
        <p14:creationId xmlns:p14="http://schemas.microsoft.com/office/powerpoint/2010/main" val="116465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vs Province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0E62C-31DB-144F-9F20-7D9F2459E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"/>
          <a:stretch/>
        </p:blipFill>
        <p:spPr>
          <a:xfrm>
            <a:off x="1976015" y="1199757"/>
            <a:ext cx="4581150" cy="3943743"/>
          </a:xfrm>
        </p:spPr>
      </p:pic>
    </p:spTree>
    <p:extLst>
      <p:ext uri="{BB962C8B-B14F-4D97-AF65-F5344CB8AC3E}">
        <p14:creationId xmlns:p14="http://schemas.microsoft.com/office/powerpoint/2010/main" val="41380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281175"/>
            <a:ext cx="7787955" cy="610821"/>
          </a:xfrm>
        </p:spPr>
        <p:txBody>
          <a:bodyPr>
            <a:noAutofit/>
          </a:bodyPr>
          <a:lstStyle/>
          <a:p>
            <a:r>
              <a:rPr lang="en-US" sz="3200" dirty="0"/>
              <a:t>Price by Length </a:t>
            </a:r>
            <a:br>
              <a:rPr lang="en-US" sz="3200" dirty="0"/>
            </a:br>
            <a:r>
              <a:rPr lang="en-US" sz="3200" dirty="0"/>
              <a:t>of Wine Name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1F9C1A-D11A-1D42-B760-7B71F24B3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"/>
          <a:stretch/>
        </p:blipFill>
        <p:spPr>
          <a:xfrm>
            <a:off x="1976014" y="1197405"/>
            <a:ext cx="4428445" cy="3816570"/>
          </a:xfrm>
        </p:spPr>
      </p:pic>
    </p:spTree>
    <p:extLst>
      <p:ext uri="{BB962C8B-B14F-4D97-AF65-F5344CB8AC3E}">
        <p14:creationId xmlns:p14="http://schemas.microsoft.com/office/powerpoint/2010/main" val="403188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T-test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108200" cy="3358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Price by Points</a:t>
            </a:r>
          </a:p>
          <a:p>
            <a:pPr lvl="1"/>
            <a:r>
              <a:rPr lang="en-US" sz="2400" dirty="0"/>
              <a:t>More highly rated wine would cost more: Yes</a:t>
            </a:r>
          </a:p>
          <a:p>
            <a:r>
              <a:rPr lang="en-US" dirty="0"/>
              <a:t>Price by Region</a:t>
            </a:r>
            <a:endParaRPr lang="en-US" sz="2400" dirty="0"/>
          </a:p>
          <a:p>
            <a:pPr lvl="1"/>
            <a:r>
              <a:rPr lang="en-US" sz="2400" dirty="0"/>
              <a:t>Cost differs by region: Yes</a:t>
            </a:r>
          </a:p>
          <a:p>
            <a:r>
              <a:rPr lang="en-US" dirty="0"/>
              <a:t>Price by Name length</a:t>
            </a:r>
            <a:endParaRPr lang="en-US" sz="2400" dirty="0"/>
          </a:p>
          <a:p>
            <a:pPr lvl="1"/>
            <a:r>
              <a:rPr lang="en-US" sz="2400" dirty="0"/>
              <a:t>Cost differs by name length: </a:t>
            </a:r>
          </a:p>
          <a:p>
            <a:pPr marL="457200" lvl="1" indent="0">
              <a:buNone/>
            </a:pPr>
            <a:r>
              <a:rPr lang="en-US" sz="2400" dirty="0"/>
              <a:t>    Surprisingly, Yes</a:t>
            </a:r>
          </a:p>
        </p:txBody>
      </p:sp>
    </p:spTree>
    <p:extLst>
      <p:ext uri="{BB962C8B-B14F-4D97-AF65-F5344CB8AC3E}">
        <p14:creationId xmlns:p14="http://schemas.microsoft.com/office/powerpoint/2010/main" val="91242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586</Words>
  <Application>Microsoft Macintosh PowerPoint</Application>
  <PresentationFormat>On-screen Show (16:9)</PresentationFormat>
  <Paragraphs>96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Wine Price Analysis Pascale Chamberland Amy Chamberlain Ian Coyer</vt:lpstr>
      <vt:lpstr>We have a problem…we need wine</vt:lpstr>
      <vt:lpstr>Data Source</vt:lpstr>
      <vt:lpstr>Key Questions</vt:lpstr>
      <vt:lpstr>Data Wrangling</vt:lpstr>
      <vt:lpstr>Wine Price vs. Points by Province</vt:lpstr>
      <vt:lpstr>Price vs Province</vt:lpstr>
      <vt:lpstr>Price by Length  of Wine Name</vt:lpstr>
      <vt:lpstr>T-test Analysis</vt:lpstr>
      <vt:lpstr>Regression Models</vt:lpstr>
      <vt:lpstr>Models Summary</vt:lpstr>
      <vt:lpstr>Histograms of Residuals</vt:lpstr>
      <vt:lpstr>QQ-plots of Residuals</vt:lpstr>
      <vt:lpstr>Scatterplots of Residuals  vs Fitted Values</vt:lpstr>
      <vt:lpstr>Conclusions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amyjocn</cp:lastModifiedBy>
  <cp:revision>129</cp:revision>
  <dcterms:created xsi:type="dcterms:W3CDTF">2013-08-21T19:17:07Z</dcterms:created>
  <dcterms:modified xsi:type="dcterms:W3CDTF">2018-12-10T22:45:05Z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v-acham@microsoft.com</vt:lpwstr>
  </property>
  <property fmtid="{D5CDD505-2E9C-101B-9397-08002B2CF9AE}" pid="5" name="MSIP_Label_f42aa342-8706-4288-bd11-ebb85995028c_SetDate">
    <vt:lpwstr>2018-12-10T18:37:54.8840421Z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