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Roboto Black"/>
      <p:bold r:id="rId41"/>
      <p:boldItalic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EE67E4-F174-461A-90E2-F6814246A96F}">
  <a:tblStyle styleId="{F0EE67E4-F174-461A-90E2-F6814246A96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lack-boldItalic.fntdata"/><Relationship Id="rId41" Type="http://schemas.openxmlformats.org/officeDocument/2006/relationships/font" Target="fonts/RobotoBlack-bold.fntdata"/><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99691cab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99691cabb6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a607d6b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9a607d6b6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 data scientist will follow all the steps from the analytics cycle we discussed back in M1, from collecting and cleaning the data, to analysing and modelling and finally presenting outcomes to relevant stakeholders. Keep in mind that not all projects will follow these steps in this order, it is perfectly normal to go back to a previous stage (for example, you’ve built a model but realised a further data cleaning step is necessary).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a607d6b6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9a607d6b67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a607d6b6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9a607d6b67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Oftentimes, we'll start by identifying the </a:t>
            </a:r>
            <a:r>
              <a:rPr i="1" lang="en-GB" sz="1050">
                <a:highlight>
                  <a:srgbClr val="FFFFFF"/>
                </a:highlight>
                <a:latin typeface="Roboto"/>
                <a:ea typeface="Roboto"/>
                <a:cs typeface="Roboto"/>
                <a:sym typeface="Roboto"/>
              </a:rPr>
              <a:t>ideal data</a:t>
            </a:r>
            <a:r>
              <a:rPr lang="en-GB" sz="1050">
                <a:highlight>
                  <a:srgbClr val="FFFFFF"/>
                </a:highlight>
                <a:latin typeface="Roboto"/>
                <a:ea typeface="Roboto"/>
                <a:cs typeface="Roboto"/>
                <a:sym typeface="Roboto"/>
              </a:rPr>
              <a:t> we would want for a project.</a:t>
            </a:r>
            <a:endParaRPr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Then, during the data acquisition phase, we'll learn about the limitations on the types of data actually available. We have to decide if these limitations will inhibit our ability to answer our question of interest or if we can work with what we have to find a reasonable and reliable answer.</a:t>
            </a:r>
            <a:endParaRPr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This is possibly the hardest step in the data science workflow. At this stage, it's common to realize that the problem you're trying to solve may not be solvable with the information available. The data could be incomplete, non-existant, or unable to meet the criteria necessary to answer your question.</a:t>
            </a:r>
            <a:endParaRPr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That said, you now have a better feel for the data that's available and the information they could contain. You can now identify a new, answerable question that ultimately helps you solve or better understand your problem.</a:t>
            </a:r>
            <a:endParaRPr sz="105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a607d6b6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9a607d6b67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highlight>
                  <a:srgbClr val="FFFFFF"/>
                </a:highlight>
                <a:latin typeface="Roboto"/>
                <a:ea typeface="Roboto"/>
                <a:cs typeface="Roboto"/>
                <a:sym typeface="Roboto"/>
              </a:rPr>
              <a:t>As you can see, the "Prepare" phase of the data science workflow encompasses several steps: the act of reviewing, indexing, and cleaning your data. This normally consumes a great deal of time!</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a607d6b6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9a607d6b67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What sort of questions do these statistics allow us to answer about or data set?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a607d6b6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9a607d6b67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What are some other business goals we can support as data scientists for this realty company? What are some values we would like to guess?</a:t>
            </a:r>
            <a:endParaRPr b="1"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We'll be spending much of our time in this course on data analysis and predictive modeling.</a:t>
            </a:r>
            <a:endParaRPr sz="105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a607d6b67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9a607d6b67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t/>
            </a:r>
            <a:endParaRPr sz="1050">
              <a:highlight>
                <a:srgbClr val="FFFFFF"/>
              </a:highlight>
              <a:latin typeface="Roboto"/>
              <a:ea typeface="Roboto"/>
              <a:cs typeface="Roboto"/>
              <a:sym typeface="Roboto"/>
            </a:endParaRPr>
          </a:p>
          <a:p>
            <a:pPr indent="0" lvl="0" marL="0" rtl="0" algn="l">
              <a:spcBef>
                <a:spcPts val="0"/>
              </a:spcBef>
              <a:spcAft>
                <a:spcPts val="0"/>
              </a:spcAft>
              <a:buNone/>
            </a:pPr>
            <a:r>
              <a:t/>
            </a:r>
            <a:endParaRPr sz="180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t/>
            </a:r>
            <a:endParaRPr sz="105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a607d6b67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9a607d6b67_1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Presentations are a critical part of your analysis. It doesn't matter how brilliant your model is or how illuminating your findings are — without effective communication, your work will not be used.</a:t>
            </a:r>
            <a:endParaRPr sz="1050">
              <a:highlight>
                <a:srgbClr val="FFFFFF"/>
              </a:highlight>
              <a:latin typeface="Roboto"/>
              <a:ea typeface="Roboto"/>
              <a:cs typeface="Roboto"/>
              <a:sym typeface="Roboto"/>
            </a:endParaRPr>
          </a:p>
          <a:p>
            <a:pPr indent="0" lvl="0" marL="0" rtl="0" algn="l">
              <a:lnSpc>
                <a:spcPct val="115000"/>
              </a:lnSpc>
              <a:spcBef>
                <a:spcPts val="1100"/>
              </a:spcBef>
              <a:spcAft>
                <a:spcPts val="0"/>
              </a:spcAft>
              <a:buClr>
                <a:schemeClr val="dk1"/>
              </a:buClr>
              <a:buSzPts val="1100"/>
              <a:buFont typeface="Arial"/>
              <a:buNone/>
            </a:pPr>
            <a:r>
              <a:rPr lang="en-GB" sz="1050">
                <a:highlight>
                  <a:srgbClr val="FFFFFF"/>
                </a:highlight>
                <a:latin typeface="Roboto"/>
                <a:ea typeface="Roboto"/>
                <a:cs typeface="Roboto"/>
                <a:sym typeface="Roboto"/>
              </a:rPr>
              <a:t>When crafting a presentation, always consider your audience and make sure to practice your presentation beforehand. Consider the types of questions people might ask or — better yet — test your presentation on a few people and pay attention to their response. Clarify and refine your presentation accordingly.</a:t>
            </a:r>
            <a:endParaRPr sz="1050">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a607d6b67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9a607d6b67_1_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Before we get on to do some coding (!) we will need to define a few things about Machine Learning.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a607d6b67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9a607d6b67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To explain how machine learning works, let’s first consider classical programming. In this case we supply the data and the rules, and the programme returns the solution.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99691cabb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g99691cabb6_0_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a607d6b67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9a607d6b67_1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For example, we set an algorithm multiply by 5 then add 7. When we give the data to the algorithm it will give us the solutions, following the algorithm.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a607d6b67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9a607d6b67_1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Machine learning on the other hand works the opposite way. We feed the model the data and the solutions and the model will tell us the algorithm. Moving this into real world examples- we could build a model predicting house price based off features such as location, number of bedrooms, size, etc. We would feed into the model houses we already know the price for, as well as the predictive features, and the model will try and find a relationship between them. We can then use this output to predict future house prices.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a607d6b67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9a607d6b67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So now we know what machine learning is, it is important to understand there are two types. Supervised and unsupervised. For this bootcamp we will only be focussing on supervised learning, but there will be an opportunity for you to learn about unsupervised learning after DS4.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a607d6b67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a607d6b67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Essentially, supervised learning works by providing a model a target and a set of predictors (e.g. properties of a house to predict its price). The model will then use this data to find a pattern which we can use for prediction.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a607d6b67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9a607d6b67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There are two types of supervised model- regression and classification. In regression the model is trying to predict a continuous value (house price, number of users, etc) while a classification model is trying to predict a categorical label (colour, blood type, etc). We will be learning about both methods in DS3.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a607d6b67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9a607d6b67_1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Unsupervised learning on the other hand looks to group data together into clusters. For example, trying to identify the best location to place a well. If you know information (features) about the soil over a large area, you can use an unsupervised model to try and predict where the most likely places water will be. As I said, unsupervised models are not part of our teaching curriculum, but there will be an opportunity for you to study them in your own time.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a607d6b67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9a607d6b67_1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To summarise then, machine learning can be broken down into two paths: supervised and unsupervised. We will only be looking at supervised models in this course.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a607d6b67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9a607d6b67_1_1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a607d6b67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9a607d6b67_1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a607d6b67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9a607d6b67_1_1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sz="1050">
                <a:highlight>
                  <a:srgbClr val="FFFFFF"/>
                </a:highlight>
                <a:latin typeface="Roboto"/>
                <a:ea typeface="Roboto"/>
                <a:cs typeface="Roboto"/>
                <a:sym typeface="Roboto"/>
              </a:rPr>
              <a:t>Regardless of whether it's supervised or unsupervised, the underlying engine driving a machine learning model is an algorithm. These algorithms are used to help identify trends, represent said trends, and explain the overall variance of the data.</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99691cab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g99691cabb6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a607d6b67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9a607d6b67_1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GB"/>
              <a:t>Algorithms allow us to solve problems by following sequence of steps to reach the solution. It needs not be logical or mathematical. It is the way computers are able to solve problems. When we writ rules for a computer to solve problems, we are writing algorithms. The example we gave earlier for classical programming is an algorithm.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a607d6b67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9a607d6b67_1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GB"/>
              <a:t>This is a simple straight line equation. But if input that formula into the computer, it throws an error because it is not written algorithmically. However, to make the computer solve problems using that equation, we use the rules on the left. Understanding algorithm would be essential for your coding journey.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a607d6b67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9a607d6b67_1_2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a607d6b67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9a607d6b67_1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GB"/>
              <a:t>Answer:</a:t>
            </a:r>
            <a:endParaRPr/>
          </a:p>
          <a:p>
            <a:pPr indent="0" lvl="0" marL="0" rtl="0" algn="l">
              <a:spcBef>
                <a:spcPts val="0"/>
              </a:spcBef>
              <a:spcAft>
                <a:spcPts val="0"/>
              </a:spcAft>
              <a:buClr>
                <a:schemeClr val="dk1"/>
              </a:buClr>
              <a:buSzPts val="1200"/>
              <a:buFont typeface="Calibri"/>
              <a:buNone/>
            </a:pPr>
            <a:r>
              <a:rPr lang="en-GB"/>
              <a:t>Price = 114*sq_footage + 10000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a607d6b67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9a607d6b67_1_2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a607d6b67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9a607d6b67_1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9691cab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99691cabb6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Before we begin we should ask ourselves the question, what is data science? Does anyone have any ideas?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9691cab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99691cabb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 data analyst is a subset of a data scientist, so while you are working with data you can consider yourself as one. There are many skills you will need, most of which you will be shown throughout this bootcamp.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a607d6b6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9a607d6b67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Another way to think of data science is that it is the intersection of maths, business and computer science. To be </a:t>
            </a:r>
            <a:r>
              <a:rPr lang="en-GB"/>
              <a:t>successful</a:t>
            </a:r>
            <a:r>
              <a:rPr lang="en-GB"/>
              <a:t> in this field you will need to be able to demonstrate all 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a607d6b6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9a607d6b67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In break out rooms (5 minutes) discuss and feedback any products or services you know that make use of data science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a607d6b6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9a607d6b67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highlight>
                  <a:srgbClr val="FFFFFF"/>
                </a:highlight>
                <a:latin typeface="Roboto"/>
                <a:ea typeface="Roboto"/>
                <a:cs typeface="Roboto"/>
                <a:sym typeface="Roboto"/>
              </a:rPr>
              <a:t>Here’s some examples I came up with:</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Providing movie recommendations on Netflix.</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Making product suggestions on Amazon.</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Developing self-driving cars</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Trading stocks on the stock-market at high frequency</a:t>
            </a:r>
            <a:endParaRPr sz="1100">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GB" sz="1100">
                <a:highlight>
                  <a:srgbClr val="FFFFFF"/>
                </a:highlight>
                <a:latin typeface="Roboto"/>
                <a:ea typeface="Roboto"/>
                <a:cs typeface="Roboto"/>
                <a:sym typeface="Roboto"/>
              </a:rPr>
              <a:t>Returning auto-translate and search results on Google</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a607d6b6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9a607d6b67_1_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Now we have established what a data scientist is, let’s look again at how we set up a project (think back to M1)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Arial"/>
              <a:buNone/>
              <a:defRPr b="0" i="0" sz="6933"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400"/>
              <a:buFont typeface="Arial"/>
              <a:buNone/>
              <a:defRPr sz="6933">
                <a:solidFill>
                  <a:schemeClr val="dk1"/>
                </a:solidFill>
              </a:defRPr>
            </a:lvl2pPr>
            <a:lvl3pPr lvl="2" algn="ctr">
              <a:lnSpc>
                <a:spcPct val="100000"/>
              </a:lnSpc>
              <a:spcBef>
                <a:spcPts val="0"/>
              </a:spcBef>
              <a:spcAft>
                <a:spcPts val="0"/>
              </a:spcAft>
              <a:buClr>
                <a:schemeClr val="dk1"/>
              </a:buClr>
              <a:buSzPts val="1400"/>
              <a:buFont typeface="Arial"/>
              <a:buNone/>
              <a:defRPr sz="6933">
                <a:solidFill>
                  <a:schemeClr val="dk1"/>
                </a:solidFill>
              </a:defRPr>
            </a:lvl3pPr>
            <a:lvl4pPr lvl="3" algn="ctr">
              <a:lnSpc>
                <a:spcPct val="100000"/>
              </a:lnSpc>
              <a:spcBef>
                <a:spcPts val="0"/>
              </a:spcBef>
              <a:spcAft>
                <a:spcPts val="0"/>
              </a:spcAft>
              <a:buClr>
                <a:schemeClr val="dk1"/>
              </a:buClr>
              <a:buSzPts val="1400"/>
              <a:buFont typeface="Arial"/>
              <a:buNone/>
              <a:defRPr sz="6933">
                <a:solidFill>
                  <a:schemeClr val="dk1"/>
                </a:solidFill>
              </a:defRPr>
            </a:lvl4pPr>
            <a:lvl5pPr lvl="4" algn="ctr">
              <a:lnSpc>
                <a:spcPct val="100000"/>
              </a:lnSpc>
              <a:spcBef>
                <a:spcPts val="0"/>
              </a:spcBef>
              <a:spcAft>
                <a:spcPts val="0"/>
              </a:spcAft>
              <a:buClr>
                <a:schemeClr val="dk1"/>
              </a:buClr>
              <a:buSzPts val="1400"/>
              <a:buFont typeface="Arial"/>
              <a:buNone/>
              <a:defRPr sz="6933">
                <a:solidFill>
                  <a:schemeClr val="dk1"/>
                </a:solidFill>
              </a:defRPr>
            </a:lvl5pPr>
            <a:lvl6pPr lvl="5" algn="ctr">
              <a:lnSpc>
                <a:spcPct val="100000"/>
              </a:lnSpc>
              <a:spcBef>
                <a:spcPts val="0"/>
              </a:spcBef>
              <a:spcAft>
                <a:spcPts val="0"/>
              </a:spcAft>
              <a:buClr>
                <a:schemeClr val="dk1"/>
              </a:buClr>
              <a:buSzPts val="1400"/>
              <a:buFont typeface="Arial"/>
              <a:buNone/>
              <a:defRPr sz="6933">
                <a:solidFill>
                  <a:schemeClr val="dk1"/>
                </a:solidFill>
              </a:defRPr>
            </a:lvl6pPr>
            <a:lvl7pPr lvl="6" algn="ctr">
              <a:lnSpc>
                <a:spcPct val="100000"/>
              </a:lnSpc>
              <a:spcBef>
                <a:spcPts val="0"/>
              </a:spcBef>
              <a:spcAft>
                <a:spcPts val="0"/>
              </a:spcAft>
              <a:buClr>
                <a:schemeClr val="dk1"/>
              </a:buClr>
              <a:buSzPts val="1400"/>
              <a:buFont typeface="Arial"/>
              <a:buNone/>
              <a:defRPr sz="6933">
                <a:solidFill>
                  <a:schemeClr val="dk1"/>
                </a:solidFill>
              </a:defRPr>
            </a:lvl7pPr>
            <a:lvl8pPr lvl="7" algn="ctr">
              <a:lnSpc>
                <a:spcPct val="100000"/>
              </a:lnSpc>
              <a:spcBef>
                <a:spcPts val="0"/>
              </a:spcBef>
              <a:spcAft>
                <a:spcPts val="0"/>
              </a:spcAft>
              <a:buClr>
                <a:schemeClr val="dk1"/>
              </a:buClr>
              <a:buSzPts val="1400"/>
              <a:buFont typeface="Arial"/>
              <a:buNone/>
              <a:defRPr sz="6933">
                <a:solidFill>
                  <a:schemeClr val="dk1"/>
                </a:solidFill>
              </a:defRPr>
            </a:lvl8pPr>
            <a:lvl9pPr lvl="8" algn="ctr">
              <a:lnSpc>
                <a:spcPct val="100000"/>
              </a:lnSpc>
              <a:spcBef>
                <a:spcPts val="0"/>
              </a:spcBef>
              <a:spcAft>
                <a:spcPts val="0"/>
              </a:spcAft>
              <a:buClr>
                <a:schemeClr val="dk1"/>
              </a:buClr>
              <a:buSzPts val="1400"/>
              <a:buFont typeface="Arial"/>
              <a:buNone/>
              <a:defRPr sz="6933">
                <a:solidFill>
                  <a:schemeClr val="dk1"/>
                </a:solidFill>
              </a:defRPr>
            </a:lvl9pPr>
          </a:lstStyle>
          <a:p/>
        </p:txBody>
      </p:sp>
      <p:sp>
        <p:nvSpPr>
          <p:cNvPr id="15" name="Google Shape;15;p2"/>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Clr>
                <a:schemeClr val="dk2"/>
              </a:buClr>
              <a:buSzPts val="1400"/>
              <a:buFont typeface="Arial"/>
              <a:buNone/>
              <a:defRPr b="0" i="0" sz="3733" u="none" cap="none" strike="noStrike">
                <a:solidFill>
                  <a:schemeClr val="dk2"/>
                </a:solidFill>
                <a:latin typeface="Arial"/>
                <a:ea typeface="Arial"/>
                <a:cs typeface="Arial"/>
                <a:sym typeface="Arial"/>
              </a:defRPr>
            </a:lvl9pPr>
          </a:lstStyle>
          <a:p/>
        </p:txBody>
      </p:sp>
      <p:sp>
        <p:nvSpPr>
          <p:cNvPr id="16" name="Google Shape;16;p2"/>
          <p:cNvSpPr txBox="1"/>
          <p:nvPr>
            <p:ph idx="12" type="sldNum"/>
          </p:nvPr>
        </p:nvSpPr>
        <p:spPr>
          <a:xfrm>
            <a:off x="11296609" y="6217621"/>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67"/>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type="twoColTx">
  <p:cSld name="TITLE_AND_TWO_COLUMNS">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3463" l="20156" r="12316" t="70002"/>
          <a:stretch/>
        </p:blipFill>
        <p:spPr>
          <a:xfrm>
            <a:off x="1" y="0"/>
            <a:ext cx="12191999" cy="2355701"/>
          </a:xfrm>
          <a:prstGeom prst="rect">
            <a:avLst/>
          </a:prstGeom>
          <a:noFill/>
          <a:ln>
            <a:noFill/>
          </a:ln>
        </p:spPr>
      </p:pic>
      <p:pic>
        <p:nvPicPr>
          <p:cNvPr id="19" name="Google Shape;19;p3"/>
          <p:cNvPicPr preferRelativeResize="0"/>
          <p:nvPr/>
        </p:nvPicPr>
        <p:blipFill rotWithShape="1">
          <a:blip r:embed="rId3">
            <a:alphaModFix/>
          </a:blip>
          <a:srcRect b="0" l="17765" r="23604" t="75132"/>
          <a:stretch/>
        </p:blipFill>
        <p:spPr>
          <a:xfrm>
            <a:off x="1" y="0"/>
            <a:ext cx="12192004" cy="19086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415611" y="992767"/>
            <a:ext cx="113607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2" name="Google Shape;22;p4"/>
          <p:cNvSpPr txBox="1"/>
          <p:nvPr>
            <p:ph idx="1" type="subTitle"/>
          </p:nvPr>
        </p:nvSpPr>
        <p:spPr>
          <a:xfrm>
            <a:off x="415600" y="3778833"/>
            <a:ext cx="113607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700"/>
              <a:buNone/>
              <a:defRPr sz="3700"/>
            </a:lvl1pPr>
            <a:lvl2pPr lvl="1" algn="ctr">
              <a:lnSpc>
                <a:spcPct val="100000"/>
              </a:lnSpc>
              <a:spcBef>
                <a:spcPts val="1600"/>
              </a:spcBef>
              <a:spcAft>
                <a:spcPts val="0"/>
              </a:spcAft>
              <a:buSzPts val="3700"/>
              <a:buNone/>
              <a:defRPr sz="3700"/>
            </a:lvl2pPr>
            <a:lvl3pPr lvl="2" algn="ctr">
              <a:lnSpc>
                <a:spcPct val="100000"/>
              </a:lnSpc>
              <a:spcBef>
                <a:spcPts val="1600"/>
              </a:spcBef>
              <a:spcAft>
                <a:spcPts val="0"/>
              </a:spcAft>
              <a:buSzPts val="3700"/>
              <a:buNone/>
              <a:defRPr sz="3700"/>
            </a:lvl3pPr>
            <a:lvl4pPr lvl="3" algn="ctr">
              <a:lnSpc>
                <a:spcPct val="100000"/>
              </a:lnSpc>
              <a:spcBef>
                <a:spcPts val="1600"/>
              </a:spcBef>
              <a:spcAft>
                <a:spcPts val="0"/>
              </a:spcAft>
              <a:buSzPts val="3700"/>
              <a:buNone/>
              <a:defRPr sz="3700"/>
            </a:lvl4pPr>
            <a:lvl5pPr lvl="4" algn="ctr">
              <a:lnSpc>
                <a:spcPct val="100000"/>
              </a:lnSpc>
              <a:spcBef>
                <a:spcPts val="1600"/>
              </a:spcBef>
              <a:spcAft>
                <a:spcPts val="0"/>
              </a:spcAft>
              <a:buSzPts val="3700"/>
              <a:buNone/>
              <a:defRPr sz="3700"/>
            </a:lvl5pPr>
            <a:lvl6pPr lvl="5" algn="ctr">
              <a:lnSpc>
                <a:spcPct val="100000"/>
              </a:lnSpc>
              <a:spcBef>
                <a:spcPts val="1600"/>
              </a:spcBef>
              <a:spcAft>
                <a:spcPts val="0"/>
              </a:spcAft>
              <a:buSzPts val="3700"/>
              <a:buNone/>
              <a:defRPr sz="3700"/>
            </a:lvl6pPr>
            <a:lvl7pPr lvl="6" algn="ctr">
              <a:lnSpc>
                <a:spcPct val="100000"/>
              </a:lnSpc>
              <a:spcBef>
                <a:spcPts val="1600"/>
              </a:spcBef>
              <a:spcAft>
                <a:spcPts val="0"/>
              </a:spcAft>
              <a:buSzPts val="3700"/>
              <a:buNone/>
              <a:defRPr sz="3700"/>
            </a:lvl7pPr>
            <a:lvl8pPr lvl="7" algn="ctr">
              <a:lnSpc>
                <a:spcPct val="100000"/>
              </a:lnSpc>
              <a:spcBef>
                <a:spcPts val="1600"/>
              </a:spcBef>
              <a:spcAft>
                <a:spcPts val="0"/>
              </a:spcAft>
              <a:buSzPts val="3700"/>
              <a:buNone/>
              <a:defRPr sz="3700"/>
            </a:lvl8pPr>
            <a:lvl9pPr lvl="8" algn="ctr">
              <a:lnSpc>
                <a:spcPct val="100000"/>
              </a:lnSpc>
              <a:spcBef>
                <a:spcPts val="1600"/>
              </a:spcBef>
              <a:spcAft>
                <a:spcPts val="0"/>
              </a:spcAft>
              <a:buSzPts val="3700"/>
              <a:buNone/>
              <a:defRPr sz="3700"/>
            </a:lvl9pPr>
          </a:lstStyle>
          <a:p/>
        </p:txBody>
      </p:sp>
      <p:sp>
        <p:nvSpPr>
          <p:cNvPr id="23" name="Google Shape;23;p4"/>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Intro Page 1">
  <p:cSld name="TITLE_AND_BODY_1">
    <p:bg>
      <p:bgPr>
        <a:solidFill>
          <a:srgbClr val="16264D"/>
        </a:solidFill>
      </p:bgPr>
    </p:bg>
    <p:spTree>
      <p:nvGrpSpPr>
        <p:cNvPr id="24" name="Shape 24"/>
        <p:cNvGrpSpPr/>
        <p:nvPr/>
      </p:nvGrpSpPr>
      <p:grpSpPr>
        <a:xfrm>
          <a:off x="0" y="0"/>
          <a:ext cx="0" cy="0"/>
          <a:chOff x="0" y="0"/>
          <a:chExt cx="0" cy="0"/>
        </a:xfrm>
      </p:grpSpPr>
      <p:sp>
        <p:nvSpPr>
          <p:cNvPr id="25" name="Google Shape;25;p5"/>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26" name="Google Shape;26;p5"/>
          <p:cNvPicPr preferRelativeResize="0"/>
          <p:nvPr/>
        </p:nvPicPr>
        <p:blipFill rotWithShape="1">
          <a:blip r:embed="rId2">
            <a:alphaModFix/>
          </a:blip>
          <a:srcRect b="0" l="17765" r="23604" t="75133"/>
          <a:stretch/>
        </p:blipFill>
        <p:spPr>
          <a:xfrm>
            <a:off x="0" y="0"/>
            <a:ext cx="12192001" cy="1908666"/>
          </a:xfrm>
          <a:prstGeom prst="rect">
            <a:avLst/>
          </a:prstGeom>
          <a:noFill/>
          <a:ln>
            <a:noFill/>
          </a:ln>
        </p:spPr>
      </p:pic>
      <p:pic>
        <p:nvPicPr>
          <p:cNvPr id="27" name="Google Shape;27;p5"/>
          <p:cNvPicPr preferRelativeResize="0"/>
          <p:nvPr/>
        </p:nvPicPr>
        <p:blipFill rotWithShape="1">
          <a:blip r:embed="rId2">
            <a:alphaModFix/>
          </a:blip>
          <a:srcRect b="0" l="17765" r="23604" t="75133"/>
          <a:stretch/>
        </p:blipFill>
        <p:spPr>
          <a:xfrm rot="10800000">
            <a:off x="3" y="4949333"/>
            <a:ext cx="12192001" cy="1908666"/>
          </a:xfrm>
          <a:prstGeom prst="rect">
            <a:avLst/>
          </a:prstGeom>
          <a:noFill/>
          <a:ln>
            <a:noFill/>
          </a:ln>
        </p:spPr>
      </p:pic>
      <p:pic>
        <p:nvPicPr>
          <p:cNvPr descr="WH_logo_horizontal_white[1].png" id="28" name="Google Shape;28;p5"/>
          <p:cNvPicPr preferRelativeResize="0"/>
          <p:nvPr/>
        </p:nvPicPr>
        <p:blipFill rotWithShape="1">
          <a:blip r:embed="rId3">
            <a:alphaModFix/>
          </a:blip>
          <a:srcRect b="0" l="0" r="63098" t="0"/>
          <a:stretch/>
        </p:blipFill>
        <p:spPr>
          <a:xfrm>
            <a:off x="10017033" y="5548896"/>
            <a:ext cx="1454334" cy="978134"/>
          </a:xfrm>
          <a:prstGeom prst="rect">
            <a:avLst/>
          </a:prstGeom>
          <a:noFill/>
          <a:ln>
            <a:noFill/>
          </a:ln>
        </p:spPr>
      </p:pic>
      <p:sp>
        <p:nvSpPr>
          <p:cNvPr id="29" name="Google Shape;29;p5"/>
          <p:cNvSpPr txBox="1"/>
          <p:nvPr>
            <p:ph type="title"/>
          </p:nvPr>
        </p:nvSpPr>
        <p:spPr>
          <a:xfrm>
            <a:off x="914400" y="2714533"/>
            <a:ext cx="8828700" cy="1113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solidFill>
                  <a:srgbClr val="FFFFFF"/>
                </a:solidFill>
                <a:latin typeface="Roboto Black"/>
                <a:ea typeface="Roboto Black"/>
                <a:cs typeface="Roboto Black"/>
                <a:sym typeface="Roboto Black"/>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orient="horz" pos="1710">
          <p15:clr>
            <a:srgbClr val="F9AD4C"/>
          </p15:clr>
        </p15:guide>
        <p15:guide id="2" pos="576">
          <p15:clr>
            <a:srgbClr val="F9AD4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Intro Page">
  <p:cSld name="TITLE_AND_BODY_2">
    <p:bg>
      <p:bgPr>
        <a:solidFill>
          <a:srgbClr val="16264D"/>
        </a:solidFill>
      </p:bgPr>
    </p:bg>
    <p:spTree>
      <p:nvGrpSpPr>
        <p:cNvPr id="30" name="Shape 30"/>
        <p:cNvGrpSpPr/>
        <p:nvPr/>
      </p:nvGrpSpPr>
      <p:grpSpPr>
        <a:xfrm>
          <a:off x="0" y="0"/>
          <a:ext cx="0" cy="0"/>
          <a:chOff x="0" y="0"/>
          <a:chExt cx="0" cy="0"/>
        </a:xfrm>
      </p:grpSpPr>
      <p:sp>
        <p:nvSpPr>
          <p:cNvPr id="31" name="Google Shape;31;p6"/>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32" name="Google Shape;32;p6"/>
          <p:cNvPicPr preferRelativeResize="0"/>
          <p:nvPr/>
        </p:nvPicPr>
        <p:blipFill rotWithShape="1">
          <a:blip r:embed="rId2">
            <a:alphaModFix/>
          </a:blip>
          <a:srcRect b="0" l="17765" r="23604" t="75133"/>
          <a:stretch/>
        </p:blipFill>
        <p:spPr>
          <a:xfrm>
            <a:off x="0" y="0"/>
            <a:ext cx="12192000" cy="1908665"/>
          </a:xfrm>
          <a:prstGeom prst="rect">
            <a:avLst/>
          </a:prstGeom>
          <a:noFill/>
          <a:ln>
            <a:noFill/>
          </a:ln>
        </p:spPr>
      </p:pic>
      <p:pic>
        <p:nvPicPr>
          <p:cNvPr id="33" name="Google Shape;33;p6"/>
          <p:cNvPicPr preferRelativeResize="0"/>
          <p:nvPr/>
        </p:nvPicPr>
        <p:blipFill rotWithShape="1">
          <a:blip r:embed="rId2">
            <a:alphaModFix/>
          </a:blip>
          <a:srcRect b="0" l="17765" r="23604" t="75133"/>
          <a:stretch/>
        </p:blipFill>
        <p:spPr>
          <a:xfrm rot="10800000">
            <a:off x="4" y="4949335"/>
            <a:ext cx="12192000" cy="1908665"/>
          </a:xfrm>
          <a:prstGeom prst="rect">
            <a:avLst/>
          </a:prstGeom>
          <a:noFill/>
          <a:ln>
            <a:noFill/>
          </a:ln>
        </p:spPr>
      </p:pic>
      <p:pic>
        <p:nvPicPr>
          <p:cNvPr descr="WH_logo_horizontal_white[1].png" id="34" name="Google Shape;34;p6"/>
          <p:cNvPicPr preferRelativeResize="0"/>
          <p:nvPr/>
        </p:nvPicPr>
        <p:blipFill rotWithShape="1">
          <a:blip r:embed="rId3">
            <a:alphaModFix/>
          </a:blip>
          <a:srcRect b="0" l="0" r="63098" t="0"/>
          <a:stretch/>
        </p:blipFill>
        <p:spPr>
          <a:xfrm>
            <a:off x="10017033" y="5548896"/>
            <a:ext cx="1454334" cy="978134"/>
          </a:xfrm>
          <a:prstGeom prst="rect">
            <a:avLst/>
          </a:prstGeom>
          <a:noFill/>
          <a:ln>
            <a:noFill/>
          </a:ln>
        </p:spPr>
      </p:pic>
      <p:sp>
        <p:nvSpPr>
          <p:cNvPr id="35" name="Google Shape;35;p6"/>
          <p:cNvSpPr txBox="1"/>
          <p:nvPr>
            <p:ph type="title"/>
          </p:nvPr>
        </p:nvSpPr>
        <p:spPr>
          <a:xfrm>
            <a:off x="914400" y="2714533"/>
            <a:ext cx="8828700" cy="11139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sz="4800">
                <a:solidFill>
                  <a:srgbClr val="FFFFFF"/>
                </a:solidFill>
                <a:latin typeface="Roboto Black"/>
                <a:ea typeface="Roboto Black"/>
                <a:cs typeface="Roboto Black"/>
                <a:sym typeface="Roboto Black"/>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Tree>
  </p:cSld>
  <p:clrMapOvr>
    <a:masterClrMapping/>
  </p:clrMapOvr>
  <p:extLst>
    <p:ext uri="{DCECCB84-F9BA-43D5-87BE-67443E8EF086}">
      <p15:sldGuideLst>
        <p15:guide id="1" orient="horz" pos="1709">
          <p15:clr>
            <a:srgbClr val="F9AD4C"/>
          </p15:clr>
        </p15:guide>
        <p15:guide id="2" pos="576">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p:cSld name="Main point">
    <p:spTree>
      <p:nvGrpSpPr>
        <p:cNvPr id="36" name="Shape 36"/>
        <p:cNvGrpSpPr/>
        <p:nvPr/>
      </p:nvGrpSpPr>
      <p:grpSpPr>
        <a:xfrm>
          <a:off x="0" y="0"/>
          <a:ext cx="0" cy="0"/>
          <a:chOff x="0" y="0"/>
          <a:chExt cx="0" cy="0"/>
        </a:xfrm>
      </p:grpSpPr>
      <p:sp>
        <p:nvSpPr>
          <p:cNvPr id="37" name="Google Shape;37;p7"/>
          <p:cNvSpPr txBox="1"/>
          <p:nvPr>
            <p:ph idx="12" type="sldNum"/>
          </p:nvPr>
        </p:nvSpPr>
        <p:spPr>
          <a:xfrm>
            <a:off x="11296609" y="6217621"/>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5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38" name="Google Shape;38;p7"/>
          <p:cNvPicPr preferRelativeResize="0"/>
          <p:nvPr/>
        </p:nvPicPr>
        <p:blipFill rotWithShape="1">
          <a:blip r:embed="rId2">
            <a:alphaModFix/>
          </a:blip>
          <a:srcRect b="0" l="17765" r="23604" t="75133"/>
          <a:stretch/>
        </p:blipFill>
        <p:spPr>
          <a:xfrm>
            <a:off x="0" y="0"/>
            <a:ext cx="12192000" cy="190866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11296609" y="6217621"/>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5.png"/><Relationship Id="rId5" Type="http://schemas.openxmlformats.org/officeDocument/2006/relationships/image" Target="../media/image20.jpg"/><Relationship Id="rId6" Type="http://schemas.openxmlformats.org/officeDocument/2006/relationships/image" Target="../media/image8.jpg"/><Relationship Id="rId7"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8"/>
          <p:cNvSpPr txBox="1"/>
          <p:nvPr>
            <p:ph type="title"/>
          </p:nvPr>
        </p:nvSpPr>
        <p:spPr>
          <a:xfrm>
            <a:off x="784600" y="0"/>
            <a:ext cx="10857900" cy="68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200"/>
              <a:t>Data Science Unit 1</a:t>
            </a:r>
            <a:endParaRPr sz="3200"/>
          </a:p>
          <a:p>
            <a:pPr indent="0" lvl="0" marL="0" rtl="0" algn="l">
              <a:spcBef>
                <a:spcPts val="0"/>
              </a:spcBef>
              <a:spcAft>
                <a:spcPts val="0"/>
              </a:spcAft>
              <a:buNone/>
            </a:pPr>
            <a:r>
              <a:rPr lang="en-GB"/>
              <a:t>Introduction to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rotWithShape="1">
          <a:blip r:embed="rId3">
            <a:alphaModFix/>
          </a:blip>
          <a:srcRect b="0" l="0" r="0" t="0"/>
          <a:stretch/>
        </p:blipFill>
        <p:spPr>
          <a:xfrm>
            <a:off x="5316317" y="1820800"/>
            <a:ext cx="6536777" cy="4542934"/>
          </a:xfrm>
          <a:prstGeom prst="rect">
            <a:avLst/>
          </a:prstGeom>
          <a:noFill/>
          <a:ln>
            <a:noFill/>
          </a:ln>
        </p:spPr>
      </p:pic>
      <p:sp>
        <p:nvSpPr>
          <p:cNvPr id="99" name="Google Shape;99;p17"/>
          <p:cNvSpPr txBox="1"/>
          <p:nvPr>
            <p:ph idx="4294967295" type="title"/>
          </p:nvPr>
        </p:nvSpPr>
        <p:spPr>
          <a:xfrm>
            <a:off x="194400" y="2368067"/>
            <a:ext cx="5121900" cy="34485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5100">
                <a:solidFill>
                  <a:srgbClr val="1D98FF"/>
                </a:solidFill>
                <a:latin typeface="Roboto Black"/>
                <a:ea typeface="Roboto Black"/>
                <a:cs typeface="Roboto Black"/>
                <a:sym typeface="Roboto Black"/>
              </a:rPr>
              <a:t>Recall the Data Analytics Lifecycle</a:t>
            </a:r>
            <a:endParaRPr sz="5100">
              <a:solidFill>
                <a:srgbClr val="1D98FF"/>
              </a:solidFill>
              <a:latin typeface="Roboto Black"/>
              <a:ea typeface="Roboto Black"/>
              <a:cs typeface="Roboto Black"/>
              <a:sym typeface="Roboto Black"/>
            </a:endParaRPr>
          </a:p>
        </p:txBody>
      </p:sp>
      <p:sp>
        <p:nvSpPr>
          <p:cNvPr id="100" name="Google Shape;100;p1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Data Science Workflow</a:t>
            </a:r>
            <a:endParaRPr b="0" i="0" sz="3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375000" y="2291100"/>
            <a:ext cx="11442000" cy="29124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i="0" lang="en-GB" sz="2600" u="none" cap="none" strike="noStrike">
                <a:solidFill>
                  <a:srgbClr val="16264D"/>
                </a:solidFill>
                <a:latin typeface="Roboto Black"/>
                <a:ea typeface="Roboto Black"/>
                <a:cs typeface="Roboto Black"/>
                <a:sym typeface="Roboto Black"/>
              </a:rPr>
              <a:t>Business Scenario</a:t>
            </a:r>
            <a:endParaRPr b="0" i="0" sz="2600" u="none" cap="none" strike="noStrike">
              <a:solidFill>
                <a:srgbClr val="16264D"/>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350"/>
              <a:buFont typeface="Arial"/>
              <a:buNone/>
            </a:pPr>
            <a:r>
              <a:rPr b="0" i="1" lang="en-GB" sz="2350" u="none" cap="none" strike="noStrike">
                <a:solidFill>
                  <a:schemeClr val="dk1"/>
                </a:solidFill>
                <a:highlight>
                  <a:srgbClr val="FFFFFF"/>
                </a:highlight>
                <a:latin typeface="Arial"/>
                <a:ea typeface="Arial"/>
                <a:cs typeface="Arial"/>
                <a:sym typeface="Arial"/>
              </a:rPr>
              <a:t>You work for a real estate company interested in using data science to determine the best properties to buy and resell. Specifically, your company would like to identify the characteristics of residential houses that estimate their sale price and the cost-effectiveness of doing renovations. Using the </a:t>
            </a:r>
            <a:r>
              <a:rPr i="1" lang="en-GB" sz="2350">
                <a:solidFill>
                  <a:schemeClr val="dk1"/>
                </a:solidFill>
                <a:highlight>
                  <a:srgbClr val="FFFFFF"/>
                </a:highlight>
              </a:rPr>
              <a:t>analytics life cycle</a:t>
            </a:r>
            <a:r>
              <a:rPr b="0" i="1" lang="en-GB" sz="2350" u="none" cap="none" strike="noStrike">
                <a:solidFill>
                  <a:schemeClr val="dk1"/>
                </a:solidFill>
                <a:highlight>
                  <a:srgbClr val="FFFFFF"/>
                </a:highlight>
                <a:latin typeface="Arial"/>
                <a:ea typeface="Arial"/>
                <a:cs typeface="Arial"/>
                <a:sym typeface="Arial"/>
              </a:rPr>
              <a:t>, describe the activities that you would carry out in each stage.</a:t>
            </a:r>
            <a:endParaRPr b="0" i="1" sz="3900" u="none" cap="none" strike="noStrike">
              <a:solidFill>
                <a:srgbClr val="16264D"/>
              </a:solidFill>
              <a:latin typeface="Roboto"/>
              <a:ea typeface="Roboto"/>
              <a:cs typeface="Roboto"/>
              <a:sym typeface="Roboto"/>
            </a:endParaRPr>
          </a:p>
        </p:txBody>
      </p:sp>
      <p:sp>
        <p:nvSpPr>
          <p:cNvPr id="106" name="Google Shape;106;p18"/>
          <p:cNvSpPr txBox="1"/>
          <p:nvPr/>
        </p:nvSpPr>
        <p:spPr>
          <a:xfrm>
            <a:off x="78425" y="134475"/>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Activity</a:t>
            </a:r>
            <a:endParaRPr b="0" i="0" sz="4000" u="none" cap="none" strike="noStrike">
              <a:solidFill>
                <a:srgbClr val="FFFFFF"/>
              </a:solidFill>
              <a:latin typeface="Roboto Black"/>
              <a:ea typeface="Roboto Black"/>
              <a:cs typeface="Roboto Black"/>
              <a:sym typeface="Roboto Black"/>
            </a:endParaRPr>
          </a:p>
        </p:txBody>
      </p:sp>
      <p:pic>
        <p:nvPicPr>
          <p:cNvPr id="107" name="Google Shape;107;p18"/>
          <p:cNvPicPr preferRelativeResize="0"/>
          <p:nvPr/>
        </p:nvPicPr>
        <p:blipFill rotWithShape="1">
          <a:blip r:embed="rId3">
            <a:alphaModFix/>
          </a:blip>
          <a:srcRect b="0" l="0" r="0" t="0"/>
          <a:stretch/>
        </p:blipFill>
        <p:spPr>
          <a:xfrm>
            <a:off x="9879055" y="5203500"/>
            <a:ext cx="1143000" cy="1143000"/>
          </a:xfrm>
          <a:prstGeom prst="rect">
            <a:avLst/>
          </a:prstGeom>
          <a:noFill/>
          <a:ln>
            <a:noFill/>
          </a:ln>
        </p:spPr>
      </p:pic>
      <p:sp>
        <p:nvSpPr>
          <p:cNvPr id="108" name="Google Shape;108;p18"/>
          <p:cNvSpPr txBox="1"/>
          <p:nvPr/>
        </p:nvSpPr>
        <p:spPr>
          <a:xfrm>
            <a:off x="9942275" y="6402525"/>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Plan</a:t>
            </a:r>
            <a:endParaRPr b="0" i="0" sz="3000" u="none" cap="none" strike="noStrike">
              <a:solidFill>
                <a:srgbClr val="FFFFFF"/>
              </a:solidFill>
              <a:latin typeface="Roboto Black"/>
              <a:ea typeface="Roboto Black"/>
              <a:cs typeface="Roboto Black"/>
              <a:sym typeface="Roboto Black"/>
            </a:endParaRPr>
          </a:p>
        </p:txBody>
      </p:sp>
      <p:sp>
        <p:nvSpPr>
          <p:cNvPr id="114" name="Google Shape;114;p19"/>
          <p:cNvSpPr txBox="1"/>
          <p:nvPr/>
        </p:nvSpPr>
        <p:spPr>
          <a:xfrm>
            <a:off x="930200" y="2073075"/>
            <a:ext cx="10791300" cy="300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100"/>
              </a:spcBef>
              <a:spcAft>
                <a:spcPts val="0"/>
              </a:spcAft>
              <a:buClr>
                <a:schemeClr val="dk1"/>
              </a:buClr>
              <a:buSzPts val="2000"/>
              <a:buFont typeface="Roboto"/>
              <a:buChar char="●"/>
            </a:pPr>
            <a:r>
              <a:rPr b="1" lang="en-GB" sz="2000">
                <a:solidFill>
                  <a:schemeClr val="dk1"/>
                </a:solidFill>
                <a:highlight>
                  <a:srgbClr val="FFFFFF"/>
                </a:highlight>
                <a:latin typeface="Roboto"/>
                <a:ea typeface="Roboto"/>
                <a:cs typeface="Roboto"/>
                <a:sym typeface="Roboto"/>
              </a:rPr>
              <a:t>Identify the business/product objectives.</a:t>
            </a:r>
            <a:endParaRPr b="1" sz="20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The customer tells us their business goals are to accurately predict prices for houses (so that they can sell them for as large a profit as possible) and to identify which kinds of features in the housing market would be more likely to lead to foreclosure and other abnormal sales (which could represent more profitable sales for the company).</a:t>
            </a:r>
            <a:endParaRPr sz="1800">
              <a:solidFill>
                <a:schemeClr val="dk1"/>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b="1" lang="en-GB" sz="2000">
                <a:solidFill>
                  <a:schemeClr val="dk1"/>
                </a:solidFill>
                <a:highlight>
                  <a:srgbClr val="FFFFFF"/>
                </a:highlight>
                <a:latin typeface="Roboto"/>
                <a:ea typeface="Roboto"/>
                <a:cs typeface="Roboto"/>
                <a:sym typeface="Roboto"/>
              </a:rPr>
              <a:t>Identify and hypothesise goals and criteria for success.</a:t>
            </a:r>
            <a:endParaRPr b="1" sz="20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Deliver a presentation to the real estate team.</a:t>
            </a:r>
            <a:endParaRPr sz="18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Write a business report discussing results, procedures used, and rationales.</a:t>
            </a:r>
            <a:endParaRPr sz="18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Build an API that provides estimated returns.</a:t>
            </a:r>
            <a:endParaRPr sz="1800">
              <a:solidFill>
                <a:schemeClr val="dk1"/>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b="1" lang="en-GB" sz="2000">
                <a:solidFill>
                  <a:schemeClr val="dk1"/>
                </a:solidFill>
                <a:highlight>
                  <a:srgbClr val="FFFFFF"/>
                </a:highlight>
                <a:latin typeface="Roboto"/>
                <a:ea typeface="Roboto"/>
                <a:cs typeface="Roboto"/>
                <a:sym typeface="Roboto"/>
              </a:rPr>
              <a:t>Create a set of questions to help you identify the correct data set.</a:t>
            </a:r>
            <a:endParaRPr b="1" sz="20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Can you think of questions that would help this customer deliver on their business goals?</a:t>
            </a:r>
            <a:endParaRPr sz="1800">
              <a:solidFill>
                <a:schemeClr val="dk1"/>
              </a:solidFill>
              <a:highlight>
                <a:srgbClr val="FFFFFF"/>
              </a:highlight>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What sort of features or columns would you want to see in the data?</a:t>
            </a:r>
            <a:endParaRPr sz="1800">
              <a:solidFill>
                <a:schemeClr val="dk1"/>
              </a:solidFill>
              <a:highlight>
                <a:srgbClr val="FFFFFF"/>
              </a:highlight>
              <a:latin typeface="Roboto"/>
              <a:ea typeface="Roboto"/>
              <a:cs typeface="Roboto"/>
              <a:sym typeface="Roboto"/>
            </a:endParaRPr>
          </a:p>
          <a:p>
            <a:pPr indent="0" lvl="0" marL="457200" rtl="0" algn="l">
              <a:lnSpc>
                <a:spcPct val="115000"/>
              </a:lnSpc>
              <a:spcBef>
                <a:spcPts val="1100"/>
              </a:spcBef>
              <a:spcAft>
                <a:spcPts val="700"/>
              </a:spcAft>
              <a:buNone/>
            </a:pPr>
            <a:r>
              <a:t/>
            </a:r>
            <a:endParaRPr sz="1750">
              <a:solidFill>
                <a:schemeClr val="dk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Data Prep</a:t>
            </a:r>
            <a:endParaRPr b="0" i="0" sz="3000" u="none" cap="none" strike="noStrike">
              <a:solidFill>
                <a:srgbClr val="FFFFFF"/>
              </a:solidFill>
              <a:latin typeface="Roboto Black"/>
              <a:ea typeface="Roboto Black"/>
              <a:cs typeface="Roboto Black"/>
              <a:sym typeface="Roboto Black"/>
            </a:endParaRPr>
          </a:p>
        </p:txBody>
      </p:sp>
      <p:sp>
        <p:nvSpPr>
          <p:cNvPr id="120" name="Google Shape;120;p20"/>
          <p:cNvSpPr txBox="1"/>
          <p:nvPr/>
        </p:nvSpPr>
        <p:spPr>
          <a:xfrm>
            <a:off x="1843350" y="2442900"/>
            <a:ext cx="8505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n-GB" sz="1800">
                <a:solidFill>
                  <a:schemeClr val="dk1"/>
                </a:solidFill>
                <a:highlight>
                  <a:srgbClr val="FFFFFF"/>
                </a:highlight>
                <a:latin typeface="Roboto"/>
                <a:ea typeface="Roboto"/>
                <a:cs typeface="Roboto"/>
                <a:sym typeface="Roboto"/>
              </a:rPr>
              <a:t>Common considerations when preparing our data include:</a:t>
            </a:r>
            <a:endParaRPr b="1" sz="1800">
              <a:solidFill>
                <a:schemeClr val="dk1"/>
              </a:solidFill>
              <a:highlight>
                <a:srgbClr val="FFFFFF"/>
              </a:highlight>
              <a:latin typeface="Roboto"/>
              <a:ea typeface="Roboto"/>
              <a:cs typeface="Roboto"/>
              <a:sym typeface="Roboto"/>
            </a:endParaRPr>
          </a:p>
          <a:p>
            <a:pPr indent="-342900" lvl="0" marL="457200" rtl="0" algn="l">
              <a:lnSpc>
                <a:spcPct val="115000"/>
              </a:lnSpc>
              <a:spcBef>
                <a:spcPts val="110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Ensuring data is clearly defined and structured</a:t>
            </a:r>
            <a:endParaRPr sz="1800">
              <a:solidFill>
                <a:schemeClr val="dk1"/>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Check and clean data formatting as needed</a:t>
            </a:r>
            <a:endParaRPr sz="1800">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t/>
            </a:r>
            <a:endParaRPr sz="1800">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700"/>
              </a:spcAft>
              <a:buNone/>
            </a:pPr>
            <a:r>
              <a:rPr b="1" lang="en-GB" sz="1800">
                <a:solidFill>
                  <a:schemeClr val="dk1"/>
                </a:solidFill>
                <a:highlight>
                  <a:srgbClr val="FFFFFF"/>
                </a:highlight>
                <a:latin typeface="Roboto"/>
                <a:ea typeface="Roboto"/>
                <a:cs typeface="Roboto"/>
                <a:sym typeface="Roboto"/>
              </a:rPr>
              <a:t>Most data will not</a:t>
            </a:r>
            <a:r>
              <a:rPr lang="en-GB" sz="1800">
                <a:solidFill>
                  <a:schemeClr val="dk1"/>
                </a:solidFill>
                <a:highlight>
                  <a:srgbClr val="FFFFFF"/>
                </a:highlight>
                <a:latin typeface="Roboto"/>
                <a:ea typeface="Roboto"/>
                <a:cs typeface="Roboto"/>
                <a:sym typeface="Roboto"/>
              </a:rPr>
              <a:t> come perfectly clean and ready to use. Cleaning data is normally the most time-consuming task a data scientist faces.</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Analyse</a:t>
            </a:r>
            <a:endParaRPr b="0" i="0" sz="3000" u="none" cap="none" strike="noStrike">
              <a:solidFill>
                <a:srgbClr val="FFFFFF"/>
              </a:solidFill>
              <a:latin typeface="Roboto Black"/>
              <a:ea typeface="Roboto Black"/>
              <a:cs typeface="Roboto Black"/>
              <a:sym typeface="Roboto Black"/>
            </a:endParaRPr>
          </a:p>
        </p:txBody>
      </p:sp>
      <p:sp>
        <p:nvSpPr>
          <p:cNvPr id="126" name="Google Shape;126;p21"/>
          <p:cNvSpPr txBox="1"/>
          <p:nvPr/>
        </p:nvSpPr>
        <p:spPr>
          <a:xfrm>
            <a:off x="2095500" y="2678200"/>
            <a:ext cx="7407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Roboto"/>
                <a:ea typeface="Roboto"/>
                <a:cs typeface="Roboto"/>
                <a:sym typeface="Roboto"/>
              </a:rPr>
              <a:t>Data scientists often check for their data the:</a:t>
            </a:r>
            <a:endParaRPr sz="18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Mean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Median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Standard deviation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Specific frequency counts </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Distribution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Existence of Outliers</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Model</a:t>
            </a:r>
            <a:endParaRPr b="0" i="0" sz="3000" u="none" cap="none" strike="noStrike">
              <a:solidFill>
                <a:srgbClr val="FFFFFF"/>
              </a:solidFill>
              <a:latin typeface="Roboto Black"/>
              <a:ea typeface="Roboto Black"/>
              <a:cs typeface="Roboto Black"/>
              <a:sym typeface="Roboto Black"/>
            </a:endParaRPr>
          </a:p>
        </p:txBody>
      </p:sp>
      <p:sp>
        <p:nvSpPr>
          <p:cNvPr id="132" name="Google Shape;132;p22"/>
          <p:cNvSpPr txBox="1"/>
          <p:nvPr/>
        </p:nvSpPr>
        <p:spPr>
          <a:xfrm>
            <a:off x="2095500" y="2678200"/>
            <a:ext cx="7407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highlight>
                  <a:srgbClr val="FFFFFF"/>
                </a:highlight>
                <a:latin typeface="Roboto"/>
                <a:ea typeface="Roboto"/>
                <a:cs typeface="Roboto"/>
                <a:sym typeface="Roboto"/>
              </a:rPr>
              <a:t>Look to predict a value we are interested in, for example:</a:t>
            </a:r>
            <a:endParaRPr b="1" sz="20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House price (Regression)</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highlight>
                  <a:srgbClr val="FFFFFF"/>
                </a:highlight>
                <a:latin typeface="Roboto"/>
                <a:ea typeface="Roboto"/>
                <a:cs typeface="Roboto"/>
                <a:sym typeface="Roboto"/>
              </a:rPr>
              <a:t>Number of rooms (Classification)</a:t>
            </a:r>
            <a:endParaRPr sz="18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Refine and Compare</a:t>
            </a:r>
            <a:endParaRPr b="0" i="0" sz="3000" u="none" cap="none" strike="noStrike">
              <a:solidFill>
                <a:srgbClr val="FFFFFF"/>
              </a:solidFill>
              <a:latin typeface="Roboto Black"/>
              <a:ea typeface="Roboto Black"/>
              <a:cs typeface="Roboto Black"/>
              <a:sym typeface="Roboto Black"/>
            </a:endParaRPr>
          </a:p>
        </p:txBody>
      </p:sp>
      <p:sp>
        <p:nvSpPr>
          <p:cNvPr id="138" name="Google Shape;138;p23"/>
          <p:cNvSpPr txBox="1"/>
          <p:nvPr/>
        </p:nvSpPr>
        <p:spPr>
          <a:xfrm>
            <a:off x="2151525" y="2241175"/>
            <a:ext cx="7407300" cy="3000000"/>
          </a:xfrm>
          <a:prstGeom prst="rect">
            <a:avLst/>
          </a:prstGeom>
          <a:noFill/>
          <a:ln>
            <a:noFill/>
          </a:ln>
        </p:spPr>
        <p:txBody>
          <a:bodyPr anchorCtr="0" anchor="t" bIns="91425" lIns="91425" spcFirstLastPara="1" rIns="91425" wrap="square" tIns="91425">
            <a:noAutofit/>
          </a:bodyPr>
          <a:lstStyle/>
          <a:p>
            <a:pPr indent="0" lvl="0" marL="0" marR="190500" rtl="0" algn="l">
              <a:spcBef>
                <a:spcPts val="2000"/>
              </a:spcBef>
              <a:spcAft>
                <a:spcPts val="0"/>
              </a:spcAft>
              <a:buNone/>
            </a:pPr>
            <a:r>
              <a:rPr b="1" lang="en-GB" sz="2750">
                <a:solidFill>
                  <a:schemeClr val="dk1"/>
                </a:solidFill>
                <a:highlight>
                  <a:srgbClr val="FFFFFF"/>
                </a:highlight>
                <a:latin typeface="Roboto"/>
                <a:ea typeface="Roboto"/>
                <a:cs typeface="Roboto"/>
                <a:sym typeface="Roboto"/>
              </a:rPr>
              <a:t>Develop Recommendations and Decisions</a:t>
            </a:r>
            <a:endParaRPr b="1" sz="2750">
              <a:solidFill>
                <a:schemeClr val="dk1"/>
              </a:solidFill>
              <a:highlight>
                <a:srgbClr val="FFFFFF"/>
              </a:highlight>
              <a:latin typeface="Roboto"/>
              <a:ea typeface="Roboto"/>
              <a:cs typeface="Roboto"/>
              <a:sym typeface="Roboto"/>
            </a:endParaRPr>
          </a:p>
          <a:p>
            <a:pPr indent="-333375" lvl="0" marL="457200" rtl="0" algn="l">
              <a:lnSpc>
                <a:spcPct val="115000"/>
              </a:lnSpc>
              <a:spcBef>
                <a:spcPts val="110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Did you reject or fail to reject your </a:t>
            </a:r>
            <a:r>
              <a:rPr lang="en-GB" sz="1650">
                <a:solidFill>
                  <a:schemeClr val="dk1"/>
                </a:solidFill>
                <a:highlight>
                  <a:srgbClr val="FFFFFF"/>
                </a:highlight>
                <a:latin typeface="Roboto"/>
                <a:ea typeface="Roboto"/>
                <a:cs typeface="Roboto"/>
                <a:sym typeface="Roboto"/>
              </a:rPr>
              <a:t>hypothesis</a:t>
            </a:r>
            <a:r>
              <a:rPr lang="en-GB" sz="1650">
                <a:solidFill>
                  <a:schemeClr val="dk1"/>
                </a:solidFill>
                <a:highlight>
                  <a:srgbClr val="FFFFFF"/>
                </a:highlight>
                <a:latin typeface="Roboto"/>
                <a:ea typeface="Roboto"/>
                <a:cs typeface="Roboto"/>
                <a:sym typeface="Roboto"/>
              </a:rPr>
              <a:t>?</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What does this mean for your project?</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What does this mean for your client?</a:t>
            </a:r>
            <a:endParaRPr sz="1650">
              <a:solidFill>
                <a:schemeClr val="dk1"/>
              </a:solidFill>
              <a:highlight>
                <a:srgbClr val="FFFFFF"/>
              </a:highlight>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Were your questions answered?</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Which ones?</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What do you need to do to answer the ones that weren't?</a:t>
            </a:r>
            <a:endParaRPr sz="1650">
              <a:solidFill>
                <a:schemeClr val="dk1"/>
              </a:solidFill>
              <a:highlight>
                <a:srgbClr val="FFFFFF"/>
              </a:highlight>
              <a:latin typeface="Roboto"/>
              <a:ea typeface="Roboto"/>
              <a:cs typeface="Roboto"/>
              <a:sym typeface="Roboto"/>
            </a:endParaRPr>
          </a:p>
          <a:p>
            <a:pPr indent="-333375" lvl="0" marL="4572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Do your findings support any business recommendations, actions, or decisions?</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Is there further supportive analysis?</a:t>
            </a:r>
            <a:endParaRPr sz="1650">
              <a:solidFill>
                <a:schemeClr val="dk1"/>
              </a:solidFill>
              <a:highlight>
                <a:srgbClr val="FFFFFF"/>
              </a:highlight>
              <a:latin typeface="Roboto"/>
              <a:ea typeface="Roboto"/>
              <a:cs typeface="Roboto"/>
              <a:sym typeface="Roboto"/>
            </a:endParaRPr>
          </a:p>
          <a:p>
            <a:pPr indent="-333375" lvl="1" marL="914400" rtl="0" algn="l">
              <a:lnSpc>
                <a:spcPct val="115000"/>
              </a:lnSpc>
              <a:spcBef>
                <a:spcPts val="0"/>
              </a:spcBef>
              <a:spcAft>
                <a:spcPts val="0"/>
              </a:spcAft>
              <a:buClr>
                <a:schemeClr val="dk1"/>
              </a:buClr>
              <a:buSzPts val="1650"/>
              <a:buFont typeface="Roboto"/>
              <a:buChar char="○"/>
            </a:pPr>
            <a:r>
              <a:rPr lang="en-GB" sz="1650">
                <a:solidFill>
                  <a:schemeClr val="dk1"/>
                </a:solidFill>
                <a:highlight>
                  <a:srgbClr val="FFFFFF"/>
                </a:highlight>
                <a:latin typeface="Roboto"/>
                <a:ea typeface="Roboto"/>
                <a:cs typeface="Roboto"/>
                <a:sym typeface="Roboto"/>
              </a:rPr>
              <a:t>How do your data support these recommendations?</a:t>
            </a:r>
            <a:endParaRPr sz="1650">
              <a:solidFill>
                <a:schemeClr val="dk1"/>
              </a:solidFill>
              <a:highlight>
                <a:srgbClr val="FFFFFF"/>
              </a:highlight>
              <a:latin typeface="Roboto"/>
              <a:ea typeface="Roboto"/>
              <a:cs typeface="Roboto"/>
              <a:sym typeface="Roboto"/>
            </a:endParaRPr>
          </a:p>
          <a:p>
            <a:pPr indent="0" lvl="0" marL="0" marR="190500" rtl="0" algn="l">
              <a:spcBef>
                <a:spcPts val="2000"/>
              </a:spcBef>
              <a:spcAft>
                <a:spcPts val="0"/>
              </a:spcAft>
              <a:buNone/>
            </a:pPr>
            <a:r>
              <a:t/>
            </a:r>
            <a:endParaRPr sz="275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Communicate and Implement</a:t>
            </a:r>
            <a:endParaRPr b="0" i="0" sz="3000" u="none" cap="none" strike="noStrike">
              <a:solidFill>
                <a:srgbClr val="FFFFFF"/>
              </a:solidFill>
              <a:latin typeface="Roboto Black"/>
              <a:ea typeface="Roboto Black"/>
              <a:cs typeface="Roboto Black"/>
              <a:sym typeface="Roboto Black"/>
            </a:endParaRPr>
          </a:p>
        </p:txBody>
      </p:sp>
      <p:sp>
        <p:nvSpPr>
          <p:cNvPr id="144" name="Google Shape;144;p24"/>
          <p:cNvSpPr txBox="1"/>
          <p:nvPr/>
        </p:nvSpPr>
        <p:spPr>
          <a:xfrm>
            <a:off x="2151525" y="2241175"/>
            <a:ext cx="7407300" cy="3000000"/>
          </a:xfrm>
          <a:prstGeom prst="rect">
            <a:avLst/>
          </a:prstGeom>
          <a:noFill/>
          <a:ln>
            <a:noFill/>
          </a:ln>
        </p:spPr>
        <p:txBody>
          <a:bodyPr anchorCtr="0" anchor="t" bIns="91425" lIns="91425" spcFirstLastPara="1" rIns="91425" wrap="square" tIns="91425">
            <a:noAutofit/>
          </a:bodyPr>
          <a:lstStyle/>
          <a:p>
            <a:pPr indent="0" lvl="0" marL="0" rtl="0" algn="l">
              <a:spcBef>
                <a:spcPts val="2200"/>
              </a:spcBef>
              <a:spcAft>
                <a:spcPts val="0"/>
              </a:spcAft>
              <a:buNone/>
            </a:pPr>
            <a:r>
              <a:rPr b="1" lang="en-GB" sz="1800">
                <a:solidFill>
                  <a:schemeClr val="dk1"/>
                </a:solidFill>
                <a:highlight>
                  <a:srgbClr val="FFFFFF"/>
                </a:highlight>
                <a:latin typeface="Roboto"/>
                <a:ea typeface="Roboto"/>
                <a:cs typeface="Roboto"/>
                <a:sym typeface="Roboto"/>
              </a:rPr>
              <a:t>Share the Results of Your Analysis</a:t>
            </a:r>
            <a:endParaRPr b="1" sz="1800">
              <a:solidFill>
                <a:schemeClr val="dk1"/>
              </a:solidFill>
              <a:highlight>
                <a:srgbClr val="FFFFFF"/>
              </a:highlight>
              <a:latin typeface="Roboto"/>
              <a:ea typeface="Roboto"/>
              <a:cs typeface="Roboto"/>
              <a:sym typeface="Roboto"/>
            </a:endParaRPr>
          </a:p>
          <a:p>
            <a:pPr indent="-320675" lvl="0" marL="457200" rtl="0" algn="l">
              <a:lnSpc>
                <a:spcPct val="115000"/>
              </a:lnSpc>
              <a:spcBef>
                <a:spcPts val="110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Reaching a conclusion:</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Seek guidance/interaction with subject matter experts (SMEs).</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If those are not available, check with the data — are you coming to reasonable conclusions and predictions given what you've seen?</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Do the next steps that you envision have any dependencies or corollary steps?</a:t>
            </a:r>
            <a:endParaRPr sz="1450">
              <a:solidFill>
                <a:schemeClr val="dk1"/>
              </a:solidFill>
              <a:highlight>
                <a:srgbClr val="FFFFFF"/>
              </a:highlight>
              <a:latin typeface="Roboto"/>
              <a:ea typeface="Roboto"/>
              <a:cs typeface="Roboto"/>
              <a:sym typeface="Roboto"/>
            </a:endParaRPr>
          </a:p>
          <a:p>
            <a:pPr indent="-320675" lvl="0" marL="4572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What are some conclusions you can draw?</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Conclusion: "Customers from large companies were twice as likely to place another order with Planet Express than customers from small companies."</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Recommendation: "We should target more large companies to use our delivery service."</a:t>
            </a:r>
            <a:endParaRPr sz="1450">
              <a:solidFill>
                <a:schemeClr val="dk1"/>
              </a:solidFill>
              <a:highlight>
                <a:srgbClr val="FFFFFF"/>
              </a:highlight>
              <a:latin typeface="Roboto"/>
              <a:ea typeface="Roboto"/>
              <a:cs typeface="Roboto"/>
              <a:sym typeface="Roboto"/>
            </a:endParaRPr>
          </a:p>
          <a:p>
            <a:pPr indent="-320675" lvl="1" marL="914400" rtl="0" algn="l">
              <a:lnSpc>
                <a:spcPct val="115000"/>
              </a:lnSpc>
              <a:spcBef>
                <a:spcPts val="0"/>
              </a:spcBef>
              <a:spcAft>
                <a:spcPts val="0"/>
              </a:spcAft>
              <a:buClr>
                <a:schemeClr val="dk1"/>
              </a:buClr>
              <a:buSzPts val="1450"/>
              <a:buFont typeface="Roboto"/>
              <a:buChar char="○"/>
            </a:pPr>
            <a:r>
              <a:rPr lang="en-GB" sz="1450">
                <a:solidFill>
                  <a:schemeClr val="dk1"/>
                </a:solidFill>
                <a:highlight>
                  <a:srgbClr val="FFFFFF"/>
                </a:highlight>
                <a:latin typeface="Roboto"/>
                <a:ea typeface="Roboto"/>
                <a:cs typeface="Roboto"/>
                <a:sym typeface="Roboto"/>
              </a:rPr>
              <a:t>Conclusion: "Other than size of company, I found no significant evidence that any other feature affected the odds of customers reusing our delivery service."</a:t>
            </a:r>
            <a:endParaRPr sz="1450">
              <a:solidFill>
                <a:schemeClr val="dk1"/>
              </a:solidFill>
              <a:highlight>
                <a:srgbClr val="FFFFFF"/>
              </a:highlight>
              <a:latin typeface="Roboto"/>
              <a:ea typeface="Roboto"/>
              <a:cs typeface="Roboto"/>
              <a:sym typeface="Roboto"/>
            </a:endParaRPr>
          </a:p>
          <a:p>
            <a:pPr indent="0" lvl="0" marL="457200" rtl="0" algn="l">
              <a:lnSpc>
                <a:spcPct val="115000"/>
              </a:lnSpc>
              <a:spcBef>
                <a:spcPts val="1100"/>
              </a:spcBef>
              <a:spcAft>
                <a:spcPts val="0"/>
              </a:spcAft>
              <a:buNone/>
            </a:pPr>
            <a:r>
              <a:t/>
            </a:r>
            <a:endParaRPr sz="1650">
              <a:solidFill>
                <a:schemeClr val="dk1"/>
              </a:solidFill>
              <a:highlight>
                <a:srgbClr val="FFFFFF"/>
              </a:highlight>
              <a:latin typeface="Roboto"/>
              <a:ea typeface="Roboto"/>
              <a:cs typeface="Roboto"/>
              <a:sym typeface="Roboto"/>
            </a:endParaRPr>
          </a:p>
          <a:p>
            <a:pPr indent="0" lvl="0" marL="0" marR="190500" rtl="0" algn="l">
              <a:spcBef>
                <a:spcPts val="2000"/>
              </a:spcBef>
              <a:spcAft>
                <a:spcPts val="0"/>
              </a:spcAft>
              <a:buNone/>
            </a:pPr>
            <a:r>
              <a:t/>
            </a:r>
            <a:endParaRPr sz="275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Introduction to Machine Learning</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ML</a:t>
            </a:r>
            <a:endParaRPr b="0" i="0" sz="3000" u="none" cap="none" strike="noStrike">
              <a:solidFill>
                <a:srgbClr val="FFFFFF"/>
              </a:solidFill>
              <a:latin typeface="Roboto Black"/>
              <a:ea typeface="Roboto Black"/>
              <a:cs typeface="Roboto Black"/>
              <a:sym typeface="Roboto Black"/>
            </a:endParaRPr>
          </a:p>
        </p:txBody>
      </p:sp>
      <p:pic>
        <p:nvPicPr>
          <p:cNvPr id="155" name="Google Shape;155;p26"/>
          <p:cNvPicPr preferRelativeResize="0"/>
          <p:nvPr/>
        </p:nvPicPr>
        <p:blipFill rotWithShape="1">
          <a:blip r:embed="rId3">
            <a:alphaModFix/>
          </a:blip>
          <a:srcRect b="0" l="0" r="0" t="0"/>
          <a:stretch/>
        </p:blipFill>
        <p:spPr>
          <a:xfrm>
            <a:off x="1859425" y="2392000"/>
            <a:ext cx="7792901" cy="357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9"/>
          <p:cNvSpPr txBox="1"/>
          <p:nvPr/>
        </p:nvSpPr>
        <p:spPr>
          <a:xfrm>
            <a:off x="914400" y="2208800"/>
            <a:ext cx="10152300" cy="855300"/>
          </a:xfrm>
          <a:prstGeom prst="rect">
            <a:avLst/>
          </a:prstGeom>
          <a:noFill/>
          <a:ln cap="flat" cmpd="sng" w="9525">
            <a:solidFill>
              <a:srgbClr val="FFFFFF"/>
            </a:solidFill>
            <a:prstDash val="solid"/>
            <a:round/>
            <a:headEnd len="sm" w="sm" type="none"/>
            <a:tailEnd len="sm" w="sm" type="none"/>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FFFFFF"/>
              </a:buClr>
              <a:buSzPts val="1900"/>
              <a:buFont typeface="Arial"/>
              <a:buNone/>
            </a:pPr>
            <a:r>
              <a:rPr b="0" i="0" lang="en-GB" sz="4000" u="none" cap="none" strike="noStrike">
                <a:solidFill>
                  <a:srgbClr val="1ADE98"/>
                </a:solidFill>
                <a:latin typeface="Roboto Black"/>
                <a:ea typeface="Roboto Black"/>
                <a:cs typeface="Roboto Black"/>
                <a:sym typeface="Roboto Black"/>
              </a:rPr>
              <a:t>Before we start...</a:t>
            </a:r>
            <a:endParaRPr b="0" i="0" sz="1900" u="none" cap="none" strike="noStrike">
              <a:solidFill>
                <a:srgbClr val="1ADE98"/>
              </a:solidFill>
              <a:latin typeface="Roboto Black"/>
              <a:ea typeface="Roboto Black"/>
              <a:cs typeface="Roboto Black"/>
              <a:sym typeface="Roboto Black"/>
            </a:endParaRPr>
          </a:p>
        </p:txBody>
      </p:sp>
      <p:graphicFrame>
        <p:nvGraphicFramePr>
          <p:cNvPr id="49" name="Google Shape;49;p9"/>
          <p:cNvGraphicFramePr/>
          <p:nvPr/>
        </p:nvGraphicFramePr>
        <p:xfrm>
          <a:off x="914400" y="3175000"/>
          <a:ext cx="3000000" cy="3000000"/>
        </p:xfrm>
        <a:graphic>
          <a:graphicData uri="http://schemas.openxmlformats.org/drawingml/2006/table">
            <a:tbl>
              <a:tblPr>
                <a:noFill/>
                <a:tableStyleId>{F0EE67E4-F174-461A-90E2-F6814246A96F}</a:tableStyleId>
              </a:tblPr>
              <a:tblGrid>
                <a:gridCol w="8480100"/>
              </a:tblGrid>
              <a:tr h="508000">
                <a:tc>
                  <a:txBody>
                    <a:bodyPr/>
                    <a:lstStyle/>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Make sure you are comfortable</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Have water and maybe a strong coffee handy</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If you need a break...take it! </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If you need a stretch - please go ahead!</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Please mute yourselves if you are not talking</a:t>
                      </a:r>
                      <a:endParaRPr b="1" sz="2400" u="none" cap="none" strike="noStrike">
                        <a:solidFill>
                          <a:srgbClr val="16264D"/>
                        </a:solidFill>
                        <a:latin typeface="Roboto"/>
                        <a:ea typeface="Roboto"/>
                        <a:cs typeface="Roboto"/>
                        <a:sym typeface="Roboto"/>
                      </a:endParaRPr>
                    </a:p>
                    <a:p>
                      <a:pPr indent="-457200" lvl="0" marL="609600" marR="0" rtl="0" algn="l">
                        <a:lnSpc>
                          <a:spcPct val="100000"/>
                        </a:lnSpc>
                        <a:spcBef>
                          <a:spcPts val="0"/>
                        </a:spcBef>
                        <a:spcAft>
                          <a:spcPts val="0"/>
                        </a:spcAft>
                        <a:buClr>
                          <a:srgbClr val="16264D"/>
                        </a:buClr>
                        <a:buSzPts val="2400"/>
                        <a:buFont typeface="Roboto"/>
                        <a:buChar char="●"/>
                      </a:pPr>
                      <a:r>
                        <a:rPr b="1" lang="en-GB" sz="2400" u="none" cap="none" strike="noStrike">
                          <a:solidFill>
                            <a:srgbClr val="16264D"/>
                          </a:solidFill>
                          <a:latin typeface="Roboto"/>
                          <a:ea typeface="Roboto"/>
                          <a:cs typeface="Roboto"/>
                          <a:sym typeface="Roboto"/>
                        </a:rPr>
                        <a:t>Have your video on at all times</a:t>
                      </a:r>
                      <a:endParaRPr b="1" sz="2400" u="none" cap="none" strike="noStrike">
                        <a:solidFill>
                          <a:srgbClr val="16264D"/>
                        </a:solidFill>
                        <a:latin typeface="Roboto"/>
                        <a:ea typeface="Roboto"/>
                        <a:cs typeface="Roboto"/>
                        <a:sym typeface="Roboto"/>
                      </a:endParaRPr>
                    </a:p>
                    <a:p>
                      <a:pPr indent="0" lvl="0" marL="609600" marR="0" rtl="0" algn="l">
                        <a:lnSpc>
                          <a:spcPct val="100000"/>
                        </a:lnSpc>
                        <a:spcBef>
                          <a:spcPts val="0"/>
                        </a:spcBef>
                        <a:spcAft>
                          <a:spcPts val="0"/>
                        </a:spcAft>
                        <a:buClr>
                          <a:srgbClr val="000000"/>
                        </a:buClr>
                        <a:buSzPts val="2400"/>
                        <a:buFont typeface="Arial"/>
                        <a:buNone/>
                      </a:pPr>
                      <a:r>
                        <a:t/>
                      </a:r>
                      <a:endParaRPr b="1" sz="2400" u="none" cap="none" strike="noStrike">
                        <a:solidFill>
                          <a:srgbClr val="16264D"/>
                        </a:solidFill>
                        <a:latin typeface="Roboto"/>
                        <a:ea typeface="Roboto"/>
                        <a:cs typeface="Roboto"/>
                        <a:sym typeface="Robot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50" name="Google Shape;50;p9"/>
          <p:cNvSpPr txBox="1"/>
          <p:nvPr/>
        </p:nvSpPr>
        <p:spPr>
          <a:xfrm>
            <a:off x="914400" y="5565100"/>
            <a:ext cx="10394100" cy="855300"/>
          </a:xfrm>
          <a:prstGeom prst="rect">
            <a:avLst/>
          </a:prstGeom>
          <a:noFill/>
          <a:ln cap="flat" cmpd="sng" w="9525">
            <a:solidFill>
              <a:srgbClr val="FFFFFF"/>
            </a:solidFill>
            <a:prstDash val="solid"/>
            <a:round/>
            <a:headEnd len="sm" w="sm" type="none"/>
            <a:tailEnd len="sm" w="sm" type="none"/>
          </a:ln>
        </p:spPr>
        <p:txBody>
          <a:bodyPr anchorCtr="0" anchor="t" bIns="54325" lIns="108725" spcFirstLastPara="1" rIns="108725" wrap="square" tIns="54325">
            <a:noAutofit/>
          </a:bodyPr>
          <a:lstStyle/>
          <a:p>
            <a:pPr indent="0" lvl="0" marL="0" marR="0" rtl="0" algn="r">
              <a:lnSpc>
                <a:spcPct val="100000"/>
              </a:lnSpc>
              <a:spcBef>
                <a:spcPts val="0"/>
              </a:spcBef>
              <a:spcAft>
                <a:spcPts val="0"/>
              </a:spcAft>
              <a:buClr>
                <a:srgbClr val="FFFFFF"/>
              </a:buClr>
              <a:buSzPts val="1900"/>
              <a:buFont typeface="Arial"/>
              <a:buNone/>
            </a:pPr>
            <a:r>
              <a:rPr b="0" i="0" lang="en-GB" sz="4000" u="none" cap="none" strike="noStrike">
                <a:solidFill>
                  <a:srgbClr val="1ADE98"/>
                </a:solidFill>
                <a:latin typeface="Roboto Black"/>
                <a:ea typeface="Roboto Black"/>
                <a:cs typeface="Roboto Black"/>
                <a:sym typeface="Roboto Black"/>
              </a:rPr>
              <a:t>...and let’s get started!</a:t>
            </a:r>
            <a:endParaRPr b="0" i="0" sz="1900" u="none" cap="none" strike="noStrike">
              <a:solidFill>
                <a:srgbClr val="1ADE98"/>
              </a:solidFill>
              <a:latin typeface="Roboto Black"/>
              <a:ea typeface="Roboto Black"/>
              <a:cs typeface="Roboto Black"/>
              <a:sym typeface="Roboto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ML</a:t>
            </a:r>
            <a:endParaRPr b="0" i="0" sz="3000" u="none" cap="none" strike="noStrike">
              <a:solidFill>
                <a:srgbClr val="FFFFFF"/>
              </a:solidFill>
              <a:latin typeface="Roboto Black"/>
              <a:ea typeface="Roboto Black"/>
              <a:cs typeface="Roboto Black"/>
              <a:sym typeface="Roboto Black"/>
            </a:endParaRPr>
          </a:p>
        </p:txBody>
      </p:sp>
      <p:sp>
        <p:nvSpPr>
          <p:cNvPr id="161" name="Google Shape;161;p27"/>
          <p:cNvSpPr txBox="1"/>
          <p:nvPr/>
        </p:nvSpPr>
        <p:spPr>
          <a:xfrm>
            <a:off x="763575" y="1879875"/>
            <a:ext cx="9821400" cy="47025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Rules:</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Multiply data by 5</a:t>
            </a:r>
            <a:endParaRPr b="0" i="0" sz="2600" u="none" cap="none" strike="noStrike">
              <a:solidFill>
                <a:srgbClr val="CC0000"/>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Add 7</a:t>
            </a:r>
            <a:endParaRPr b="0" i="0" sz="2600" u="none" cap="none" strike="noStrike">
              <a:solidFill>
                <a:srgbClr val="CC0000"/>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Data:</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[3, 4, 5]</a:t>
            </a:r>
            <a:endParaRPr b="0" i="0" sz="2600" u="none" cap="none" strike="noStrike">
              <a:solidFill>
                <a:srgbClr val="CC0000"/>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Answer (computer generates answers based on rules and data)</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[22, 27, 32]</a:t>
            </a:r>
            <a:endParaRPr b="0" i="0" sz="2600" u="none" cap="none" strike="noStrike">
              <a:solidFill>
                <a:srgbClr val="CC0000"/>
              </a:solidFill>
              <a:latin typeface="Roboto Black"/>
              <a:ea typeface="Roboto Black"/>
              <a:cs typeface="Roboto Black"/>
              <a:sym typeface="Roboto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ML</a:t>
            </a:r>
            <a:endParaRPr b="0" i="0" sz="3000" u="none" cap="none" strike="noStrike">
              <a:solidFill>
                <a:srgbClr val="FFFFFF"/>
              </a:solidFill>
              <a:latin typeface="Roboto Black"/>
              <a:ea typeface="Roboto Black"/>
              <a:cs typeface="Roboto Black"/>
              <a:sym typeface="Roboto Black"/>
            </a:endParaRPr>
          </a:p>
        </p:txBody>
      </p:sp>
      <p:sp>
        <p:nvSpPr>
          <p:cNvPr id="167" name="Google Shape;167;p28"/>
          <p:cNvSpPr txBox="1"/>
          <p:nvPr/>
        </p:nvSpPr>
        <p:spPr>
          <a:xfrm>
            <a:off x="629100" y="1902275"/>
            <a:ext cx="9821400" cy="47025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Answers</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[22, 27, 32]</a:t>
            </a:r>
            <a:endParaRPr b="0" i="0" sz="2600" u="none" cap="none" strike="noStrike">
              <a:solidFill>
                <a:srgbClr val="CC0000"/>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Data:</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[3, 4, 5]</a:t>
            </a:r>
            <a:endParaRPr b="0" i="0" sz="2600" u="none" cap="none" strike="noStrike">
              <a:solidFill>
                <a:srgbClr val="CC0000"/>
              </a:solidFill>
              <a:latin typeface="Roboto Black"/>
              <a:ea typeface="Roboto Black"/>
              <a:cs typeface="Roboto Black"/>
              <a:sym typeface="Roboto Black"/>
            </a:endParaRPr>
          </a:p>
          <a:p>
            <a:pPr indent="0" lvl="0" marL="0" marR="0" rtl="0" algn="ctr">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Answer (computer generates rules based on data and answers)</a:t>
            </a:r>
            <a:endParaRPr b="0" i="0" sz="2600" u="none" cap="none" strike="noStrike">
              <a:solidFill>
                <a:srgbClr val="16264D"/>
              </a:solidFill>
              <a:latin typeface="Roboto Black"/>
              <a:ea typeface="Roboto Black"/>
              <a:cs typeface="Roboto Black"/>
              <a:sym typeface="Roboto Black"/>
            </a:endParaRPr>
          </a:p>
          <a:p>
            <a:pPr indent="-393700" lvl="0" marL="457200" marR="0" rtl="0" algn="ctr">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Data * 5 + 7</a:t>
            </a:r>
            <a:endParaRPr b="0" i="0" sz="2600" u="none" cap="none" strike="noStrike">
              <a:solidFill>
                <a:srgbClr val="CC0000"/>
              </a:solidFill>
              <a:latin typeface="Roboto Black"/>
              <a:ea typeface="Roboto Black"/>
              <a:cs typeface="Roboto Black"/>
              <a:sym typeface="Roboto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194875" y="2642500"/>
            <a:ext cx="6108600" cy="2632500"/>
          </a:xfrm>
          <a:prstGeom prst="rect">
            <a:avLst/>
          </a:prstGeom>
          <a:noFill/>
          <a:ln>
            <a:noFill/>
          </a:ln>
        </p:spPr>
        <p:txBody>
          <a:bodyPr anchorCtr="0" anchor="t" bIns="54325" lIns="108725" spcFirstLastPara="1" rIns="108725" wrap="square" tIns="54325">
            <a:noAutofit/>
          </a:bodyPr>
          <a:lstStyle/>
          <a:p>
            <a:pPr indent="0" lvl="0" marL="45720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25450" lvl="0" marL="457200" marR="0" rtl="0" algn="l">
              <a:lnSpc>
                <a:spcPct val="200000"/>
              </a:lnSpc>
              <a:spcBef>
                <a:spcPts val="0"/>
              </a:spcBef>
              <a:spcAft>
                <a:spcPts val="0"/>
              </a:spcAft>
              <a:buClr>
                <a:srgbClr val="16264D"/>
              </a:buClr>
              <a:buSzPts val="3100"/>
              <a:buFont typeface="Roboto Black"/>
              <a:buChar char="●"/>
            </a:pPr>
            <a:r>
              <a:rPr b="0" i="0" lang="en-GB" sz="3100" u="none" cap="none" strike="noStrike">
                <a:solidFill>
                  <a:srgbClr val="16264D"/>
                </a:solidFill>
                <a:latin typeface="Roboto Black"/>
                <a:ea typeface="Roboto Black"/>
                <a:cs typeface="Roboto Black"/>
                <a:sym typeface="Roboto Black"/>
              </a:rPr>
              <a:t>Supervised Learning</a:t>
            </a:r>
            <a:endParaRPr b="0" i="0" sz="3100" u="none" cap="none" strike="noStrike">
              <a:solidFill>
                <a:srgbClr val="16264D"/>
              </a:solidFill>
              <a:latin typeface="Roboto Black"/>
              <a:ea typeface="Roboto Black"/>
              <a:cs typeface="Roboto Black"/>
              <a:sym typeface="Roboto Black"/>
            </a:endParaRPr>
          </a:p>
          <a:p>
            <a:pPr indent="-425450" lvl="0" marL="457200" marR="0" rtl="0" algn="l">
              <a:lnSpc>
                <a:spcPct val="200000"/>
              </a:lnSpc>
              <a:spcBef>
                <a:spcPts val="0"/>
              </a:spcBef>
              <a:spcAft>
                <a:spcPts val="0"/>
              </a:spcAft>
              <a:buClr>
                <a:srgbClr val="16264D"/>
              </a:buClr>
              <a:buSzPts val="3100"/>
              <a:buFont typeface="Roboto Black"/>
              <a:buChar char="●"/>
            </a:pPr>
            <a:r>
              <a:rPr b="0" i="0" lang="en-GB" sz="3100" u="none" cap="none" strike="noStrike">
                <a:solidFill>
                  <a:srgbClr val="16264D"/>
                </a:solidFill>
                <a:latin typeface="Roboto Black"/>
                <a:ea typeface="Roboto Black"/>
                <a:cs typeface="Roboto Black"/>
                <a:sym typeface="Roboto Black"/>
              </a:rPr>
              <a:t>Unsupervised Learning</a:t>
            </a:r>
            <a:endParaRPr b="0" i="0" sz="31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173" name="Google Shape;173;p29"/>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Categories of ML</a:t>
            </a:r>
            <a:endParaRPr b="0" i="0" sz="4000" u="none" cap="none" strike="noStrike">
              <a:solidFill>
                <a:srgbClr val="FFFFFF"/>
              </a:solidFill>
              <a:latin typeface="Roboto Black"/>
              <a:ea typeface="Roboto Black"/>
              <a:cs typeface="Roboto Black"/>
              <a:sym typeface="Roboto Black"/>
            </a:endParaRPr>
          </a:p>
        </p:txBody>
      </p:sp>
      <p:pic>
        <p:nvPicPr>
          <p:cNvPr id="174" name="Google Shape;174;p29"/>
          <p:cNvPicPr preferRelativeResize="0"/>
          <p:nvPr/>
        </p:nvPicPr>
        <p:blipFill rotWithShape="1">
          <a:blip r:embed="rId3">
            <a:alphaModFix/>
          </a:blip>
          <a:srcRect b="0" l="0" r="0" t="0"/>
          <a:stretch/>
        </p:blipFill>
        <p:spPr>
          <a:xfrm>
            <a:off x="5062650" y="2710126"/>
            <a:ext cx="6456850" cy="3587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1701350" y="2202125"/>
            <a:ext cx="8507100" cy="28059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ctr">
              <a:lnSpc>
                <a:spcPct val="115000"/>
              </a:lnSpc>
              <a:spcBef>
                <a:spcPts val="0"/>
              </a:spcBef>
              <a:spcAft>
                <a:spcPts val="0"/>
              </a:spcAft>
              <a:buClr>
                <a:srgbClr val="000000"/>
              </a:buClr>
              <a:buSzPts val="2600"/>
              <a:buFont typeface="Arial"/>
              <a:buNone/>
            </a:pPr>
            <a:r>
              <a:rPr b="0" i="0" lang="en-GB" sz="3800" u="none" cap="none" strike="noStrike">
                <a:solidFill>
                  <a:srgbClr val="16264D"/>
                </a:solidFill>
                <a:latin typeface="Roboto Black"/>
                <a:ea typeface="Roboto Black"/>
                <a:cs typeface="Roboto Black"/>
                <a:sym typeface="Roboto Black"/>
              </a:rPr>
              <a:t>“The model is provided with both data </a:t>
            </a:r>
            <a:r>
              <a:rPr b="0" i="0" lang="en-GB" sz="3800" u="none" cap="none" strike="noStrike">
                <a:solidFill>
                  <a:srgbClr val="CC0000"/>
                </a:solidFill>
                <a:latin typeface="Roboto Black"/>
                <a:ea typeface="Roboto Black"/>
                <a:cs typeface="Roboto Black"/>
                <a:sym typeface="Roboto Black"/>
              </a:rPr>
              <a:t>(FEATURES)</a:t>
            </a:r>
            <a:r>
              <a:rPr b="0" i="0" lang="en-GB" sz="3800" u="none" cap="none" strike="noStrike">
                <a:solidFill>
                  <a:srgbClr val="16264D"/>
                </a:solidFill>
                <a:latin typeface="Roboto Black"/>
                <a:ea typeface="Roboto Black"/>
                <a:cs typeface="Roboto Black"/>
                <a:sym typeface="Roboto Black"/>
              </a:rPr>
              <a:t> and the answers </a:t>
            </a:r>
            <a:r>
              <a:rPr b="0" i="0" lang="en-GB" sz="3800" u="none" cap="none" strike="noStrike">
                <a:solidFill>
                  <a:srgbClr val="CC0000"/>
                </a:solidFill>
                <a:latin typeface="Roboto Black"/>
                <a:ea typeface="Roboto Black"/>
                <a:cs typeface="Roboto Black"/>
                <a:sym typeface="Roboto Black"/>
              </a:rPr>
              <a:t>(TARGET)</a:t>
            </a:r>
            <a:r>
              <a:rPr b="0" i="0" lang="en-GB" sz="3800" u="none" cap="none" strike="noStrike">
                <a:solidFill>
                  <a:srgbClr val="16264D"/>
                </a:solidFill>
                <a:latin typeface="Roboto Black"/>
                <a:ea typeface="Roboto Black"/>
                <a:cs typeface="Roboto Black"/>
                <a:sym typeface="Roboto Black"/>
              </a:rPr>
              <a:t>. To put it simply, train the model using </a:t>
            </a:r>
            <a:r>
              <a:rPr b="0" i="0" lang="en-GB" sz="3800" u="none" cap="none" strike="noStrike">
                <a:solidFill>
                  <a:srgbClr val="CC0000"/>
                </a:solidFill>
                <a:latin typeface="Roboto Black"/>
                <a:ea typeface="Roboto Black"/>
                <a:cs typeface="Roboto Black"/>
                <a:sym typeface="Roboto Black"/>
              </a:rPr>
              <a:t>LABELLED data</a:t>
            </a:r>
            <a:r>
              <a:rPr b="0" i="0" lang="en-GB" sz="3800" u="none" cap="none" strike="noStrike">
                <a:solidFill>
                  <a:srgbClr val="16264D"/>
                </a:solidFill>
                <a:latin typeface="Roboto Black"/>
                <a:ea typeface="Roboto Black"/>
                <a:cs typeface="Roboto Black"/>
                <a:sym typeface="Roboto Black"/>
              </a:rPr>
              <a:t>.”</a:t>
            </a:r>
            <a:endParaRPr b="0" i="0" sz="38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180" name="Google Shape;180;p30"/>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Supervised Learning</a:t>
            </a:r>
            <a:endParaRPr b="0" i="0" sz="4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1439475" y="2595325"/>
            <a:ext cx="9567300" cy="33927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38150" lvl="0" marL="457200" marR="0" rtl="0" algn="l">
              <a:lnSpc>
                <a:spcPct val="115000"/>
              </a:lnSpc>
              <a:spcBef>
                <a:spcPts val="0"/>
              </a:spcBef>
              <a:spcAft>
                <a:spcPts val="0"/>
              </a:spcAft>
              <a:buClr>
                <a:srgbClr val="16264D"/>
              </a:buClr>
              <a:buSzPts val="3300"/>
              <a:buFont typeface="Roboto Black"/>
              <a:buChar char="●"/>
            </a:pPr>
            <a:r>
              <a:rPr b="0" i="0" lang="en-GB" sz="3300" u="none" cap="none" strike="noStrike">
                <a:solidFill>
                  <a:srgbClr val="CC0000"/>
                </a:solidFill>
                <a:latin typeface="Roboto Black"/>
                <a:ea typeface="Roboto Black"/>
                <a:cs typeface="Roboto Black"/>
                <a:sym typeface="Roboto Black"/>
              </a:rPr>
              <a:t>Regression</a:t>
            </a:r>
            <a:r>
              <a:rPr b="0" i="0" lang="en-GB" sz="3300" u="none" cap="none" strike="noStrike">
                <a:solidFill>
                  <a:srgbClr val="16264D"/>
                </a:solidFill>
                <a:latin typeface="Roboto Black"/>
                <a:ea typeface="Roboto Black"/>
                <a:cs typeface="Roboto Black"/>
                <a:sym typeface="Roboto Black"/>
              </a:rPr>
              <a:t>: The outcome to predict is a continuous value.</a:t>
            </a:r>
            <a:endParaRPr b="0" i="0" sz="3300" u="none" cap="none" strike="noStrike">
              <a:solidFill>
                <a:srgbClr val="16264D"/>
              </a:solidFill>
              <a:latin typeface="Roboto Black"/>
              <a:ea typeface="Roboto Black"/>
              <a:cs typeface="Roboto Black"/>
              <a:sym typeface="Roboto Black"/>
            </a:endParaRPr>
          </a:p>
          <a:p>
            <a:pPr indent="0" lvl="0" marL="457200" marR="0" rtl="0" algn="l">
              <a:lnSpc>
                <a:spcPct val="115000"/>
              </a:lnSpc>
              <a:spcBef>
                <a:spcPts val="0"/>
              </a:spcBef>
              <a:spcAft>
                <a:spcPts val="0"/>
              </a:spcAft>
              <a:buClr>
                <a:srgbClr val="000000"/>
              </a:buClr>
              <a:buSzPts val="3300"/>
              <a:buFont typeface="Arial"/>
              <a:buNone/>
            </a:pPr>
            <a:r>
              <a:t/>
            </a:r>
            <a:endParaRPr b="0" i="0" sz="3300" u="none" cap="none" strike="noStrike">
              <a:solidFill>
                <a:srgbClr val="16264D"/>
              </a:solidFill>
              <a:latin typeface="Roboto Black"/>
              <a:ea typeface="Roboto Black"/>
              <a:cs typeface="Roboto Black"/>
              <a:sym typeface="Roboto Black"/>
            </a:endParaRPr>
          </a:p>
          <a:p>
            <a:pPr indent="-438150" lvl="0" marL="457200" marR="0" rtl="0" algn="l">
              <a:lnSpc>
                <a:spcPct val="115000"/>
              </a:lnSpc>
              <a:spcBef>
                <a:spcPts val="0"/>
              </a:spcBef>
              <a:spcAft>
                <a:spcPts val="0"/>
              </a:spcAft>
              <a:buClr>
                <a:srgbClr val="16264D"/>
              </a:buClr>
              <a:buSzPts val="3300"/>
              <a:buFont typeface="Roboto Black"/>
              <a:buChar char="●"/>
            </a:pPr>
            <a:r>
              <a:rPr b="0" i="0" lang="en-GB" sz="3300" u="none" cap="none" strike="noStrike">
                <a:solidFill>
                  <a:srgbClr val="CC0000"/>
                </a:solidFill>
                <a:latin typeface="Roboto Black"/>
                <a:ea typeface="Roboto Black"/>
                <a:cs typeface="Roboto Black"/>
                <a:sym typeface="Roboto Black"/>
              </a:rPr>
              <a:t>Classification</a:t>
            </a:r>
            <a:r>
              <a:rPr b="0" i="0" lang="en-GB" sz="3300" u="none" cap="none" strike="noStrike">
                <a:solidFill>
                  <a:srgbClr val="16264D"/>
                </a:solidFill>
                <a:latin typeface="Roboto Black"/>
                <a:ea typeface="Roboto Black"/>
                <a:cs typeface="Roboto Black"/>
                <a:sym typeface="Roboto Black"/>
              </a:rPr>
              <a:t>: The outcome we are trying to predict is categorical.</a:t>
            </a:r>
            <a:endParaRPr b="0" i="0" sz="33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186" name="Google Shape;186;p31"/>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Types of Supervised </a:t>
            </a:r>
            <a:endParaRPr b="0" i="0" sz="4000" u="none" cap="none" strike="noStrike">
              <a:solidFill>
                <a:schemeClr val="lt1"/>
              </a:solidFill>
              <a:latin typeface="Roboto Black"/>
              <a:ea typeface="Roboto Black"/>
              <a:cs typeface="Roboto Black"/>
              <a:sym typeface="Roboto Black"/>
            </a:endParaRPr>
          </a:p>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ML</a:t>
            </a:r>
            <a:endParaRPr b="0" i="0" sz="4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nvSpPr>
        <p:spPr>
          <a:xfrm>
            <a:off x="1701350" y="2202125"/>
            <a:ext cx="8507100" cy="36768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ctr">
              <a:lnSpc>
                <a:spcPct val="115000"/>
              </a:lnSpc>
              <a:spcBef>
                <a:spcPts val="0"/>
              </a:spcBef>
              <a:spcAft>
                <a:spcPts val="0"/>
              </a:spcAft>
              <a:buClr>
                <a:srgbClr val="000000"/>
              </a:buClr>
              <a:buSzPts val="2600"/>
              <a:buFont typeface="Arial"/>
              <a:buNone/>
            </a:pPr>
            <a:r>
              <a:rPr b="0" i="0" lang="en-GB" sz="3800" u="none" cap="none" strike="noStrike">
                <a:solidFill>
                  <a:srgbClr val="16264D"/>
                </a:solidFill>
                <a:latin typeface="Roboto Black"/>
                <a:ea typeface="Roboto Black"/>
                <a:cs typeface="Roboto Black"/>
                <a:sym typeface="Roboto Black"/>
              </a:rPr>
              <a:t>“The model is provided with only data </a:t>
            </a:r>
            <a:r>
              <a:rPr b="0" i="0" lang="en-GB" sz="3800" u="none" cap="none" strike="noStrike">
                <a:solidFill>
                  <a:srgbClr val="CC0000"/>
                </a:solidFill>
                <a:latin typeface="Roboto Black"/>
                <a:ea typeface="Roboto Black"/>
                <a:cs typeface="Roboto Black"/>
                <a:sym typeface="Roboto Black"/>
              </a:rPr>
              <a:t>(FEATURES)</a:t>
            </a:r>
            <a:r>
              <a:rPr b="0" i="0" lang="en-GB" sz="3800" u="none" cap="none" strike="noStrike">
                <a:solidFill>
                  <a:srgbClr val="16264D"/>
                </a:solidFill>
                <a:latin typeface="Roboto Black"/>
                <a:ea typeface="Roboto Black"/>
                <a:cs typeface="Roboto Black"/>
                <a:sym typeface="Roboto Black"/>
              </a:rPr>
              <a:t> and it learns the interactions in the features, creating groups </a:t>
            </a:r>
            <a:r>
              <a:rPr b="0" i="0" lang="en-GB" sz="3800" u="none" cap="none" strike="noStrike">
                <a:solidFill>
                  <a:srgbClr val="CC0000"/>
                </a:solidFill>
                <a:latin typeface="Roboto Black"/>
                <a:ea typeface="Roboto Black"/>
                <a:cs typeface="Roboto Black"/>
                <a:sym typeface="Roboto Black"/>
              </a:rPr>
              <a:t>(CLUSTERS)</a:t>
            </a:r>
            <a:r>
              <a:rPr b="0" i="0" lang="en-GB" sz="3800" u="none" cap="none" strike="noStrike">
                <a:solidFill>
                  <a:srgbClr val="16264D"/>
                </a:solidFill>
                <a:latin typeface="Roboto Black"/>
                <a:ea typeface="Roboto Black"/>
                <a:cs typeface="Roboto Black"/>
                <a:sym typeface="Roboto Black"/>
              </a:rPr>
              <a:t> in the process”</a:t>
            </a:r>
            <a:endParaRPr b="0" i="0" sz="38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192" name="Google Shape;192;p32"/>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Unsupervised Learning</a:t>
            </a:r>
            <a:endParaRPr b="0" i="0" sz="4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Machine Learning</a:t>
            </a:r>
            <a:endParaRPr b="0" i="0" sz="4000" u="none" cap="none" strike="noStrike">
              <a:solidFill>
                <a:srgbClr val="FFFFFF"/>
              </a:solidFill>
              <a:latin typeface="Roboto Black"/>
              <a:ea typeface="Roboto Black"/>
              <a:cs typeface="Roboto Black"/>
              <a:sym typeface="Roboto Black"/>
            </a:endParaRPr>
          </a:p>
        </p:txBody>
      </p:sp>
      <p:pic>
        <p:nvPicPr>
          <p:cNvPr id="198" name="Google Shape;198;p33"/>
          <p:cNvPicPr preferRelativeResize="0"/>
          <p:nvPr/>
        </p:nvPicPr>
        <p:blipFill rotWithShape="1">
          <a:blip r:embed="rId3">
            <a:alphaModFix/>
          </a:blip>
          <a:srcRect b="0" l="0" r="0" t="0"/>
          <a:stretch/>
        </p:blipFill>
        <p:spPr>
          <a:xfrm>
            <a:off x="829725" y="2009875"/>
            <a:ext cx="9702250" cy="4111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Activity</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nvSpPr>
        <p:spPr>
          <a:xfrm>
            <a:off x="91525" y="1807200"/>
            <a:ext cx="9705900" cy="48072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Open the folder ‘Ames_housing’-</a:t>
            </a:r>
            <a:r>
              <a:rPr b="0" i="0" lang="en-GB" sz="2300" u="none" cap="none" strike="noStrike">
                <a:solidFill>
                  <a:srgbClr val="16264D"/>
                </a:solidFill>
                <a:latin typeface="Roboto Black"/>
                <a:ea typeface="Roboto Black"/>
                <a:cs typeface="Roboto Black"/>
                <a:sym typeface="Roboto Black"/>
              </a:rPr>
              <a:t> there is a dataset called “ames.csv” and a file called “description.txt”</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Your task is to have look at the data and sketch out answers for the following</a:t>
            </a:r>
            <a:endParaRPr b="0" i="0" sz="2300" u="none" cap="none" strike="noStrike">
              <a:solidFill>
                <a:srgbClr val="16264D"/>
              </a:solidFill>
              <a:latin typeface="Roboto Black"/>
              <a:ea typeface="Roboto Black"/>
              <a:cs typeface="Roboto Black"/>
              <a:sym typeface="Roboto Black"/>
            </a:endParaRPr>
          </a:p>
          <a:p>
            <a:pPr indent="-374650" lvl="1" marL="9144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What is a potential target in your data for a regression model?</a:t>
            </a:r>
            <a:endParaRPr b="0" i="0" sz="2300" u="none" cap="none" strike="noStrike">
              <a:solidFill>
                <a:srgbClr val="16264D"/>
              </a:solidFill>
              <a:latin typeface="Roboto Black"/>
              <a:ea typeface="Roboto Black"/>
              <a:cs typeface="Roboto Black"/>
              <a:sym typeface="Roboto Black"/>
            </a:endParaRPr>
          </a:p>
          <a:p>
            <a:pPr indent="-374650" lvl="1" marL="9144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What is a potential target in your data for a classification model?</a:t>
            </a:r>
            <a:endParaRPr b="0" i="0" sz="2300" u="none" cap="none" strike="noStrike">
              <a:solidFill>
                <a:srgbClr val="16264D"/>
              </a:solidFill>
              <a:latin typeface="Roboto Black"/>
              <a:ea typeface="Roboto Black"/>
              <a:cs typeface="Roboto Black"/>
              <a:sym typeface="Roboto Black"/>
            </a:endParaRPr>
          </a:p>
          <a:p>
            <a:pPr indent="-374650" lvl="1" marL="914400" marR="0" rtl="0" algn="l">
              <a:lnSpc>
                <a:spcPct val="150000"/>
              </a:lnSpc>
              <a:spcBef>
                <a:spcPts val="0"/>
              </a:spcBef>
              <a:spcAft>
                <a:spcPts val="0"/>
              </a:spcAft>
              <a:buClr>
                <a:srgbClr val="16264D"/>
              </a:buClr>
              <a:buSzPts val="2300"/>
              <a:buFont typeface="Roboto Black"/>
              <a:buChar char="○"/>
            </a:pPr>
            <a:r>
              <a:rPr lang="en-GB" sz="2300">
                <a:solidFill>
                  <a:srgbClr val="16264D"/>
                </a:solidFill>
                <a:latin typeface="Roboto Black"/>
                <a:ea typeface="Roboto Black"/>
                <a:cs typeface="Roboto Black"/>
                <a:sym typeface="Roboto Black"/>
              </a:rPr>
              <a:t>(Extend) </a:t>
            </a:r>
            <a:r>
              <a:rPr b="0" i="0" lang="en-GB" sz="2300" u="none" cap="none" strike="noStrike">
                <a:solidFill>
                  <a:srgbClr val="16264D"/>
                </a:solidFill>
                <a:latin typeface="Roboto Black"/>
                <a:ea typeface="Roboto Black"/>
                <a:cs typeface="Roboto Black"/>
                <a:sym typeface="Roboto Black"/>
              </a:rPr>
              <a:t>Could unsupervised learning be used within this data? How so?</a:t>
            </a:r>
            <a:endParaRPr b="0" i="0" sz="2300" u="none" cap="none" strike="noStrike">
              <a:solidFill>
                <a:srgbClr val="16264D"/>
              </a:solidFill>
              <a:latin typeface="Roboto Black"/>
              <a:ea typeface="Roboto Black"/>
              <a:cs typeface="Roboto Black"/>
              <a:sym typeface="Roboto Black"/>
            </a:endParaRPr>
          </a:p>
          <a:p>
            <a:pPr indent="0" lvl="0" marL="91440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16264D"/>
              </a:solidFill>
              <a:latin typeface="Roboto Black"/>
              <a:ea typeface="Roboto Black"/>
              <a:cs typeface="Roboto Black"/>
              <a:sym typeface="Roboto Black"/>
            </a:endParaRPr>
          </a:p>
        </p:txBody>
      </p:sp>
      <p:sp>
        <p:nvSpPr>
          <p:cNvPr id="209" name="Google Shape;209;p35"/>
          <p:cNvSpPr txBox="1"/>
          <p:nvPr/>
        </p:nvSpPr>
        <p:spPr>
          <a:xfrm>
            <a:off x="0" y="0"/>
            <a:ext cx="7007700" cy="7515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Activity</a:t>
            </a:r>
            <a:endParaRPr b="0" i="0" sz="4000" u="none" cap="none" strike="noStrike">
              <a:solidFill>
                <a:schemeClr val="lt1"/>
              </a:solidFill>
              <a:latin typeface="Roboto Black"/>
              <a:ea typeface="Roboto Black"/>
              <a:cs typeface="Roboto Black"/>
              <a:sym typeface="Roboto Black"/>
            </a:endParaRPr>
          </a:p>
        </p:txBody>
      </p:sp>
      <p:pic>
        <p:nvPicPr>
          <p:cNvPr id="210" name="Google Shape;210;p35"/>
          <p:cNvPicPr preferRelativeResize="0"/>
          <p:nvPr/>
        </p:nvPicPr>
        <p:blipFill rotWithShape="1">
          <a:blip r:embed="rId3">
            <a:alphaModFix/>
          </a:blip>
          <a:srcRect b="0" l="0" r="0" t="0"/>
          <a:stretch/>
        </p:blipFill>
        <p:spPr>
          <a:xfrm>
            <a:off x="9975880" y="4802850"/>
            <a:ext cx="1143000" cy="1143000"/>
          </a:xfrm>
          <a:prstGeom prst="rect">
            <a:avLst/>
          </a:prstGeom>
          <a:noFill/>
          <a:ln>
            <a:noFill/>
          </a:ln>
        </p:spPr>
      </p:pic>
      <p:sp>
        <p:nvSpPr>
          <p:cNvPr id="211" name="Google Shape;211;p35"/>
          <p:cNvSpPr txBox="1"/>
          <p:nvPr/>
        </p:nvSpPr>
        <p:spPr>
          <a:xfrm>
            <a:off x="9975875" y="5945850"/>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Algorithms</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0"/>
          <p:cNvSpPr txBox="1"/>
          <p:nvPr/>
        </p:nvSpPr>
        <p:spPr>
          <a:xfrm>
            <a:off x="914400" y="2208800"/>
            <a:ext cx="10152300" cy="855300"/>
          </a:xfrm>
          <a:prstGeom prst="rect">
            <a:avLst/>
          </a:prstGeom>
          <a:noFill/>
          <a:ln cap="flat" cmpd="sng" w="9525">
            <a:solidFill>
              <a:srgbClr val="FFFFFF"/>
            </a:solidFill>
            <a:prstDash val="solid"/>
            <a:round/>
            <a:headEnd len="sm" w="sm" type="none"/>
            <a:tailEnd len="sm" w="sm" type="none"/>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FFFFFF"/>
              </a:buClr>
              <a:buSzPts val="1900"/>
              <a:buFont typeface="Arial"/>
              <a:buNone/>
            </a:pPr>
            <a:r>
              <a:rPr lang="en-GB" sz="4000">
                <a:solidFill>
                  <a:srgbClr val="1ADE98"/>
                </a:solidFill>
                <a:latin typeface="Roboto Black"/>
                <a:ea typeface="Roboto Black"/>
                <a:cs typeface="Roboto Black"/>
                <a:sym typeface="Roboto Black"/>
              </a:rPr>
              <a:t>In this session we will...</a:t>
            </a:r>
            <a:endParaRPr b="0" i="0" sz="1900" u="none" cap="none" strike="noStrike">
              <a:solidFill>
                <a:srgbClr val="1ADE98"/>
              </a:solidFill>
              <a:latin typeface="Roboto Black"/>
              <a:ea typeface="Roboto Black"/>
              <a:cs typeface="Roboto Black"/>
              <a:sym typeface="Roboto Black"/>
            </a:endParaRPr>
          </a:p>
        </p:txBody>
      </p:sp>
      <p:graphicFrame>
        <p:nvGraphicFramePr>
          <p:cNvPr id="56" name="Google Shape;56;p10"/>
          <p:cNvGraphicFramePr/>
          <p:nvPr/>
        </p:nvGraphicFramePr>
        <p:xfrm>
          <a:off x="914400" y="3064100"/>
          <a:ext cx="3000000" cy="3000000"/>
        </p:xfrm>
        <a:graphic>
          <a:graphicData uri="http://schemas.openxmlformats.org/drawingml/2006/table">
            <a:tbl>
              <a:tblPr>
                <a:noFill/>
                <a:tableStyleId>{F0EE67E4-F174-461A-90E2-F6814246A96F}</a:tableStyleId>
              </a:tblPr>
              <a:tblGrid>
                <a:gridCol w="11052075"/>
              </a:tblGrid>
              <a:tr h="3656975">
                <a:tc>
                  <a:txBody>
                    <a:bodyPr/>
                    <a:lstStyle/>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Understand </a:t>
                      </a:r>
                      <a:r>
                        <a:rPr lang="en-GB" sz="2600">
                          <a:solidFill>
                            <a:srgbClr val="16264D"/>
                          </a:solidFill>
                          <a:latin typeface="Roboto"/>
                          <a:ea typeface="Roboto"/>
                          <a:cs typeface="Roboto"/>
                          <a:sym typeface="Roboto"/>
                        </a:rPr>
                        <a:t>what data science is and who a data scientist is</a:t>
                      </a:r>
                      <a:endParaRPr sz="2600">
                        <a:solidFill>
                          <a:srgbClr val="16264D"/>
                        </a:solidFill>
                        <a:latin typeface="Roboto Black"/>
                        <a:ea typeface="Roboto Black"/>
                        <a:cs typeface="Roboto Black"/>
                        <a:sym typeface="Roboto Black"/>
                      </a:endParaRPr>
                    </a:p>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Understand </a:t>
                      </a:r>
                      <a:r>
                        <a:rPr lang="en-GB" sz="2600">
                          <a:solidFill>
                            <a:srgbClr val="16264D"/>
                          </a:solidFill>
                          <a:latin typeface="Roboto"/>
                          <a:ea typeface="Roboto"/>
                          <a:cs typeface="Roboto"/>
                          <a:sym typeface="Roboto"/>
                        </a:rPr>
                        <a:t>the differences between classical programming and machine learning</a:t>
                      </a:r>
                      <a:endParaRPr sz="2600">
                        <a:solidFill>
                          <a:srgbClr val="16264D"/>
                        </a:solidFill>
                        <a:latin typeface="Roboto"/>
                        <a:ea typeface="Roboto"/>
                        <a:cs typeface="Roboto"/>
                        <a:sym typeface="Roboto"/>
                      </a:endParaRPr>
                    </a:p>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Discuss </a:t>
                      </a:r>
                      <a:r>
                        <a:rPr lang="en-GB" sz="2600">
                          <a:solidFill>
                            <a:srgbClr val="16264D"/>
                          </a:solidFill>
                          <a:latin typeface="Roboto"/>
                          <a:ea typeface="Roboto"/>
                          <a:cs typeface="Roboto"/>
                          <a:sym typeface="Roboto"/>
                        </a:rPr>
                        <a:t>the types of machine learning </a:t>
                      </a:r>
                      <a:endParaRPr sz="2600">
                        <a:solidFill>
                          <a:srgbClr val="16264D"/>
                        </a:solidFill>
                        <a:latin typeface="Roboto"/>
                        <a:ea typeface="Roboto"/>
                        <a:cs typeface="Roboto"/>
                        <a:sym typeface="Roboto"/>
                      </a:endParaRPr>
                    </a:p>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Understand </a:t>
                      </a:r>
                      <a:r>
                        <a:rPr lang="en-GB" sz="2600">
                          <a:solidFill>
                            <a:srgbClr val="16264D"/>
                          </a:solidFill>
                          <a:latin typeface="Roboto"/>
                          <a:ea typeface="Roboto"/>
                          <a:cs typeface="Roboto"/>
                          <a:sym typeface="Roboto"/>
                        </a:rPr>
                        <a:t>algorithms and algorithm training</a:t>
                      </a:r>
                      <a:endParaRPr sz="2600">
                        <a:solidFill>
                          <a:srgbClr val="16264D"/>
                        </a:solidFill>
                        <a:latin typeface="Roboto"/>
                        <a:ea typeface="Roboto"/>
                        <a:cs typeface="Roboto"/>
                        <a:sym typeface="Roboto"/>
                      </a:endParaRPr>
                    </a:p>
                    <a:p>
                      <a:pPr indent="-505870" lvl="0" marL="609583" rtl="0" algn="l">
                        <a:lnSpc>
                          <a:spcPct val="150000"/>
                        </a:lnSpc>
                        <a:spcBef>
                          <a:spcPts val="0"/>
                        </a:spcBef>
                        <a:spcAft>
                          <a:spcPts val="0"/>
                        </a:spcAft>
                        <a:buClr>
                          <a:srgbClr val="16264D"/>
                        </a:buClr>
                        <a:buSzPts val="2600"/>
                        <a:buFont typeface="Roboto Black"/>
                        <a:buChar char="●"/>
                      </a:pPr>
                      <a:r>
                        <a:rPr lang="en-GB" sz="2600">
                          <a:solidFill>
                            <a:srgbClr val="16264D"/>
                          </a:solidFill>
                          <a:latin typeface="Roboto Black"/>
                          <a:ea typeface="Roboto Black"/>
                          <a:cs typeface="Roboto Black"/>
                          <a:sym typeface="Roboto Black"/>
                        </a:rPr>
                        <a:t>Familiarise </a:t>
                      </a:r>
                      <a:r>
                        <a:rPr lang="en-GB" sz="2600">
                          <a:solidFill>
                            <a:srgbClr val="16264D"/>
                          </a:solidFill>
                          <a:latin typeface="Roboto"/>
                          <a:ea typeface="Roboto"/>
                          <a:cs typeface="Roboto"/>
                          <a:sym typeface="Roboto"/>
                        </a:rPr>
                        <a:t>yourself with machine learning terms and definitions</a:t>
                      </a:r>
                      <a:endParaRPr sz="2600">
                        <a:solidFill>
                          <a:srgbClr val="16264D"/>
                        </a:solidFill>
                        <a:latin typeface="Roboto"/>
                        <a:ea typeface="Roboto"/>
                        <a:cs typeface="Roboto"/>
                        <a:sym typeface="Roboto"/>
                      </a:endParaRPr>
                    </a:p>
                    <a:p>
                      <a:pPr indent="0" lvl="0" marL="609600" marR="0" rtl="0" algn="l">
                        <a:lnSpc>
                          <a:spcPct val="100000"/>
                        </a:lnSpc>
                        <a:spcBef>
                          <a:spcPts val="0"/>
                        </a:spcBef>
                        <a:spcAft>
                          <a:spcPts val="0"/>
                        </a:spcAft>
                        <a:buClr>
                          <a:srgbClr val="000000"/>
                        </a:buClr>
                        <a:buSzPts val="2400"/>
                        <a:buFont typeface="Arial"/>
                        <a:buNone/>
                      </a:pPr>
                      <a:r>
                        <a:t/>
                      </a:r>
                      <a:endParaRPr b="1" sz="2400">
                        <a:solidFill>
                          <a:srgbClr val="16264D"/>
                        </a:solidFill>
                        <a:latin typeface="Roboto"/>
                        <a:ea typeface="Roboto"/>
                        <a:cs typeface="Roboto"/>
                        <a:sym typeface="Roboto"/>
                      </a:endParaRPr>
                    </a:p>
                  </a:txBody>
                  <a:tcPr marT="121900" marB="121900" marR="121900" marL="12190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nvSpPr>
        <p:spPr>
          <a:xfrm>
            <a:off x="1701350" y="2202125"/>
            <a:ext cx="8507100" cy="36768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ctr">
              <a:lnSpc>
                <a:spcPct val="115000"/>
              </a:lnSpc>
              <a:spcBef>
                <a:spcPts val="0"/>
              </a:spcBef>
              <a:spcAft>
                <a:spcPts val="0"/>
              </a:spcAft>
              <a:buClr>
                <a:srgbClr val="000000"/>
              </a:buClr>
              <a:buSzPts val="2600"/>
              <a:buFont typeface="Arial"/>
              <a:buNone/>
            </a:pPr>
            <a:r>
              <a:rPr b="0" i="0" lang="en-GB" sz="3800" u="none" cap="none" strike="noStrike">
                <a:solidFill>
                  <a:srgbClr val="16264D"/>
                </a:solidFill>
                <a:latin typeface="Roboto Black"/>
                <a:ea typeface="Roboto Black"/>
                <a:cs typeface="Roboto Black"/>
                <a:sym typeface="Roboto Black"/>
              </a:rPr>
              <a:t>“An algorithm is a sequence of steps (rules) to solve a problem. They </a:t>
            </a:r>
            <a:r>
              <a:rPr lang="en-GB" sz="3800">
                <a:solidFill>
                  <a:srgbClr val="16264D"/>
                </a:solidFill>
                <a:latin typeface="Roboto Black"/>
                <a:ea typeface="Roboto Black"/>
                <a:cs typeface="Roboto Black"/>
                <a:sym typeface="Roboto Black"/>
              </a:rPr>
              <a:t>m</a:t>
            </a:r>
            <a:r>
              <a:rPr b="0" i="0" lang="en-GB" sz="3800" u="none" cap="none" strike="noStrike">
                <a:solidFill>
                  <a:srgbClr val="16264D"/>
                </a:solidFill>
                <a:latin typeface="Roboto Black"/>
                <a:ea typeface="Roboto Black"/>
                <a:cs typeface="Roboto Black"/>
                <a:sym typeface="Roboto Black"/>
              </a:rPr>
              <a:t>ust be finite and solve the problem”</a:t>
            </a:r>
            <a:endParaRPr b="0" i="0" sz="3800" u="none" cap="none" strike="noStrike">
              <a:solidFill>
                <a:srgbClr val="16264D"/>
              </a:solidFill>
              <a:latin typeface="Roboto Black"/>
              <a:ea typeface="Roboto Black"/>
              <a:cs typeface="Roboto Black"/>
              <a:sym typeface="Roboto Black"/>
            </a:endParaRPr>
          </a:p>
          <a:p>
            <a:pPr indent="0" lvl="0" marL="9144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16264D"/>
              </a:solidFill>
              <a:latin typeface="Roboto Black"/>
              <a:ea typeface="Roboto Black"/>
              <a:cs typeface="Roboto Black"/>
              <a:sym typeface="Roboto Black"/>
            </a:endParaRPr>
          </a:p>
        </p:txBody>
      </p:sp>
      <p:sp>
        <p:nvSpPr>
          <p:cNvPr id="222" name="Google Shape;222;p37"/>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Algorithms</a:t>
            </a:r>
            <a:endParaRPr b="0" i="0" sz="4000" u="none" cap="none" strike="noStrike">
              <a:solidFill>
                <a:srgbClr val="FFFFFF"/>
              </a:solidFill>
              <a:latin typeface="Roboto Black"/>
              <a:ea typeface="Roboto Black"/>
              <a:cs typeface="Roboto Black"/>
              <a:sym typeface="Roboto Black"/>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629100" y="1902275"/>
            <a:ext cx="4463100" cy="47025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Algorithm:</a:t>
            </a:r>
            <a:endParaRPr b="0" i="0" sz="2600" u="none" cap="none" strike="noStrike">
              <a:solidFill>
                <a:srgbClr val="16264D"/>
              </a:solidFill>
              <a:latin typeface="Roboto Black"/>
              <a:ea typeface="Roboto Black"/>
              <a:cs typeface="Roboto Black"/>
              <a:sym typeface="Roboto Black"/>
            </a:endParaRPr>
          </a:p>
          <a:p>
            <a:pPr indent="-393700" lvl="0" marL="457200" marR="0" rtl="0" algn="l">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Multiply data by 5</a:t>
            </a:r>
            <a:endParaRPr b="0" i="0" sz="2600" u="none" cap="none" strike="noStrike">
              <a:solidFill>
                <a:srgbClr val="CC0000"/>
              </a:solidFill>
              <a:latin typeface="Roboto Black"/>
              <a:ea typeface="Roboto Black"/>
              <a:cs typeface="Roboto Black"/>
              <a:sym typeface="Roboto Black"/>
            </a:endParaRPr>
          </a:p>
          <a:p>
            <a:pPr indent="-393700" lvl="0" marL="457200" marR="0" rtl="0" algn="l">
              <a:lnSpc>
                <a:spcPct val="150000"/>
              </a:lnSpc>
              <a:spcBef>
                <a:spcPts val="0"/>
              </a:spcBef>
              <a:spcAft>
                <a:spcPts val="0"/>
              </a:spcAft>
              <a:buClr>
                <a:srgbClr val="CC0000"/>
              </a:buClr>
              <a:buSzPts val="2600"/>
              <a:buFont typeface="Roboto Black"/>
              <a:buChar char="●"/>
            </a:pPr>
            <a:r>
              <a:rPr b="0" i="0" lang="en-GB" sz="2600" u="none" cap="none" strike="noStrike">
                <a:solidFill>
                  <a:srgbClr val="CC0000"/>
                </a:solidFill>
                <a:latin typeface="Roboto Black"/>
                <a:ea typeface="Roboto Black"/>
                <a:cs typeface="Roboto Black"/>
                <a:sym typeface="Roboto Black"/>
              </a:rPr>
              <a:t>Add 7</a:t>
            </a:r>
            <a:endParaRPr b="0" i="0" sz="2600" u="none" cap="none" strike="noStrike">
              <a:solidFill>
                <a:srgbClr val="CC0000"/>
              </a:solidFill>
              <a:latin typeface="Roboto Black"/>
              <a:ea typeface="Roboto Black"/>
              <a:cs typeface="Roboto Black"/>
              <a:sym typeface="Roboto Black"/>
            </a:endParaRPr>
          </a:p>
          <a:p>
            <a:pPr indent="0" lvl="0" marL="457200" marR="0" rtl="0" algn="l">
              <a:lnSpc>
                <a:spcPct val="150000"/>
              </a:lnSpc>
              <a:spcBef>
                <a:spcPts val="0"/>
              </a:spcBef>
              <a:spcAft>
                <a:spcPts val="0"/>
              </a:spcAft>
              <a:buClr>
                <a:srgbClr val="000000"/>
              </a:buClr>
              <a:buSzPts val="2600"/>
              <a:buFont typeface="Arial"/>
              <a:buNone/>
            </a:pPr>
            <a:r>
              <a:t/>
            </a:r>
            <a:endParaRPr b="0" i="0" sz="2600" u="none" cap="none" strike="noStrike">
              <a:solidFill>
                <a:srgbClr val="CC0000"/>
              </a:solidFill>
              <a:latin typeface="Roboto Black"/>
              <a:ea typeface="Roboto Black"/>
              <a:cs typeface="Roboto Black"/>
              <a:sym typeface="Roboto Black"/>
            </a:endParaRPr>
          </a:p>
        </p:txBody>
      </p:sp>
      <p:sp>
        <p:nvSpPr>
          <p:cNvPr id="228" name="Google Shape;228;p38"/>
          <p:cNvSpPr txBox="1"/>
          <p:nvPr/>
        </p:nvSpPr>
        <p:spPr>
          <a:xfrm>
            <a:off x="0" y="0"/>
            <a:ext cx="7007700" cy="15309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Algorithm</a:t>
            </a:r>
            <a:endParaRPr b="0" i="0" sz="4000" u="none" cap="none" strike="noStrike">
              <a:solidFill>
                <a:schemeClr val="lt1"/>
              </a:solidFill>
              <a:latin typeface="Roboto Black"/>
              <a:ea typeface="Roboto Black"/>
              <a:cs typeface="Roboto Black"/>
              <a:sym typeface="Roboto Black"/>
            </a:endParaRPr>
          </a:p>
        </p:txBody>
      </p:sp>
      <p:sp>
        <p:nvSpPr>
          <p:cNvPr id="229" name="Google Shape;229;p38"/>
          <p:cNvSpPr txBox="1"/>
          <p:nvPr/>
        </p:nvSpPr>
        <p:spPr>
          <a:xfrm>
            <a:off x="7385500" y="2066750"/>
            <a:ext cx="4463100" cy="15990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Equation:</a:t>
            </a:r>
            <a:endParaRPr b="0" i="0" sz="2600" u="none" cap="none" strike="noStrike">
              <a:solidFill>
                <a:srgbClr val="16264D"/>
              </a:solidFill>
              <a:latin typeface="Roboto Black"/>
              <a:ea typeface="Roboto Black"/>
              <a:cs typeface="Roboto Black"/>
              <a:sym typeface="Roboto Black"/>
            </a:endParaRPr>
          </a:p>
          <a:p>
            <a:pPr indent="0" lvl="0" marL="0" marR="0" rtl="0" algn="l">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Answer = 5 * data + 7</a:t>
            </a:r>
            <a:endParaRPr b="0" i="0" sz="2600" u="none" cap="none" strike="noStrike">
              <a:solidFill>
                <a:srgbClr val="16264D"/>
              </a:solidFill>
              <a:latin typeface="Roboto Black"/>
              <a:ea typeface="Roboto Black"/>
              <a:cs typeface="Roboto Black"/>
              <a:sym typeface="Roboto Black"/>
            </a:endParaRPr>
          </a:p>
          <a:p>
            <a:pPr indent="0" lvl="0" marL="0" marR="0" rtl="0" algn="l">
              <a:lnSpc>
                <a:spcPct val="150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   	</a:t>
            </a:r>
            <a:r>
              <a:rPr b="0" i="1" lang="en-GB" sz="2600" u="none" cap="none" strike="noStrike">
                <a:solidFill>
                  <a:srgbClr val="16264D"/>
                </a:solidFill>
                <a:latin typeface="Roboto Black"/>
                <a:ea typeface="Roboto Black"/>
                <a:cs typeface="Roboto Black"/>
                <a:sym typeface="Roboto Black"/>
              </a:rPr>
              <a:t>y     =  mx + c</a:t>
            </a:r>
            <a:endParaRPr b="0" i="0" sz="2600" u="none" cap="none" strike="noStrike">
              <a:solidFill>
                <a:srgbClr val="16264D"/>
              </a:solidFill>
              <a:latin typeface="Roboto Black"/>
              <a:ea typeface="Roboto Black"/>
              <a:cs typeface="Roboto Black"/>
              <a:sym typeface="Roboto Black"/>
            </a:endParaRPr>
          </a:p>
        </p:txBody>
      </p:sp>
      <p:pic>
        <p:nvPicPr>
          <p:cNvPr id="230" name="Google Shape;230;p38"/>
          <p:cNvPicPr preferRelativeResize="0"/>
          <p:nvPr/>
        </p:nvPicPr>
        <p:blipFill rotWithShape="1">
          <a:blip r:embed="rId3">
            <a:alphaModFix/>
          </a:blip>
          <a:srcRect b="0" l="0" r="0" t="0"/>
          <a:stretch/>
        </p:blipFill>
        <p:spPr>
          <a:xfrm>
            <a:off x="8478900" y="4517050"/>
            <a:ext cx="1236575" cy="2087725"/>
          </a:xfrm>
          <a:prstGeom prst="rect">
            <a:avLst/>
          </a:prstGeom>
          <a:noFill/>
          <a:ln>
            <a:noFill/>
          </a:ln>
        </p:spPr>
      </p:pic>
      <p:pic>
        <p:nvPicPr>
          <p:cNvPr id="231" name="Google Shape;231;p38"/>
          <p:cNvPicPr preferRelativeResize="0"/>
          <p:nvPr/>
        </p:nvPicPr>
        <p:blipFill rotWithShape="1">
          <a:blip r:embed="rId4">
            <a:alphaModFix/>
          </a:blip>
          <a:srcRect b="0" l="0" r="0" t="0"/>
          <a:stretch/>
        </p:blipFill>
        <p:spPr>
          <a:xfrm>
            <a:off x="926600" y="4465200"/>
            <a:ext cx="1982350" cy="1982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Activity</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nvSpPr>
        <p:spPr>
          <a:xfrm>
            <a:off x="0" y="0"/>
            <a:ext cx="7007700" cy="7515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Activity</a:t>
            </a:r>
            <a:endParaRPr b="0" i="0" sz="4000" u="none" cap="none" strike="noStrike">
              <a:solidFill>
                <a:schemeClr val="lt1"/>
              </a:solidFill>
              <a:latin typeface="Roboto Black"/>
              <a:ea typeface="Roboto Black"/>
              <a:cs typeface="Roboto Black"/>
              <a:sym typeface="Roboto Black"/>
            </a:endParaRPr>
          </a:p>
        </p:txBody>
      </p:sp>
      <p:pic>
        <p:nvPicPr>
          <p:cNvPr id="242" name="Google Shape;242;p40"/>
          <p:cNvPicPr preferRelativeResize="0"/>
          <p:nvPr/>
        </p:nvPicPr>
        <p:blipFill rotWithShape="1">
          <a:blip r:embed="rId3">
            <a:alphaModFix/>
          </a:blip>
          <a:srcRect b="0" l="0" r="0" t="0"/>
          <a:stretch/>
        </p:blipFill>
        <p:spPr>
          <a:xfrm>
            <a:off x="10813805" y="5437500"/>
            <a:ext cx="1143000" cy="1143000"/>
          </a:xfrm>
          <a:prstGeom prst="rect">
            <a:avLst/>
          </a:prstGeom>
          <a:noFill/>
          <a:ln>
            <a:noFill/>
          </a:ln>
        </p:spPr>
      </p:pic>
      <p:sp>
        <p:nvSpPr>
          <p:cNvPr id="243" name="Google Shape;243;p40"/>
          <p:cNvSpPr txBox="1"/>
          <p:nvPr/>
        </p:nvSpPr>
        <p:spPr>
          <a:xfrm>
            <a:off x="10813800" y="6580500"/>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
        <p:nvSpPr>
          <p:cNvPr id="244" name="Google Shape;244;p40"/>
          <p:cNvSpPr txBox="1"/>
          <p:nvPr/>
        </p:nvSpPr>
        <p:spPr>
          <a:xfrm>
            <a:off x="314450" y="1983650"/>
            <a:ext cx="10450500" cy="42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i="0" lang="en-GB" sz="2000" u="none" cap="none" strike="noStrike">
                <a:solidFill>
                  <a:srgbClr val="000000"/>
                </a:solidFill>
                <a:latin typeface="Roboto"/>
                <a:ea typeface="Roboto"/>
                <a:cs typeface="Roboto"/>
                <a:sym typeface="Roboto"/>
              </a:rPr>
              <a:t>Let's say we are a real estate agent looking to price a house using only its </a:t>
            </a:r>
            <a:r>
              <a:rPr b="1" i="0" lang="en-GB" sz="2000" u="none" cap="none" strike="noStrike">
                <a:solidFill>
                  <a:srgbClr val="000000"/>
                </a:solidFill>
                <a:latin typeface="Roboto"/>
                <a:ea typeface="Roboto"/>
                <a:cs typeface="Roboto"/>
                <a:sym typeface="Roboto"/>
              </a:rPr>
              <a:t>square footage</a:t>
            </a:r>
            <a:r>
              <a:rPr i="0" lang="en-GB" sz="2000" u="none" cap="none" strike="noStrike">
                <a:solidFill>
                  <a:srgbClr val="000000"/>
                </a:solidFill>
                <a:latin typeface="Roboto"/>
                <a:ea typeface="Roboto"/>
                <a:cs typeface="Roboto"/>
                <a:sym typeface="Roboto"/>
              </a:rPr>
              <a:t>. We know there are other features that can highly influence this outcome, but we are only focusing on square footage for now. </a:t>
            </a:r>
            <a:r>
              <a:rPr b="1" i="0" lang="en-GB" sz="2000" u="none" cap="none" strike="noStrike">
                <a:solidFill>
                  <a:srgbClr val="000000"/>
                </a:solidFill>
                <a:latin typeface="Roboto"/>
                <a:ea typeface="Roboto"/>
                <a:cs typeface="Roboto"/>
                <a:sym typeface="Roboto"/>
              </a:rPr>
              <a:t>We know that, as square footage increases, so does price</a:t>
            </a:r>
            <a:r>
              <a:rPr i="0" lang="en-GB" sz="2000" u="none" cap="none" strike="noStrike">
                <a:solidFill>
                  <a:srgbClr val="000000"/>
                </a:solidFill>
                <a:latin typeface="Roboto"/>
                <a:ea typeface="Roboto"/>
                <a:cs typeface="Roboto"/>
                <a:sym typeface="Roboto"/>
              </a:rPr>
              <a:t>.</a:t>
            </a:r>
            <a:endParaRPr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i="0" lang="en-GB" sz="2000" u="none" cap="none" strike="noStrike">
                <a:solidFill>
                  <a:srgbClr val="000000"/>
                </a:solidFill>
                <a:latin typeface="Roboto"/>
                <a:ea typeface="Roboto"/>
                <a:cs typeface="Roboto"/>
                <a:sym typeface="Roboto"/>
              </a:rPr>
              <a:t>Recently, we sold a house whose </a:t>
            </a:r>
            <a:r>
              <a:rPr b="1" i="0" lang="en-GB" sz="2000" u="none" cap="none" strike="noStrike">
                <a:solidFill>
                  <a:srgbClr val="000000"/>
                </a:solidFill>
                <a:latin typeface="Roboto"/>
                <a:ea typeface="Roboto"/>
                <a:cs typeface="Roboto"/>
                <a:sym typeface="Roboto"/>
              </a:rPr>
              <a:t>square footage was 2,500</a:t>
            </a:r>
            <a:r>
              <a:rPr i="0" lang="en-GB" sz="2000" u="none" cap="none" strike="noStrike">
                <a:solidFill>
                  <a:srgbClr val="000000"/>
                </a:solidFill>
                <a:latin typeface="Roboto"/>
                <a:ea typeface="Roboto"/>
                <a:cs typeface="Roboto"/>
                <a:sym typeface="Roboto"/>
              </a:rPr>
              <a:t> for about </a:t>
            </a:r>
            <a:r>
              <a:rPr b="1" i="0" lang="en-GB" sz="2000" u="none" cap="none" strike="noStrike">
                <a:solidFill>
                  <a:srgbClr val="000000"/>
                </a:solidFill>
                <a:latin typeface="Roboto"/>
                <a:ea typeface="Roboto"/>
                <a:cs typeface="Roboto"/>
                <a:sym typeface="Roboto"/>
              </a:rPr>
              <a:t>£285,000</a:t>
            </a:r>
            <a:r>
              <a:rPr i="0" lang="en-GB" sz="2000" u="none" cap="none" strike="noStrike">
                <a:solidFill>
                  <a:srgbClr val="000000"/>
                </a:solidFill>
                <a:latin typeface="Roboto"/>
                <a:ea typeface="Roboto"/>
                <a:cs typeface="Roboto"/>
                <a:sym typeface="Roboto"/>
              </a:rPr>
              <a:t> and an additional </a:t>
            </a:r>
            <a:r>
              <a:rPr b="1" i="0" lang="en-GB" sz="2000" u="none" cap="none" strike="noStrike">
                <a:solidFill>
                  <a:srgbClr val="000000"/>
                </a:solidFill>
                <a:latin typeface="Roboto"/>
                <a:ea typeface="Roboto"/>
                <a:cs typeface="Roboto"/>
                <a:sym typeface="Roboto"/>
              </a:rPr>
              <a:t>£10,000</a:t>
            </a:r>
            <a:r>
              <a:rPr i="0" lang="en-GB" sz="2000" u="none" cap="none" strike="noStrike">
                <a:solidFill>
                  <a:srgbClr val="000000"/>
                </a:solidFill>
                <a:latin typeface="Roboto"/>
                <a:ea typeface="Roboto"/>
                <a:cs typeface="Roboto"/>
                <a:sym typeface="Roboto"/>
              </a:rPr>
              <a:t> for stamp duties. Based on this information:</a:t>
            </a:r>
            <a:endParaRPr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Roboto"/>
              <a:buAutoNum type="arabicPeriod"/>
            </a:pPr>
            <a:r>
              <a:rPr i="0" lang="en-GB" sz="2000" u="none" cap="none" strike="noStrike">
                <a:solidFill>
                  <a:srgbClr val="000000"/>
                </a:solidFill>
                <a:latin typeface="Roboto"/>
                <a:ea typeface="Roboto"/>
                <a:cs typeface="Roboto"/>
                <a:sym typeface="Roboto"/>
              </a:rPr>
              <a:t>Generate an equation for house price using the square footage and stamp duties</a:t>
            </a:r>
            <a:endParaRPr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Roboto"/>
              <a:buAutoNum type="arabicPeriod"/>
            </a:pPr>
            <a:r>
              <a:rPr i="0" lang="en-GB" sz="2000" u="none" cap="none" strike="noStrike">
                <a:solidFill>
                  <a:srgbClr val="000000"/>
                </a:solidFill>
                <a:latin typeface="Roboto"/>
                <a:ea typeface="Roboto"/>
                <a:cs typeface="Roboto"/>
                <a:sym typeface="Roboto"/>
              </a:rPr>
              <a:t>Generate an algorithm for a computer to compute price of a house given this information</a:t>
            </a:r>
            <a:endParaRPr i="0" sz="2000" u="none" cap="none" strike="noStrike">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Activity</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a:off x="91525" y="1807200"/>
            <a:ext cx="9403200" cy="4807200"/>
          </a:xfrm>
          <a:prstGeom prst="rect">
            <a:avLst/>
          </a:prstGeom>
          <a:noFill/>
          <a:ln>
            <a:noFill/>
          </a:ln>
        </p:spPr>
        <p:txBody>
          <a:bodyPr anchorCtr="0" anchor="t" bIns="54325" lIns="108725" spcFirstLastPara="1" rIns="108725" wrap="square" tIns="54325">
            <a:noAutofit/>
          </a:bodyPr>
          <a:lstStyle/>
          <a:p>
            <a:pPr indent="0" lvl="0" marL="45720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In breakout rooms, think about a use case (if any) or potential use case of ML in your organization </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What type of ML would it be (supervised or unsupervised). If supervised, is it going to be regression or classification.</a:t>
            </a:r>
            <a:endParaRPr b="0" i="0" sz="2300" u="none" cap="none" strike="noStrike">
              <a:solidFill>
                <a:srgbClr val="16264D"/>
              </a:solidFill>
              <a:latin typeface="Roboto Black"/>
              <a:ea typeface="Roboto Black"/>
              <a:cs typeface="Roboto Black"/>
              <a:sym typeface="Roboto Black"/>
            </a:endParaRPr>
          </a:p>
          <a:p>
            <a:pPr indent="-374650" lvl="0" marL="457200" marR="0" rtl="0" algn="l">
              <a:lnSpc>
                <a:spcPct val="150000"/>
              </a:lnSpc>
              <a:spcBef>
                <a:spcPts val="0"/>
              </a:spcBef>
              <a:spcAft>
                <a:spcPts val="0"/>
              </a:spcAft>
              <a:buClr>
                <a:srgbClr val="16264D"/>
              </a:buClr>
              <a:buSzPts val="2300"/>
              <a:buFont typeface="Roboto Black"/>
              <a:buChar char="●"/>
            </a:pPr>
            <a:r>
              <a:rPr b="0" i="0" lang="en-GB" sz="2300" u="none" cap="none" strike="noStrike">
                <a:solidFill>
                  <a:srgbClr val="16264D"/>
                </a:solidFill>
                <a:latin typeface="Roboto Black"/>
                <a:ea typeface="Roboto Black"/>
                <a:cs typeface="Roboto Black"/>
                <a:sym typeface="Roboto Black"/>
              </a:rPr>
              <a:t>What benefits does your organization gets with potential implementation of ML</a:t>
            </a:r>
            <a:endParaRPr b="0" i="0" sz="2300" u="none" cap="none" strike="noStrike">
              <a:solidFill>
                <a:srgbClr val="16264D"/>
              </a:solidFill>
              <a:latin typeface="Roboto Black"/>
              <a:ea typeface="Roboto Black"/>
              <a:cs typeface="Roboto Black"/>
              <a:sym typeface="Roboto Black"/>
            </a:endParaRPr>
          </a:p>
          <a:p>
            <a:pPr indent="0" lvl="0" marL="91440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16264D"/>
              </a:solidFill>
              <a:latin typeface="Roboto Black"/>
              <a:ea typeface="Roboto Black"/>
              <a:cs typeface="Roboto Black"/>
              <a:sym typeface="Roboto Black"/>
            </a:endParaRPr>
          </a:p>
        </p:txBody>
      </p:sp>
      <p:sp>
        <p:nvSpPr>
          <p:cNvPr id="255" name="Google Shape;255;p42"/>
          <p:cNvSpPr txBox="1"/>
          <p:nvPr/>
        </p:nvSpPr>
        <p:spPr>
          <a:xfrm>
            <a:off x="0" y="0"/>
            <a:ext cx="7007700" cy="751500"/>
          </a:xfrm>
          <a:prstGeom prst="rect">
            <a:avLst/>
          </a:prstGeom>
          <a:noFill/>
          <a:ln>
            <a:noFill/>
          </a:ln>
        </p:spPr>
        <p:txBody>
          <a:bodyPr anchorCtr="0" anchor="t" bIns="54325" lIns="108725" spcFirstLastPara="1" rIns="108725" wrap="square" tIns="54325">
            <a:noAutofit/>
          </a:bodyPr>
          <a:lstStyle/>
          <a:p>
            <a:pPr indent="0" lvl="0" marL="0" marR="0" rtl="0" algn="l">
              <a:lnSpc>
                <a:spcPct val="100000"/>
              </a:lnSpc>
              <a:spcBef>
                <a:spcPts val="0"/>
              </a:spcBef>
              <a:spcAft>
                <a:spcPts val="0"/>
              </a:spcAft>
              <a:buClr>
                <a:srgbClr val="000000"/>
              </a:buClr>
              <a:buSzPts val="4000"/>
              <a:buFont typeface="Arial"/>
              <a:buNone/>
            </a:pPr>
            <a:r>
              <a:rPr b="0" i="0" lang="en-GB" sz="4000" u="none" cap="none" strike="noStrike">
                <a:solidFill>
                  <a:schemeClr val="lt1"/>
                </a:solidFill>
                <a:latin typeface="Roboto Black"/>
                <a:ea typeface="Roboto Black"/>
                <a:cs typeface="Roboto Black"/>
                <a:sym typeface="Roboto Black"/>
              </a:rPr>
              <a:t>Activity</a:t>
            </a:r>
            <a:endParaRPr b="0" i="0" sz="4000" u="none" cap="none" strike="noStrike">
              <a:solidFill>
                <a:schemeClr val="lt1"/>
              </a:solidFill>
              <a:latin typeface="Roboto Black"/>
              <a:ea typeface="Roboto Black"/>
              <a:cs typeface="Roboto Black"/>
              <a:sym typeface="Roboto Black"/>
            </a:endParaRPr>
          </a:p>
        </p:txBody>
      </p:sp>
      <p:pic>
        <p:nvPicPr>
          <p:cNvPr id="256" name="Google Shape;256;p42"/>
          <p:cNvPicPr preferRelativeResize="0"/>
          <p:nvPr/>
        </p:nvPicPr>
        <p:blipFill rotWithShape="1">
          <a:blip r:embed="rId3">
            <a:alphaModFix/>
          </a:blip>
          <a:srcRect b="0" l="0" r="0" t="0"/>
          <a:stretch/>
        </p:blipFill>
        <p:spPr>
          <a:xfrm>
            <a:off x="9975880" y="4802850"/>
            <a:ext cx="1143000" cy="1143000"/>
          </a:xfrm>
          <a:prstGeom prst="rect">
            <a:avLst/>
          </a:prstGeom>
          <a:noFill/>
          <a:ln>
            <a:noFill/>
          </a:ln>
        </p:spPr>
      </p:pic>
      <p:sp>
        <p:nvSpPr>
          <p:cNvPr id="257" name="Google Shape;257;p42"/>
          <p:cNvSpPr txBox="1"/>
          <p:nvPr/>
        </p:nvSpPr>
        <p:spPr>
          <a:xfrm>
            <a:off x="9975875" y="5945850"/>
            <a:ext cx="13782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10 minutes</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1"/>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What is a Data Scientist?</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2"/>
          <p:cNvPicPr preferRelativeResize="0"/>
          <p:nvPr/>
        </p:nvPicPr>
        <p:blipFill>
          <a:blip r:embed="rId3">
            <a:alphaModFix/>
          </a:blip>
          <a:stretch>
            <a:fillRect/>
          </a:stretch>
        </p:blipFill>
        <p:spPr>
          <a:xfrm>
            <a:off x="1250575" y="490538"/>
            <a:ext cx="9077325" cy="587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Intro to Data Science</a:t>
            </a:r>
            <a:endParaRPr b="0" i="0" sz="3000" u="none" cap="none" strike="noStrike">
              <a:solidFill>
                <a:srgbClr val="FFFFFF"/>
              </a:solidFill>
              <a:latin typeface="Roboto Black"/>
              <a:ea typeface="Roboto Black"/>
              <a:cs typeface="Roboto Black"/>
              <a:sym typeface="Roboto Black"/>
            </a:endParaRPr>
          </a:p>
        </p:txBody>
      </p:sp>
      <p:pic>
        <p:nvPicPr>
          <p:cNvPr id="72" name="Google Shape;72;p13"/>
          <p:cNvPicPr preferRelativeResize="0"/>
          <p:nvPr/>
        </p:nvPicPr>
        <p:blipFill rotWithShape="1">
          <a:blip r:embed="rId3">
            <a:alphaModFix/>
          </a:blip>
          <a:srcRect b="0" l="0" r="0" t="0"/>
          <a:stretch/>
        </p:blipFill>
        <p:spPr>
          <a:xfrm>
            <a:off x="3568100" y="1435125"/>
            <a:ext cx="5055800" cy="4582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Activity</a:t>
            </a:r>
            <a:endParaRPr b="0" i="0" sz="3000" u="none" cap="none" strike="noStrike">
              <a:solidFill>
                <a:srgbClr val="FFFFFF"/>
              </a:solidFill>
              <a:latin typeface="Roboto Black"/>
              <a:ea typeface="Roboto Black"/>
              <a:cs typeface="Roboto Black"/>
              <a:sym typeface="Roboto Black"/>
            </a:endParaRPr>
          </a:p>
        </p:txBody>
      </p:sp>
      <p:sp>
        <p:nvSpPr>
          <p:cNvPr id="78" name="Google Shape;78;p14"/>
          <p:cNvSpPr txBox="1"/>
          <p:nvPr/>
        </p:nvSpPr>
        <p:spPr>
          <a:xfrm>
            <a:off x="508025" y="3091850"/>
            <a:ext cx="10728600" cy="1384200"/>
          </a:xfrm>
          <a:prstGeom prst="rect">
            <a:avLst/>
          </a:prstGeom>
          <a:noFill/>
          <a:ln>
            <a:noFill/>
          </a:ln>
        </p:spPr>
        <p:txBody>
          <a:bodyPr anchorCtr="0" anchor="t" bIns="54325" lIns="108725" spcFirstLastPara="1" rIns="108725" wrap="square" tIns="543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600"/>
              <a:buFont typeface="Arial"/>
              <a:buNone/>
            </a:pPr>
            <a:r>
              <a:rPr b="0" i="0" lang="en-GB" sz="2600" u="none" cap="none" strike="noStrike">
                <a:solidFill>
                  <a:srgbClr val="16264D"/>
                </a:solidFill>
                <a:latin typeface="Roboto Black"/>
                <a:ea typeface="Roboto Black"/>
                <a:cs typeface="Roboto Black"/>
                <a:sym typeface="Roboto Black"/>
              </a:rPr>
              <a:t>Give an example of a product or service you think utili</a:t>
            </a:r>
            <a:r>
              <a:rPr lang="en-GB" sz="2600">
                <a:solidFill>
                  <a:srgbClr val="16264D"/>
                </a:solidFill>
                <a:latin typeface="Roboto Black"/>
                <a:ea typeface="Roboto Black"/>
                <a:cs typeface="Roboto Black"/>
                <a:sym typeface="Roboto Black"/>
              </a:rPr>
              <a:t>s</a:t>
            </a:r>
            <a:r>
              <a:rPr b="0" i="0" lang="en-GB" sz="2600" u="none" cap="none" strike="noStrike">
                <a:solidFill>
                  <a:srgbClr val="16264D"/>
                </a:solidFill>
                <a:latin typeface="Roboto Black"/>
                <a:ea typeface="Roboto Black"/>
                <a:cs typeface="Roboto Black"/>
                <a:sym typeface="Roboto Black"/>
              </a:rPr>
              <a:t>es data science</a:t>
            </a:r>
            <a:endParaRPr b="0" i="0" sz="2600" u="none" cap="none" strike="noStrike">
              <a:solidFill>
                <a:srgbClr val="16264D"/>
              </a:solidFill>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nvSpPr>
        <p:spPr>
          <a:xfrm>
            <a:off x="78450" y="0"/>
            <a:ext cx="3574500" cy="1148100"/>
          </a:xfrm>
          <a:prstGeom prst="rect">
            <a:avLst/>
          </a:prstGeom>
          <a:noFill/>
          <a:ln>
            <a:noFill/>
          </a:ln>
        </p:spPr>
        <p:txBody>
          <a:bodyPr anchorCtr="0" anchor="t" bIns="40750" lIns="81550" spcFirstLastPara="1" rIns="81550" wrap="square" tIns="40750">
            <a:noAutofit/>
          </a:bodyPr>
          <a:lstStyle/>
          <a:p>
            <a:pPr indent="0" lvl="0" marL="0" marR="0" rtl="0" algn="l">
              <a:lnSpc>
                <a:spcPct val="100000"/>
              </a:lnSpc>
              <a:spcBef>
                <a:spcPts val="0"/>
              </a:spcBef>
              <a:spcAft>
                <a:spcPts val="0"/>
              </a:spcAft>
              <a:buClr>
                <a:srgbClr val="000000"/>
              </a:buClr>
              <a:buSzPts val="3000"/>
              <a:buFont typeface="Arial"/>
              <a:buNone/>
            </a:pPr>
            <a:r>
              <a:rPr lang="en-GB" sz="3000">
                <a:solidFill>
                  <a:srgbClr val="FFFFFF"/>
                </a:solidFill>
                <a:latin typeface="Roboto Black"/>
                <a:ea typeface="Roboto Black"/>
                <a:cs typeface="Roboto Black"/>
                <a:sym typeface="Roboto Black"/>
              </a:rPr>
              <a:t>Intro to Data Science</a:t>
            </a:r>
            <a:endParaRPr b="0" i="0" sz="3000" u="none" cap="none" strike="noStrike">
              <a:solidFill>
                <a:srgbClr val="FFFFFF"/>
              </a:solidFill>
              <a:latin typeface="Roboto Black"/>
              <a:ea typeface="Roboto Black"/>
              <a:cs typeface="Roboto Black"/>
              <a:sym typeface="Roboto Black"/>
            </a:endParaRPr>
          </a:p>
        </p:txBody>
      </p:sp>
      <p:pic>
        <p:nvPicPr>
          <p:cNvPr id="84" name="Google Shape;84;p15"/>
          <p:cNvPicPr preferRelativeResize="0"/>
          <p:nvPr/>
        </p:nvPicPr>
        <p:blipFill>
          <a:blip r:embed="rId3">
            <a:alphaModFix/>
          </a:blip>
          <a:stretch>
            <a:fillRect/>
          </a:stretch>
        </p:blipFill>
        <p:spPr>
          <a:xfrm>
            <a:off x="0" y="1148100"/>
            <a:ext cx="6391974" cy="2983750"/>
          </a:xfrm>
          <a:prstGeom prst="rect">
            <a:avLst/>
          </a:prstGeom>
          <a:noFill/>
          <a:ln>
            <a:noFill/>
          </a:ln>
        </p:spPr>
      </p:pic>
      <p:pic>
        <p:nvPicPr>
          <p:cNvPr id="85" name="Google Shape;85;p15"/>
          <p:cNvPicPr preferRelativeResize="0"/>
          <p:nvPr/>
        </p:nvPicPr>
        <p:blipFill>
          <a:blip r:embed="rId4">
            <a:alphaModFix/>
          </a:blip>
          <a:stretch>
            <a:fillRect/>
          </a:stretch>
        </p:blipFill>
        <p:spPr>
          <a:xfrm>
            <a:off x="4665075" y="5413382"/>
            <a:ext cx="3159900" cy="950443"/>
          </a:xfrm>
          <a:prstGeom prst="rect">
            <a:avLst/>
          </a:prstGeom>
          <a:noFill/>
          <a:ln>
            <a:noFill/>
          </a:ln>
        </p:spPr>
      </p:pic>
      <p:pic>
        <p:nvPicPr>
          <p:cNvPr id="86" name="Google Shape;86;p15"/>
          <p:cNvPicPr preferRelativeResize="0"/>
          <p:nvPr/>
        </p:nvPicPr>
        <p:blipFill>
          <a:blip r:embed="rId5">
            <a:alphaModFix/>
          </a:blip>
          <a:stretch>
            <a:fillRect/>
          </a:stretch>
        </p:blipFill>
        <p:spPr>
          <a:xfrm>
            <a:off x="7454601" y="770025"/>
            <a:ext cx="4737390" cy="3158270"/>
          </a:xfrm>
          <a:prstGeom prst="rect">
            <a:avLst/>
          </a:prstGeom>
          <a:noFill/>
          <a:ln>
            <a:noFill/>
          </a:ln>
        </p:spPr>
      </p:pic>
      <p:pic>
        <p:nvPicPr>
          <p:cNvPr id="87" name="Google Shape;87;p15"/>
          <p:cNvPicPr preferRelativeResize="0"/>
          <p:nvPr/>
        </p:nvPicPr>
        <p:blipFill>
          <a:blip r:embed="rId6">
            <a:alphaModFix/>
          </a:blip>
          <a:stretch>
            <a:fillRect/>
          </a:stretch>
        </p:blipFill>
        <p:spPr>
          <a:xfrm>
            <a:off x="0" y="4108725"/>
            <a:ext cx="4123901" cy="2749275"/>
          </a:xfrm>
          <a:prstGeom prst="rect">
            <a:avLst/>
          </a:prstGeom>
          <a:noFill/>
          <a:ln>
            <a:noFill/>
          </a:ln>
        </p:spPr>
      </p:pic>
      <p:pic>
        <p:nvPicPr>
          <p:cNvPr id="88" name="Google Shape;88;p15"/>
          <p:cNvPicPr preferRelativeResize="0"/>
          <p:nvPr/>
        </p:nvPicPr>
        <p:blipFill>
          <a:blip r:embed="rId7">
            <a:alphaModFix/>
          </a:blip>
          <a:stretch>
            <a:fillRect/>
          </a:stretch>
        </p:blipFill>
        <p:spPr>
          <a:xfrm>
            <a:off x="7922676" y="3928300"/>
            <a:ext cx="4269324" cy="292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784600" y="0"/>
            <a:ext cx="10857900" cy="6858000"/>
          </a:xfrm>
          <a:prstGeom prst="rect">
            <a:avLst/>
          </a:prstGeom>
          <a:noFill/>
          <a:ln>
            <a:noFill/>
          </a:ln>
        </p:spPr>
        <p:txBody>
          <a:bodyPr anchorCtr="0" anchor="ctr" bIns="121900" lIns="121900" spcFirstLastPara="1" rIns="121900" wrap="square" tIns="121900">
            <a:noAutofit/>
          </a:bodyPr>
          <a:lstStyle/>
          <a:p>
            <a:pPr indent="0" lvl="0" marL="0" rtl="0" algn="l">
              <a:lnSpc>
                <a:spcPct val="100000"/>
              </a:lnSpc>
              <a:spcBef>
                <a:spcPts val="0"/>
              </a:spcBef>
              <a:spcAft>
                <a:spcPts val="0"/>
              </a:spcAft>
              <a:buSzPts val="3700"/>
              <a:buNone/>
            </a:pPr>
            <a:r>
              <a:rPr lang="en-GB" sz="6400"/>
              <a:t>Data Science Workflow</a:t>
            </a:r>
            <a:endParaRPr sz="6400"/>
          </a:p>
          <a:p>
            <a:pPr indent="0" lvl="0" marL="0" rtl="0" algn="l">
              <a:lnSpc>
                <a:spcPct val="100000"/>
              </a:lnSpc>
              <a:spcBef>
                <a:spcPts val="0"/>
              </a:spcBef>
              <a:spcAft>
                <a:spcPts val="0"/>
              </a:spcAft>
              <a:buClr>
                <a:schemeClr val="dk1"/>
              </a:buClr>
              <a:buSzPts val="15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