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769"/>
    <a:srgbClr val="38BAB1"/>
    <a:srgbClr val="32A8A0"/>
    <a:srgbClr val="5D2884"/>
    <a:srgbClr val="41C6BB"/>
    <a:srgbClr val="2BC2B1"/>
    <a:srgbClr val="F9990E"/>
    <a:srgbClr val="C00B36"/>
    <a:srgbClr val="006D66"/>
    <a:srgbClr val="029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5757D-0E93-49BF-8806-BA5B756746C9}" v="104" dt="2022-12-03T19:25:1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83" autoAdjust="0"/>
  </p:normalViewPr>
  <p:slideViewPr>
    <p:cSldViewPr snapToGrid="0">
      <p:cViewPr varScale="1">
        <p:scale>
          <a:sx n="51" d="100"/>
          <a:sy n="51" d="100"/>
        </p:scale>
        <p:origin x="12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lins, Amy M." userId="46e6f642-eed8-4a6e-a76c-0138d023b574" providerId="ADAL" clId="{6265757D-0E93-49BF-8806-BA5B756746C9}"/>
    <pc:docChg chg="undo custSel addSld modSld">
      <pc:chgData name="Collins, Amy M." userId="46e6f642-eed8-4a6e-a76c-0138d023b574" providerId="ADAL" clId="{6265757D-0E93-49BF-8806-BA5B756746C9}" dt="2022-12-03T21:19:27.412" v="975" actId="1036"/>
      <pc:docMkLst>
        <pc:docMk/>
      </pc:docMkLst>
      <pc:sldChg chg="addSp modSp mod modNotesTx">
        <pc:chgData name="Collins, Amy M." userId="46e6f642-eed8-4a6e-a76c-0138d023b574" providerId="ADAL" clId="{6265757D-0E93-49BF-8806-BA5B756746C9}" dt="2022-12-03T18:42:29.222" v="253"/>
        <pc:sldMkLst>
          <pc:docMk/>
          <pc:sldMk cId="2715781401" sldId="259"/>
        </pc:sldMkLst>
        <pc:spChg chg="mod">
          <ac:chgData name="Collins, Amy M." userId="46e6f642-eed8-4a6e-a76c-0138d023b574" providerId="ADAL" clId="{6265757D-0E93-49BF-8806-BA5B756746C9}" dt="2022-12-03T17:50:31.905" v="89" actId="14100"/>
          <ac:spMkLst>
            <pc:docMk/>
            <pc:sldMk cId="2715781401" sldId="259"/>
            <ac:spMk id="22" creationId="{8EF7E406-E928-57D9-6F55-547457377226}"/>
          </ac:spMkLst>
        </pc:spChg>
        <pc:spChg chg="mod">
          <ac:chgData name="Collins, Amy M." userId="46e6f642-eed8-4a6e-a76c-0138d023b574" providerId="ADAL" clId="{6265757D-0E93-49BF-8806-BA5B756746C9}" dt="2022-12-03T17:50:19.694" v="87"/>
          <ac:spMkLst>
            <pc:docMk/>
            <pc:sldMk cId="2715781401" sldId="259"/>
            <ac:spMk id="23" creationId="{A7864538-18CA-AB75-E303-CE2A93A7D50D}"/>
          </ac:spMkLst>
        </pc:spChg>
        <pc:spChg chg="mod">
          <ac:chgData name="Collins, Amy M." userId="46e6f642-eed8-4a6e-a76c-0138d023b574" providerId="ADAL" clId="{6265757D-0E93-49BF-8806-BA5B756746C9}" dt="2022-12-03T15:24:48.356" v="0" actId="2711"/>
          <ac:spMkLst>
            <pc:docMk/>
            <pc:sldMk cId="2715781401" sldId="259"/>
            <ac:spMk id="1062" creationId="{B035BDCA-43DF-7D64-B2FB-E1552CFA378E}"/>
          </ac:spMkLst>
        </pc:spChg>
        <pc:spChg chg="mod">
          <ac:chgData name="Collins, Amy M." userId="46e6f642-eed8-4a6e-a76c-0138d023b574" providerId="ADAL" clId="{6265757D-0E93-49BF-8806-BA5B756746C9}" dt="2022-12-03T17:56:55.724" v="207" actId="313"/>
          <ac:spMkLst>
            <pc:docMk/>
            <pc:sldMk cId="2715781401" sldId="259"/>
            <ac:spMk id="1081" creationId="{2BF1195A-CF41-666A-2452-84F574397025}"/>
          </ac:spMkLst>
        </pc:spChg>
        <pc:spChg chg="mod">
          <ac:chgData name="Collins, Amy M." userId="46e6f642-eed8-4a6e-a76c-0138d023b574" providerId="ADAL" clId="{6265757D-0E93-49BF-8806-BA5B756746C9}" dt="2022-12-03T17:59:58.852" v="209" actId="1076"/>
          <ac:spMkLst>
            <pc:docMk/>
            <pc:sldMk cId="2715781401" sldId="259"/>
            <ac:spMk id="1083" creationId="{053E7596-C26A-1893-8FF1-FD90B78F2939}"/>
          </ac:spMkLst>
        </pc:spChg>
        <pc:spChg chg="mod">
          <ac:chgData name="Collins, Amy M." userId="46e6f642-eed8-4a6e-a76c-0138d023b574" providerId="ADAL" clId="{6265757D-0E93-49BF-8806-BA5B756746C9}" dt="2022-12-03T15:31:24.633" v="40" actId="1076"/>
          <ac:spMkLst>
            <pc:docMk/>
            <pc:sldMk cId="2715781401" sldId="259"/>
            <ac:spMk id="1089" creationId="{36B1C6C9-4522-D163-5841-6BB895212652}"/>
          </ac:spMkLst>
        </pc:spChg>
        <pc:spChg chg="mod">
          <ac:chgData name="Collins, Amy M." userId="46e6f642-eed8-4a6e-a76c-0138d023b574" providerId="ADAL" clId="{6265757D-0E93-49BF-8806-BA5B756746C9}" dt="2022-12-03T17:54:13.836" v="166" actId="1037"/>
          <ac:spMkLst>
            <pc:docMk/>
            <pc:sldMk cId="2715781401" sldId="259"/>
            <ac:spMk id="1094" creationId="{D2A7D8CA-9496-5423-D6F0-B65BD1451147}"/>
          </ac:spMkLst>
        </pc:spChg>
        <pc:spChg chg="mod">
          <ac:chgData name="Collins, Amy M." userId="46e6f642-eed8-4a6e-a76c-0138d023b574" providerId="ADAL" clId="{6265757D-0E93-49BF-8806-BA5B756746C9}" dt="2022-12-03T18:00:07.701" v="217" actId="1038"/>
          <ac:spMkLst>
            <pc:docMk/>
            <pc:sldMk cId="2715781401" sldId="259"/>
            <ac:spMk id="1095" creationId="{920831D2-A0BB-D721-5587-7A1149263C38}"/>
          </ac:spMkLst>
        </pc:spChg>
        <pc:spChg chg="add mod">
          <ac:chgData name="Collins, Amy M." userId="46e6f642-eed8-4a6e-a76c-0138d023b574" providerId="ADAL" clId="{6265757D-0E93-49BF-8806-BA5B756746C9}" dt="2022-12-03T18:07:45.564" v="252" actId="1076"/>
          <ac:spMkLst>
            <pc:docMk/>
            <pc:sldMk cId="2715781401" sldId="259"/>
            <ac:spMk id="1097" creationId="{E21156DD-041B-3581-DF51-FAFED90B61D8}"/>
          </ac:spMkLst>
        </pc:spChg>
      </pc:sldChg>
      <pc:sldChg chg="addSp delSp modSp add mod">
        <pc:chgData name="Collins, Amy M." userId="46e6f642-eed8-4a6e-a76c-0138d023b574" providerId="ADAL" clId="{6265757D-0E93-49BF-8806-BA5B756746C9}" dt="2022-12-03T21:19:27.412" v="975" actId="1036"/>
        <pc:sldMkLst>
          <pc:docMk/>
          <pc:sldMk cId="2372237711" sldId="260"/>
        </pc:sldMkLst>
        <pc:spChg chg="add del mod">
          <ac:chgData name="Collins, Amy M." userId="46e6f642-eed8-4a6e-a76c-0138d023b574" providerId="ADAL" clId="{6265757D-0E93-49BF-8806-BA5B756746C9}" dt="2022-12-03T21:19:27.412" v="975" actId="1036"/>
          <ac:spMkLst>
            <pc:docMk/>
            <pc:sldMk cId="2372237711" sldId="260"/>
            <ac:spMk id="3" creationId="{ACC411FD-F7BA-C6D8-2F1D-2C8DD9ACEFF2}"/>
          </ac:spMkLst>
        </pc:spChg>
        <pc:spChg chg="add del mod">
          <ac:chgData name="Collins, Amy M." userId="46e6f642-eed8-4a6e-a76c-0138d023b574" providerId="ADAL" clId="{6265757D-0E93-49BF-8806-BA5B756746C9}" dt="2022-12-03T21:19:27.412" v="975" actId="1036"/>
          <ac:spMkLst>
            <pc:docMk/>
            <pc:sldMk cId="2372237711" sldId="260"/>
            <ac:spMk id="4" creationId="{F84C5687-9600-E470-57FF-4DDBBC7CDBA2}"/>
          </ac:spMkLst>
        </pc:spChg>
        <pc:spChg chg="mod">
          <ac:chgData name="Collins, Amy M." userId="46e6f642-eed8-4a6e-a76c-0138d023b574" providerId="ADAL" clId="{6265757D-0E93-49BF-8806-BA5B756746C9}" dt="2022-12-03T18:52:36.352" v="289" actId="14100"/>
          <ac:spMkLst>
            <pc:docMk/>
            <pc:sldMk cId="2372237711" sldId="260"/>
            <ac:spMk id="7" creationId="{CE6BF048-63D4-D72E-74B4-D754F820BBF2}"/>
          </ac:spMkLst>
        </pc:spChg>
        <pc:spChg chg="mod">
          <ac:chgData name="Collins, Amy M." userId="46e6f642-eed8-4a6e-a76c-0138d023b574" providerId="ADAL" clId="{6265757D-0E93-49BF-8806-BA5B756746C9}" dt="2022-12-03T19:27:38.485" v="895" actId="14100"/>
          <ac:spMkLst>
            <pc:docMk/>
            <pc:sldMk cId="2372237711" sldId="260"/>
            <ac:spMk id="8" creationId="{AC5C30BB-4A5F-5A21-A4F0-7C108D559234}"/>
          </ac:spMkLst>
        </pc:spChg>
        <pc:spChg chg="mod">
          <ac:chgData name="Collins, Amy M." userId="46e6f642-eed8-4a6e-a76c-0138d023b574" providerId="ADAL" clId="{6265757D-0E93-49BF-8806-BA5B756746C9}" dt="2022-12-03T19:23:14.224" v="865" actId="1076"/>
          <ac:spMkLst>
            <pc:docMk/>
            <pc:sldMk cId="2372237711" sldId="260"/>
            <ac:spMk id="10" creationId="{42C43D20-065E-0EF6-367A-00220EDFA60E}"/>
          </ac:spMkLst>
        </pc:spChg>
        <pc:spChg chg="mod">
          <ac:chgData name="Collins, Amy M." userId="46e6f642-eed8-4a6e-a76c-0138d023b574" providerId="ADAL" clId="{6265757D-0E93-49BF-8806-BA5B756746C9}" dt="2022-12-03T19:07:08.816" v="676" actId="1076"/>
          <ac:spMkLst>
            <pc:docMk/>
            <pc:sldMk cId="2372237711" sldId="260"/>
            <ac:spMk id="11" creationId="{65137FC7-8EAD-D630-BA48-5F59EBB40442}"/>
          </ac:spMkLst>
        </pc:spChg>
        <pc:spChg chg="mod">
          <ac:chgData name="Collins, Amy M." userId="46e6f642-eed8-4a6e-a76c-0138d023b574" providerId="ADAL" clId="{6265757D-0E93-49BF-8806-BA5B756746C9}" dt="2022-12-03T18:42:53.646" v="255" actId="164"/>
          <ac:spMkLst>
            <pc:docMk/>
            <pc:sldMk cId="2372237711" sldId="260"/>
            <ac:spMk id="12" creationId="{045C2964-95C7-9716-AEB6-A9A59A08485B}"/>
          </ac:spMkLst>
        </pc:spChg>
        <pc:spChg chg="mod">
          <ac:chgData name="Collins, Amy M." userId="46e6f642-eed8-4a6e-a76c-0138d023b574" providerId="ADAL" clId="{6265757D-0E93-49BF-8806-BA5B756746C9}" dt="2022-12-03T18:42:53.646" v="255" actId="164"/>
          <ac:spMkLst>
            <pc:docMk/>
            <pc:sldMk cId="2372237711" sldId="260"/>
            <ac:spMk id="13" creationId="{87DE71E1-DF46-E824-5F63-D50C77B84A09}"/>
          </ac:spMkLst>
        </pc:spChg>
        <pc:spChg chg="mod">
          <ac:chgData name="Collins, Amy M." userId="46e6f642-eed8-4a6e-a76c-0138d023b574" providerId="ADAL" clId="{6265757D-0E93-49BF-8806-BA5B756746C9}" dt="2022-12-03T18:42:53.646" v="255" actId="164"/>
          <ac:spMkLst>
            <pc:docMk/>
            <pc:sldMk cId="2372237711" sldId="260"/>
            <ac:spMk id="14" creationId="{576A837F-1C57-873A-00F4-FC80E36534DF}"/>
          </ac:spMkLst>
        </pc:spChg>
        <pc:spChg chg="mod">
          <ac:chgData name="Collins, Amy M." userId="46e6f642-eed8-4a6e-a76c-0138d023b574" providerId="ADAL" clId="{6265757D-0E93-49BF-8806-BA5B756746C9}" dt="2022-12-03T19:03:43.999" v="569" actId="1038"/>
          <ac:spMkLst>
            <pc:docMk/>
            <pc:sldMk cId="2372237711" sldId="260"/>
            <ac:spMk id="18" creationId="{D1DADD9D-85EB-9E87-F2C2-388ADFC03989}"/>
          </ac:spMkLst>
        </pc:spChg>
        <pc:spChg chg="mod">
          <ac:chgData name="Collins, Amy M." userId="46e6f642-eed8-4a6e-a76c-0138d023b574" providerId="ADAL" clId="{6265757D-0E93-49BF-8806-BA5B756746C9}" dt="2022-12-03T21:19:27.412" v="975" actId="1036"/>
          <ac:spMkLst>
            <pc:docMk/>
            <pc:sldMk cId="2372237711" sldId="260"/>
            <ac:spMk id="20" creationId="{537EB6B8-2D87-7FA4-4300-BED9A559DB68}"/>
          </ac:spMkLst>
        </pc:spChg>
        <pc:spChg chg="mod">
          <ac:chgData name="Collins, Amy M." userId="46e6f642-eed8-4a6e-a76c-0138d023b574" providerId="ADAL" clId="{6265757D-0E93-49BF-8806-BA5B756746C9}" dt="2022-12-03T21:19:27.412" v="975" actId="1036"/>
          <ac:spMkLst>
            <pc:docMk/>
            <pc:sldMk cId="2372237711" sldId="260"/>
            <ac:spMk id="22" creationId="{8EF7E406-E928-57D9-6F55-547457377226}"/>
          </ac:spMkLst>
        </pc:spChg>
        <pc:spChg chg="mod">
          <ac:chgData name="Collins, Amy M." userId="46e6f642-eed8-4a6e-a76c-0138d023b574" providerId="ADAL" clId="{6265757D-0E93-49BF-8806-BA5B756746C9}" dt="2022-12-03T21:19:08.225" v="971" actId="20577"/>
          <ac:spMkLst>
            <pc:docMk/>
            <pc:sldMk cId="2372237711" sldId="260"/>
            <ac:spMk id="23" creationId="{A7864538-18CA-AB75-E303-CE2A93A7D50D}"/>
          </ac:spMkLst>
        </pc:spChg>
        <pc:spChg chg="mod">
          <ac:chgData name="Collins, Amy M." userId="46e6f642-eed8-4a6e-a76c-0138d023b574" providerId="ADAL" clId="{6265757D-0E93-49BF-8806-BA5B756746C9}" dt="2022-12-03T18:42:53.646" v="255" actId="164"/>
          <ac:spMkLst>
            <pc:docMk/>
            <pc:sldMk cId="2372237711" sldId="260"/>
            <ac:spMk id="26" creationId="{F146609F-3871-C3DC-45DC-B0E4B02A87F7}"/>
          </ac:spMkLst>
        </pc:spChg>
        <pc:spChg chg="mod">
          <ac:chgData name="Collins, Amy M." userId="46e6f642-eed8-4a6e-a76c-0138d023b574" providerId="ADAL" clId="{6265757D-0E93-49BF-8806-BA5B756746C9}" dt="2022-12-03T18:42:53.646" v="255" actId="164"/>
          <ac:spMkLst>
            <pc:docMk/>
            <pc:sldMk cId="2372237711" sldId="260"/>
            <ac:spMk id="27" creationId="{FBF94ED6-F0A8-78BB-E562-DF1575A08B1F}"/>
          </ac:spMkLst>
        </pc:spChg>
        <pc:spChg chg="mod">
          <ac:chgData name="Collins, Amy M." userId="46e6f642-eed8-4a6e-a76c-0138d023b574" providerId="ADAL" clId="{6265757D-0E93-49BF-8806-BA5B756746C9}" dt="2022-12-03T18:42:53.646" v="255" actId="164"/>
          <ac:spMkLst>
            <pc:docMk/>
            <pc:sldMk cId="2372237711" sldId="260"/>
            <ac:spMk id="28" creationId="{DF0E34CA-BEFF-A3B4-CBC7-6FB7CE5AF11D}"/>
          </ac:spMkLst>
        </pc:spChg>
        <pc:spChg chg="mod">
          <ac:chgData name="Collins, Amy M." userId="46e6f642-eed8-4a6e-a76c-0138d023b574" providerId="ADAL" clId="{6265757D-0E93-49BF-8806-BA5B756746C9}" dt="2022-12-03T18:42:53.646" v="255" actId="164"/>
          <ac:spMkLst>
            <pc:docMk/>
            <pc:sldMk cId="2372237711" sldId="260"/>
            <ac:spMk id="34" creationId="{36951B19-A4E7-F956-64B7-D3DEC8F69A3F}"/>
          </ac:spMkLst>
        </pc:spChg>
        <pc:spChg chg="mod">
          <ac:chgData name="Collins, Amy M." userId="46e6f642-eed8-4a6e-a76c-0138d023b574" providerId="ADAL" clId="{6265757D-0E93-49BF-8806-BA5B756746C9}" dt="2022-12-03T19:24:17.332" v="877" actId="122"/>
          <ac:spMkLst>
            <pc:docMk/>
            <pc:sldMk cId="2372237711" sldId="260"/>
            <ac:spMk id="61" creationId="{A04AB1C8-9536-CAF4-416C-6CAE8CA88AEC}"/>
          </ac:spMkLst>
        </pc:spChg>
        <pc:spChg chg="mod">
          <ac:chgData name="Collins, Amy M." userId="46e6f642-eed8-4a6e-a76c-0138d023b574" providerId="ADAL" clId="{6265757D-0E93-49BF-8806-BA5B756746C9}" dt="2022-12-03T18:42:58.838" v="257" actId="1076"/>
          <ac:spMkLst>
            <pc:docMk/>
            <pc:sldMk cId="2372237711" sldId="260"/>
            <ac:spMk id="1032" creationId="{9032BCFE-C270-E682-E1D0-4C445C7F561E}"/>
          </ac:spMkLst>
        </pc:spChg>
        <pc:spChg chg="mod">
          <ac:chgData name="Collins, Amy M." userId="46e6f642-eed8-4a6e-a76c-0138d023b574" providerId="ADAL" clId="{6265757D-0E93-49BF-8806-BA5B756746C9}" dt="2022-12-03T19:03:43.999" v="569" actId="1038"/>
          <ac:spMkLst>
            <pc:docMk/>
            <pc:sldMk cId="2372237711" sldId="260"/>
            <ac:spMk id="1062" creationId="{B035BDCA-43DF-7D64-B2FB-E1552CFA378E}"/>
          </ac:spMkLst>
        </pc:spChg>
        <pc:spChg chg="mod">
          <ac:chgData name="Collins, Amy M." userId="46e6f642-eed8-4a6e-a76c-0138d023b574" providerId="ADAL" clId="{6265757D-0E93-49BF-8806-BA5B756746C9}" dt="2022-12-03T19:03:43.999" v="569" actId="1038"/>
          <ac:spMkLst>
            <pc:docMk/>
            <pc:sldMk cId="2372237711" sldId="260"/>
            <ac:spMk id="1063" creationId="{F8A0E9BB-7E7D-3F60-656A-379D10DF00A0}"/>
          </ac:spMkLst>
        </pc:spChg>
        <pc:spChg chg="mod">
          <ac:chgData name="Collins, Amy M." userId="46e6f642-eed8-4a6e-a76c-0138d023b574" providerId="ADAL" clId="{6265757D-0E93-49BF-8806-BA5B756746C9}" dt="2022-12-03T21:19:27.412" v="975" actId="1036"/>
          <ac:spMkLst>
            <pc:docMk/>
            <pc:sldMk cId="2372237711" sldId="260"/>
            <ac:spMk id="1080" creationId="{058A9C7E-4A27-2625-CFCB-3065232D824E}"/>
          </ac:spMkLst>
        </pc:spChg>
        <pc:spChg chg="mod">
          <ac:chgData name="Collins, Amy M." userId="46e6f642-eed8-4a6e-a76c-0138d023b574" providerId="ADAL" clId="{6265757D-0E93-49BF-8806-BA5B756746C9}" dt="2022-12-03T21:19:27.412" v="975" actId="1036"/>
          <ac:spMkLst>
            <pc:docMk/>
            <pc:sldMk cId="2372237711" sldId="260"/>
            <ac:spMk id="1081" creationId="{2BF1195A-CF41-666A-2452-84F574397025}"/>
          </ac:spMkLst>
        </pc:spChg>
        <pc:spChg chg="del mod">
          <ac:chgData name="Collins, Amy M." userId="46e6f642-eed8-4a6e-a76c-0138d023b574" providerId="ADAL" clId="{6265757D-0E93-49BF-8806-BA5B756746C9}" dt="2022-12-03T19:04:13.646" v="597"/>
          <ac:spMkLst>
            <pc:docMk/>
            <pc:sldMk cId="2372237711" sldId="260"/>
            <ac:spMk id="1083" creationId="{053E7596-C26A-1893-8FF1-FD90B78F2939}"/>
          </ac:spMkLst>
        </pc:spChg>
        <pc:spChg chg="mod">
          <ac:chgData name="Collins, Amy M." userId="46e6f642-eed8-4a6e-a76c-0138d023b574" providerId="ADAL" clId="{6265757D-0E93-49BF-8806-BA5B756746C9}" dt="2022-12-03T19:20:56.432" v="848" actId="1076"/>
          <ac:spMkLst>
            <pc:docMk/>
            <pc:sldMk cId="2372237711" sldId="260"/>
            <ac:spMk id="1094" creationId="{D2A7D8CA-9496-5423-D6F0-B65BD1451147}"/>
          </ac:spMkLst>
        </pc:spChg>
        <pc:spChg chg="mod">
          <ac:chgData name="Collins, Amy M." userId="46e6f642-eed8-4a6e-a76c-0138d023b574" providerId="ADAL" clId="{6265757D-0E93-49BF-8806-BA5B756746C9}" dt="2022-12-03T19:09:45.968" v="712" actId="1076"/>
          <ac:spMkLst>
            <pc:docMk/>
            <pc:sldMk cId="2372237711" sldId="260"/>
            <ac:spMk id="1095" creationId="{920831D2-A0BB-D721-5587-7A1149263C38}"/>
          </ac:spMkLst>
        </pc:spChg>
        <pc:spChg chg="mod">
          <ac:chgData name="Collins, Amy M." userId="46e6f642-eed8-4a6e-a76c-0138d023b574" providerId="ADAL" clId="{6265757D-0E93-49BF-8806-BA5B756746C9}" dt="2022-12-03T21:19:05.445" v="970" actId="1076"/>
          <ac:spMkLst>
            <pc:docMk/>
            <pc:sldMk cId="2372237711" sldId="260"/>
            <ac:spMk id="1097" creationId="{E21156DD-041B-3581-DF51-FAFED90B61D8}"/>
          </ac:spMkLst>
        </pc:spChg>
        <pc:grpChg chg="add mod">
          <ac:chgData name="Collins, Amy M." userId="46e6f642-eed8-4a6e-a76c-0138d023b574" providerId="ADAL" clId="{6265757D-0E93-49BF-8806-BA5B756746C9}" dt="2022-12-03T19:06:17.408" v="665" actId="1038"/>
          <ac:grpSpMkLst>
            <pc:docMk/>
            <pc:sldMk cId="2372237711" sldId="260"/>
            <ac:grpSpMk id="2" creationId="{A97AA092-353A-45CF-8A65-EA3A81901966}"/>
          </ac:grpSpMkLst>
        </pc:grpChg>
        <pc:graphicFrameChg chg="mod modGraphic">
          <ac:chgData name="Collins, Amy M." userId="46e6f642-eed8-4a6e-a76c-0138d023b574" providerId="ADAL" clId="{6265757D-0E93-49BF-8806-BA5B756746C9}" dt="2022-12-03T19:23:27.899" v="876" actId="1037"/>
          <ac:graphicFrameMkLst>
            <pc:docMk/>
            <pc:sldMk cId="2372237711" sldId="260"/>
            <ac:graphicFrameMk id="58" creationId="{AB4AA035-4305-78B3-F8CA-7A37DA615B15}"/>
          </ac:graphicFrameMkLst>
        </pc:graphicFrameChg>
        <pc:picChg chg="add del mod">
          <ac:chgData name="Collins, Amy M." userId="46e6f642-eed8-4a6e-a76c-0138d023b574" providerId="ADAL" clId="{6265757D-0E93-49BF-8806-BA5B756746C9}" dt="2022-12-03T19:09:12.845" v="705" actId="478"/>
          <ac:picMkLst>
            <pc:docMk/>
            <pc:sldMk cId="2372237711" sldId="260"/>
            <ac:picMk id="6" creationId="{02370AD5-1FA8-DFE6-D703-9B9054387750}"/>
          </ac:picMkLst>
        </pc:picChg>
        <pc:picChg chg="add del mod">
          <ac:chgData name="Collins, Amy M." userId="46e6f642-eed8-4a6e-a76c-0138d023b574" providerId="ADAL" clId="{6265757D-0E93-49BF-8806-BA5B756746C9}" dt="2022-12-03T19:25:21.989" v="881" actId="478"/>
          <ac:picMkLst>
            <pc:docMk/>
            <pc:sldMk cId="2372237711" sldId="260"/>
            <ac:picMk id="9" creationId="{419F8234-EB60-0F7A-1358-086A2A829D7A}"/>
          </ac:picMkLst>
        </pc:picChg>
        <pc:picChg chg="mod">
          <ac:chgData name="Collins, Amy M." userId="46e6f642-eed8-4a6e-a76c-0138d023b574" providerId="ADAL" clId="{6265757D-0E93-49BF-8806-BA5B756746C9}" dt="2022-12-03T19:19:55.452" v="836" actId="1076"/>
          <ac:picMkLst>
            <pc:docMk/>
            <pc:sldMk cId="2372237711" sldId="260"/>
            <ac:picMk id="1026" creationId="{E9A2E166-BC3D-73FA-4195-D9973B2A2C2C}"/>
          </ac:picMkLst>
        </pc:picChg>
        <pc:picChg chg="mod">
          <ac:chgData name="Collins, Amy M." userId="46e6f642-eed8-4a6e-a76c-0138d023b574" providerId="ADAL" clId="{6265757D-0E93-49BF-8806-BA5B756746C9}" dt="2022-12-03T18:42:53.646" v="255" actId="164"/>
          <ac:picMkLst>
            <pc:docMk/>
            <pc:sldMk cId="2372237711" sldId="260"/>
            <ac:picMk id="1035" creationId="{EE8F0577-DB47-015D-85D1-2B034842BECC}"/>
          </ac:picMkLst>
        </pc:picChg>
        <pc:picChg chg="mod">
          <ac:chgData name="Collins, Amy M." userId="46e6f642-eed8-4a6e-a76c-0138d023b574" providerId="ADAL" clId="{6265757D-0E93-49BF-8806-BA5B756746C9}" dt="2022-12-03T18:42:53.646" v="255" actId="164"/>
          <ac:picMkLst>
            <pc:docMk/>
            <pc:sldMk cId="2372237711" sldId="260"/>
            <ac:picMk id="1036" creationId="{4A5ABBC1-8BC9-E82F-834F-FF89E42BB7EB}"/>
          </ac:picMkLst>
        </pc:picChg>
        <pc:picChg chg="mod">
          <ac:chgData name="Collins, Amy M." userId="46e6f642-eed8-4a6e-a76c-0138d023b574" providerId="ADAL" clId="{6265757D-0E93-49BF-8806-BA5B756746C9}" dt="2022-12-03T18:42:53.646" v="255" actId="164"/>
          <ac:picMkLst>
            <pc:docMk/>
            <pc:sldMk cId="2372237711" sldId="260"/>
            <ac:picMk id="1038" creationId="{F12DCB67-0CE1-1721-9CD1-8CC0FED80FEA}"/>
          </ac:picMkLst>
        </pc:picChg>
        <pc:picChg chg="mod">
          <ac:chgData name="Collins, Amy M." userId="46e6f642-eed8-4a6e-a76c-0138d023b574" providerId="ADAL" clId="{6265757D-0E93-49BF-8806-BA5B756746C9}" dt="2022-12-03T18:42:53.646" v="255" actId="164"/>
          <ac:picMkLst>
            <pc:docMk/>
            <pc:sldMk cId="2372237711" sldId="260"/>
            <ac:picMk id="1039" creationId="{8D7D1208-212A-749F-7618-AC160EB616C6}"/>
          </ac:picMkLst>
        </pc:picChg>
        <pc:picChg chg="mod">
          <ac:chgData name="Collins, Amy M." userId="46e6f642-eed8-4a6e-a76c-0138d023b574" providerId="ADAL" clId="{6265757D-0E93-49BF-8806-BA5B756746C9}" dt="2022-12-03T18:42:53.646" v="255" actId="164"/>
          <ac:picMkLst>
            <pc:docMk/>
            <pc:sldMk cId="2372237711" sldId="260"/>
            <ac:picMk id="1040" creationId="{5F120CEE-70BF-2AC5-ECB4-AA1F2E3D8FF9}"/>
          </ac:picMkLst>
        </pc:picChg>
        <pc:picChg chg="mod">
          <ac:chgData name="Collins, Amy M." userId="46e6f642-eed8-4a6e-a76c-0138d023b574" providerId="ADAL" clId="{6265757D-0E93-49BF-8806-BA5B756746C9}" dt="2022-12-03T18:42:53.646" v="255" actId="164"/>
          <ac:picMkLst>
            <pc:docMk/>
            <pc:sldMk cId="2372237711" sldId="260"/>
            <ac:picMk id="1050" creationId="{03DB100C-1DFC-5348-DA6D-3890125C50ED}"/>
          </ac:picMkLst>
        </pc:picChg>
        <pc:picChg chg="mod">
          <ac:chgData name="Collins, Amy M." userId="46e6f642-eed8-4a6e-a76c-0138d023b574" providerId="ADAL" clId="{6265757D-0E93-49BF-8806-BA5B756746C9}" dt="2022-12-03T19:21:19.318" v="853" actId="1076"/>
          <ac:picMkLst>
            <pc:docMk/>
            <pc:sldMk cId="2372237711" sldId="260"/>
            <ac:picMk id="1053" creationId="{F2863D0F-EC1B-C1AA-E836-FE639208EA7C}"/>
          </ac:picMkLst>
        </pc:picChg>
        <pc:picChg chg="mod">
          <ac:chgData name="Collins, Amy M." userId="46e6f642-eed8-4a6e-a76c-0138d023b574" providerId="ADAL" clId="{6265757D-0E93-49BF-8806-BA5B756746C9}" dt="2022-12-03T19:22:11.416" v="862" actId="1076"/>
          <ac:picMkLst>
            <pc:docMk/>
            <pc:sldMk cId="2372237711" sldId="260"/>
            <ac:picMk id="1056" creationId="{5A06BCEE-0F79-F8FE-6DE0-927C5EE87A03}"/>
          </ac:picMkLst>
        </pc:picChg>
        <pc:picChg chg="mod">
          <ac:chgData name="Collins, Amy M." userId="46e6f642-eed8-4a6e-a76c-0138d023b574" providerId="ADAL" clId="{6265757D-0E93-49BF-8806-BA5B756746C9}" dt="2022-12-03T19:21:49.876" v="860" actId="1076"/>
          <ac:picMkLst>
            <pc:docMk/>
            <pc:sldMk cId="2372237711" sldId="260"/>
            <ac:picMk id="1057" creationId="{3EE9A080-B655-033E-5B75-A1A376D80F19}"/>
          </ac:picMkLst>
        </pc:picChg>
        <pc:picChg chg="mod">
          <ac:chgData name="Collins, Amy M." userId="46e6f642-eed8-4a6e-a76c-0138d023b574" providerId="ADAL" clId="{6265757D-0E93-49BF-8806-BA5B756746C9}" dt="2022-12-03T19:21:36.973" v="857" actId="1076"/>
          <ac:picMkLst>
            <pc:docMk/>
            <pc:sldMk cId="2372237711" sldId="260"/>
            <ac:picMk id="1058" creationId="{4326C4B7-BE84-AF03-F356-8428073178D8}"/>
          </ac:picMkLst>
        </pc:picChg>
        <pc:picChg chg="mod">
          <ac:chgData name="Collins, Amy M." userId="46e6f642-eed8-4a6e-a76c-0138d023b574" providerId="ADAL" clId="{6265757D-0E93-49BF-8806-BA5B756746C9}" dt="2022-12-03T19:21:27.387" v="855" actId="1076"/>
          <ac:picMkLst>
            <pc:docMk/>
            <pc:sldMk cId="2372237711" sldId="260"/>
            <ac:picMk id="1060" creationId="{B09C37B5-DF86-52B9-526D-71F1B2B0F76C}"/>
          </ac:picMkLst>
        </pc:picChg>
        <pc:picChg chg="mod">
          <ac:chgData name="Collins, Amy M." userId="46e6f642-eed8-4a6e-a76c-0138d023b574" providerId="ADAL" clId="{6265757D-0E93-49BF-8806-BA5B756746C9}" dt="2022-12-03T19:20:40.076" v="846" actId="1076"/>
          <ac:picMkLst>
            <pc:docMk/>
            <pc:sldMk cId="2372237711" sldId="260"/>
            <ac:picMk id="1085" creationId="{0DAFC235-F9B8-CF17-C4C4-D347D4AED0EC}"/>
          </ac:picMkLst>
        </pc:picChg>
        <pc:picChg chg="mod">
          <ac:chgData name="Collins, Amy M." userId="46e6f642-eed8-4a6e-a76c-0138d023b574" providerId="ADAL" clId="{6265757D-0E93-49BF-8806-BA5B756746C9}" dt="2022-12-03T19:20:49.051" v="847" actId="1076"/>
          <ac:picMkLst>
            <pc:docMk/>
            <pc:sldMk cId="2372237711" sldId="260"/>
            <ac:picMk id="1092" creationId="{9C13A100-35CA-8488-08B2-F75EBC703C34}"/>
          </ac:picMkLst>
        </pc:picChg>
        <pc:picChg chg="mod">
          <ac:chgData name="Collins, Amy M." userId="46e6f642-eed8-4a6e-a76c-0138d023b574" providerId="ADAL" clId="{6265757D-0E93-49BF-8806-BA5B756746C9}" dt="2022-12-03T19:21:53.237" v="861" actId="1076"/>
          <ac:picMkLst>
            <pc:docMk/>
            <pc:sldMk cId="2372237711" sldId="260"/>
            <ac:picMk id="1096" creationId="{2BEF40E1-9E8A-471D-1D1D-B79E41690CA9}"/>
          </ac:picMkLst>
        </pc:picChg>
        <pc:cxnChg chg="add del mod">
          <ac:chgData name="Collins, Amy M." userId="46e6f642-eed8-4a6e-a76c-0138d023b574" providerId="ADAL" clId="{6265757D-0E93-49BF-8806-BA5B756746C9}" dt="2022-12-03T21:19:27.412" v="975" actId="1036"/>
          <ac:cxnSpMkLst>
            <pc:docMk/>
            <pc:sldMk cId="2372237711" sldId="260"/>
            <ac:cxnSpMk id="5" creationId="{077302DB-BEC0-DFB3-5ED2-1DE0B927AAFB}"/>
          </ac:cxnSpMkLst>
        </pc:cxnChg>
        <pc:cxnChg chg="mod">
          <ac:chgData name="Collins, Amy M." userId="46e6f642-eed8-4a6e-a76c-0138d023b574" providerId="ADAL" clId="{6265757D-0E93-49BF-8806-BA5B756746C9}" dt="2022-12-03T18:42:53.646" v="255" actId="164"/>
          <ac:cxnSpMkLst>
            <pc:docMk/>
            <pc:sldMk cId="2372237711" sldId="260"/>
            <ac:cxnSpMk id="30" creationId="{B767F425-D4BB-B375-0DE0-7D0371C0A301}"/>
          </ac:cxnSpMkLst>
        </pc:cxnChg>
        <pc:cxnChg chg="mod">
          <ac:chgData name="Collins, Amy M." userId="46e6f642-eed8-4a6e-a76c-0138d023b574" providerId="ADAL" clId="{6265757D-0E93-49BF-8806-BA5B756746C9}" dt="2022-12-03T21:19:27.412" v="975" actId="1036"/>
          <ac:cxnSpMkLst>
            <pc:docMk/>
            <pc:sldMk cId="2372237711" sldId="260"/>
            <ac:cxnSpMk id="1082" creationId="{98DECE3F-AB8D-70BD-8A1B-F1A45ACADBE8}"/>
          </ac:cxnSpMkLst>
        </pc:cxnChg>
        <pc:cxnChg chg="mod">
          <ac:chgData name="Collins, Amy M." userId="46e6f642-eed8-4a6e-a76c-0138d023b574" providerId="ADAL" clId="{6265757D-0E93-49BF-8806-BA5B756746C9}" dt="2022-12-03T19:03:43.999" v="569" actId="1038"/>
          <ac:cxnSpMkLst>
            <pc:docMk/>
            <pc:sldMk cId="2372237711" sldId="260"/>
            <ac:cxnSpMk id="1087" creationId="{575E96A3-E12D-EEAC-B20A-5ECE30EE1B2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567F2-6122-49E3-A86B-2CDDF8E97F59}" type="datetimeFigureOut">
              <a:rPr lang="en-GB" smtClean="0"/>
              <a:t>03/12/2022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2357-30D5-496E-957B-842EDEC2A032}" type="slidenum">
              <a:rPr lang="en-GB" smtClean="0"/>
              <a:t>‹#›</a:t>
            </a:fld>
            <a:endParaRPr lang="en-GB"/>
          </a:p>
        </p:txBody>
      </p:sp>
    </p:spTree>
    <p:extLst>
      <p:ext uri="{BB962C8B-B14F-4D97-AF65-F5344CB8AC3E}">
        <p14:creationId xmlns:p14="http://schemas.microsoft.com/office/powerpoint/2010/main" val="399510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https://expandedramblings.com/index.php/10-things-you-didnt-know-about-christmas/</a:t>
            </a:r>
          </a:p>
          <a:p>
            <a:pPr marL="171450" indent="-171450">
              <a:buFontTx/>
              <a:buChar char="-"/>
            </a:pPr>
            <a:r>
              <a:rPr lang="en-GB" dirty="0"/>
              <a:t>https://en.wikipedia.org/wiki/Saint_Nicholas</a:t>
            </a:r>
            <a:br>
              <a:rPr lang="en-GB" dirty="0"/>
            </a:br>
            <a:r>
              <a:rPr lang="en-GB" dirty="0"/>
              <a:t>- https://www.bctga.co.uk/mediapage/Christmas-Tree-Fun-Facts</a:t>
            </a:r>
          </a:p>
          <a:p>
            <a:pPr marL="171450" indent="-171450">
              <a:buFontTx/>
              <a:buChar char="-"/>
            </a:pPr>
            <a:r>
              <a:rPr lang="en-GB" dirty="0"/>
              <a:t>- https://www.activesustainability.com/sustainable-life/carbon-footprint-natural-vs-plastic-christmas-tree/?_adin=02021864894</a:t>
            </a:r>
          </a:p>
          <a:p>
            <a:pPr marL="171450" indent="-171450">
              <a:buFontTx/>
              <a:buChar char="-"/>
            </a:pPr>
            <a:r>
              <a:rPr lang="en-GB" dirty="0"/>
              <a:t>- https://www.christmastree.dk/en/did-you-know/nordmanns-fir-christmas-trees-bind-co2/</a:t>
            </a:r>
          </a:p>
        </p:txBody>
      </p:sp>
      <p:sp>
        <p:nvSpPr>
          <p:cNvPr id="4" name="Slide Number Placeholder 3"/>
          <p:cNvSpPr>
            <a:spLocks noGrp="1"/>
          </p:cNvSpPr>
          <p:nvPr>
            <p:ph type="sldNum" sz="quarter" idx="5"/>
          </p:nvPr>
        </p:nvSpPr>
        <p:spPr/>
        <p:txBody>
          <a:bodyPr/>
          <a:lstStyle/>
          <a:p>
            <a:fld id="{F29F2357-30D5-496E-957B-842EDEC2A032}" type="slidenum">
              <a:rPr lang="en-GB" smtClean="0"/>
              <a:t>1</a:t>
            </a:fld>
            <a:endParaRPr lang="en-GB"/>
          </a:p>
        </p:txBody>
      </p:sp>
    </p:spTree>
    <p:extLst>
      <p:ext uri="{BB962C8B-B14F-4D97-AF65-F5344CB8AC3E}">
        <p14:creationId xmlns:p14="http://schemas.microsoft.com/office/powerpoint/2010/main" val="6440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sources:</a:t>
            </a:r>
            <a:br>
              <a:rPr lang="en-GB" dirty="0"/>
            </a:br>
            <a:r>
              <a:rPr lang="en-GB" dirty="0"/>
              <a:t>-   https://expandedramblings.com/index.php/10-things-you-didnt-know-about-christmas/</a:t>
            </a:r>
          </a:p>
          <a:p>
            <a:r>
              <a:rPr lang="en-GB" dirty="0"/>
              <a:t>-   https://www.carbontrust.com/news-and-insights/news/the-carbon-trusts-tips-for-a-more-sustainable-christmas</a:t>
            </a:r>
          </a:p>
          <a:p>
            <a:pPr marL="171450" indent="-171450">
              <a:buFontTx/>
              <a:buChar char="-"/>
            </a:pPr>
            <a:r>
              <a:rPr lang="en-GB" dirty="0"/>
              <a:t>https://www.bctga.co.uk/mediapage/Christmas-Tree-Fun-Facts</a:t>
            </a:r>
          </a:p>
          <a:p>
            <a:pPr marL="171450" indent="-171450">
              <a:buFontTx/>
              <a:buChar char="-"/>
            </a:pPr>
            <a:r>
              <a:rPr lang="en-GB" dirty="0"/>
              <a:t>https://www.activesustainability.com/sustainable-life/carbon-footprint-natural-vs-plastic-christmas-tree/?_adin=02021864894</a:t>
            </a:r>
          </a:p>
          <a:p>
            <a:pPr marL="171450" indent="-171450">
              <a:buFontTx/>
              <a:buChar char="-"/>
            </a:pPr>
            <a:r>
              <a:rPr lang="en-GB" dirty="0"/>
              <a:t>https://www.christmastree.dk/en/did-you-know/nordmanns-fir-christmas-trees-bind-co2/</a:t>
            </a:r>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F29F2357-30D5-496E-957B-842EDEC2A032}" type="slidenum">
              <a:rPr lang="en-GB" smtClean="0"/>
              <a:t>4</a:t>
            </a:fld>
            <a:endParaRPr lang="en-GB"/>
          </a:p>
        </p:txBody>
      </p:sp>
    </p:spTree>
    <p:extLst>
      <p:ext uri="{BB962C8B-B14F-4D97-AF65-F5344CB8AC3E}">
        <p14:creationId xmlns:p14="http://schemas.microsoft.com/office/powerpoint/2010/main" val="231126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sources:</a:t>
            </a:r>
            <a:br>
              <a:rPr lang="en-GB" dirty="0"/>
            </a:br>
            <a:r>
              <a:rPr lang="en-GB" dirty="0"/>
              <a:t>-   https://expandedramblings.com/index.php/10-things-you-didnt-know-about-christmas/</a:t>
            </a:r>
          </a:p>
          <a:p>
            <a:r>
              <a:rPr lang="en-GB" dirty="0"/>
              <a:t>-   https://www.carbontrust.com/news-and-insights/news/the-carbon-trusts-tips-for-a-more-sustainable-christmas</a:t>
            </a:r>
          </a:p>
          <a:p>
            <a:pPr marL="171450" indent="-171450">
              <a:buFontTx/>
              <a:buChar char="-"/>
            </a:pPr>
            <a:r>
              <a:rPr lang="en-GB" dirty="0"/>
              <a:t>https://www.bctga.co.uk/mediapage/Christmas-Tree-Fun-Facts</a:t>
            </a:r>
          </a:p>
          <a:p>
            <a:pPr marL="171450" indent="-171450">
              <a:buFontTx/>
              <a:buChar char="-"/>
            </a:pPr>
            <a:r>
              <a:rPr lang="en-GB" dirty="0"/>
              <a:t>https://www.activesustainability.com/sustainable-life/carbon-footprint-natural-vs-plastic-christmas-tree/?_adin=02021864894</a:t>
            </a:r>
          </a:p>
          <a:p>
            <a:pPr marL="171450" indent="-171450">
              <a:buFontTx/>
              <a:buChar char="-"/>
            </a:pPr>
            <a:r>
              <a:rPr lang="en-GB" dirty="0"/>
              <a:t>https://www.christmastree.dk/en/did-you-know/nordmanns-fir-christmas-trees-bind-co2/</a:t>
            </a:r>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F29F2357-30D5-496E-957B-842EDEC2A032}" type="slidenum">
              <a:rPr lang="en-GB" smtClean="0"/>
              <a:t>5</a:t>
            </a:fld>
            <a:endParaRPr lang="en-GB"/>
          </a:p>
        </p:txBody>
      </p:sp>
    </p:spTree>
    <p:extLst>
      <p:ext uri="{BB962C8B-B14F-4D97-AF65-F5344CB8AC3E}">
        <p14:creationId xmlns:p14="http://schemas.microsoft.com/office/powerpoint/2010/main" val="256440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493-B2DF-B946-D78C-129EBE7B7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354EA0-1CAD-F7D0-D07D-357A0ACFB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373EFC-E167-D0C0-A192-E34BE4233225}"/>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DE892674-DE9D-DA63-DC62-A147D23B91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6BFC4E-C3CC-25E5-3C41-F8ACF0559985}"/>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152457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D2F-D2C8-2418-2185-BFF033A8A8B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A67291-8D85-9B03-FE0C-F49B0A3A0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F1FE1E-A77A-E92A-41AC-454E99C17B12}"/>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4397E839-477C-B316-6232-A38DA4C64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C62580-33A5-E5AA-8796-4F2C09996001}"/>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17673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5C15C-FE79-AE01-E12E-13E1FEE9B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796152-A1E3-48C5-DDD6-6E69599B40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14C2F2-77C1-130B-05FC-B849BEA10324}"/>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125B11B6-2250-ECE8-0243-3E5CC24FCE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D3703C-7A7B-7B57-3098-66F146F45D7D}"/>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239116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9280-5733-A0C3-0F21-D85D20B68A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ABC511-8C4A-F296-82DE-7ABFD96C5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D3753E-CA6E-64CA-16AB-18BE5567B430}"/>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C733EE22-7E63-7D56-824E-B39AD4098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E81C4-FF15-4989-21C5-967FB030629D}"/>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219845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E7FE-CCEB-AFB8-D150-D28C46CD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1C950A-A33B-F2BD-AF14-0D1F8DC8B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66253-DE17-0A17-34FF-A0AD3128C324}"/>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19D94A71-3BDE-9F23-78B0-34EA4EA831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126667-CE6C-FA21-A721-061A544DD0BD}"/>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50213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A982-9782-62B8-4B1D-864C1C37C5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D919E3-0495-1718-27D5-9DC3FD086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9A533F-6CA6-F550-B130-E36B7C3A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EB0BB7-110A-CEB4-3E2C-60822DA847D3}"/>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6" name="Footer Placeholder 5">
            <a:extLst>
              <a:ext uri="{FF2B5EF4-FFF2-40B4-BE49-F238E27FC236}">
                <a16:creationId xmlns:a16="http://schemas.microsoft.com/office/drawing/2014/main" id="{D2363399-F907-7262-BD6F-2788AABE7E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75963D-85FF-514F-12AE-E35B360F4A17}"/>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23876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2AEB-6507-BDE1-E506-514D8532DC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E90222-5C71-1612-E128-18F55074F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C2D70-5E2E-D84F-71E3-77ADEF0AE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EB7D59-465B-8229-1326-15BC68B14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56A53-7770-15DC-0EE4-958F37EC0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E4E76F-E9E9-97CA-5796-4B4B723FA305}"/>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8" name="Footer Placeholder 7">
            <a:extLst>
              <a:ext uri="{FF2B5EF4-FFF2-40B4-BE49-F238E27FC236}">
                <a16:creationId xmlns:a16="http://schemas.microsoft.com/office/drawing/2014/main" id="{5B32C6DC-C3E5-49EB-CD0E-E92748795F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BFBDD7-1E82-1764-2B9A-1C0CC79E64CE}"/>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37651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68FC-D26A-BBCD-A56A-B86B13AA7D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0AAB39-C5C0-852B-933D-23782929479E}"/>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4" name="Footer Placeholder 3">
            <a:extLst>
              <a:ext uri="{FF2B5EF4-FFF2-40B4-BE49-F238E27FC236}">
                <a16:creationId xmlns:a16="http://schemas.microsoft.com/office/drawing/2014/main" id="{E9B0FE7F-098C-4144-3372-EA1A42DF80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A6F389-C416-27F1-915E-BE81F52A9F5D}"/>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362805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EF3-73A6-ADB2-15E8-7DF64F9DAEB1}"/>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3" name="Footer Placeholder 2">
            <a:extLst>
              <a:ext uri="{FF2B5EF4-FFF2-40B4-BE49-F238E27FC236}">
                <a16:creationId xmlns:a16="http://schemas.microsoft.com/office/drawing/2014/main" id="{A5C9000B-9860-45B5-C27C-8722E06EB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41264B-D7CF-EB83-53C0-45F8FCBEEB32}"/>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93045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FF6D-B3F7-D46B-4E31-15653C497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107742-3F29-D755-153C-2C139D9F3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7A33B4-F664-18A3-F4CD-007AAB474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AA0DC-D95A-ADC3-E3DD-CC3689479C0E}"/>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6" name="Footer Placeholder 5">
            <a:extLst>
              <a:ext uri="{FF2B5EF4-FFF2-40B4-BE49-F238E27FC236}">
                <a16:creationId xmlns:a16="http://schemas.microsoft.com/office/drawing/2014/main" id="{7BA9A351-599B-505B-3A18-B716395DEB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DE3DB1-C9CF-386E-E98B-5EB8778ECB82}"/>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337129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BD24-BFC2-2597-A396-A36F0E781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0354EE-AE9A-53D5-B602-0CC859E2D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C3BADE-2B60-4AFE-0DC4-CB631B917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37BF5-86F8-FE9B-4FE9-08C1BC306B81}"/>
              </a:ext>
            </a:extLst>
          </p:cNvPr>
          <p:cNvSpPr>
            <a:spLocks noGrp="1"/>
          </p:cNvSpPr>
          <p:nvPr>
            <p:ph type="dt" sz="half" idx="10"/>
          </p:nvPr>
        </p:nvSpPr>
        <p:spPr/>
        <p:txBody>
          <a:bodyPr/>
          <a:lstStyle/>
          <a:p>
            <a:fld id="{34861293-EFCD-4CA6-9F7C-A7CC7ABF8FC2}" type="datetimeFigureOut">
              <a:rPr lang="en-GB" smtClean="0"/>
              <a:t>03/12/2022</a:t>
            </a:fld>
            <a:endParaRPr lang="en-GB"/>
          </a:p>
        </p:txBody>
      </p:sp>
      <p:sp>
        <p:nvSpPr>
          <p:cNvPr id="6" name="Footer Placeholder 5">
            <a:extLst>
              <a:ext uri="{FF2B5EF4-FFF2-40B4-BE49-F238E27FC236}">
                <a16:creationId xmlns:a16="http://schemas.microsoft.com/office/drawing/2014/main" id="{39EE2C24-0C65-0E12-6FA0-C61DEBAF51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CF00D1-362A-07C5-1D1F-E0328A1FD5F1}"/>
              </a:ext>
            </a:extLst>
          </p:cNvPr>
          <p:cNvSpPr>
            <a:spLocks noGrp="1"/>
          </p:cNvSpPr>
          <p:nvPr>
            <p:ph type="sldNum" sz="quarter" idx="12"/>
          </p:nvPr>
        </p:nvSpPr>
        <p:spPr/>
        <p:txBody>
          <a:bodyPr/>
          <a:lstStyle/>
          <a:p>
            <a:fld id="{A2AAF140-3AEA-4AA0-9CA2-88513928DB9E}" type="slidenum">
              <a:rPr lang="en-GB" smtClean="0"/>
              <a:t>‹#›</a:t>
            </a:fld>
            <a:endParaRPr lang="en-GB"/>
          </a:p>
        </p:txBody>
      </p:sp>
    </p:spTree>
    <p:extLst>
      <p:ext uri="{BB962C8B-B14F-4D97-AF65-F5344CB8AC3E}">
        <p14:creationId xmlns:p14="http://schemas.microsoft.com/office/powerpoint/2010/main" val="326843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BC557-2DD7-8057-766E-40B153298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7FB13F-A96F-85D0-2274-3583542E2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295916-F7AC-D96C-3C13-7F81FAA1C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61293-EFCD-4CA6-9F7C-A7CC7ABF8FC2}" type="datetimeFigureOut">
              <a:rPr lang="en-GB" smtClean="0"/>
              <a:t>03/12/2022</a:t>
            </a:fld>
            <a:endParaRPr lang="en-GB"/>
          </a:p>
        </p:txBody>
      </p:sp>
      <p:sp>
        <p:nvSpPr>
          <p:cNvPr id="5" name="Footer Placeholder 4">
            <a:extLst>
              <a:ext uri="{FF2B5EF4-FFF2-40B4-BE49-F238E27FC236}">
                <a16:creationId xmlns:a16="http://schemas.microsoft.com/office/drawing/2014/main" id="{B5A1853B-53A4-8BFF-9822-30BE65EF6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BC22E5-4663-84D9-5915-A11AE1EB3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AF140-3AEA-4AA0-9CA2-88513928DB9E}" type="slidenum">
              <a:rPr lang="en-GB" smtClean="0"/>
              <a:t>‹#›</a:t>
            </a:fld>
            <a:endParaRPr lang="en-GB"/>
          </a:p>
        </p:txBody>
      </p:sp>
    </p:spTree>
    <p:extLst>
      <p:ext uri="{BB962C8B-B14F-4D97-AF65-F5344CB8AC3E}">
        <p14:creationId xmlns:p14="http://schemas.microsoft.com/office/powerpoint/2010/main" val="140343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8.png"/><Relationship Id="rId18" Type="http://schemas.microsoft.com/office/2007/relationships/hdphoto" Target="../media/hdphoto6.wdp"/><Relationship Id="rId3" Type="http://schemas.openxmlformats.org/officeDocument/2006/relationships/image" Target="../media/image21.jpeg"/><Relationship Id="rId7" Type="http://schemas.openxmlformats.org/officeDocument/2006/relationships/image" Target="../media/image24.png"/><Relationship Id="rId12" Type="http://schemas.openxmlformats.org/officeDocument/2006/relationships/image" Target="../media/image27.png"/><Relationship Id="rId17" Type="http://schemas.openxmlformats.org/officeDocument/2006/relationships/image" Target="../media/image30.png"/><Relationship Id="rId2" Type="http://schemas.openxmlformats.org/officeDocument/2006/relationships/notesSlide" Target="../notesSlides/notesSlide2.xml"/><Relationship Id="rId16" Type="http://schemas.microsoft.com/office/2007/relationships/hdphoto" Target="../media/hdphoto5.wdp"/><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9.png"/><Relationship Id="rId10" Type="http://schemas.microsoft.com/office/2007/relationships/hdphoto" Target="../media/hdphoto3.wdp"/><Relationship Id="rId4" Type="http://schemas.openxmlformats.org/officeDocument/2006/relationships/image" Target="../media/image22.png"/><Relationship Id="rId9" Type="http://schemas.openxmlformats.org/officeDocument/2006/relationships/image" Target="../media/image25.png"/><Relationship Id="rId1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8.png"/><Relationship Id="rId18" Type="http://schemas.microsoft.com/office/2007/relationships/hdphoto" Target="../media/hdphoto6.wdp"/><Relationship Id="rId3" Type="http://schemas.openxmlformats.org/officeDocument/2006/relationships/image" Target="../media/image21.jpeg"/><Relationship Id="rId7" Type="http://schemas.openxmlformats.org/officeDocument/2006/relationships/image" Target="../media/image24.png"/><Relationship Id="rId12" Type="http://schemas.openxmlformats.org/officeDocument/2006/relationships/image" Target="../media/image27.png"/><Relationship Id="rId17" Type="http://schemas.openxmlformats.org/officeDocument/2006/relationships/image" Target="../media/image30.png"/><Relationship Id="rId2" Type="http://schemas.openxmlformats.org/officeDocument/2006/relationships/notesSlide" Target="../notesSlides/notesSlide3.xml"/><Relationship Id="rId16" Type="http://schemas.microsoft.com/office/2007/relationships/hdphoto" Target="../media/hdphoto5.wdp"/><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9.png"/><Relationship Id="rId10" Type="http://schemas.microsoft.com/office/2007/relationships/hdphoto" Target="../media/hdphoto3.wdp"/><Relationship Id="rId4" Type="http://schemas.openxmlformats.org/officeDocument/2006/relationships/image" Target="../media/image22.png"/><Relationship Id="rId9" Type="http://schemas.openxmlformats.org/officeDocument/2006/relationships/image" Target="../media/image25.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09B87E-8B5F-4F9D-63E5-8A3147CC6626}"/>
              </a:ext>
            </a:extLst>
          </p:cNvPr>
          <p:cNvSpPr txBox="1"/>
          <p:nvPr/>
        </p:nvSpPr>
        <p:spPr>
          <a:xfrm>
            <a:off x="947057" y="816429"/>
            <a:ext cx="5965372" cy="5632311"/>
          </a:xfrm>
          <a:prstGeom prst="rect">
            <a:avLst/>
          </a:prstGeom>
          <a:noFill/>
        </p:spPr>
        <p:txBody>
          <a:bodyPr wrap="square" rtlCol="0">
            <a:spAutoFit/>
          </a:bodyPr>
          <a:lstStyle/>
          <a:p>
            <a:r>
              <a:rPr lang="en-GB" dirty="0"/>
              <a:t>336 First Christmas in Rome</a:t>
            </a:r>
          </a:p>
          <a:p>
            <a:r>
              <a:rPr lang="en-GB" dirty="0"/>
              <a:t>1834 First Time Bank holiday in UK</a:t>
            </a:r>
          </a:p>
          <a:p>
            <a:endParaRPr lang="en-GB" dirty="0"/>
          </a:p>
          <a:p>
            <a:endParaRPr lang="en-GB" dirty="0"/>
          </a:p>
          <a:p>
            <a:r>
              <a:rPr lang="en-GB" dirty="0"/>
              <a:t>13 years : banned in England by the Puritans (1647 – 1660)</a:t>
            </a:r>
          </a:p>
          <a:p>
            <a:endParaRPr lang="en-GB" dirty="0"/>
          </a:p>
          <a:p>
            <a:r>
              <a:rPr lang="en-GB" dirty="0"/>
              <a:t>92% of Americans celebrate Christmas</a:t>
            </a:r>
          </a:p>
          <a:p>
            <a:r>
              <a:rPr lang="en-GB" dirty="0"/>
              <a:t>51% of Americans see it as a religious holiday</a:t>
            </a:r>
          </a:p>
          <a:p>
            <a:endParaRPr lang="en-GB" dirty="0"/>
          </a:p>
          <a:p>
            <a:endParaRPr lang="en-GB" dirty="0"/>
          </a:p>
          <a:p>
            <a:r>
              <a:rPr lang="en-GB" dirty="0"/>
              <a:t>$34,558.65 amt it would cost if you purchased in the 12 Days of Christmas</a:t>
            </a:r>
          </a:p>
          <a:p>
            <a:r>
              <a:rPr lang="en-GB" dirty="0" err="1"/>
              <a:t>Avg</a:t>
            </a:r>
            <a:r>
              <a:rPr lang="en-GB" dirty="0"/>
              <a:t> amt spend on gifts:</a:t>
            </a:r>
          </a:p>
          <a:p>
            <a:r>
              <a:rPr lang="en-GB" dirty="0"/>
              <a:t>$663.96 (Americans)</a:t>
            </a:r>
          </a:p>
          <a:p>
            <a:r>
              <a:rPr lang="en-GB" dirty="0"/>
              <a:t>$522.56 (British)</a:t>
            </a:r>
          </a:p>
          <a:p>
            <a:endParaRPr lang="en-GB" dirty="0"/>
          </a:p>
          <a:p>
            <a:r>
              <a:rPr lang="en-GB" dirty="0"/>
              <a:t>1.6 Billion Number of Christmas card purchased annually</a:t>
            </a:r>
          </a:p>
          <a:p>
            <a:r>
              <a:rPr lang="en-GB" dirty="0"/>
              <a:t>1843 First Commercial Christmas card</a:t>
            </a:r>
          </a:p>
          <a:p>
            <a:endParaRPr lang="en-GB" dirty="0"/>
          </a:p>
          <a:p>
            <a:endParaRPr lang="en-GB" dirty="0"/>
          </a:p>
        </p:txBody>
      </p:sp>
      <p:pic>
        <p:nvPicPr>
          <p:cNvPr id="6" name="Picture 5">
            <a:extLst>
              <a:ext uri="{FF2B5EF4-FFF2-40B4-BE49-F238E27FC236}">
                <a16:creationId xmlns:a16="http://schemas.microsoft.com/office/drawing/2014/main" id="{4F87A542-76C5-A631-D8D4-4BF628CA1D85}"/>
              </a:ext>
            </a:extLst>
          </p:cNvPr>
          <p:cNvPicPr>
            <a:picLocks noChangeAspect="1"/>
          </p:cNvPicPr>
          <p:nvPr/>
        </p:nvPicPr>
        <p:blipFill>
          <a:blip r:embed="rId3"/>
          <a:stretch>
            <a:fillRect/>
          </a:stretch>
        </p:blipFill>
        <p:spPr>
          <a:xfrm>
            <a:off x="7579927" y="207915"/>
            <a:ext cx="3098959" cy="4407126"/>
          </a:xfrm>
          <a:prstGeom prst="rect">
            <a:avLst/>
          </a:prstGeom>
        </p:spPr>
      </p:pic>
      <p:pic>
        <p:nvPicPr>
          <p:cNvPr id="8" name="Picture 7">
            <a:extLst>
              <a:ext uri="{FF2B5EF4-FFF2-40B4-BE49-F238E27FC236}">
                <a16:creationId xmlns:a16="http://schemas.microsoft.com/office/drawing/2014/main" id="{E2A912CF-50F9-FDA2-DCAD-55D66EE32949}"/>
              </a:ext>
            </a:extLst>
          </p:cNvPr>
          <p:cNvPicPr>
            <a:picLocks noChangeAspect="1"/>
          </p:cNvPicPr>
          <p:nvPr/>
        </p:nvPicPr>
        <p:blipFill>
          <a:blip r:embed="rId4"/>
          <a:stretch>
            <a:fillRect/>
          </a:stretch>
        </p:blipFill>
        <p:spPr>
          <a:xfrm>
            <a:off x="6912429" y="4776739"/>
            <a:ext cx="4877051" cy="1873346"/>
          </a:xfrm>
          <a:prstGeom prst="rect">
            <a:avLst/>
          </a:prstGeom>
        </p:spPr>
      </p:pic>
    </p:spTree>
    <p:extLst>
      <p:ext uri="{BB962C8B-B14F-4D97-AF65-F5344CB8AC3E}">
        <p14:creationId xmlns:p14="http://schemas.microsoft.com/office/powerpoint/2010/main" val="174844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D0D7B-1A4A-A4AC-13E9-C8CB43B0503A}"/>
              </a:ext>
            </a:extLst>
          </p:cNvPr>
          <p:cNvSpPr txBox="1"/>
          <p:nvPr/>
        </p:nvSpPr>
        <p:spPr>
          <a:xfrm>
            <a:off x="538480" y="339031"/>
            <a:ext cx="6096000" cy="2585323"/>
          </a:xfrm>
          <a:prstGeom prst="rect">
            <a:avLst/>
          </a:prstGeom>
          <a:noFill/>
        </p:spPr>
        <p:txBody>
          <a:bodyPr wrap="square">
            <a:spAutoFit/>
          </a:bodyPr>
          <a:lstStyle/>
          <a:p>
            <a:pPr algn="l"/>
            <a:r>
              <a:rPr lang="en-GB" b="1" i="0" dirty="0">
                <a:solidFill>
                  <a:srgbClr val="777777"/>
                </a:solidFill>
                <a:effectLst/>
                <a:latin typeface="latoregular"/>
              </a:rPr>
              <a:t>WHAT ARE THE DIFFERENT TYPES OF CHRISTMAS TREES?</a:t>
            </a:r>
            <a:endParaRPr lang="en-GB" b="0" i="0" dirty="0">
              <a:solidFill>
                <a:srgbClr val="777777"/>
              </a:solidFill>
              <a:effectLst/>
              <a:latin typeface="latoregular"/>
            </a:endParaRPr>
          </a:p>
          <a:p>
            <a:pPr algn="l"/>
            <a:r>
              <a:rPr lang="en-GB" b="0" i="0" dirty="0">
                <a:solidFill>
                  <a:srgbClr val="777777"/>
                </a:solidFill>
                <a:effectLst/>
                <a:latin typeface="latoregular"/>
              </a:rPr>
              <a:t>Nordmann Fir </a:t>
            </a:r>
          </a:p>
          <a:p>
            <a:pPr algn="l"/>
            <a:r>
              <a:rPr lang="en-GB" b="0" i="0" dirty="0">
                <a:solidFill>
                  <a:srgbClr val="777777"/>
                </a:solidFill>
                <a:effectLst/>
                <a:latin typeface="latoregular"/>
              </a:rPr>
              <a:t>Noble Fir </a:t>
            </a:r>
          </a:p>
          <a:p>
            <a:pPr algn="l"/>
            <a:r>
              <a:rPr lang="en-GB" b="0" i="0" dirty="0">
                <a:solidFill>
                  <a:srgbClr val="777777"/>
                </a:solidFill>
                <a:effectLst/>
                <a:latin typeface="latoregular"/>
              </a:rPr>
              <a:t>Douglas Fir </a:t>
            </a:r>
          </a:p>
          <a:p>
            <a:pPr algn="l"/>
            <a:r>
              <a:rPr lang="en-GB" b="0" i="0" dirty="0">
                <a:solidFill>
                  <a:srgbClr val="777777"/>
                </a:solidFill>
                <a:effectLst/>
                <a:latin typeface="latoregular"/>
              </a:rPr>
              <a:t>Norway Spruce </a:t>
            </a:r>
          </a:p>
          <a:p>
            <a:pPr algn="l"/>
            <a:r>
              <a:rPr lang="en-GB" b="0" i="0" dirty="0">
                <a:solidFill>
                  <a:srgbClr val="777777"/>
                </a:solidFill>
                <a:effectLst/>
                <a:latin typeface="latoregular"/>
              </a:rPr>
              <a:t>Blue Spruce </a:t>
            </a:r>
          </a:p>
          <a:p>
            <a:pPr algn="l"/>
            <a:r>
              <a:rPr lang="en-GB" b="0" i="0" dirty="0">
                <a:solidFill>
                  <a:srgbClr val="777777"/>
                </a:solidFill>
                <a:effectLst/>
                <a:latin typeface="latoregular"/>
              </a:rPr>
              <a:t>Lodgepole Pine </a:t>
            </a:r>
          </a:p>
          <a:p>
            <a:pPr algn="l"/>
            <a:r>
              <a:rPr lang="en-GB" b="0" i="0" dirty="0">
                <a:solidFill>
                  <a:srgbClr val="777777"/>
                </a:solidFill>
                <a:effectLst/>
                <a:latin typeface="latoregular"/>
              </a:rPr>
              <a:t>Serbian Spruce</a:t>
            </a:r>
          </a:p>
        </p:txBody>
      </p:sp>
      <p:sp>
        <p:nvSpPr>
          <p:cNvPr id="11" name="TextBox 10">
            <a:extLst>
              <a:ext uri="{FF2B5EF4-FFF2-40B4-BE49-F238E27FC236}">
                <a16:creationId xmlns:a16="http://schemas.microsoft.com/office/drawing/2014/main" id="{32A64FC9-7E30-F70F-CD53-4DBEC2DCE1E5}"/>
              </a:ext>
            </a:extLst>
          </p:cNvPr>
          <p:cNvSpPr txBox="1"/>
          <p:nvPr/>
        </p:nvSpPr>
        <p:spPr>
          <a:xfrm>
            <a:off x="5770880" y="511751"/>
            <a:ext cx="6096000" cy="5278368"/>
          </a:xfrm>
          <a:prstGeom prst="rect">
            <a:avLst/>
          </a:prstGeom>
          <a:noFill/>
        </p:spPr>
        <p:txBody>
          <a:bodyPr wrap="square">
            <a:spAutoFit/>
          </a:bodyPr>
          <a:lstStyle/>
          <a:p>
            <a:r>
              <a:rPr lang="en-GB" sz="1100" dirty="0"/>
              <a:t>A real Christmas tree bought locally has the lowest carbon footprint.</a:t>
            </a:r>
          </a:p>
          <a:p>
            <a:endParaRPr lang="en-GB" sz="1100" dirty="0"/>
          </a:p>
          <a:p>
            <a:r>
              <a:rPr lang="en-GB" sz="1100" dirty="0"/>
              <a:t>The Carbon Trust say a real Christmas tree has a “much lower” carbon footprint than an artificial tree, particularly if it is disposed of thoughtfully.</a:t>
            </a:r>
          </a:p>
          <a:p>
            <a:endParaRPr lang="en-GB" sz="1100" dirty="0"/>
          </a:p>
          <a:p>
            <a:r>
              <a:rPr lang="en-GB" sz="1100" dirty="0"/>
              <a:t>They state that a natural two-metre Christmas tree without roots, disposed of into landfill generates a carbon footprint of around </a:t>
            </a:r>
            <a:r>
              <a:rPr lang="en-GB" sz="1600" b="1" dirty="0"/>
              <a:t>16kg of CO2.</a:t>
            </a:r>
          </a:p>
          <a:p>
            <a:endParaRPr lang="en-GB" sz="1100" dirty="0"/>
          </a:p>
          <a:p>
            <a:r>
              <a:rPr lang="en-GB" sz="1100" dirty="0"/>
              <a:t>If the same sized tree is disposed of by burning it on a bonfire, planting it or having it chipped to spread on a garden, it will have a carbon footprint of around </a:t>
            </a:r>
            <a:r>
              <a:rPr lang="en-GB" sz="1600" b="1" dirty="0"/>
              <a:t>3.5kg of CO2 </a:t>
            </a:r>
            <a:r>
              <a:rPr lang="en-GB" sz="1100" dirty="0"/>
              <a:t>– an impressive four and a half times less carbon footprint.</a:t>
            </a:r>
          </a:p>
          <a:p>
            <a:endParaRPr lang="en-GB" sz="1100" dirty="0"/>
          </a:p>
          <a:p>
            <a:r>
              <a:rPr lang="en-GB" sz="1100" dirty="0"/>
              <a:t>A two-metre Christmas tree made from plastic has a carbon footprint of around </a:t>
            </a:r>
            <a:r>
              <a:rPr lang="en-GB" sz="1600" b="1" dirty="0"/>
              <a:t>40kg of CO2</a:t>
            </a:r>
            <a:r>
              <a:rPr lang="en-GB" sz="1100" dirty="0"/>
              <a:t>, over </a:t>
            </a:r>
            <a:r>
              <a:rPr lang="en-GB" sz="1400" b="1" dirty="0"/>
              <a:t>10 times greater </a:t>
            </a:r>
            <a:r>
              <a:rPr lang="en-GB" sz="1100" dirty="0"/>
              <a:t>than that of a real tree, disposed of properly</a:t>
            </a:r>
          </a:p>
          <a:p>
            <a:endParaRPr lang="en-GB" sz="1100" dirty="0"/>
          </a:p>
          <a:p>
            <a:r>
              <a:rPr lang="en-GB" sz="1100" dirty="0"/>
              <a:t>Unlike artificial trees, a real Christmas tree naturally absorbs CO2 and releases oxygen and the Soil Association also highlights how a real tree provides a habitat for wildlife and captures carbon from the atmosphere during the </a:t>
            </a:r>
            <a:r>
              <a:rPr lang="en-GB" sz="1100" b="1" dirty="0"/>
              <a:t>10-12 years they take to grow</a:t>
            </a:r>
            <a:r>
              <a:rPr lang="en-GB" sz="1100" dirty="0"/>
              <a:t>.</a:t>
            </a:r>
          </a:p>
          <a:p>
            <a:endParaRPr lang="en-GB" sz="1100" dirty="0"/>
          </a:p>
          <a:p>
            <a:r>
              <a:rPr lang="en-GB" sz="1100" dirty="0"/>
              <a:t>Unlike artificial trees, real trees can also be recycled. Many BCTGA members and local councils across the country offer Christmas tree collection services, where used Christmas trees are picked up and recycled.</a:t>
            </a:r>
          </a:p>
          <a:p>
            <a:endParaRPr lang="en-GB" sz="1100" dirty="0"/>
          </a:p>
          <a:p>
            <a:r>
              <a:rPr lang="en-GB" sz="1100" dirty="0"/>
              <a:t>There is no need to worry about deforestation when buying a natural Christmas tree, because the majority are grown by BCTGA members as a horticultural crop and are not felled from pre-existing forests.</a:t>
            </a:r>
          </a:p>
          <a:p>
            <a:endParaRPr lang="en-GB" sz="1100" dirty="0"/>
          </a:p>
          <a:p>
            <a:r>
              <a:rPr lang="en-GB" sz="1100" dirty="0"/>
              <a:t>When a Christmas tree is cut down, it is immediately replaced by another seedling, with up to 10 trees being planted for every average size tree that is grown. </a:t>
            </a:r>
          </a:p>
        </p:txBody>
      </p:sp>
      <p:sp>
        <p:nvSpPr>
          <p:cNvPr id="13" name="TextBox 12">
            <a:extLst>
              <a:ext uri="{FF2B5EF4-FFF2-40B4-BE49-F238E27FC236}">
                <a16:creationId xmlns:a16="http://schemas.microsoft.com/office/drawing/2014/main" id="{B117DD45-F8FA-B8B1-0FE9-E96D2D164068}"/>
              </a:ext>
            </a:extLst>
          </p:cNvPr>
          <p:cNvSpPr txBox="1"/>
          <p:nvPr/>
        </p:nvSpPr>
        <p:spPr>
          <a:xfrm>
            <a:off x="121920" y="5397281"/>
            <a:ext cx="6217920" cy="1200329"/>
          </a:xfrm>
          <a:prstGeom prst="rect">
            <a:avLst/>
          </a:prstGeom>
          <a:noFill/>
        </p:spPr>
        <p:txBody>
          <a:bodyPr wrap="square">
            <a:spAutoFit/>
          </a:bodyPr>
          <a:lstStyle/>
          <a:p>
            <a:r>
              <a:rPr lang="en-GB" dirty="0"/>
              <a:t>If we choose a plastic one, we will have to lengthen its lifespan for longer than </a:t>
            </a:r>
            <a:r>
              <a:rPr lang="en-GB" b="1" dirty="0"/>
              <a:t>12 years </a:t>
            </a:r>
            <a:r>
              <a:rPr lang="en-GB" dirty="0"/>
              <a:t>so that it makes up for all those tonnes of CO2 emitted, and of course, we will have to make sure that it is properly recycled.</a:t>
            </a:r>
          </a:p>
        </p:txBody>
      </p:sp>
      <p:sp>
        <p:nvSpPr>
          <p:cNvPr id="15" name="TextBox 14">
            <a:extLst>
              <a:ext uri="{FF2B5EF4-FFF2-40B4-BE49-F238E27FC236}">
                <a16:creationId xmlns:a16="http://schemas.microsoft.com/office/drawing/2014/main" id="{491DCAEE-D0A5-CCB1-A55A-6FC1BC002D47}"/>
              </a:ext>
            </a:extLst>
          </p:cNvPr>
          <p:cNvSpPr txBox="1"/>
          <p:nvPr/>
        </p:nvSpPr>
        <p:spPr>
          <a:xfrm>
            <a:off x="538480" y="3757072"/>
            <a:ext cx="6096000" cy="1200329"/>
          </a:xfrm>
          <a:prstGeom prst="rect">
            <a:avLst/>
          </a:prstGeom>
          <a:noFill/>
        </p:spPr>
        <p:txBody>
          <a:bodyPr wrap="square">
            <a:spAutoFit/>
          </a:bodyPr>
          <a:lstStyle/>
          <a:p>
            <a:r>
              <a:rPr lang="en-GB" dirty="0"/>
              <a:t>Most trees are UK-grown, with only around £3 million worth of Christmas trees imported into the UK in 2017, according to government figures. However, recent statistics suggest that almost half of all trees sold are fake. </a:t>
            </a:r>
          </a:p>
        </p:txBody>
      </p:sp>
      <p:sp>
        <p:nvSpPr>
          <p:cNvPr id="16" name="TextBox 15">
            <a:extLst>
              <a:ext uri="{FF2B5EF4-FFF2-40B4-BE49-F238E27FC236}">
                <a16:creationId xmlns:a16="http://schemas.microsoft.com/office/drawing/2014/main" id="{258D0BD8-1FD3-0EED-4E83-D55DF893C90B}"/>
              </a:ext>
            </a:extLst>
          </p:cNvPr>
          <p:cNvSpPr txBox="1"/>
          <p:nvPr/>
        </p:nvSpPr>
        <p:spPr>
          <a:xfrm>
            <a:off x="2004109" y="2831115"/>
            <a:ext cx="744680" cy="461665"/>
          </a:xfrm>
          <a:prstGeom prst="rect">
            <a:avLst/>
          </a:prstGeom>
          <a:noFill/>
        </p:spPr>
        <p:txBody>
          <a:bodyPr wrap="square">
            <a:spAutoFit/>
          </a:bodyPr>
          <a:lstStyle/>
          <a:p>
            <a:r>
              <a:rPr lang="en-GB" sz="2400" b="1" dirty="0"/>
              <a:t>40</a:t>
            </a:r>
            <a:endParaRPr lang="en-GB" sz="2400" dirty="0"/>
          </a:p>
        </p:txBody>
      </p:sp>
    </p:spTree>
    <p:extLst>
      <p:ext uri="{BB962C8B-B14F-4D97-AF65-F5344CB8AC3E}">
        <p14:creationId xmlns:p14="http://schemas.microsoft.com/office/powerpoint/2010/main" val="273847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6" name="Graphic 5" descr="Open envelope outline">
            <a:extLst>
              <a:ext uri="{FF2B5EF4-FFF2-40B4-BE49-F238E27FC236}">
                <a16:creationId xmlns:a16="http://schemas.microsoft.com/office/drawing/2014/main" id="{B0A553A4-894B-251D-5A78-564777784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806" y="3108513"/>
            <a:ext cx="777687" cy="777687"/>
          </a:xfrm>
          <a:prstGeom prst="rect">
            <a:avLst/>
          </a:prstGeom>
        </p:spPr>
      </p:pic>
      <p:sp>
        <p:nvSpPr>
          <p:cNvPr id="8" name="TextBox 7">
            <a:extLst>
              <a:ext uri="{FF2B5EF4-FFF2-40B4-BE49-F238E27FC236}">
                <a16:creationId xmlns:a16="http://schemas.microsoft.com/office/drawing/2014/main" id="{34090E38-B0A1-DEC7-7F36-6E1358F6A3BE}"/>
              </a:ext>
            </a:extLst>
          </p:cNvPr>
          <p:cNvSpPr txBox="1"/>
          <p:nvPr/>
        </p:nvSpPr>
        <p:spPr>
          <a:xfrm>
            <a:off x="957825" y="2956097"/>
            <a:ext cx="3032312" cy="830997"/>
          </a:xfrm>
          <a:prstGeom prst="rect">
            <a:avLst/>
          </a:prstGeom>
          <a:noFill/>
        </p:spPr>
        <p:txBody>
          <a:bodyPr wrap="square">
            <a:spAutoFit/>
          </a:bodyPr>
          <a:lstStyle/>
          <a:p>
            <a:r>
              <a:rPr lang="en-GB" sz="4800" b="1" dirty="0"/>
              <a:t>1.6 Billion </a:t>
            </a:r>
          </a:p>
        </p:txBody>
      </p:sp>
      <p:sp>
        <p:nvSpPr>
          <p:cNvPr id="10" name="TextBox 9">
            <a:extLst>
              <a:ext uri="{FF2B5EF4-FFF2-40B4-BE49-F238E27FC236}">
                <a16:creationId xmlns:a16="http://schemas.microsoft.com/office/drawing/2014/main" id="{F77F86CF-4E97-409E-EF30-A48C91DDF504}"/>
              </a:ext>
            </a:extLst>
          </p:cNvPr>
          <p:cNvSpPr txBox="1"/>
          <p:nvPr/>
        </p:nvSpPr>
        <p:spPr>
          <a:xfrm>
            <a:off x="951942" y="3549118"/>
            <a:ext cx="3582801" cy="369332"/>
          </a:xfrm>
          <a:prstGeom prst="rect">
            <a:avLst/>
          </a:prstGeom>
          <a:noFill/>
        </p:spPr>
        <p:txBody>
          <a:bodyPr wrap="square">
            <a:spAutoFit/>
          </a:bodyPr>
          <a:lstStyle/>
          <a:p>
            <a:r>
              <a:rPr lang="en-GB" dirty="0"/>
              <a:t>Christmas card purchased annually</a:t>
            </a:r>
          </a:p>
        </p:txBody>
      </p:sp>
      <p:sp>
        <p:nvSpPr>
          <p:cNvPr id="11" name="TextBox 10">
            <a:extLst>
              <a:ext uri="{FF2B5EF4-FFF2-40B4-BE49-F238E27FC236}">
                <a16:creationId xmlns:a16="http://schemas.microsoft.com/office/drawing/2014/main" id="{4276BEC6-1DB9-1E9E-8E88-C220F3BD7223}"/>
              </a:ext>
            </a:extLst>
          </p:cNvPr>
          <p:cNvSpPr txBox="1"/>
          <p:nvPr/>
        </p:nvSpPr>
        <p:spPr>
          <a:xfrm>
            <a:off x="8566818" y="3599689"/>
            <a:ext cx="6076389" cy="923330"/>
          </a:xfrm>
          <a:prstGeom prst="rect">
            <a:avLst/>
          </a:prstGeom>
          <a:noFill/>
        </p:spPr>
        <p:txBody>
          <a:bodyPr wrap="square">
            <a:spAutoFit/>
          </a:bodyPr>
          <a:lstStyle/>
          <a:p>
            <a:r>
              <a:rPr lang="en-GB" sz="3600" dirty="0"/>
              <a:t>1843</a:t>
            </a:r>
          </a:p>
          <a:p>
            <a:r>
              <a:rPr lang="en-GB" dirty="0"/>
              <a:t>First Commercial Christmas card</a:t>
            </a:r>
          </a:p>
        </p:txBody>
      </p:sp>
      <p:sp>
        <p:nvSpPr>
          <p:cNvPr id="13" name="TextBox 12">
            <a:extLst>
              <a:ext uri="{FF2B5EF4-FFF2-40B4-BE49-F238E27FC236}">
                <a16:creationId xmlns:a16="http://schemas.microsoft.com/office/drawing/2014/main" id="{D18D5758-D205-87B4-E5C3-76B88B3073FF}"/>
              </a:ext>
            </a:extLst>
          </p:cNvPr>
          <p:cNvSpPr txBox="1"/>
          <p:nvPr/>
        </p:nvSpPr>
        <p:spPr>
          <a:xfrm>
            <a:off x="1192078" y="4750888"/>
            <a:ext cx="6094878" cy="1200329"/>
          </a:xfrm>
          <a:prstGeom prst="rect">
            <a:avLst/>
          </a:prstGeom>
          <a:noFill/>
        </p:spPr>
        <p:txBody>
          <a:bodyPr wrap="square">
            <a:spAutoFit/>
          </a:bodyPr>
          <a:lstStyle/>
          <a:p>
            <a:r>
              <a:rPr lang="en-GB" b="1" dirty="0"/>
              <a:t>£28,116 </a:t>
            </a:r>
            <a:r>
              <a:rPr lang="en-GB" dirty="0"/>
              <a:t>to purchase in the 12 Days of Christmas</a:t>
            </a:r>
          </a:p>
          <a:p>
            <a:endParaRPr lang="en-GB" dirty="0"/>
          </a:p>
          <a:p>
            <a:r>
              <a:rPr lang="en-GB" dirty="0" err="1"/>
              <a:t>Avg</a:t>
            </a:r>
            <a:r>
              <a:rPr lang="en-GB" dirty="0"/>
              <a:t> amt spend on gifts:</a:t>
            </a:r>
          </a:p>
          <a:p>
            <a:r>
              <a:rPr lang="en-GB" b="1" dirty="0"/>
              <a:t>£540 (US)                £425(UK)</a:t>
            </a:r>
          </a:p>
        </p:txBody>
      </p:sp>
      <p:sp>
        <p:nvSpPr>
          <p:cNvPr id="15" name="TextBox 14">
            <a:extLst>
              <a:ext uri="{FF2B5EF4-FFF2-40B4-BE49-F238E27FC236}">
                <a16:creationId xmlns:a16="http://schemas.microsoft.com/office/drawing/2014/main" id="{4614D2B5-5FAA-B8CA-DDD4-5584AC10467B}"/>
              </a:ext>
            </a:extLst>
          </p:cNvPr>
          <p:cNvSpPr txBox="1"/>
          <p:nvPr/>
        </p:nvSpPr>
        <p:spPr>
          <a:xfrm>
            <a:off x="732002" y="5318831"/>
            <a:ext cx="5099795" cy="1384995"/>
          </a:xfrm>
          <a:prstGeom prst="rect">
            <a:avLst/>
          </a:prstGeom>
          <a:noFill/>
        </p:spPr>
        <p:txBody>
          <a:bodyPr wrap="square">
            <a:spAutoFit/>
          </a:bodyPr>
          <a:lstStyle/>
          <a:p>
            <a:r>
              <a:rPr lang="en-GB" sz="6600" b="1" dirty="0"/>
              <a:t>13</a:t>
            </a:r>
            <a:r>
              <a:rPr lang="en-GB" dirty="0"/>
              <a:t> years </a:t>
            </a:r>
          </a:p>
          <a:p>
            <a:r>
              <a:rPr lang="en-GB" dirty="0"/>
              <a:t>banned in England by the Puritans (1647 – 1660)</a:t>
            </a:r>
          </a:p>
        </p:txBody>
      </p:sp>
      <p:sp>
        <p:nvSpPr>
          <p:cNvPr id="17" name="TextBox 16">
            <a:extLst>
              <a:ext uri="{FF2B5EF4-FFF2-40B4-BE49-F238E27FC236}">
                <a16:creationId xmlns:a16="http://schemas.microsoft.com/office/drawing/2014/main" id="{2BA892A2-7E3E-C216-D498-293EA9FEEAE7}"/>
              </a:ext>
            </a:extLst>
          </p:cNvPr>
          <p:cNvSpPr txBox="1"/>
          <p:nvPr/>
        </p:nvSpPr>
        <p:spPr>
          <a:xfrm>
            <a:off x="8826995" y="461665"/>
            <a:ext cx="4536139" cy="923330"/>
          </a:xfrm>
          <a:prstGeom prst="rect">
            <a:avLst/>
          </a:prstGeom>
          <a:noFill/>
        </p:spPr>
        <p:txBody>
          <a:bodyPr wrap="square">
            <a:spAutoFit/>
          </a:bodyPr>
          <a:lstStyle/>
          <a:p>
            <a:r>
              <a:rPr lang="en-GB" sz="3600" dirty="0"/>
              <a:t>336 </a:t>
            </a:r>
          </a:p>
          <a:p>
            <a:r>
              <a:rPr lang="en-GB" dirty="0"/>
              <a:t>First Christmas in Rome</a:t>
            </a:r>
          </a:p>
        </p:txBody>
      </p:sp>
      <p:pic>
        <p:nvPicPr>
          <p:cNvPr id="19" name="Graphic 18" descr="Stocking with solid fill">
            <a:extLst>
              <a:ext uri="{FF2B5EF4-FFF2-40B4-BE49-F238E27FC236}">
                <a16:creationId xmlns:a16="http://schemas.microsoft.com/office/drawing/2014/main" id="{314236A5-16D6-3EC0-9B0D-40F5CFD34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0289" y="2930650"/>
            <a:ext cx="914400" cy="914400"/>
          </a:xfrm>
          <a:prstGeom prst="rect">
            <a:avLst/>
          </a:prstGeom>
        </p:spPr>
      </p:pic>
      <p:pic>
        <p:nvPicPr>
          <p:cNvPr id="21" name="Graphic 20" descr="Stocking outline">
            <a:extLst>
              <a:ext uri="{FF2B5EF4-FFF2-40B4-BE49-F238E27FC236}">
                <a16:creationId xmlns:a16="http://schemas.microsoft.com/office/drawing/2014/main" id="{5490D676-47B2-F056-33F9-54CE6AD4AB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2180" y="3040156"/>
            <a:ext cx="914400" cy="914400"/>
          </a:xfrm>
          <a:prstGeom prst="rect">
            <a:avLst/>
          </a:prstGeom>
        </p:spPr>
      </p:pic>
      <p:pic>
        <p:nvPicPr>
          <p:cNvPr id="23" name="Graphic 22" descr="Bow with solid fill">
            <a:extLst>
              <a:ext uri="{FF2B5EF4-FFF2-40B4-BE49-F238E27FC236}">
                <a16:creationId xmlns:a16="http://schemas.microsoft.com/office/drawing/2014/main" id="{28DC9FD1-1C29-87F8-1FB9-E50E1BC21C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3280" y="4292333"/>
            <a:ext cx="914400" cy="914400"/>
          </a:xfrm>
          <a:prstGeom prst="rect">
            <a:avLst/>
          </a:prstGeom>
        </p:spPr>
      </p:pic>
      <p:pic>
        <p:nvPicPr>
          <p:cNvPr id="25" name="Graphic 24" descr="Bow outline">
            <a:extLst>
              <a:ext uri="{FF2B5EF4-FFF2-40B4-BE49-F238E27FC236}">
                <a16:creationId xmlns:a16="http://schemas.microsoft.com/office/drawing/2014/main" id="{363BB50D-0D22-AA4B-60F8-AE3F3D72C9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39517" y="3830390"/>
            <a:ext cx="914400" cy="914400"/>
          </a:xfrm>
          <a:prstGeom prst="rect">
            <a:avLst/>
          </a:prstGeom>
        </p:spPr>
      </p:pic>
      <p:pic>
        <p:nvPicPr>
          <p:cNvPr id="27" name="Graphic 26" descr="Present with solid fill">
            <a:extLst>
              <a:ext uri="{FF2B5EF4-FFF2-40B4-BE49-F238E27FC236}">
                <a16:creationId xmlns:a16="http://schemas.microsoft.com/office/drawing/2014/main" id="{10859EC1-9070-08DF-2E99-BBD794CCA7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05027" y="5685888"/>
            <a:ext cx="914400" cy="914400"/>
          </a:xfrm>
          <a:prstGeom prst="rect">
            <a:avLst/>
          </a:prstGeom>
        </p:spPr>
      </p:pic>
      <p:pic>
        <p:nvPicPr>
          <p:cNvPr id="29" name="Graphic 28" descr="Present outline">
            <a:extLst>
              <a:ext uri="{FF2B5EF4-FFF2-40B4-BE49-F238E27FC236}">
                <a16:creationId xmlns:a16="http://schemas.microsoft.com/office/drawing/2014/main" id="{9F4B74CA-E56F-F603-9665-1497FCA6C0A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1317" y="5144585"/>
            <a:ext cx="914400" cy="914400"/>
          </a:xfrm>
          <a:prstGeom prst="rect">
            <a:avLst/>
          </a:prstGeom>
        </p:spPr>
      </p:pic>
      <p:pic>
        <p:nvPicPr>
          <p:cNvPr id="31" name="Graphic 30" descr="Stuffed Toy outline">
            <a:extLst>
              <a:ext uri="{FF2B5EF4-FFF2-40B4-BE49-F238E27FC236}">
                <a16:creationId xmlns:a16="http://schemas.microsoft.com/office/drawing/2014/main" id="{46480331-D595-7476-9FC3-A07311F85A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85031" y="5661097"/>
            <a:ext cx="914400" cy="914400"/>
          </a:xfrm>
          <a:prstGeom prst="rect">
            <a:avLst/>
          </a:prstGeom>
        </p:spPr>
      </p:pic>
      <p:sp>
        <p:nvSpPr>
          <p:cNvPr id="32" name="TextBox 31">
            <a:extLst>
              <a:ext uri="{FF2B5EF4-FFF2-40B4-BE49-F238E27FC236}">
                <a16:creationId xmlns:a16="http://schemas.microsoft.com/office/drawing/2014/main" id="{B04F916A-0F2B-E38B-5705-300EC03FD677}"/>
              </a:ext>
            </a:extLst>
          </p:cNvPr>
          <p:cNvSpPr txBox="1"/>
          <p:nvPr/>
        </p:nvSpPr>
        <p:spPr>
          <a:xfrm>
            <a:off x="8357972" y="2798489"/>
            <a:ext cx="4536139" cy="923330"/>
          </a:xfrm>
          <a:prstGeom prst="rect">
            <a:avLst/>
          </a:prstGeom>
          <a:noFill/>
        </p:spPr>
        <p:txBody>
          <a:bodyPr wrap="square">
            <a:spAutoFit/>
          </a:bodyPr>
          <a:lstStyle/>
          <a:p>
            <a:r>
              <a:rPr lang="en-GB" sz="3600" dirty="0"/>
              <a:t>1834</a:t>
            </a:r>
            <a:r>
              <a:rPr lang="en-GB" dirty="0"/>
              <a:t> </a:t>
            </a:r>
          </a:p>
          <a:p>
            <a:r>
              <a:rPr lang="en-GB" dirty="0"/>
              <a:t>First Time Bank holiday in UK</a:t>
            </a:r>
          </a:p>
        </p:txBody>
      </p:sp>
      <p:pic>
        <p:nvPicPr>
          <p:cNvPr id="35" name="Graphic 34" descr="Holiday tree with solid fill">
            <a:extLst>
              <a:ext uri="{FF2B5EF4-FFF2-40B4-BE49-F238E27FC236}">
                <a16:creationId xmlns:a16="http://schemas.microsoft.com/office/drawing/2014/main" id="{B5C64A41-E8FC-8454-4B96-EBE6286D332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449" y="561358"/>
            <a:ext cx="914400" cy="914400"/>
          </a:xfrm>
          <a:prstGeom prst="rect">
            <a:avLst/>
          </a:prstGeom>
        </p:spPr>
      </p:pic>
      <p:sp>
        <p:nvSpPr>
          <p:cNvPr id="39" name="TextBox 38">
            <a:extLst>
              <a:ext uri="{FF2B5EF4-FFF2-40B4-BE49-F238E27FC236}">
                <a16:creationId xmlns:a16="http://schemas.microsoft.com/office/drawing/2014/main" id="{463DF4B8-B79C-9179-71CA-340D88D64617}"/>
              </a:ext>
            </a:extLst>
          </p:cNvPr>
          <p:cNvSpPr txBox="1"/>
          <p:nvPr/>
        </p:nvSpPr>
        <p:spPr>
          <a:xfrm>
            <a:off x="911290" y="80528"/>
            <a:ext cx="3254310" cy="646331"/>
          </a:xfrm>
          <a:prstGeom prst="rect">
            <a:avLst/>
          </a:prstGeom>
          <a:noFill/>
        </p:spPr>
        <p:txBody>
          <a:bodyPr wrap="square">
            <a:spAutoFit/>
          </a:bodyPr>
          <a:lstStyle/>
          <a:p>
            <a:r>
              <a:rPr lang="en-GB" sz="2400" dirty="0"/>
              <a:t>25 – 30 Million</a:t>
            </a:r>
            <a:endParaRPr lang="en-GB" sz="1200" dirty="0"/>
          </a:p>
          <a:p>
            <a:r>
              <a:rPr lang="en-GB" sz="1200" dirty="0"/>
              <a:t>Real Christmas trees sold in the US annually</a:t>
            </a:r>
          </a:p>
        </p:txBody>
      </p:sp>
      <p:sp>
        <p:nvSpPr>
          <p:cNvPr id="40" name="TextBox 39">
            <a:extLst>
              <a:ext uri="{FF2B5EF4-FFF2-40B4-BE49-F238E27FC236}">
                <a16:creationId xmlns:a16="http://schemas.microsoft.com/office/drawing/2014/main" id="{6961CCEB-40AB-3C69-6A98-20C4FA990856}"/>
              </a:ext>
            </a:extLst>
          </p:cNvPr>
          <p:cNvSpPr txBox="1"/>
          <p:nvPr/>
        </p:nvSpPr>
        <p:spPr>
          <a:xfrm>
            <a:off x="943225" y="769920"/>
            <a:ext cx="2480323" cy="646331"/>
          </a:xfrm>
          <a:prstGeom prst="rect">
            <a:avLst/>
          </a:prstGeom>
          <a:noFill/>
        </p:spPr>
        <p:txBody>
          <a:bodyPr wrap="square">
            <a:spAutoFit/>
          </a:bodyPr>
          <a:lstStyle/>
          <a:p>
            <a:r>
              <a:rPr lang="en-GB" sz="2400" dirty="0"/>
              <a:t>15,000</a:t>
            </a:r>
            <a:endParaRPr lang="en-GB" sz="1200" dirty="0"/>
          </a:p>
          <a:p>
            <a:r>
              <a:rPr lang="en-GB" sz="1200" dirty="0"/>
              <a:t>Christmas trees farms in the US</a:t>
            </a:r>
          </a:p>
        </p:txBody>
      </p:sp>
      <p:sp>
        <p:nvSpPr>
          <p:cNvPr id="41" name="TextBox 40">
            <a:extLst>
              <a:ext uri="{FF2B5EF4-FFF2-40B4-BE49-F238E27FC236}">
                <a16:creationId xmlns:a16="http://schemas.microsoft.com/office/drawing/2014/main" id="{513F444D-6006-DEBE-6C9F-6FDE55C1D6CE}"/>
              </a:ext>
            </a:extLst>
          </p:cNvPr>
          <p:cNvSpPr txBox="1"/>
          <p:nvPr/>
        </p:nvSpPr>
        <p:spPr>
          <a:xfrm>
            <a:off x="911290" y="1935324"/>
            <a:ext cx="2307002" cy="646331"/>
          </a:xfrm>
          <a:prstGeom prst="rect">
            <a:avLst/>
          </a:prstGeom>
          <a:noFill/>
        </p:spPr>
        <p:txBody>
          <a:bodyPr wrap="square">
            <a:spAutoFit/>
          </a:bodyPr>
          <a:lstStyle/>
          <a:p>
            <a:r>
              <a:rPr lang="en-GB" sz="2400" dirty="0"/>
              <a:t>350 Million</a:t>
            </a:r>
            <a:endParaRPr lang="en-GB" sz="1200" dirty="0"/>
          </a:p>
          <a:p>
            <a:r>
              <a:rPr lang="en-GB" sz="1200" dirty="0"/>
              <a:t>Christmas trees growing in the US</a:t>
            </a:r>
          </a:p>
        </p:txBody>
      </p:sp>
      <p:sp>
        <p:nvSpPr>
          <p:cNvPr id="42" name="TextBox 41">
            <a:extLst>
              <a:ext uri="{FF2B5EF4-FFF2-40B4-BE49-F238E27FC236}">
                <a16:creationId xmlns:a16="http://schemas.microsoft.com/office/drawing/2014/main" id="{F7D012CB-CCB5-8EEC-C311-6503B262F01F}"/>
              </a:ext>
            </a:extLst>
          </p:cNvPr>
          <p:cNvSpPr txBox="1"/>
          <p:nvPr/>
        </p:nvSpPr>
        <p:spPr>
          <a:xfrm>
            <a:off x="808563" y="2436977"/>
            <a:ext cx="7452360" cy="646331"/>
          </a:xfrm>
          <a:prstGeom prst="rect">
            <a:avLst/>
          </a:prstGeom>
          <a:noFill/>
        </p:spPr>
        <p:txBody>
          <a:bodyPr wrap="square">
            <a:spAutoFit/>
          </a:bodyPr>
          <a:lstStyle/>
          <a:p>
            <a:r>
              <a:rPr lang="en-GB" sz="2400" dirty="0"/>
              <a:t>Canada</a:t>
            </a:r>
            <a:endParaRPr lang="en-GB" sz="1200" dirty="0"/>
          </a:p>
          <a:p>
            <a:r>
              <a:rPr lang="en-GB" sz="1200" dirty="0"/>
              <a:t>Largest exporter of Christmas trees in the world</a:t>
            </a:r>
          </a:p>
        </p:txBody>
      </p:sp>
      <p:sp>
        <p:nvSpPr>
          <p:cNvPr id="44" name="TextBox 43">
            <a:extLst>
              <a:ext uri="{FF2B5EF4-FFF2-40B4-BE49-F238E27FC236}">
                <a16:creationId xmlns:a16="http://schemas.microsoft.com/office/drawing/2014/main" id="{8B4646B3-AFA8-BAC2-0E75-3437BA52A5FF}"/>
              </a:ext>
            </a:extLst>
          </p:cNvPr>
          <p:cNvSpPr txBox="1"/>
          <p:nvPr/>
        </p:nvSpPr>
        <p:spPr>
          <a:xfrm>
            <a:off x="8786325" y="1228356"/>
            <a:ext cx="7452360" cy="923330"/>
          </a:xfrm>
          <a:prstGeom prst="rect">
            <a:avLst/>
          </a:prstGeom>
          <a:noFill/>
        </p:spPr>
        <p:txBody>
          <a:bodyPr wrap="square">
            <a:spAutoFit/>
          </a:bodyPr>
          <a:lstStyle/>
          <a:p>
            <a:r>
              <a:rPr lang="en-GB" sz="3600" dirty="0"/>
              <a:t>1576</a:t>
            </a:r>
            <a:endParaRPr lang="en-GB" dirty="0"/>
          </a:p>
          <a:p>
            <a:r>
              <a:rPr lang="en-GB" dirty="0"/>
              <a:t>First recorded Christmas Tree </a:t>
            </a:r>
          </a:p>
        </p:txBody>
      </p:sp>
      <p:sp>
        <p:nvSpPr>
          <p:cNvPr id="46" name="TextBox 45">
            <a:extLst>
              <a:ext uri="{FF2B5EF4-FFF2-40B4-BE49-F238E27FC236}">
                <a16:creationId xmlns:a16="http://schemas.microsoft.com/office/drawing/2014/main" id="{89B7C027-E6EE-C8E3-A715-2DA639D9EF64}"/>
              </a:ext>
            </a:extLst>
          </p:cNvPr>
          <p:cNvSpPr txBox="1"/>
          <p:nvPr/>
        </p:nvSpPr>
        <p:spPr>
          <a:xfrm>
            <a:off x="8751770" y="2018800"/>
            <a:ext cx="8102600" cy="923330"/>
          </a:xfrm>
          <a:prstGeom prst="rect">
            <a:avLst/>
          </a:prstGeom>
          <a:noFill/>
        </p:spPr>
        <p:txBody>
          <a:bodyPr wrap="square">
            <a:spAutoFit/>
          </a:bodyPr>
          <a:lstStyle/>
          <a:p>
            <a:r>
              <a:rPr lang="en-GB" sz="3600" dirty="0"/>
              <a:t>1832</a:t>
            </a:r>
            <a:endParaRPr lang="en-GB" dirty="0"/>
          </a:p>
          <a:p>
            <a:r>
              <a:rPr lang="en-GB" dirty="0"/>
              <a:t>Christmas Tree introduced in UK</a:t>
            </a:r>
          </a:p>
        </p:txBody>
      </p:sp>
      <p:sp>
        <p:nvSpPr>
          <p:cNvPr id="49" name="TextBox 48">
            <a:extLst>
              <a:ext uri="{FF2B5EF4-FFF2-40B4-BE49-F238E27FC236}">
                <a16:creationId xmlns:a16="http://schemas.microsoft.com/office/drawing/2014/main" id="{CBF009A2-7D39-CFD2-A643-4DF66AC7D2EB}"/>
              </a:ext>
            </a:extLst>
          </p:cNvPr>
          <p:cNvSpPr txBox="1"/>
          <p:nvPr/>
        </p:nvSpPr>
        <p:spPr>
          <a:xfrm>
            <a:off x="8852858" y="4463567"/>
            <a:ext cx="8102600" cy="923330"/>
          </a:xfrm>
          <a:prstGeom prst="rect">
            <a:avLst/>
          </a:prstGeom>
          <a:noFill/>
        </p:spPr>
        <p:txBody>
          <a:bodyPr wrap="square">
            <a:spAutoFit/>
          </a:bodyPr>
          <a:lstStyle/>
          <a:p>
            <a:r>
              <a:rPr lang="en-GB" sz="3600" dirty="0"/>
              <a:t>1850</a:t>
            </a:r>
            <a:endParaRPr lang="en-GB" dirty="0"/>
          </a:p>
          <a:p>
            <a:r>
              <a:rPr lang="en-GB" dirty="0"/>
              <a:t>Christmas Tree introduced in US</a:t>
            </a:r>
          </a:p>
        </p:txBody>
      </p:sp>
      <p:sp>
        <p:nvSpPr>
          <p:cNvPr id="51" name="TextBox 50">
            <a:extLst>
              <a:ext uri="{FF2B5EF4-FFF2-40B4-BE49-F238E27FC236}">
                <a16:creationId xmlns:a16="http://schemas.microsoft.com/office/drawing/2014/main" id="{F9D188FD-CD28-9CC1-08F1-8317122B7A11}"/>
              </a:ext>
            </a:extLst>
          </p:cNvPr>
          <p:cNvSpPr txBox="1"/>
          <p:nvPr/>
        </p:nvSpPr>
        <p:spPr>
          <a:xfrm>
            <a:off x="8852858" y="5265297"/>
            <a:ext cx="8478520" cy="923330"/>
          </a:xfrm>
          <a:prstGeom prst="rect">
            <a:avLst/>
          </a:prstGeom>
          <a:noFill/>
        </p:spPr>
        <p:txBody>
          <a:bodyPr wrap="square">
            <a:spAutoFit/>
          </a:bodyPr>
          <a:lstStyle/>
          <a:p>
            <a:r>
              <a:rPr lang="en-GB" sz="3600" dirty="0"/>
              <a:t>1882</a:t>
            </a:r>
            <a:endParaRPr lang="en-GB" dirty="0"/>
          </a:p>
          <a:p>
            <a:r>
              <a:rPr lang="en-GB" dirty="0"/>
              <a:t>First known eclectically-lit Christmas Tree</a:t>
            </a:r>
          </a:p>
        </p:txBody>
      </p:sp>
      <p:sp>
        <p:nvSpPr>
          <p:cNvPr id="53" name="TextBox 52">
            <a:extLst>
              <a:ext uri="{FF2B5EF4-FFF2-40B4-BE49-F238E27FC236}">
                <a16:creationId xmlns:a16="http://schemas.microsoft.com/office/drawing/2014/main" id="{BE9A78CD-3E6F-B5BB-F88E-8984C5BEFA32}"/>
              </a:ext>
            </a:extLst>
          </p:cNvPr>
          <p:cNvSpPr txBox="1"/>
          <p:nvPr/>
        </p:nvSpPr>
        <p:spPr>
          <a:xfrm>
            <a:off x="6442231" y="94446"/>
            <a:ext cx="4536139" cy="923330"/>
          </a:xfrm>
          <a:prstGeom prst="rect">
            <a:avLst/>
          </a:prstGeom>
          <a:noFill/>
        </p:spPr>
        <p:txBody>
          <a:bodyPr wrap="square">
            <a:spAutoFit/>
          </a:bodyPr>
          <a:lstStyle/>
          <a:p>
            <a:r>
              <a:rPr lang="en-GB" sz="3600" dirty="0"/>
              <a:t>270</a:t>
            </a:r>
          </a:p>
          <a:p>
            <a:r>
              <a:rPr lang="en-GB" dirty="0"/>
              <a:t>St. Nicholas was born</a:t>
            </a:r>
          </a:p>
        </p:txBody>
      </p:sp>
      <p:sp>
        <p:nvSpPr>
          <p:cNvPr id="54" name="TextBox 53">
            <a:extLst>
              <a:ext uri="{FF2B5EF4-FFF2-40B4-BE49-F238E27FC236}">
                <a16:creationId xmlns:a16="http://schemas.microsoft.com/office/drawing/2014/main" id="{F5F0A8DC-F56D-5393-4354-BC7B16112B5A}"/>
              </a:ext>
            </a:extLst>
          </p:cNvPr>
          <p:cNvSpPr txBox="1"/>
          <p:nvPr/>
        </p:nvSpPr>
        <p:spPr>
          <a:xfrm>
            <a:off x="5951444" y="1168061"/>
            <a:ext cx="7452360" cy="923330"/>
          </a:xfrm>
          <a:prstGeom prst="rect">
            <a:avLst/>
          </a:prstGeom>
          <a:noFill/>
        </p:spPr>
        <p:txBody>
          <a:bodyPr wrap="square">
            <a:spAutoFit/>
          </a:bodyPr>
          <a:lstStyle/>
          <a:p>
            <a:r>
              <a:rPr lang="en-GB" sz="3600" dirty="0"/>
              <a:t>16</a:t>
            </a:r>
            <a:r>
              <a:rPr lang="en-GB" sz="3600" baseline="30000" dirty="0"/>
              <a:t>th</a:t>
            </a:r>
            <a:r>
              <a:rPr lang="en-GB" sz="3600" dirty="0"/>
              <a:t> Century</a:t>
            </a:r>
            <a:endParaRPr lang="en-GB" dirty="0"/>
          </a:p>
          <a:p>
            <a:r>
              <a:rPr lang="en-GB" dirty="0"/>
              <a:t>First appearance of father </a:t>
            </a:r>
            <a:r>
              <a:rPr lang="en-GB" dirty="0" err="1"/>
              <a:t>Chistmas</a:t>
            </a:r>
            <a:r>
              <a:rPr lang="en-GB" dirty="0"/>
              <a:t> </a:t>
            </a:r>
          </a:p>
        </p:txBody>
      </p:sp>
      <p:sp>
        <p:nvSpPr>
          <p:cNvPr id="55" name="TextBox 54">
            <a:extLst>
              <a:ext uri="{FF2B5EF4-FFF2-40B4-BE49-F238E27FC236}">
                <a16:creationId xmlns:a16="http://schemas.microsoft.com/office/drawing/2014/main" id="{936722CD-22F2-379D-F797-06AF73C96E4A}"/>
              </a:ext>
            </a:extLst>
          </p:cNvPr>
          <p:cNvSpPr txBox="1"/>
          <p:nvPr/>
        </p:nvSpPr>
        <p:spPr>
          <a:xfrm>
            <a:off x="8783623" y="5948859"/>
            <a:ext cx="7452360" cy="923330"/>
          </a:xfrm>
          <a:prstGeom prst="rect">
            <a:avLst/>
          </a:prstGeom>
          <a:noFill/>
        </p:spPr>
        <p:txBody>
          <a:bodyPr wrap="square">
            <a:spAutoFit/>
          </a:bodyPr>
          <a:lstStyle/>
          <a:p>
            <a:r>
              <a:rPr lang="en-GB" sz="3600" dirty="0"/>
              <a:t>1939</a:t>
            </a:r>
            <a:endParaRPr lang="en-GB" dirty="0"/>
          </a:p>
          <a:p>
            <a:r>
              <a:rPr lang="en-GB" dirty="0"/>
              <a:t>First appearance of Rudolph the Red-nose Reindeer </a:t>
            </a:r>
          </a:p>
        </p:txBody>
      </p:sp>
      <p:sp>
        <p:nvSpPr>
          <p:cNvPr id="56" name="TextBox 55">
            <a:extLst>
              <a:ext uri="{FF2B5EF4-FFF2-40B4-BE49-F238E27FC236}">
                <a16:creationId xmlns:a16="http://schemas.microsoft.com/office/drawing/2014/main" id="{D5D550D0-C176-E52D-816C-48518106FDAB}"/>
              </a:ext>
            </a:extLst>
          </p:cNvPr>
          <p:cNvSpPr txBox="1"/>
          <p:nvPr/>
        </p:nvSpPr>
        <p:spPr>
          <a:xfrm>
            <a:off x="5924653" y="1841376"/>
            <a:ext cx="7452360" cy="923330"/>
          </a:xfrm>
          <a:prstGeom prst="rect">
            <a:avLst/>
          </a:prstGeom>
          <a:noFill/>
        </p:spPr>
        <p:txBody>
          <a:bodyPr wrap="square">
            <a:spAutoFit/>
          </a:bodyPr>
          <a:lstStyle/>
          <a:p>
            <a:r>
              <a:rPr lang="en-GB" sz="3600" dirty="0"/>
              <a:t>1773</a:t>
            </a:r>
            <a:endParaRPr lang="en-GB" dirty="0"/>
          </a:p>
          <a:p>
            <a:r>
              <a:rPr lang="en-GB" dirty="0"/>
              <a:t>First use of the name “Santa Claus” in the American press </a:t>
            </a:r>
          </a:p>
        </p:txBody>
      </p:sp>
      <p:sp>
        <p:nvSpPr>
          <p:cNvPr id="57" name="TextBox 56">
            <a:extLst>
              <a:ext uri="{FF2B5EF4-FFF2-40B4-BE49-F238E27FC236}">
                <a16:creationId xmlns:a16="http://schemas.microsoft.com/office/drawing/2014/main" id="{C66AF559-D213-2E08-1EED-805FCA330693}"/>
              </a:ext>
            </a:extLst>
          </p:cNvPr>
          <p:cNvSpPr txBox="1"/>
          <p:nvPr/>
        </p:nvSpPr>
        <p:spPr>
          <a:xfrm>
            <a:off x="2926200" y="98384"/>
            <a:ext cx="2937523" cy="646331"/>
          </a:xfrm>
          <a:prstGeom prst="rect">
            <a:avLst/>
          </a:prstGeom>
          <a:noFill/>
        </p:spPr>
        <p:txBody>
          <a:bodyPr wrap="square">
            <a:spAutoFit/>
          </a:bodyPr>
          <a:lstStyle/>
          <a:p>
            <a:r>
              <a:rPr lang="en-GB" sz="2400" dirty="0"/>
              <a:t>6 – 8 Million</a:t>
            </a:r>
            <a:endParaRPr lang="en-GB" sz="1200" dirty="0"/>
          </a:p>
          <a:p>
            <a:r>
              <a:rPr lang="en-GB" sz="1200" dirty="0"/>
              <a:t>Real Christmas trees sold in the UK annually</a:t>
            </a:r>
          </a:p>
        </p:txBody>
      </p:sp>
      <p:sp>
        <p:nvSpPr>
          <p:cNvPr id="59" name="TextBox 58">
            <a:extLst>
              <a:ext uri="{FF2B5EF4-FFF2-40B4-BE49-F238E27FC236}">
                <a16:creationId xmlns:a16="http://schemas.microsoft.com/office/drawing/2014/main" id="{C68C7B41-05B2-64A1-A95A-10F393A937CA}"/>
              </a:ext>
            </a:extLst>
          </p:cNvPr>
          <p:cNvSpPr txBox="1"/>
          <p:nvPr/>
        </p:nvSpPr>
        <p:spPr>
          <a:xfrm>
            <a:off x="5245451" y="3026223"/>
            <a:ext cx="3753045" cy="1538883"/>
          </a:xfrm>
          <a:prstGeom prst="rect">
            <a:avLst/>
          </a:prstGeom>
          <a:noFill/>
        </p:spPr>
        <p:txBody>
          <a:bodyPr wrap="square">
            <a:spAutoFit/>
          </a:bodyPr>
          <a:lstStyle/>
          <a:p>
            <a:r>
              <a:rPr lang="en-GB" sz="4000" b="0" i="0" dirty="0">
                <a:effectLst/>
                <a:latin typeface="latoregular"/>
              </a:rPr>
              <a:t>1947</a:t>
            </a:r>
          </a:p>
          <a:p>
            <a:r>
              <a:rPr lang="en-GB" b="0" i="0" dirty="0">
                <a:effectLst/>
                <a:latin typeface="latoregular"/>
              </a:rPr>
              <a:t>the tree in London’s Trafalgar Square has been a gift from the city of Oslo, Norway</a:t>
            </a:r>
            <a:endParaRPr lang="en-GB" dirty="0"/>
          </a:p>
        </p:txBody>
      </p:sp>
      <p:sp>
        <p:nvSpPr>
          <p:cNvPr id="61" name="TextBox 60">
            <a:extLst>
              <a:ext uri="{FF2B5EF4-FFF2-40B4-BE49-F238E27FC236}">
                <a16:creationId xmlns:a16="http://schemas.microsoft.com/office/drawing/2014/main" id="{56AF8D74-DE19-C0D1-9362-11524D013AF1}"/>
              </a:ext>
            </a:extLst>
          </p:cNvPr>
          <p:cNvSpPr txBox="1"/>
          <p:nvPr/>
        </p:nvSpPr>
        <p:spPr>
          <a:xfrm>
            <a:off x="3589187" y="421550"/>
            <a:ext cx="2248786" cy="2092881"/>
          </a:xfrm>
          <a:prstGeom prst="rect">
            <a:avLst/>
          </a:prstGeom>
          <a:noFill/>
        </p:spPr>
        <p:txBody>
          <a:bodyPr wrap="square">
            <a:spAutoFit/>
          </a:bodyPr>
          <a:lstStyle/>
          <a:p>
            <a:r>
              <a:rPr lang="en-GB" sz="4000" b="1" dirty="0"/>
              <a:t>221ft</a:t>
            </a:r>
          </a:p>
          <a:p>
            <a:r>
              <a:rPr lang="en-GB" dirty="0"/>
              <a:t>The world's tallest Xmas tree was erected in a Washington shopping mall in 1950.</a:t>
            </a:r>
          </a:p>
        </p:txBody>
      </p:sp>
      <p:sp>
        <p:nvSpPr>
          <p:cNvPr id="63" name="TextBox 62">
            <a:extLst>
              <a:ext uri="{FF2B5EF4-FFF2-40B4-BE49-F238E27FC236}">
                <a16:creationId xmlns:a16="http://schemas.microsoft.com/office/drawing/2014/main" id="{2343F50A-435E-2C14-0ADD-E5134BE64300}"/>
              </a:ext>
            </a:extLst>
          </p:cNvPr>
          <p:cNvSpPr txBox="1"/>
          <p:nvPr/>
        </p:nvSpPr>
        <p:spPr>
          <a:xfrm>
            <a:off x="2344916" y="1872003"/>
            <a:ext cx="2430066" cy="646331"/>
          </a:xfrm>
          <a:prstGeom prst="rect">
            <a:avLst/>
          </a:prstGeom>
          <a:noFill/>
        </p:spPr>
        <p:txBody>
          <a:bodyPr wrap="square">
            <a:spAutoFit/>
          </a:bodyPr>
          <a:lstStyle/>
          <a:p>
            <a:r>
              <a:rPr lang="en-GB" sz="2400" dirty="0"/>
              <a:t>100 Million</a:t>
            </a:r>
            <a:endParaRPr lang="en-GB" sz="1200" dirty="0"/>
          </a:p>
          <a:p>
            <a:r>
              <a:rPr lang="en-GB" sz="1200" dirty="0"/>
              <a:t>Christmas trees growing in the UK</a:t>
            </a:r>
          </a:p>
        </p:txBody>
      </p:sp>
      <p:sp>
        <p:nvSpPr>
          <p:cNvPr id="65" name="TextBox 64">
            <a:extLst>
              <a:ext uri="{FF2B5EF4-FFF2-40B4-BE49-F238E27FC236}">
                <a16:creationId xmlns:a16="http://schemas.microsoft.com/office/drawing/2014/main" id="{FBB3F97F-ED34-19DA-3C7F-EAF31E199FC4}"/>
              </a:ext>
            </a:extLst>
          </p:cNvPr>
          <p:cNvSpPr txBox="1"/>
          <p:nvPr/>
        </p:nvSpPr>
        <p:spPr>
          <a:xfrm>
            <a:off x="117143" y="-36910"/>
            <a:ext cx="8666480" cy="369332"/>
          </a:xfrm>
          <a:prstGeom prst="rect">
            <a:avLst/>
          </a:prstGeom>
          <a:noFill/>
        </p:spPr>
        <p:txBody>
          <a:bodyPr wrap="square">
            <a:spAutoFit/>
          </a:bodyPr>
          <a:lstStyle/>
          <a:p>
            <a:r>
              <a:rPr lang="en-GB" dirty="0"/>
              <a:t>£3,000,000 worth of Christmas trees imported into the UK in 2017</a:t>
            </a:r>
          </a:p>
        </p:txBody>
      </p:sp>
    </p:spTree>
    <p:extLst>
      <p:ext uri="{BB962C8B-B14F-4D97-AF65-F5344CB8AC3E}">
        <p14:creationId xmlns:p14="http://schemas.microsoft.com/office/powerpoint/2010/main" val="26386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E6D9"/>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A2E166-BC3D-73FA-4195-D9973B2A2C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15"/>
          <a:stretch/>
        </p:blipFill>
        <p:spPr bwMode="auto">
          <a:xfrm>
            <a:off x="1833258" y="889991"/>
            <a:ext cx="6219356" cy="5969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6BF048-63D4-D72E-74B4-D754F820BBF2}"/>
              </a:ext>
            </a:extLst>
          </p:cNvPr>
          <p:cNvSpPr txBox="1"/>
          <p:nvPr/>
        </p:nvSpPr>
        <p:spPr>
          <a:xfrm>
            <a:off x="9042256" y="2102160"/>
            <a:ext cx="2784036" cy="723275"/>
          </a:xfrm>
          <a:prstGeom prst="rect">
            <a:avLst/>
          </a:prstGeom>
          <a:noFill/>
        </p:spPr>
        <p:txBody>
          <a:bodyPr wrap="square">
            <a:spAutoFit/>
          </a:bodyPr>
          <a:lstStyle/>
          <a:p>
            <a:r>
              <a:rPr lang="en-GB" sz="2000" b="1" i="0" dirty="0">
                <a:solidFill>
                  <a:srgbClr val="02534A"/>
                </a:solidFill>
                <a:effectLst/>
              </a:rPr>
              <a:t>1947</a:t>
            </a:r>
          </a:p>
          <a:p>
            <a:r>
              <a:rPr lang="en-GB" sz="1050" dirty="0">
                <a:solidFill>
                  <a:srgbClr val="007D6F"/>
                </a:solidFill>
              </a:rPr>
              <a:t>T</a:t>
            </a:r>
            <a:r>
              <a:rPr lang="en-GB" sz="1050" b="0" i="0" dirty="0">
                <a:solidFill>
                  <a:srgbClr val="007D6F"/>
                </a:solidFill>
                <a:effectLst/>
              </a:rPr>
              <a:t>he first tree in London’s Trafalgar Square </a:t>
            </a:r>
            <a:r>
              <a:rPr lang="en-GB" sz="1050" dirty="0">
                <a:solidFill>
                  <a:srgbClr val="007D6F"/>
                </a:solidFill>
              </a:rPr>
              <a:t>received as a</a:t>
            </a:r>
            <a:r>
              <a:rPr lang="en-GB" sz="1050" b="0" i="0" dirty="0">
                <a:solidFill>
                  <a:srgbClr val="007D6F"/>
                </a:solidFill>
                <a:effectLst/>
              </a:rPr>
              <a:t> gift from the city of Oslo, Norway</a:t>
            </a:r>
            <a:endParaRPr lang="en-GB" sz="1050" dirty="0">
              <a:solidFill>
                <a:srgbClr val="007D6F"/>
              </a:solidFill>
            </a:endParaRPr>
          </a:p>
        </p:txBody>
      </p:sp>
      <p:sp>
        <p:nvSpPr>
          <p:cNvPr id="8" name="TextBox 7">
            <a:extLst>
              <a:ext uri="{FF2B5EF4-FFF2-40B4-BE49-F238E27FC236}">
                <a16:creationId xmlns:a16="http://schemas.microsoft.com/office/drawing/2014/main" id="{AC5C30BB-4A5F-5A21-A4F0-7C108D559234}"/>
              </a:ext>
            </a:extLst>
          </p:cNvPr>
          <p:cNvSpPr txBox="1"/>
          <p:nvPr/>
        </p:nvSpPr>
        <p:spPr>
          <a:xfrm>
            <a:off x="271449" y="5187468"/>
            <a:ext cx="2580298" cy="1411669"/>
          </a:xfrm>
          <a:prstGeom prst="rect">
            <a:avLst/>
          </a:prstGeom>
          <a:noFill/>
        </p:spPr>
        <p:txBody>
          <a:bodyPr wrap="square">
            <a:spAutoFit/>
          </a:bodyPr>
          <a:lstStyle/>
          <a:p>
            <a:r>
              <a:rPr lang="en-GB" sz="3600" b="1" dirty="0">
                <a:solidFill>
                  <a:srgbClr val="049E8C"/>
                </a:solidFill>
              </a:rPr>
              <a:t>221ft</a:t>
            </a:r>
          </a:p>
          <a:p>
            <a:r>
              <a:rPr lang="en-GB" sz="1600" dirty="0">
                <a:solidFill>
                  <a:srgbClr val="049E8C"/>
                </a:solidFill>
              </a:rPr>
              <a:t>The world's tallest Xmas tree was erected in a Washington shopping mall in 1950</a:t>
            </a:r>
          </a:p>
        </p:txBody>
      </p:sp>
      <p:sp>
        <p:nvSpPr>
          <p:cNvPr id="10" name="TextBox 9">
            <a:extLst>
              <a:ext uri="{FF2B5EF4-FFF2-40B4-BE49-F238E27FC236}">
                <a16:creationId xmlns:a16="http://schemas.microsoft.com/office/drawing/2014/main" id="{42C43D20-065E-0EF6-367A-00220EDFA60E}"/>
              </a:ext>
            </a:extLst>
          </p:cNvPr>
          <p:cNvSpPr txBox="1"/>
          <p:nvPr/>
        </p:nvSpPr>
        <p:spPr>
          <a:xfrm>
            <a:off x="1567646" y="1202272"/>
            <a:ext cx="2111706" cy="892552"/>
          </a:xfrm>
          <a:prstGeom prst="rect">
            <a:avLst/>
          </a:prstGeom>
          <a:noFill/>
        </p:spPr>
        <p:txBody>
          <a:bodyPr wrap="square">
            <a:spAutoFit/>
          </a:bodyPr>
          <a:lstStyle/>
          <a:p>
            <a:r>
              <a:rPr lang="en-GB" sz="2800" b="1" dirty="0">
                <a:solidFill>
                  <a:srgbClr val="C00B36"/>
                </a:solidFill>
              </a:rPr>
              <a:t>£3,000,000 </a:t>
            </a:r>
          </a:p>
          <a:p>
            <a:r>
              <a:rPr lang="en-GB" sz="1200" dirty="0">
                <a:solidFill>
                  <a:srgbClr val="C00B36"/>
                </a:solidFill>
              </a:rPr>
              <a:t>worth of Christmas trees imported into the UK in 2017</a:t>
            </a:r>
          </a:p>
        </p:txBody>
      </p:sp>
      <p:sp>
        <p:nvSpPr>
          <p:cNvPr id="11" name="TextBox 10">
            <a:extLst>
              <a:ext uri="{FF2B5EF4-FFF2-40B4-BE49-F238E27FC236}">
                <a16:creationId xmlns:a16="http://schemas.microsoft.com/office/drawing/2014/main" id="{65137FC7-8EAD-D630-BA48-5F59EBB40442}"/>
              </a:ext>
            </a:extLst>
          </p:cNvPr>
          <p:cNvSpPr txBox="1"/>
          <p:nvPr/>
        </p:nvSpPr>
        <p:spPr>
          <a:xfrm>
            <a:off x="255109" y="3944981"/>
            <a:ext cx="2041748" cy="1015663"/>
          </a:xfrm>
          <a:prstGeom prst="rect">
            <a:avLst/>
          </a:prstGeom>
          <a:noFill/>
        </p:spPr>
        <p:txBody>
          <a:bodyPr wrap="square">
            <a:spAutoFit/>
          </a:bodyPr>
          <a:lstStyle/>
          <a:p>
            <a:r>
              <a:rPr lang="en-GB" sz="3600" b="1" dirty="0">
                <a:solidFill>
                  <a:srgbClr val="FFB725"/>
                </a:solidFill>
              </a:rPr>
              <a:t>Canada</a:t>
            </a:r>
            <a:r>
              <a:rPr lang="en-GB" b="1" dirty="0">
                <a:solidFill>
                  <a:srgbClr val="FFB725"/>
                </a:solidFill>
              </a:rPr>
              <a:t> </a:t>
            </a:r>
            <a:endParaRPr lang="en-GB" sz="1200" b="1" dirty="0">
              <a:solidFill>
                <a:srgbClr val="FFB725"/>
              </a:solidFill>
            </a:endParaRPr>
          </a:p>
          <a:p>
            <a:r>
              <a:rPr lang="en-GB" sz="1200" dirty="0">
                <a:solidFill>
                  <a:srgbClr val="F79A12"/>
                </a:solidFill>
              </a:rPr>
              <a:t>is the largest exporter  of Christmas trees in the world</a:t>
            </a:r>
          </a:p>
        </p:txBody>
      </p:sp>
      <p:sp>
        <p:nvSpPr>
          <p:cNvPr id="12" name="TextBox 11">
            <a:extLst>
              <a:ext uri="{FF2B5EF4-FFF2-40B4-BE49-F238E27FC236}">
                <a16:creationId xmlns:a16="http://schemas.microsoft.com/office/drawing/2014/main" id="{045C2964-95C7-9716-AEB6-A9A59A08485B}"/>
              </a:ext>
            </a:extLst>
          </p:cNvPr>
          <p:cNvSpPr txBox="1"/>
          <p:nvPr/>
        </p:nvSpPr>
        <p:spPr>
          <a:xfrm>
            <a:off x="7807703" y="124963"/>
            <a:ext cx="4338822" cy="646331"/>
          </a:xfrm>
          <a:prstGeom prst="rect">
            <a:avLst/>
          </a:prstGeom>
          <a:noFill/>
        </p:spPr>
        <p:txBody>
          <a:bodyPr wrap="square">
            <a:spAutoFit/>
          </a:bodyPr>
          <a:lstStyle/>
          <a:p>
            <a:r>
              <a:rPr lang="en-GB" sz="2400" dirty="0"/>
              <a:t>        </a:t>
            </a:r>
            <a:r>
              <a:rPr lang="en-GB" sz="2400" b="1" dirty="0">
                <a:solidFill>
                  <a:srgbClr val="02534A"/>
                </a:solidFill>
              </a:rPr>
              <a:t>1576</a:t>
            </a:r>
            <a:endParaRPr lang="en-GB" sz="1200" b="1" dirty="0">
              <a:solidFill>
                <a:srgbClr val="02534A"/>
              </a:solidFill>
            </a:endParaRPr>
          </a:p>
          <a:p>
            <a:r>
              <a:rPr lang="en-GB" sz="1200" dirty="0">
                <a:solidFill>
                  <a:srgbClr val="007D6F"/>
                </a:solidFill>
              </a:rPr>
              <a:t>First recorded Christmas Tree </a:t>
            </a:r>
          </a:p>
        </p:txBody>
      </p:sp>
      <p:sp>
        <p:nvSpPr>
          <p:cNvPr id="13" name="TextBox 12">
            <a:extLst>
              <a:ext uri="{FF2B5EF4-FFF2-40B4-BE49-F238E27FC236}">
                <a16:creationId xmlns:a16="http://schemas.microsoft.com/office/drawing/2014/main" id="{87DE71E1-DF46-E824-5F63-D50C77B84A09}"/>
              </a:ext>
            </a:extLst>
          </p:cNvPr>
          <p:cNvSpPr txBox="1"/>
          <p:nvPr/>
        </p:nvSpPr>
        <p:spPr>
          <a:xfrm>
            <a:off x="6645099" y="944925"/>
            <a:ext cx="2078300" cy="584775"/>
          </a:xfrm>
          <a:prstGeom prst="rect">
            <a:avLst/>
          </a:prstGeom>
          <a:noFill/>
        </p:spPr>
        <p:txBody>
          <a:bodyPr wrap="square">
            <a:spAutoFit/>
          </a:bodyPr>
          <a:lstStyle/>
          <a:p>
            <a:r>
              <a:rPr lang="en-GB" sz="2000" b="1" dirty="0">
                <a:solidFill>
                  <a:srgbClr val="02534A"/>
                </a:solidFill>
              </a:rPr>
              <a:t>1850</a:t>
            </a:r>
            <a:endParaRPr lang="en-GB" sz="1100" b="1" dirty="0">
              <a:solidFill>
                <a:srgbClr val="02534A"/>
              </a:solidFill>
            </a:endParaRPr>
          </a:p>
          <a:p>
            <a:r>
              <a:rPr lang="en-GB" sz="1100" dirty="0">
                <a:solidFill>
                  <a:srgbClr val="007D6F"/>
                </a:solidFill>
              </a:rPr>
              <a:t>Christmas Tree introduced in US</a:t>
            </a:r>
          </a:p>
        </p:txBody>
      </p:sp>
      <p:sp>
        <p:nvSpPr>
          <p:cNvPr id="14" name="TextBox 13">
            <a:extLst>
              <a:ext uri="{FF2B5EF4-FFF2-40B4-BE49-F238E27FC236}">
                <a16:creationId xmlns:a16="http://schemas.microsoft.com/office/drawing/2014/main" id="{576A837F-1C57-873A-00F4-FC80E36534DF}"/>
              </a:ext>
            </a:extLst>
          </p:cNvPr>
          <p:cNvSpPr txBox="1"/>
          <p:nvPr/>
        </p:nvSpPr>
        <p:spPr>
          <a:xfrm>
            <a:off x="9013444" y="1405279"/>
            <a:ext cx="2702989" cy="584775"/>
          </a:xfrm>
          <a:prstGeom prst="rect">
            <a:avLst/>
          </a:prstGeom>
          <a:noFill/>
        </p:spPr>
        <p:txBody>
          <a:bodyPr wrap="square">
            <a:spAutoFit/>
          </a:bodyPr>
          <a:lstStyle/>
          <a:p>
            <a:r>
              <a:rPr lang="en-GB" sz="2000" b="1" dirty="0">
                <a:solidFill>
                  <a:srgbClr val="02534A"/>
                </a:solidFill>
              </a:rPr>
              <a:t>1882</a:t>
            </a:r>
            <a:endParaRPr lang="en-GB" sz="1100" b="1" dirty="0">
              <a:solidFill>
                <a:srgbClr val="02534A"/>
              </a:solidFill>
            </a:endParaRPr>
          </a:p>
          <a:p>
            <a:r>
              <a:rPr lang="en-GB" sz="1100" dirty="0">
                <a:solidFill>
                  <a:srgbClr val="007D6F"/>
                </a:solidFill>
              </a:rPr>
              <a:t>First known eclectically-lit tree</a:t>
            </a:r>
          </a:p>
        </p:txBody>
      </p:sp>
      <p:sp>
        <p:nvSpPr>
          <p:cNvPr id="18" name="TextBox 17">
            <a:extLst>
              <a:ext uri="{FF2B5EF4-FFF2-40B4-BE49-F238E27FC236}">
                <a16:creationId xmlns:a16="http://schemas.microsoft.com/office/drawing/2014/main" id="{D1DADD9D-85EB-9E87-F2C2-388ADFC03989}"/>
              </a:ext>
            </a:extLst>
          </p:cNvPr>
          <p:cNvSpPr txBox="1"/>
          <p:nvPr/>
        </p:nvSpPr>
        <p:spPr>
          <a:xfrm>
            <a:off x="9020330" y="3850177"/>
            <a:ext cx="633422" cy="461665"/>
          </a:xfrm>
          <a:prstGeom prst="rect">
            <a:avLst/>
          </a:prstGeom>
          <a:noFill/>
        </p:spPr>
        <p:txBody>
          <a:bodyPr wrap="square">
            <a:spAutoFit/>
          </a:bodyPr>
          <a:lstStyle/>
          <a:p>
            <a:r>
              <a:rPr lang="en-GB" sz="2400" b="1" dirty="0">
                <a:solidFill>
                  <a:srgbClr val="C00B36"/>
                </a:solidFill>
              </a:rPr>
              <a:t>16</a:t>
            </a:r>
            <a:endParaRPr lang="en-GB" sz="1200" dirty="0">
              <a:solidFill>
                <a:srgbClr val="C00B36"/>
              </a:solidFill>
            </a:endParaRPr>
          </a:p>
        </p:txBody>
      </p:sp>
      <p:sp>
        <p:nvSpPr>
          <p:cNvPr id="20" name="TextBox 19">
            <a:extLst>
              <a:ext uri="{FF2B5EF4-FFF2-40B4-BE49-F238E27FC236}">
                <a16:creationId xmlns:a16="http://schemas.microsoft.com/office/drawing/2014/main" id="{537EB6B8-2D87-7FA4-4300-BED9A559DB68}"/>
              </a:ext>
            </a:extLst>
          </p:cNvPr>
          <p:cNvSpPr txBox="1"/>
          <p:nvPr/>
        </p:nvSpPr>
        <p:spPr>
          <a:xfrm>
            <a:off x="8994599" y="4312757"/>
            <a:ext cx="744680" cy="461665"/>
          </a:xfrm>
          <a:prstGeom prst="rect">
            <a:avLst/>
          </a:prstGeom>
          <a:noFill/>
        </p:spPr>
        <p:txBody>
          <a:bodyPr wrap="square">
            <a:spAutoFit/>
          </a:bodyPr>
          <a:lstStyle/>
          <a:p>
            <a:r>
              <a:rPr lang="en-GB" sz="2400" b="1" dirty="0">
                <a:solidFill>
                  <a:srgbClr val="C00B36"/>
                </a:solidFill>
              </a:rPr>
              <a:t>3.5</a:t>
            </a:r>
            <a:endParaRPr lang="en-GB" sz="2400" dirty="0">
              <a:solidFill>
                <a:srgbClr val="C00B36"/>
              </a:solidFill>
            </a:endParaRPr>
          </a:p>
        </p:txBody>
      </p:sp>
      <p:sp>
        <p:nvSpPr>
          <p:cNvPr id="22" name="TextBox 21">
            <a:extLst>
              <a:ext uri="{FF2B5EF4-FFF2-40B4-BE49-F238E27FC236}">
                <a16:creationId xmlns:a16="http://schemas.microsoft.com/office/drawing/2014/main" id="{8EF7E406-E928-57D9-6F55-547457377226}"/>
              </a:ext>
            </a:extLst>
          </p:cNvPr>
          <p:cNvSpPr txBox="1"/>
          <p:nvPr/>
        </p:nvSpPr>
        <p:spPr>
          <a:xfrm>
            <a:off x="9613054" y="4360690"/>
            <a:ext cx="2385643" cy="646331"/>
          </a:xfrm>
          <a:prstGeom prst="rect">
            <a:avLst/>
          </a:prstGeom>
          <a:noFill/>
        </p:spPr>
        <p:txBody>
          <a:bodyPr wrap="square">
            <a:spAutoFit/>
          </a:bodyPr>
          <a:lstStyle/>
          <a:p>
            <a:r>
              <a:rPr lang="en-GB" sz="1200" dirty="0">
                <a:solidFill>
                  <a:srgbClr val="C00B36"/>
                </a:solidFill>
              </a:rPr>
              <a:t>of CO</a:t>
            </a:r>
            <a:r>
              <a:rPr lang="en-GB" sz="1200" baseline="-25000" dirty="0">
                <a:solidFill>
                  <a:srgbClr val="C00B36"/>
                </a:solidFill>
              </a:rPr>
              <a:t>2</a:t>
            </a:r>
            <a:r>
              <a:rPr lang="en-GB" sz="1200" dirty="0">
                <a:solidFill>
                  <a:srgbClr val="C00B36"/>
                </a:solidFill>
              </a:rPr>
              <a:t> is released by disposing of a real tree by burning it on a bonfire, planting it or having it chipped </a:t>
            </a:r>
          </a:p>
        </p:txBody>
      </p:sp>
      <p:sp>
        <p:nvSpPr>
          <p:cNvPr id="23" name="TextBox 22">
            <a:extLst>
              <a:ext uri="{FF2B5EF4-FFF2-40B4-BE49-F238E27FC236}">
                <a16:creationId xmlns:a16="http://schemas.microsoft.com/office/drawing/2014/main" id="{A7864538-18CA-AB75-E303-CE2A93A7D50D}"/>
              </a:ext>
            </a:extLst>
          </p:cNvPr>
          <p:cNvSpPr txBox="1"/>
          <p:nvPr/>
        </p:nvSpPr>
        <p:spPr>
          <a:xfrm>
            <a:off x="9635993" y="3921361"/>
            <a:ext cx="2556007" cy="461665"/>
          </a:xfrm>
          <a:prstGeom prst="rect">
            <a:avLst/>
          </a:prstGeom>
          <a:noFill/>
        </p:spPr>
        <p:txBody>
          <a:bodyPr wrap="square">
            <a:spAutoFit/>
          </a:bodyPr>
          <a:lstStyle/>
          <a:p>
            <a:r>
              <a:rPr lang="en-GB" sz="1200" dirty="0">
                <a:solidFill>
                  <a:srgbClr val="C00B36"/>
                </a:solidFill>
              </a:rPr>
              <a:t>of CO</a:t>
            </a:r>
            <a:r>
              <a:rPr lang="en-GB" sz="1200" baseline="-25000" dirty="0">
                <a:solidFill>
                  <a:srgbClr val="C00B36"/>
                </a:solidFill>
              </a:rPr>
              <a:t>2</a:t>
            </a:r>
            <a:r>
              <a:rPr lang="en-GB" sz="1200" dirty="0">
                <a:solidFill>
                  <a:srgbClr val="C00B36"/>
                </a:solidFill>
              </a:rPr>
              <a:t> is released by disposing of a real tree into landfill</a:t>
            </a:r>
          </a:p>
        </p:txBody>
      </p:sp>
      <p:sp>
        <p:nvSpPr>
          <p:cNvPr id="26" name="TextBox 25">
            <a:extLst>
              <a:ext uri="{FF2B5EF4-FFF2-40B4-BE49-F238E27FC236}">
                <a16:creationId xmlns:a16="http://schemas.microsoft.com/office/drawing/2014/main" id="{F146609F-3871-C3DC-45DC-B0E4B02A87F7}"/>
              </a:ext>
            </a:extLst>
          </p:cNvPr>
          <p:cNvSpPr txBox="1"/>
          <p:nvPr/>
        </p:nvSpPr>
        <p:spPr>
          <a:xfrm>
            <a:off x="9013444" y="786183"/>
            <a:ext cx="3809958" cy="584775"/>
          </a:xfrm>
          <a:prstGeom prst="rect">
            <a:avLst/>
          </a:prstGeom>
          <a:noFill/>
        </p:spPr>
        <p:txBody>
          <a:bodyPr wrap="square">
            <a:spAutoFit/>
          </a:bodyPr>
          <a:lstStyle/>
          <a:p>
            <a:r>
              <a:rPr lang="en-GB" sz="2000" b="1" dirty="0">
                <a:solidFill>
                  <a:srgbClr val="02534A"/>
                </a:solidFill>
              </a:rPr>
              <a:t>1832</a:t>
            </a:r>
            <a:endParaRPr lang="en-GB" sz="1100" b="1" dirty="0">
              <a:solidFill>
                <a:srgbClr val="02534A"/>
              </a:solidFill>
            </a:endParaRPr>
          </a:p>
          <a:p>
            <a:r>
              <a:rPr lang="en-GB" sz="1100" dirty="0">
                <a:solidFill>
                  <a:srgbClr val="007D6F"/>
                </a:solidFill>
              </a:rPr>
              <a:t>Christmas Tree introduced in UK</a:t>
            </a:r>
          </a:p>
        </p:txBody>
      </p:sp>
      <p:sp>
        <p:nvSpPr>
          <p:cNvPr id="27" name="TextBox 26">
            <a:extLst>
              <a:ext uri="{FF2B5EF4-FFF2-40B4-BE49-F238E27FC236}">
                <a16:creationId xmlns:a16="http://schemas.microsoft.com/office/drawing/2014/main" id="{FBF94ED6-F0A8-78BB-E562-DF1575A08B1F}"/>
              </a:ext>
            </a:extLst>
          </p:cNvPr>
          <p:cNvSpPr txBox="1"/>
          <p:nvPr/>
        </p:nvSpPr>
        <p:spPr>
          <a:xfrm>
            <a:off x="6674297" y="1635604"/>
            <a:ext cx="2078300" cy="584775"/>
          </a:xfrm>
          <a:prstGeom prst="rect">
            <a:avLst/>
          </a:prstGeom>
          <a:noFill/>
        </p:spPr>
        <p:txBody>
          <a:bodyPr wrap="square">
            <a:spAutoFit/>
          </a:bodyPr>
          <a:lstStyle/>
          <a:p>
            <a:r>
              <a:rPr lang="en-GB" sz="2000" b="1" dirty="0">
                <a:solidFill>
                  <a:srgbClr val="02534A"/>
                </a:solidFill>
              </a:rPr>
              <a:t>1923</a:t>
            </a:r>
            <a:endParaRPr lang="en-GB" sz="1100" b="1" dirty="0">
              <a:solidFill>
                <a:srgbClr val="02534A"/>
              </a:solidFill>
            </a:endParaRPr>
          </a:p>
          <a:p>
            <a:r>
              <a:rPr lang="en-GB" sz="1100" dirty="0">
                <a:solidFill>
                  <a:srgbClr val="007D6F"/>
                </a:solidFill>
              </a:rPr>
              <a:t>First US National Christmas Tree</a:t>
            </a:r>
          </a:p>
        </p:txBody>
      </p:sp>
      <p:sp>
        <p:nvSpPr>
          <p:cNvPr id="28" name="TextBox 27">
            <a:extLst>
              <a:ext uri="{FF2B5EF4-FFF2-40B4-BE49-F238E27FC236}">
                <a16:creationId xmlns:a16="http://schemas.microsoft.com/office/drawing/2014/main" id="{DF0E34CA-BEFF-A3B4-CBC7-6FB7CE5AF11D}"/>
              </a:ext>
            </a:extLst>
          </p:cNvPr>
          <p:cNvSpPr txBox="1"/>
          <p:nvPr/>
        </p:nvSpPr>
        <p:spPr>
          <a:xfrm>
            <a:off x="6672564" y="2244779"/>
            <a:ext cx="1904979" cy="584775"/>
          </a:xfrm>
          <a:prstGeom prst="rect">
            <a:avLst/>
          </a:prstGeom>
          <a:noFill/>
        </p:spPr>
        <p:txBody>
          <a:bodyPr wrap="square">
            <a:spAutoFit/>
          </a:bodyPr>
          <a:lstStyle/>
          <a:p>
            <a:r>
              <a:rPr lang="en-GB" sz="2000" b="1" dirty="0">
                <a:solidFill>
                  <a:srgbClr val="02534A"/>
                </a:solidFill>
              </a:rPr>
              <a:t>1933</a:t>
            </a:r>
            <a:endParaRPr lang="en-GB" sz="1100" b="1" dirty="0">
              <a:solidFill>
                <a:srgbClr val="02534A"/>
              </a:solidFill>
            </a:endParaRPr>
          </a:p>
          <a:p>
            <a:r>
              <a:rPr lang="en-GB" sz="1100" dirty="0">
                <a:solidFill>
                  <a:srgbClr val="007D6F"/>
                </a:solidFill>
              </a:rPr>
              <a:t>First Rockefeller Center Tree</a:t>
            </a:r>
          </a:p>
        </p:txBody>
      </p:sp>
      <p:cxnSp>
        <p:nvCxnSpPr>
          <p:cNvPr id="30" name="Straight Connector 29">
            <a:extLst>
              <a:ext uri="{FF2B5EF4-FFF2-40B4-BE49-F238E27FC236}">
                <a16:creationId xmlns:a16="http://schemas.microsoft.com/office/drawing/2014/main" id="{B767F425-D4BB-B375-0DE0-7D0371C0A301}"/>
              </a:ext>
            </a:extLst>
          </p:cNvPr>
          <p:cNvCxnSpPr>
            <a:cxnSpLocks/>
          </p:cNvCxnSpPr>
          <p:nvPr/>
        </p:nvCxnSpPr>
        <p:spPr>
          <a:xfrm>
            <a:off x="8802350" y="908716"/>
            <a:ext cx="23420" cy="2041422"/>
          </a:xfrm>
          <a:prstGeom prst="line">
            <a:avLst/>
          </a:prstGeom>
          <a:ln w="12700">
            <a:solidFill>
              <a:srgbClr val="89440B"/>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6951B19-A4E7-F956-64B7-D3DEC8F69A3F}"/>
              </a:ext>
            </a:extLst>
          </p:cNvPr>
          <p:cNvSpPr/>
          <p:nvPr/>
        </p:nvSpPr>
        <p:spPr>
          <a:xfrm>
            <a:off x="8752251" y="788295"/>
            <a:ext cx="111060" cy="120422"/>
          </a:xfrm>
          <a:prstGeom prst="ellipse">
            <a:avLst/>
          </a:prstGeom>
          <a:solidFill>
            <a:schemeClr val="bg1"/>
          </a:solidFill>
          <a:ln>
            <a:solidFill>
              <a:srgbClr val="C562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8" name="Table 58">
            <a:extLst>
              <a:ext uri="{FF2B5EF4-FFF2-40B4-BE49-F238E27FC236}">
                <a16:creationId xmlns:a16="http://schemas.microsoft.com/office/drawing/2014/main" id="{AB4AA035-4305-78B3-F8CA-7A37DA615B15}"/>
              </a:ext>
            </a:extLst>
          </p:cNvPr>
          <p:cNvGraphicFramePr>
            <a:graphicFrameLocks noGrp="1"/>
          </p:cNvGraphicFramePr>
          <p:nvPr>
            <p:extLst>
              <p:ext uri="{D42A27DB-BD31-4B8C-83A1-F6EECF244321}">
                <p14:modId xmlns:p14="http://schemas.microsoft.com/office/powerpoint/2010/main" val="3562953676"/>
              </p:ext>
            </p:extLst>
          </p:nvPr>
        </p:nvGraphicFramePr>
        <p:xfrm>
          <a:off x="147177" y="2349884"/>
          <a:ext cx="3807875" cy="1445519"/>
        </p:xfrm>
        <a:graphic>
          <a:graphicData uri="http://schemas.openxmlformats.org/drawingml/2006/table">
            <a:tbl>
              <a:tblPr firstRow="1" bandRow="1">
                <a:tableStyleId>{F5AB1C69-6EDB-4FF4-983F-18BD219EF322}</a:tableStyleId>
              </a:tblPr>
              <a:tblGrid>
                <a:gridCol w="406128">
                  <a:extLst>
                    <a:ext uri="{9D8B030D-6E8A-4147-A177-3AD203B41FA5}">
                      <a16:colId xmlns:a16="http://schemas.microsoft.com/office/drawing/2014/main" val="159124922"/>
                    </a:ext>
                  </a:extLst>
                </a:gridCol>
                <a:gridCol w="1720758">
                  <a:extLst>
                    <a:ext uri="{9D8B030D-6E8A-4147-A177-3AD203B41FA5}">
                      <a16:colId xmlns:a16="http://schemas.microsoft.com/office/drawing/2014/main" val="1776216623"/>
                    </a:ext>
                  </a:extLst>
                </a:gridCol>
                <a:gridCol w="1680989">
                  <a:extLst>
                    <a:ext uri="{9D8B030D-6E8A-4147-A177-3AD203B41FA5}">
                      <a16:colId xmlns:a16="http://schemas.microsoft.com/office/drawing/2014/main" val="736737018"/>
                    </a:ext>
                  </a:extLst>
                </a:gridCol>
              </a:tblGrid>
              <a:tr h="599670">
                <a:tc>
                  <a:txBody>
                    <a:bodyPr/>
                    <a:lstStyle/>
                    <a:p>
                      <a:endParaRPr lang="en-GB" sz="1800" dirty="0">
                        <a:solidFill>
                          <a:srgbClr val="008769"/>
                        </a:solidFill>
                      </a:endParaRPr>
                    </a:p>
                  </a:txBody>
                  <a:tcPr anchor="ctr">
                    <a:lnL w="12700" cmpd="sng">
                      <a:noFill/>
                    </a:lnL>
                    <a:lnR w="3175" cap="flat" cmpd="sng" algn="ctr">
                      <a:solidFill>
                        <a:schemeClr val="bg1"/>
                      </a:solidFill>
                      <a:prstDash val="solid"/>
                      <a:round/>
                      <a:headEnd type="none" w="med" len="med"/>
                      <a:tailEnd type="none" w="med" len="med"/>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008769"/>
                          </a:solidFill>
                        </a:rPr>
                        <a:t>The number of real Christmas trees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008769"/>
                          </a:solidFill>
                        </a:rPr>
                        <a:t>sold annually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008769"/>
                          </a:solidFill>
                        </a:rPr>
                        <a:t>The number of Christmas trees growing</a:t>
                      </a:r>
                    </a:p>
                  </a:txBody>
                  <a:tcPr anchor="ctr">
                    <a:lnL w="3175" cap="flat" cmpd="sng" algn="ctr">
                      <a:solidFill>
                        <a:schemeClr val="bg1"/>
                      </a:solidFill>
                      <a:prstDash val="solid"/>
                      <a:round/>
                      <a:headEnd type="none" w="med" len="med"/>
                      <a:tailEnd type="none" w="med" len="med"/>
                    </a:lnL>
                    <a:lnR w="12700" cmpd="sng">
                      <a:noFill/>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8570002"/>
                  </a:ext>
                </a:extLst>
              </a:tr>
              <a:tr h="219840">
                <a:tc>
                  <a:txBody>
                    <a:bodyPr/>
                    <a:lstStyle/>
                    <a:p>
                      <a:r>
                        <a:rPr lang="en-GB" sz="1200" dirty="0">
                          <a:solidFill>
                            <a:srgbClr val="008769"/>
                          </a:solidFill>
                        </a:rPr>
                        <a:t>US</a:t>
                      </a:r>
                    </a:p>
                  </a:txBody>
                  <a:tcPr anchor="ctr">
                    <a:lnL w="12700" cmpd="sng">
                      <a:noFill/>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2534A"/>
                          </a:solidFill>
                        </a:rPr>
                        <a:t>25 – 30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2534A"/>
                          </a:solidFill>
                        </a:rPr>
                        <a:t>350 Million</a:t>
                      </a:r>
                    </a:p>
                  </a:txBody>
                  <a:tcPr anchor="ctr">
                    <a:lnL w="3175" cap="flat" cmpd="sng" algn="ctr">
                      <a:solidFill>
                        <a:schemeClr val="bg1"/>
                      </a:solidFill>
                      <a:prstDash val="solid"/>
                      <a:round/>
                      <a:headEnd type="none" w="med" len="med"/>
                      <a:tailEnd type="none" w="med" len="med"/>
                    </a:lnL>
                    <a:lnR w="12700" cmpd="sng">
                      <a:noFill/>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780614"/>
                  </a:ext>
                </a:extLst>
              </a:tr>
              <a:tr h="439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8769"/>
                          </a:solidFill>
                        </a:rPr>
                        <a:t>UK</a:t>
                      </a:r>
                    </a:p>
                  </a:txBody>
                  <a:tcPr anchor="ctr">
                    <a:lnL w="12700" cmpd="sng">
                      <a:noFill/>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2534A"/>
                          </a:solidFill>
                        </a:rPr>
                        <a:t>6 – 8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02534A"/>
                          </a:solidFill>
                        </a:rPr>
                        <a:t>100 Million</a:t>
                      </a:r>
                    </a:p>
                  </a:txBody>
                  <a:tcPr anchor="ctr">
                    <a:lnL w="3175" cap="flat" cmpd="sng" algn="ctr">
                      <a:solidFill>
                        <a:schemeClr val="bg1"/>
                      </a:solidFill>
                      <a:prstDash val="solid"/>
                      <a:round/>
                      <a:headEnd type="none" w="med" len="med"/>
                      <a:tailEnd type="none" w="med" len="med"/>
                    </a:lnL>
                    <a:lnR w="12700" cmpd="sng">
                      <a:noFill/>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386971"/>
                  </a:ext>
                </a:extLst>
              </a:tr>
            </a:tbl>
          </a:graphicData>
        </a:graphic>
      </p:graphicFrame>
      <p:sp>
        <p:nvSpPr>
          <p:cNvPr id="61" name="TextBox 60">
            <a:extLst>
              <a:ext uri="{FF2B5EF4-FFF2-40B4-BE49-F238E27FC236}">
                <a16:creationId xmlns:a16="http://schemas.microsoft.com/office/drawing/2014/main" id="{A04AB1C8-9536-CAF4-416C-6CAE8CA88AEC}"/>
              </a:ext>
            </a:extLst>
          </p:cNvPr>
          <p:cNvSpPr txBox="1"/>
          <p:nvPr/>
        </p:nvSpPr>
        <p:spPr>
          <a:xfrm>
            <a:off x="6941890" y="5453456"/>
            <a:ext cx="2195942" cy="1200329"/>
          </a:xfrm>
          <a:prstGeom prst="rect">
            <a:avLst/>
          </a:prstGeom>
          <a:noFill/>
        </p:spPr>
        <p:txBody>
          <a:bodyPr wrap="square">
            <a:spAutoFit/>
          </a:bodyPr>
          <a:lstStyle/>
          <a:p>
            <a:pPr algn="ctr"/>
            <a:r>
              <a:rPr lang="en-GB" sz="1200" dirty="0">
                <a:solidFill>
                  <a:srgbClr val="02985B"/>
                </a:solidFill>
              </a:rPr>
              <a:t>the average life cycle of a Christmas tree is</a:t>
            </a:r>
          </a:p>
          <a:p>
            <a:pPr algn="ctr"/>
            <a:r>
              <a:rPr lang="en-GB" sz="3600" b="1" dirty="0">
                <a:solidFill>
                  <a:srgbClr val="02985B"/>
                </a:solidFill>
              </a:rPr>
              <a:t>10 </a:t>
            </a:r>
            <a:r>
              <a:rPr lang="en-GB" sz="3200" b="1" dirty="0">
                <a:solidFill>
                  <a:srgbClr val="02985B"/>
                </a:solidFill>
              </a:rPr>
              <a:t>years </a:t>
            </a:r>
            <a:endParaRPr lang="en-GB" sz="1600" b="1" dirty="0">
              <a:solidFill>
                <a:srgbClr val="02985B"/>
              </a:solidFill>
            </a:endParaRPr>
          </a:p>
          <a:p>
            <a:pPr algn="ctr"/>
            <a:endParaRPr lang="en-GB" sz="1200" dirty="0">
              <a:solidFill>
                <a:srgbClr val="02B96F"/>
              </a:solidFill>
            </a:endParaRPr>
          </a:p>
        </p:txBody>
      </p:sp>
      <p:sp>
        <p:nvSpPr>
          <p:cNvPr id="1032" name="TextBox 1031">
            <a:extLst>
              <a:ext uri="{FF2B5EF4-FFF2-40B4-BE49-F238E27FC236}">
                <a16:creationId xmlns:a16="http://schemas.microsoft.com/office/drawing/2014/main" id="{9032BCFE-C270-E682-E1D0-4C445C7F561E}"/>
              </a:ext>
            </a:extLst>
          </p:cNvPr>
          <p:cNvSpPr txBox="1"/>
          <p:nvPr/>
        </p:nvSpPr>
        <p:spPr>
          <a:xfrm>
            <a:off x="93732" y="34824"/>
            <a:ext cx="9095077" cy="1092607"/>
          </a:xfrm>
          <a:prstGeom prst="rect">
            <a:avLst/>
          </a:prstGeom>
          <a:noFill/>
        </p:spPr>
        <p:txBody>
          <a:bodyPr wrap="square">
            <a:spAutoFit/>
          </a:bodyPr>
          <a:lstStyle/>
          <a:p>
            <a:r>
              <a:rPr lang="en-GB" sz="5400" dirty="0">
                <a:solidFill>
                  <a:srgbClr val="006D66"/>
                </a:solidFill>
                <a:effectLst>
                  <a:outerShdw blurRad="38100" dist="38100" dir="2700000" algn="tl">
                    <a:srgbClr val="000000">
                      <a:alpha val="43137"/>
                    </a:srgbClr>
                  </a:outerShdw>
                </a:effectLst>
                <a:latin typeface="Imprint MT Shadow" panose="04020605060303030202" pitchFamily="82" charset="0"/>
              </a:rPr>
              <a:t>CHRISTMAS TREES</a:t>
            </a:r>
          </a:p>
          <a:p>
            <a:pPr algn="ctr"/>
            <a:endParaRPr lang="en-GB" sz="1100" dirty="0">
              <a:solidFill>
                <a:srgbClr val="02534A"/>
              </a:solidFill>
              <a:effectLst>
                <a:outerShdw blurRad="38100" dist="38100" dir="2700000" algn="tl">
                  <a:srgbClr val="000000">
                    <a:alpha val="43137"/>
                  </a:srgbClr>
                </a:outerShdw>
              </a:effectLst>
              <a:latin typeface="Imprint MT Shadow" panose="04020605060303030202" pitchFamily="82" charset="0"/>
            </a:endParaRPr>
          </a:p>
        </p:txBody>
      </p:sp>
      <p:pic>
        <p:nvPicPr>
          <p:cNvPr id="1035" name="Picture 1034">
            <a:extLst>
              <a:ext uri="{FF2B5EF4-FFF2-40B4-BE49-F238E27FC236}">
                <a16:creationId xmlns:a16="http://schemas.microsoft.com/office/drawing/2014/main" id="{EE8F0577-DB47-015D-85D1-2B034842BECC}"/>
              </a:ext>
            </a:extLst>
          </p:cNvPr>
          <p:cNvPicPr>
            <a:picLocks noChangeAspect="1"/>
          </p:cNvPicPr>
          <p:nvPr/>
        </p:nvPicPr>
        <p:blipFill>
          <a:blip r:embed="rId4"/>
          <a:stretch>
            <a:fillRect/>
          </a:stretch>
        </p:blipFill>
        <p:spPr>
          <a:xfrm>
            <a:off x="8742220" y="999844"/>
            <a:ext cx="128027" cy="134124"/>
          </a:xfrm>
          <a:prstGeom prst="rect">
            <a:avLst/>
          </a:prstGeom>
        </p:spPr>
      </p:pic>
      <p:pic>
        <p:nvPicPr>
          <p:cNvPr id="1036" name="Picture 1035">
            <a:extLst>
              <a:ext uri="{FF2B5EF4-FFF2-40B4-BE49-F238E27FC236}">
                <a16:creationId xmlns:a16="http://schemas.microsoft.com/office/drawing/2014/main" id="{4A5ABBC1-8BC9-E82F-834F-FF89E42BB7EB}"/>
              </a:ext>
            </a:extLst>
          </p:cNvPr>
          <p:cNvPicPr>
            <a:picLocks noChangeAspect="1"/>
          </p:cNvPicPr>
          <p:nvPr/>
        </p:nvPicPr>
        <p:blipFill>
          <a:blip r:embed="rId4"/>
          <a:stretch>
            <a:fillRect/>
          </a:stretch>
        </p:blipFill>
        <p:spPr>
          <a:xfrm>
            <a:off x="8751399" y="1262413"/>
            <a:ext cx="128027" cy="134124"/>
          </a:xfrm>
          <a:prstGeom prst="rect">
            <a:avLst/>
          </a:prstGeom>
        </p:spPr>
      </p:pic>
      <p:pic>
        <p:nvPicPr>
          <p:cNvPr id="1038" name="Picture 1037">
            <a:extLst>
              <a:ext uri="{FF2B5EF4-FFF2-40B4-BE49-F238E27FC236}">
                <a16:creationId xmlns:a16="http://schemas.microsoft.com/office/drawing/2014/main" id="{F12DCB67-0CE1-1721-9CD1-8CC0FED80FEA}"/>
              </a:ext>
            </a:extLst>
          </p:cNvPr>
          <p:cNvPicPr>
            <a:picLocks noChangeAspect="1"/>
          </p:cNvPicPr>
          <p:nvPr/>
        </p:nvPicPr>
        <p:blipFill>
          <a:blip r:embed="rId4"/>
          <a:stretch>
            <a:fillRect/>
          </a:stretch>
        </p:blipFill>
        <p:spPr>
          <a:xfrm>
            <a:off x="8747724" y="1919758"/>
            <a:ext cx="128027" cy="134124"/>
          </a:xfrm>
          <a:prstGeom prst="rect">
            <a:avLst/>
          </a:prstGeom>
        </p:spPr>
      </p:pic>
      <p:pic>
        <p:nvPicPr>
          <p:cNvPr id="1039" name="Picture 1038">
            <a:extLst>
              <a:ext uri="{FF2B5EF4-FFF2-40B4-BE49-F238E27FC236}">
                <a16:creationId xmlns:a16="http://schemas.microsoft.com/office/drawing/2014/main" id="{8D7D1208-212A-749F-7618-AC160EB616C6}"/>
              </a:ext>
            </a:extLst>
          </p:cNvPr>
          <p:cNvPicPr>
            <a:picLocks noChangeAspect="1"/>
          </p:cNvPicPr>
          <p:nvPr/>
        </p:nvPicPr>
        <p:blipFill>
          <a:blip r:embed="rId4"/>
          <a:stretch>
            <a:fillRect/>
          </a:stretch>
        </p:blipFill>
        <p:spPr>
          <a:xfrm>
            <a:off x="8756903" y="2281478"/>
            <a:ext cx="128027" cy="134124"/>
          </a:xfrm>
          <a:prstGeom prst="rect">
            <a:avLst/>
          </a:prstGeom>
        </p:spPr>
      </p:pic>
      <p:pic>
        <p:nvPicPr>
          <p:cNvPr id="1040" name="Picture 1039">
            <a:extLst>
              <a:ext uri="{FF2B5EF4-FFF2-40B4-BE49-F238E27FC236}">
                <a16:creationId xmlns:a16="http://schemas.microsoft.com/office/drawing/2014/main" id="{5F120CEE-70BF-2AC5-ECB4-AA1F2E3D8FF9}"/>
              </a:ext>
            </a:extLst>
          </p:cNvPr>
          <p:cNvPicPr>
            <a:picLocks noChangeAspect="1"/>
          </p:cNvPicPr>
          <p:nvPr/>
        </p:nvPicPr>
        <p:blipFill>
          <a:blip r:embed="rId4"/>
          <a:stretch>
            <a:fillRect/>
          </a:stretch>
        </p:blipFill>
        <p:spPr>
          <a:xfrm>
            <a:off x="8755065" y="2643201"/>
            <a:ext cx="128027" cy="134124"/>
          </a:xfrm>
          <a:prstGeom prst="rect">
            <a:avLst/>
          </a:prstGeom>
        </p:spPr>
      </p:pic>
      <p:pic>
        <p:nvPicPr>
          <p:cNvPr id="1050" name="Picture 1049">
            <a:extLst>
              <a:ext uri="{FF2B5EF4-FFF2-40B4-BE49-F238E27FC236}">
                <a16:creationId xmlns:a16="http://schemas.microsoft.com/office/drawing/2014/main" id="{03DB100C-1DFC-5348-DA6D-3890125C50ED}"/>
              </a:ext>
            </a:extLst>
          </p:cNvPr>
          <p:cNvPicPr>
            <a:picLocks noChangeAspect="1"/>
          </p:cNvPicPr>
          <p:nvPr/>
        </p:nvPicPr>
        <p:blipFill>
          <a:blip r:embed="rId4"/>
          <a:stretch>
            <a:fillRect/>
          </a:stretch>
        </p:blipFill>
        <p:spPr>
          <a:xfrm>
            <a:off x="8756903" y="1532330"/>
            <a:ext cx="128027" cy="134124"/>
          </a:xfrm>
          <a:prstGeom prst="rect">
            <a:avLst/>
          </a:prstGeom>
        </p:spPr>
      </p:pic>
      <p:pic>
        <p:nvPicPr>
          <p:cNvPr id="1053" name="Picture 1052">
            <a:extLst>
              <a:ext uri="{FF2B5EF4-FFF2-40B4-BE49-F238E27FC236}">
                <a16:creationId xmlns:a16="http://schemas.microsoft.com/office/drawing/2014/main" id="{F2863D0F-EC1B-C1AA-E836-FE639208EA7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2667" y1="68444" x2="27111" y2="57333"/>
                        <a14:foregroundMark x1="15111" y1="57333" x2="19556" y2="56889"/>
                        <a14:foregroundMark x1="20444" y1="63111" x2="40000" y2="77333"/>
                        <a14:foregroundMark x1="40000" y1="77333" x2="34222" y2="78667"/>
                        <a14:foregroundMark x1="68889" y1="58667" x2="77333" y2="52000"/>
                      </a14:backgroundRemoval>
                    </a14:imgEffect>
                  </a14:imgLayer>
                </a14:imgProps>
              </a:ext>
            </a:extLst>
          </a:blip>
          <a:stretch>
            <a:fillRect/>
          </a:stretch>
        </p:blipFill>
        <p:spPr>
          <a:xfrm>
            <a:off x="7974571" y="3069039"/>
            <a:ext cx="1058993" cy="1058993"/>
          </a:xfrm>
          <a:prstGeom prst="rect">
            <a:avLst/>
          </a:prstGeom>
        </p:spPr>
      </p:pic>
      <p:pic>
        <p:nvPicPr>
          <p:cNvPr id="1056" name="Picture 1055">
            <a:extLst>
              <a:ext uri="{FF2B5EF4-FFF2-40B4-BE49-F238E27FC236}">
                <a16:creationId xmlns:a16="http://schemas.microsoft.com/office/drawing/2014/main" id="{5A06BCEE-0F79-F8FE-6DE0-927C5EE87A0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735523" y="661314"/>
            <a:ext cx="2533650" cy="1809750"/>
          </a:xfrm>
          <a:prstGeom prst="rect">
            <a:avLst/>
          </a:prstGeom>
        </p:spPr>
      </p:pic>
      <p:pic>
        <p:nvPicPr>
          <p:cNvPr id="1057" name="Picture 1056">
            <a:extLst>
              <a:ext uri="{FF2B5EF4-FFF2-40B4-BE49-F238E27FC236}">
                <a16:creationId xmlns:a16="http://schemas.microsoft.com/office/drawing/2014/main" id="{3EE9A080-B655-033E-5B75-A1A376D80F19}"/>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37432" b="61885" l="3550" r="32840">
                        <a14:foregroundMark x1="12130" y1="44536" x2="6361" y2="44536"/>
                        <a14:foregroundMark x1="16420" y1="61749" x2="13609" y2="61885"/>
                      </a14:backgroundRemoval>
                    </a14:imgEffect>
                  </a14:imgLayer>
                </a14:imgProps>
              </a:ext>
            </a:extLst>
          </a:blip>
          <a:srcRect t="34418" r="63395" b="35369"/>
          <a:stretch/>
        </p:blipFill>
        <p:spPr>
          <a:xfrm>
            <a:off x="1833258" y="5006100"/>
            <a:ext cx="846853" cy="756878"/>
          </a:xfrm>
          <a:prstGeom prst="rect">
            <a:avLst/>
          </a:prstGeom>
        </p:spPr>
      </p:pic>
      <p:pic>
        <p:nvPicPr>
          <p:cNvPr id="1058" name="Picture 1057">
            <a:extLst>
              <a:ext uri="{FF2B5EF4-FFF2-40B4-BE49-F238E27FC236}">
                <a16:creationId xmlns:a16="http://schemas.microsoft.com/office/drawing/2014/main" id="{4326C4B7-BE84-AF03-F356-8428073178D8}"/>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69267" b="96585" l="73241" r="97027">
                        <a14:foregroundMark x1="81213" y1="77732" x2="80325" y2="82104"/>
                        <a14:foregroundMark x1="83284" y1="74317" x2="84467" y2="81967"/>
                        <a14:foregroundMark x1="86391" y1="75683" x2="87130" y2="82514"/>
                        <a14:foregroundMark x1="88018" y1="75820" x2="89053" y2="82514"/>
                        <a14:foregroundMark x1="87722" y1="74727" x2="79586" y2="73634"/>
                        <a14:foregroundMark x1="79586" y1="73634" x2="77219" y2="74590"/>
                        <a14:foregroundMark x1="75740" y1="70355" x2="75296" y2="72131"/>
                        <a14:foregroundMark x1="78254" y1="70082" x2="74260" y2="70902"/>
                        <a14:foregroundMark x1="76036" y1="74044" x2="77071" y2="75546"/>
                        <a14:foregroundMark x1="75000" y1="72404" x2="78846" y2="75956"/>
                        <a14:foregroundMark x1="77959" y1="80055" x2="76183" y2="79098"/>
                        <a14:foregroundMark x1="76775" y1="81011" x2="80178" y2="77732"/>
                        <a14:foregroundMark x1="74556" y1="78825" x2="77959" y2="77596"/>
                        <a14:foregroundMark x1="75000" y1="79235" x2="78107" y2="84699"/>
                        <a14:foregroundMark x1="73964" y1="77049" x2="77367" y2="82377"/>
                        <a14:foregroundMark x1="75296" y1="79645" x2="79290" y2="81148"/>
                        <a14:foregroundMark x1="85059" y1="73087" x2="83284" y2="70628"/>
                      </a14:backgroundRemoval>
                    </a14:imgEffect>
                  </a14:imgLayer>
                </a14:imgProps>
              </a:ext>
            </a:extLst>
          </a:blip>
          <a:srcRect l="70268" t="65852"/>
          <a:stretch/>
        </p:blipFill>
        <p:spPr>
          <a:xfrm>
            <a:off x="8993773" y="5597737"/>
            <a:ext cx="843861" cy="1049482"/>
          </a:xfrm>
          <a:prstGeom prst="rect">
            <a:avLst/>
          </a:prstGeom>
        </p:spPr>
      </p:pic>
      <p:pic>
        <p:nvPicPr>
          <p:cNvPr id="1060" name="Picture 1059">
            <a:extLst>
              <a:ext uri="{FF2B5EF4-FFF2-40B4-BE49-F238E27FC236}">
                <a16:creationId xmlns:a16="http://schemas.microsoft.com/office/drawing/2014/main" id="{B09C37B5-DF86-52B9-526D-71F1B2B0F76C}"/>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69126" b="96721" l="38905" r="63018">
                        <a14:foregroundMark x1="53846" y1="70492" x2="53254" y2="69126"/>
                      </a14:backgroundRemoval>
                    </a14:imgEffect>
                  </a14:imgLayer>
                </a14:imgProps>
              </a:ext>
            </a:extLst>
          </a:blip>
          <a:srcRect l="35931" t="67621" r="33941" b="-629"/>
          <a:stretch/>
        </p:blipFill>
        <p:spPr>
          <a:xfrm>
            <a:off x="348410" y="1058534"/>
            <a:ext cx="1005416" cy="1192771"/>
          </a:xfrm>
          <a:prstGeom prst="rect">
            <a:avLst/>
          </a:prstGeom>
        </p:spPr>
      </p:pic>
      <p:sp>
        <p:nvSpPr>
          <p:cNvPr id="1062" name="TextBox 1061">
            <a:extLst>
              <a:ext uri="{FF2B5EF4-FFF2-40B4-BE49-F238E27FC236}">
                <a16:creationId xmlns:a16="http://schemas.microsoft.com/office/drawing/2014/main" id="{B035BDCA-43DF-7D64-B2FB-E1552CFA378E}"/>
              </a:ext>
            </a:extLst>
          </p:cNvPr>
          <p:cNvSpPr txBox="1"/>
          <p:nvPr/>
        </p:nvSpPr>
        <p:spPr>
          <a:xfrm>
            <a:off x="8726774" y="3163823"/>
            <a:ext cx="3318146" cy="461665"/>
          </a:xfrm>
          <a:prstGeom prst="rect">
            <a:avLst/>
          </a:prstGeom>
          <a:noFill/>
        </p:spPr>
        <p:txBody>
          <a:bodyPr wrap="square">
            <a:spAutoFit/>
          </a:bodyPr>
          <a:lstStyle/>
          <a:p>
            <a:pPr algn="ctr"/>
            <a:r>
              <a:rPr lang="en-GB" sz="1200" i="0" dirty="0">
                <a:solidFill>
                  <a:srgbClr val="C00B36"/>
                </a:solidFill>
                <a:effectLst/>
              </a:rPr>
              <a:t>For a 2-metre-tall Christmas tree, with no roots, the carbon footprint  is:</a:t>
            </a:r>
            <a:endParaRPr lang="en-GB" sz="1200" dirty="0">
              <a:solidFill>
                <a:srgbClr val="C00B36"/>
              </a:solidFill>
            </a:endParaRPr>
          </a:p>
        </p:txBody>
      </p:sp>
      <p:sp>
        <p:nvSpPr>
          <p:cNvPr id="1063" name="TextBox 1062">
            <a:extLst>
              <a:ext uri="{FF2B5EF4-FFF2-40B4-BE49-F238E27FC236}">
                <a16:creationId xmlns:a16="http://schemas.microsoft.com/office/drawing/2014/main" id="{F8A0E9BB-7E7D-3F60-656A-379D10DF00A0}"/>
              </a:ext>
            </a:extLst>
          </p:cNvPr>
          <p:cNvSpPr txBox="1"/>
          <p:nvPr/>
        </p:nvSpPr>
        <p:spPr>
          <a:xfrm>
            <a:off x="8994599" y="3587715"/>
            <a:ext cx="1234809" cy="307777"/>
          </a:xfrm>
          <a:prstGeom prst="rect">
            <a:avLst/>
          </a:prstGeom>
          <a:noFill/>
        </p:spPr>
        <p:txBody>
          <a:bodyPr wrap="square">
            <a:spAutoFit/>
          </a:bodyPr>
          <a:lstStyle/>
          <a:p>
            <a:r>
              <a:rPr lang="en-GB" sz="1400" b="1" dirty="0">
                <a:solidFill>
                  <a:srgbClr val="C00B36"/>
                </a:solidFill>
              </a:rPr>
              <a:t>Kg CO</a:t>
            </a:r>
            <a:r>
              <a:rPr lang="en-GB" sz="1050" b="1" dirty="0">
                <a:solidFill>
                  <a:srgbClr val="C00B36"/>
                </a:solidFill>
              </a:rPr>
              <a:t>2</a:t>
            </a:r>
            <a:endParaRPr lang="en-GB" sz="900" dirty="0">
              <a:solidFill>
                <a:srgbClr val="C00B36"/>
              </a:solidFill>
            </a:endParaRPr>
          </a:p>
        </p:txBody>
      </p:sp>
      <p:sp>
        <p:nvSpPr>
          <p:cNvPr id="1080" name="TextBox 1079">
            <a:extLst>
              <a:ext uri="{FF2B5EF4-FFF2-40B4-BE49-F238E27FC236}">
                <a16:creationId xmlns:a16="http://schemas.microsoft.com/office/drawing/2014/main" id="{058A9C7E-4A27-2625-CFCB-3065232D824E}"/>
              </a:ext>
            </a:extLst>
          </p:cNvPr>
          <p:cNvSpPr txBox="1"/>
          <p:nvPr/>
        </p:nvSpPr>
        <p:spPr>
          <a:xfrm>
            <a:off x="9051273" y="5096425"/>
            <a:ext cx="633422" cy="461665"/>
          </a:xfrm>
          <a:prstGeom prst="rect">
            <a:avLst/>
          </a:prstGeom>
          <a:noFill/>
        </p:spPr>
        <p:txBody>
          <a:bodyPr wrap="square">
            <a:spAutoFit/>
          </a:bodyPr>
          <a:lstStyle/>
          <a:p>
            <a:r>
              <a:rPr lang="en-GB" sz="2400" b="1" dirty="0">
                <a:solidFill>
                  <a:srgbClr val="C00B36"/>
                </a:solidFill>
              </a:rPr>
              <a:t>40</a:t>
            </a:r>
            <a:endParaRPr lang="en-GB" sz="1200" dirty="0">
              <a:solidFill>
                <a:srgbClr val="C00B36"/>
              </a:solidFill>
            </a:endParaRPr>
          </a:p>
        </p:txBody>
      </p:sp>
      <p:sp>
        <p:nvSpPr>
          <p:cNvPr id="1081" name="TextBox 1080">
            <a:extLst>
              <a:ext uri="{FF2B5EF4-FFF2-40B4-BE49-F238E27FC236}">
                <a16:creationId xmlns:a16="http://schemas.microsoft.com/office/drawing/2014/main" id="{2BF1195A-CF41-666A-2452-84F574397025}"/>
              </a:ext>
            </a:extLst>
          </p:cNvPr>
          <p:cNvSpPr txBox="1"/>
          <p:nvPr/>
        </p:nvSpPr>
        <p:spPr>
          <a:xfrm>
            <a:off x="9597888" y="5191687"/>
            <a:ext cx="2644696" cy="461665"/>
          </a:xfrm>
          <a:prstGeom prst="rect">
            <a:avLst/>
          </a:prstGeom>
          <a:noFill/>
        </p:spPr>
        <p:txBody>
          <a:bodyPr wrap="square">
            <a:spAutoFit/>
          </a:bodyPr>
          <a:lstStyle/>
          <a:p>
            <a:r>
              <a:rPr lang="en-GB" sz="1200" dirty="0">
                <a:solidFill>
                  <a:srgbClr val="C00B36"/>
                </a:solidFill>
              </a:rPr>
              <a:t>of CO</a:t>
            </a:r>
            <a:r>
              <a:rPr lang="en-GB" sz="1200" baseline="-25000" dirty="0">
                <a:solidFill>
                  <a:srgbClr val="C00B36"/>
                </a:solidFill>
              </a:rPr>
              <a:t>2</a:t>
            </a:r>
            <a:r>
              <a:rPr lang="en-GB" sz="1200" dirty="0">
                <a:solidFill>
                  <a:srgbClr val="C00B36"/>
                </a:solidFill>
              </a:rPr>
              <a:t> is released by the manufacture and transportation of a artificial tree </a:t>
            </a:r>
          </a:p>
        </p:txBody>
      </p:sp>
      <p:cxnSp>
        <p:nvCxnSpPr>
          <p:cNvPr id="1082" name="Straight Connector 1081">
            <a:extLst>
              <a:ext uri="{FF2B5EF4-FFF2-40B4-BE49-F238E27FC236}">
                <a16:creationId xmlns:a16="http://schemas.microsoft.com/office/drawing/2014/main" id="{98DECE3F-AB8D-70BD-8A1B-F1A45ACADBE8}"/>
              </a:ext>
            </a:extLst>
          </p:cNvPr>
          <p:cNvCxnSpPr>
            <a:cxnSpLocks/>
          </p:cNvCxnSpPr>
          <p:nvPr/>
        </p:nvCxnSpPr>
        <p:spPr>
          <a:xfrm flipV="1">
            <a:off x="9051273" y="5058288"/>
            <a:ext cx="2710150" cy="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83" name="TextBox 1082">
            <a:extLst>
              <a:ext uri="{FF2B5EF4-FFF2-40B4-BE49-F238E27FC236}">
                <a16:creationId xmlns:a16="http://schemas.microsoft.com/office/drawing/2014/main" id="{053E7596-C26A-1893-8FF1-FD90B78F2939}"/>
              </a:ext>
            </a:extLst>
          </p:cNvPr>
          <p:cNvSpPr txBox="1"/>
          <p:nvPr/>
        </p:nvSpPr>
        <p:spPr>
          <a:xfrm>
            <a:off x="9801901" y="5668059"/>
            <a:ext cx="2195943" cy="1015663"/>
          </a:xfrm>
          <a:prstGeom prst="rect">
            <a:avLst/>
          </a:prstGeom>
          <a:noFill/>
        </p:spPr>
        <p:txBody>
          <a:bodyPr wrap="square">
            <a:spAutoFit/>
          </a:bodyPr>
          <a:lstStyle/>
          <a:p>
            <a:pPr algn="ctr"/>
            <a:r>
              <a:rPr lang="en-GB" sz="3600" b="1" dirty="0">
                <a:solidFill>
                  <a:srgbClr val="0070C0"/>
                </a:solidFill>
              </a:rPr>
              <a:t>18 </a:t>
            </a:r>
            <a:r>
              <a:rPr lang="en-GB" sz="2400" b="1" dirty="0">
                <a:solidFill>
                  <a:srgbClr val="0070C0"/>
                </a:solidFill>
              </a:rPr>
              <a:t>kg CO</a:t>
            </a:r>
            <a:r>
              <a:rPr lang="en-GB" sz="1600" b="1" dirty="0">
                <a:solidFill>
                  <a:srgbClr val="0070C0"/>
                </a:solidFill>
              </a:rPr>
              <a:t>2</a:t>
            </a:r>
            <a:endParaRPr lang="en-GB" sz="1000" b="1" dirty="0">
              <a:solidFill>
                <a:srgbClr val="0070C0"/>
              </a:solidFill>
            </a:endParaRPr>
          </a:p>
          <a:p>
            <a:pPr algn="ctr"/>
            <a:r>
              <a:rPr lang="en-GB" sz="1200" dirty="0">
                <a:solidFill>
                  <a:srgbClr val="0070C0"/>
                </a:solidFill>
              </a:rPr>
              <a:t>of CO</a:t>
            </a:r>
            <a:r>
              <a:rPr lang="en-GB" sz="1200" baseline="-25000" dirty="0">
                <a:solidFill>
                  <a:srgbClr val="0070C0"/>
                </a:solidFill>
              </a:rPr>
              <a:t>2 </a:t>
            </a:r>
            <a:r>
              <a:rPr lang="en-GB" sz="1200" dirty="0">
                <a:solidFill>
                  <a:srgbClr val="0070C0"/>
                </a:solidFill>
              </a:rPr>
              <a:t>is accumulated by a real Christmas tree over its life span</a:t>
            </a:r>
          </a:p>
        </p:txBody>
      </p:sp>
      <p:pic>
        <p:nvPicPr>
          <p:cNvPr id="1085" name="Picture 1084">
            <a:extLst>
              <a:ext uri="{FF2B5EF4-FFF2-40B4-BE49-F238E27FC236}">
                <a16:creationId xmlns:a16="http://schemas.microsoft.com/office/drawing/2014/main" id="{0DAFC235-F9B8-CF17-C4C4-D347D4AED0EC}"/>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13611" b="78889" l="10000" r="90000">
                        <a14:foregroundMark x1="37100" y1="77778" x2="39700" y2="75370"/>
                        <a14:foregroundMark x1="63600" y1="78889" x2="64000" y2="76759"/>
                        <a14:foregroundMark x1="78200" y1="13981" x2="77400" y2="14259"/>
                        <a14:foregroundMark x1="21800" y1="13611" x2="22900" y2="13611"/>
                      </a14:backgroundRemoval>
                    </a14:imgEffect>
                  </a14:imgLayer>
                </a14:imgProps>
              </a:ext>
            </a:extLst>
          </a:blip>
          <a:srcRect t="6523" b="16048"/>
          <a:stretch/>
        </p:blipFill>
        <p:spPr>
          <a:xfrm flipH="1">
            <a:off x="10676414" y="29523"/>
            <a:ext cx="1566170" cy="1309689"/>
          </a:xfrm>
          <a:prstGeom prst="rect">
            <a:avLst/>
          </a:prstGeom>
        </p:spPr>
      </p:pic>
      <p:cxnSp>
        <p:nvCxnSpPr>
          <p:cNvPr id="1087" name="Straight Connector 1086">
            <a:extLst>
              <a:ext uri="{FF2B5EF4-FFF2-40B4-BE49-F238E27FC236}">
                <a16:creationId xmlns:a16="http://schemas.microsoft.com/office/drawing/2014/main" id="{575E96A3-E12D-EEAC-B20A-5ECE30EE1B26}"/>
              </a:ext>
            </a:extLst>
          </p:cNvPr>
          <p:cNvCxnSpPr>
            <a:cxnSpLocks/>
          </p:cNvCxnSpPr>
          <p:nvPr/>
        </p:nvCxnSpPr>
        <p:spPr>
          <a:xfrm flipV="1">
            <a:off x="9070251" y="3878482"/>
            <a:ext cx="2710150" cy="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89" name="TextBox 1088">
            <a:extLst>
              <a:ext uri="{FF2B5EF4-FFF2-40B4-BE49-F238E27FC236}">
                <a16:creationId xmlns:a16="http://schemas.microsoft.com/office/drawing/2014/main" id="{36B1C6C9-4522-D163-5841-6BB895212652}"/>
              </a:ext>
            </a:extLst>
          </p:cNvPr>
          <p:cNvSpPr txBox="1"/>
          <p:nvPr/>
        </p:nvSpPr>
        <p:spPr>
          <a:xfrm>
            <a:off x="1210389" y="781709"/>
            <a:ext cx="6659696" cy="369332"/>
          </a:xfrm>
          <a:prstGeom prst="rect">
            <a:avLst/>
          </a:prstGeom>
          <a:noFill/>
        </p:spPr>
        <p:txBody>
          <a:bodyPr wrap="square">
            <a:spAutoFit/>
          </a:bodyPr>
          <a:lstStyle/>
          <a:p>
            <a:r>
              <a:rPr lang="en-GB" dirty="0">
                <a:solidFill>
                  <a:srgbClr val="02534A"/>
                </a:solidFill>
                <a:effectLst>
                  <a:outerShdw blurRad="38100" dist="38100" dir="2700000" algn="tl">
                    <a:srgbClr val="000000">
                      <a:alpha val="43137"/>
                    </a:srgbClr>
                  </a:outerShdw>
                </a:effectLst>
                <a:latin typeface="Imprint MT Shadow" panose="04020605060303030202" pitchFamily="82" charset="0"/>
              </a:rPr>
              <a:t>A QUICK LOOK AT THE</a:t>
            </a:r>
            <a:r>
              <a:rPr lang="en-GB" sz="1800" dirty="0">
                <a:solidFill>
                  <a:srgbClr val="02534A"/>
                </a:solidFill>
                <a:effectLst>
                  <a:outerShdw blurRad="38100" dist="38100" dir="2700000" algn="tl">
                    <a:srgbClr val="000000">
                      <a:alpha val="43137"/>
                    </a:srgbClr>
                  </a:outerShdw>
                </a:effectLst>
                <a:latin typeface="Imprint MT Shadow" panose="04020605060303030202" pitchFamily="82" charset="0"/>
              </a:rPr>
              <a:t> NUMBERS</a:t>
            </a:r>
          </a:p>
        </p:txBody>
      </p:sp>
      <p:pic>
        <p:nvPicPr>
          <p:cNvPr id="1092" name="Picture 1091" descr="A picture containing outdoor object&#10;&#10;Description automatically generated">
            <a:extLst>
              <a:ext uri="{FF2B5EF4-FFF2-40B4-BE49-F238E27FC236}">
                <a16:creationId xmlns:a16="http://schemas.microsoft.com/office/drawing/2014/main" id="{9C13A100-35CA-8488-08B2-F75EBC703C34}"/>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9779" b="91036" l="4643" r="90000">
                        <a14:foregroundMark x1="12857" y1="28056" x2="30119" y2="17229"/>
                        <a14:foregroundMark x1="30119" y1="17229" x2="38571" y2="18044"/>
                        <a14:foregroundMark x1="21667" y1="19907" x2="14643" y2="22817"/>
                        <a14:foregroundMark x1="14643" y1="22817" x2="10714" y2="27008"/>
                        <a14:foregroundMark x1="6071" y1="27939" x2="8333" y2="37951"/>
                        <a14:foregroundMark x1="8333" y1="37951" x2="8333" y2="37951"/>
                        <a14:foregroundMark x1="5119" y1="33760" x2="8095" y2="22934"/>
                        <a14:foregroundMark x1="8095" y1="22934" x2="23452" y2="12689"/>
                        <a14:foregroundMark x1="4643" y1="23283" x2="4881" y2="32829"/>
                        <a14:foregroundMark x1="7619" y1="16531" x2="13810" y2="13155"/>
                        <a14:foregroundMark x1="13810" y1="13155" x2="13929" y2="13155"/>
                        <a14:foregroundMark x1="35952" y1="14319" x2="72500" y2="70431"/>
                        <a14:foregroundMark x1="72500" y1="70431" x2="77619" y2="81490"/>
                        <a14:foregroundMark x1="77619" y1="81490" x2="79643" y2="83353"/>
                        <a14:foregroundMark x1="84286" y1="85914" x2="84286" y2="85797"/>
                        <a14:foregroundMark x1="85714" y1="88009" x2="80833" y2="84633"/>
                        <a14:foregroundMark x1="80357" y1="89756" x2="88214" y2="82538"/>
                        <a14:foregroundMark x1="88214" y1="82538" x2="87262" y2="81490"/>
                        <a14:foregroundMark x1="75714" y1="88708" x2="88214" y2="89756"/>
                        <a14:foregroundMark x1="88214" y1="89756" x2="89167" y2="82538"/>
                        <a14:foregroundMark x1="89167" y1="82538" x2="86905" y2="79860"/>
                        <a14:foregroundMark x1="74643" y1="90454" x2="84286" y2="91036"/>
                        <a14:foregroundMark x1="84286" y1="91036" x2="84762" y2="90338"/>
                        <a14:foregroundMark x1="37262" y1="11292" x2="44405" y2="17695"/>
                        <a14:foregroundMark x1="56071" y1="30151" x2="58690" y2="34342"/>
                        <a14:foregroundMark x1="72976" y1="54598" x2="67976" y2="48196"/>
                      </a14:backgroundRemoval>
                    </a14:imgEffect>
                  </a14:imgLayer>
                </a14:imgProps>
              </a:ext>
              <a:ext uri="{28A0092B-C50C-407E-A947-70E740481C1C}">
                <a14:useLocalDpi xmlns:a14="http://schemas.microsoft.com/office/drawing/2010/main" val="0"/>
              </a:ext>
            </a:extLst>
          </a:blip>
          <a:stretch>
            <a:fillRect/>
          </a:stretch>
        </p:blipFill>
        <p:spPr>
          <a:xfrm>
            <a:off x="11544754" y="2769991"/>
            <a:ext cx="579748" cy="592861"/>
          </a:xfrm>
          <a:prstGeom prst="rect">
            <a:avLst/>
          </a:prstGeom>
        </p:spPr>
      </p:pic>
      <p:sp>
        <p:nvSpPr>
          <p:cNvPr id="1094" name="TextBox 1093">
            <a:extLst>
              <a:ext uri="{FF2B5EF4-FFF2-40B4-BE49-F238E27FC236}">
                <a16:creationId xmlns:a16="http://schemas.microsoft.com/office/drawing/2014/main" id="{D2A7D8CA-9496-5423-D6F0-B65BD1451147}"/>
              </a:ext>
            </a:extLst>
          </p:cNvPr>
          <p:cNvSpPr txBox="1"/>
          <p:nvPr/>
        </p:nvSpPr>
        <p:spPr>
          <a:xfrm>
            <a:off x="6187271" y="2923413"/>
            <a:ext cx="2026211" cy="1015663"/>
          </a:xfrm>
          <a:prstGeom prst="rect">
            <a:avLst/>
          </a:prstGeom>
          <a:noFill/>
        </p:spPr>
        <p:txBody>
          <a:bodyPr wrap="square">
            <a:spAutoFit/>
          </a:bodyPr>
          <a:lstStyle/>
          <a:p>
            <a:pPr algn="ctr"/>
            <a:r>
              <a:rPr lang="en-GB" sz="3200" b="1" dirty="0">
                <a:solidFill>
                  <a:srgbClr val="89440B"/>
                </a:solidFill>
              </a:rPr>
              <a:t>80% </a:t>
            </a:r>
          </a:p>
          <a:p>
            <a:pPr algn="ctr"/>
            <a:r>
              <a:rPr lang="en-GB" sz="1400" dirty="0">
                <a:solidFill>
                  <a:srgbClr val="89440B"/>
                </a:solidFill>
              </a:rPr>
              <a:t>of trees sold in the UK are Nordmann Fir</a:t>
            </a:r>
            <a:endParaRPr lang="en-GB" sz="1050" dirty="0">
              <a:solidFill>
                <a:srgbClr val="89440B"/>
              </a:solidFill>
            </a:endParaRPr>
          </a:p>
        </p:txBody>
      </p:sp>
      <p:sp>
        <p:nvSpPr>
          <p:cNvPr id="1095" name="TextBox 1094">
            <a:extLst>
              <a:ext uri="{FF2B5EF4-FFF2-40B4-BE49-F238E27FC236}">
                <a16:creationId xmlns:a16="http://schemas.microsoft.com/office/drawing/2014/main" id="{920831D2-A0BB-D721-5587-7A1149263C38}"/>
              </a:ext>
            </a:extLst>
          </p:cNvPr>
          <p:cNvSpPr txBox="1"/>
          <p:nvPr/>
        </p:nvSpPr>
        <p:spPr>
          <a:xfrm>
            <a:off x="6795680" y="4163869"/>
            <a:ext cx="2198280" cy="1015663"/>
          </a:xfrm>
          <a:prstGeom prst="rect">
            <a:avLst/>
          </a:prstGeom>
          <a:noFill/>
        </p:spPr>
        <p:txBody>
          <a:bodyPr wrap="square">
            <a:spAutoFit/>
          </a:bodyPr>
          <a:lstStyle/>
          <a:p>
            <a:pPr algn="ctr"/>
            <a:r>
              <a:rPr lang="en-GB" sz="3600" b="1" dirty="0">
                <a:solidFill>
                  <a:srgbClr val="006D66"/>
                </a:solidFill>
              </a:rPr>
              <a:t>12.2 tons</a:t>
            </a:r>
            <a:endParaRPr lang="en-GB" sz="1000" b="1" dirty="0">
              <a:solidFill>
                <a:srgbClr val="006D66"/>
              </a:solidFill>
            </a:endParaRPr>
          </a:p>
          <a:p>
            <a:pPr algn="ctr"/>
            <a:r>
              <a:rPr lang="en-GB" sz="1200" dirty="0">
                <a:solidFill>
                  <a:srgbClr val="006D66"/>
                </a:solidFill>
              </a:rPr>
              <a:t>of CO</a:t>
            </a:r>
            <a:r>
              <a:rPr lang="en-GB" sz="1200" baseline="-25000" dirty="0">
                <a:solidFill>
                  <a:srgbClr val="006D66"/>
                </a:solidFill>
              </a:rPr>
              <a:t>2</a:t>
            </a:r>
            <a:r>
              <a:rPr lang="en-GB" sz="1200" dirty="0">
                <a:solidFill>
                  <a:srgbClr val="006D66"/>
                </a:solidFill>
              </a:rPr>
              <a:t> is absorbed annually per hectare planted</a:t>
            </a:r>
          </a:p>
        </p:txBody>
      </p:sp>
      <p:pic>
        <p:nvPicPr>
          <p:cNvPr id="1096" name="Picture 6" descr="Free Images Of Gingerbread Man, Download Free Images Of Gingerbread Man png  images, Free ClipArts on Clipart Library">
            <a:extLst>
              <a:ext uri="{FF2B5EF4-FFF2-40B4-BE49-F238E27FC236}">
                <a16:creationId xmlns:a16="http://schemas.microsoft.com/office/drawing/2014/main" id="{2BEF40E1-9E8A-471D-1D1D-B79E41690CA9}"/>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600" b="99200" l="5473" r="98010">
                        <a14:foregroundMark x1="44776" y1="9200" x2="63184" y2="10400"/>
                        <a14:foregroundMark x1="45274" y1="6800" x2="54229" y2="1600"/>
                        <a14:foregroundMark x1="8458" y1="36400" x2="5473" y2="39600"/>
                        <a14:foregroundMark x1="90547" y1="36000" x2="93532" y2="39600"/>
                        <a14:foregroundMark x1="98010" y1="39200" x2="96517" y2="36800"/>
                        <a14:foregroundMark x1="25871" y1="92000" x2="19900" y2="98000"/>
                        <a14:foregroundMark x1="74129" y1="99200" x2="76617" y2="98400"/>
                      </a14:backgroundRemoval>
                    </a14:imgEffect>
                  </a14:imgLayer>
                </a14:imgProps>
              </a:ext>
              <a:ext uri="{28A0092B-C50C-407E-A947-70E740481C1C}">
                <a14:useLocalDpi xmlns:a14="http://schemas.microsoft.com/office/drawing/2010/main" val="0"/>
              </a:ext>
            </a:extLst>
          </a:blip>
          <a:srcRect/>
          <a:stretch>
            <a:fillRect/>
          </a:stretch>
        </p:blipFill>
        <p:spPr bwMode="auto">
          <a:xfrm rot="776373">
            <a:off x="2577164" y="3946795"/>
            <a:ext cx="549165" cy="683041"/>
          </a:xfrm>
          <a:prstGeom prst="rect">
            <a:avLst/>
          </a:prstGeom>
          <a:noFill/>
          <a:extLst>
            <a:ext uri="{909E8E84-426E-40DD-AFC4-6F175D3DCCD1}">
              <a14:hiddenFill xmlns:a14="http://schemas.microsoft.com/office/drawing/2010/main">
                <a:solidFill>
                  <a:srgbClr val="FFFFFF"/>
                </a:solidFill>
              </a14:hiddenFill>
            </a:ext>
          </a:extLst>
        </p:spPr>
      </p:pic>
      <p:sp>
        <p:nvSpPr>
          <p:cNvPr id="1097" name="TextBox 1096">
            <a:extLst>
              <a:ext uri="{FF2B5EF4-FFF2-40B4-BE49-F238E27FC236}">
                <a16:creationId xmlns:a16="http://schemas.microsoft.com/office/drawing/2014/main" id="{E21156DD-041B-3581-DF51-FAFED90B61D8}"/>
              </a:ext>
            </a:extLst>
          </p:cNvPr>
          <p:cNvSpPr txBox="1"/>
          <p:nvPr/>
        </p:nvSpPr>
        <p:spPr>
          <a:xfrm>
            <a:off x="9337041" y="6596390"/>
            <a:ext cx="4651378" cy="261610"/>
          </a:xfrm>
          <a:prstGeom prst="rect">
            <a:avLst/>
          </a:prstGeom>
          <a:noFill/>
        </p:spPr>
        <p:txBody>
          <a:bodyPr wrap="square" rtlCol="0">
            <a:spAutoFit/>
          </a:bodyPr>
          <a:lstStyle/>
          <a:p>
            <a:r>
              <a:rPr lang="en-GB" sz="1100" dirty="0">
                <a:solidFill>
                  <a:schemeClr val="bg2">
                    <a:lumMod val="90000"/>
                  </a:schemeClr>
                </a:solidFill>
              </a:rPr>
              <a:t>Amy M. Collins (</a:t>
            </a:r>
            <a:r>
              <a:rPr lang="en-GB" sz="1100" i="0" dirty="0">
                <a:solidFill>
                  <a:schemeClr val="bg2">
                    <a:lumMod val="90000"/>
                  </a:schemeClr>
                </a:solidFill>
                <a:effectLst/>
                <a:latin typeface="-apple-system"/>
              </a:rPr>
              <a:t>linkedin.com/in/amymmcollins)</a:t>
            </a:r>
            <a:endParaRPr lang="en-GB" sz="1100" dirty="0">
              <a:solidFill>
                <a:schemeClr val="bg2">
                  <a:lumMod val="90000"/>
                </a:schemeClr>
              </a:solidFill>
            </a:endParaRPr>
          </a:p>
        </p:txBody>
      </p:sp>
    </p:spTree>
    <p:extLst>
      <p:ext uri="{BB962C8B-B14F-4D97-AF65-F5344CB8AC3E}">
        <p14:creationId xmlns:p14="http://schemas.microsoft.com/office/powerpoint/2010/main" val="271578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E6D9"/>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A2E166-BC3D-73FA-4195-D9973B2A2C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15"/>
          <a:stretch/>
        </p:blipFill>
        <p:spPr bwMode="auto">
          <a:xfrm>
            <a:off x="3052484" y="811467"/>
            <a:ext cx="6219356" cy="59696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5C30BB-4A5F-5A21-A4F0-7C108D559234}"/>
              </a:ext>
            </a:extLst>
          </p:cNvPr>
          <p:cNvSpPr txBox="1"/>
          <p:nvPr/>
        </p:nvSpPr>
        <p:spPr>
          <a:xfrm>
            <a:off x="284511" y="5305035"/>
            <a:ext cx="3022359" cy="1384995"/>
          </a:xfrm>
          <a:prstGeom prst="rect">
            <a:avLst/>
          </a:prstGeom>
          <a:noFill/>
        </p:spPr>
        <p:txBody>
          <a:bodyPr wrap="square">
            <a:spAutoFit/>
          </a:bodyPr>
          <a:lstStyle/>
          <a:p>
            <a:r>
              <a:rPr lang="en-GB" sz="3600" b="1" dirty="0">
                <a:solidFill>
                  <a:srgbClr val="049E8C"/>
                </a:solidFill>
              </a:rPr>
              <a:t>221ft</a:t>
            </a:r>
          </a:p>
          <a:p>
            <a:r>
              <a:rPr lang="en-GB" sz="1600" dirty="0">
                <a:solidFill>
                  <a:srgbClr val="049E8C"/>
                </a:solidFill>
              </a:rPr>
              <a:t>The world's tallest Christmas tree was erected in a Washington shopping mall in 1950</a:t>
            </a:r>
          </a:p>
        </p:txBody>
      </p:sp>
      <p:sp>
        <p:nvSpPr>
          <p:cNvPr id="10" name="TextBox 9">
            <a:extLst>
              <a:ext uri="{FF2B5EF4-FFF2-40B4-BE49-F238E27FC236}">
                <a16:creationId xmlns:a16="http://schemas.microsoft.com/office/drawing/2014/main" id="{42C43D20-065E-0EF6-367A-00220EDFA60E}"/>
              </a:ext>
            </a:extLst>
          </p:cNvPr>
          <p:cNvSpPr txBox="1"/>
          <p:nvPr/>
        </p:nvSpPr>
        <p:spPr>
          <a:xfrm>
            <a:off x="9821772" y="67690"/>
            <a:ext cx="2111706" cy="892552"/>
          </a:xfrm>
          <a:prstGeom prst="rect">
            <a:avLst/>
          </a:prstGeom>
          <a:noFill/>
        </p:spPr>
        <p:txBody>
          <a:bodyPr wrap="square">
            <a:spAutoFit/>
          </a:bodyPr>
          <a:lstStyle/>
          <a:p>
            <a:r>
              <a:rPr lang="en-GB" sz="2800" b="1" dirty="0">
                <a:solidFill>
                  <a:srgbClr val="38BAB1"/>
                </a:solidFill>
              </a:rPr>
              <a:t>£3,000,000 </a:t>
            </a:r>
          </a:p>
          <a:p>
            <a:r>
              <a:rPr lang="en-GB" sz="1200" dirty="0">
                <a:solidFill>
                  <a:srgbClr val="41C6BB"/>
                </a:solidFill>
              </a:rPr>
              <a:t>worth of Christmas trees imported into the UK in 2017</a:t>
            </a:r>
          </a:p>
        </p:txBody>
      </p:sp>
      <p:sp>
        <p:nvSpPr>
          <p:cNvPr id="11" name="TextBox 10">
            <a:extLst>
              <a:ext uri="{FF2B5EF4-FFF2-40B4-BE49-F238E27FC236}">
                <a16:creationId xmlns:a16="http://schemas.microsoft.com/office/drawing/2014/main" id="{65137FC7-8EAD-D630-BA48-5F59EBB40442}"/>
              </a:ext>
            </a:extLst>
          </p:cNvPr>
          <p:cNvSpPr txBox="1"/>
          <p:nvPr/>
        </p:nvSpPr>
        <p:spPr>
          <a:xfrm>
            <a:off x="1773812" y="4525130"/>
            <a:ext cx="2041748" cy="1015663"/>
          </a:xfrm>
          <a:prstGeom prst="rect">
            <a:avLst/>
          </a:prstGeom>
          <a:noFill/>
        </p:spPr>
        <p:txBody>
          <a:bodyPr wrap="square">
            <a:spAutoFit/>
          </a:bodyPr>
          <a:lstStyle/>
          <a:p>
            <a:r>
              <a:rPr lang="en-GB" sz="3600" b="1" dirty="0">
                <a:solidFill>
                  <a:srgbClr val="FFB725"/>
                </a:solidFill>
              </a:rPr>
              <a:t>Canada</a:t>
            </a:r>
            <a:r>
              <a:rPr lang="en-GB" b="1" dirty="0">
                <a:solidFill>
                  <a:srgbClr val="FFB725"/>
                </a:solidFill>
              </a:rPr>
              <a:t> </a:t>
            </a:r>
            <a:endParaRPr lang="en-GB" sz="1200" b="1" dirty="0">
              <a:solidFill>
                <a:srgbClr val="FFB725"/>
              </a:solidFill>
            </a:endParaRPr>
          </a:p>
          <a:p>
            <a:r>
              <a:rPr lang="en-GB" sz="1200" dirty="0">
                <a:solidFill>
                  <a:srgbClr val="F79A12"/>
                </a:solidFill>
              </a:rPr>
              <a:t>is the largest exporter  of Christmas trees in the world</a:t>
            </a:r>
          </a:p>
        </p:txBody>
      </p:sp>
      <p:sp>
        <p:nvSpPr>
          <p:cNvPr id="18" name="TextBox 17">
            <a:extLst>
              <a:ext uri="{FF2B5EF4-FFF2-40B4-BE49-F238E27FC236}">
                <a16:creationId xmlns:a16="http://schemas.microsoft.com/office/drawing/2014/main" id="{D1DADD9D-85EB-9E87-F2C2-388ADFC03989}"/>
              </a:ext>
            </a:extLst>
          </p:cNvPr>
          <p:cNvSpPr txBox="1"/>
          <p:nvPr/>
        </p:nvSpPr>
        <p:spPr>
          <a:xfrm>
            <a:off x="8732949" y="4215941"/>
            <a:ext cx="633422" cy="461665"/>
          </a:xfrm>
          <a:prstGeom prst="rect">
            <a:avLst/>
          </a:prstGeom>
          <a:noFill/>
        </p:spPr>
        <p:txBody>
          <a:bodyPr wrap="square">
            <a:spAutoFit/>
          </a:bodyPr>
          <a:lstStyle/>
          <a:p>
            <a:r>
              <a:rPr lang="en-GB" sz="2400" b="1" dirty="0">
                <a:solidFill>
                  <a:srgbClr val="C00B36"/>
                </a:solidFill>
              </a:rPr>
              <a:t>16</a:t>
            </a:r>
            <a:endParaRPr lang="en-GB" sz="1200" dirty="0">
              <a:solidFill>
                <a:srgbClr val="C00B36"/>
              </a:solidFill>
            </a:endParaRPr>
          </a:p>
        </p:txBody>
      </p:sp>
      <p:sp>
        <p:nvSpPr>
          <p:cNvPr id="20" name="TextBox 19">
            <a:extLst>
              <a:ext uri="{FF2B5EF4-FFF2-40B4-BE49-F238E27FC236}">
                <a16:creationId xmlns:a16="http://schemas.microsoft.com/office/drawing/2014/main" id="{537EB6B8-2D87-7FA4-4300-BED9A559DB68}"/>
              </a:ext>
            </a:extLst>
          </p:cNvPr>
          <p:cNvSpPr txBox="1"/>
          <p:nvPr/>
        </p:nvSpPr>
        <p:spPr>
          <a:xfrm>
            <a:off x="8707218" y="4728625"/>
            <a:ext cx="744680" cy="461665"/>
          </a:xfrm>
          <a:prstGeom prst="rect">
            <a:avLst/>
          </a:prstGeom>
          <a:noFill/>
        </p:spPr>
        <p:txBody>
          <a:bodyPr wrap="square">
            <a:spAutoFit/>
          </a:bodyPr>
          <a:lstStyle/>
          <a:p>
            <a:r>
              <a:rPr lang="en-GB" sz="2400" b="1" dirty="0">
                <a:solidFill>
                  <a:srgbClr val="C00B36"/>
                </a:solidFill>
              </a:rPr>
              <a:t>3.5</a:t>
            </a:r>
            <a:endParaRPr lang="en-GB" sz="2400" dirty="0">
              <a:solidFill>
                <a:srgbClr val="C00B36"/>
              </a:solidFill>
            </a:endParaRPr>
          </a:p>
        </p:txBody>
      </p:sp>
      <p:sp>
        <p:nvSpPr>
          <p:cNvPr id="22" name="TextBox 21">
            <a:extLst>
              <a:ext uri="{FF2B5EF4-FFF2-40B4-BE49-F238E27FC236}">
                <a16:creationId xmlns:a16="http://schemas.microsoft.com/office/drawing/2014/main" id="{8EF7E406-E928-57D9-6F55-547457377226}"/>
              </a:ext>
            </a:extLst>
          </p:cNvPr>
          <p:cNvSpPr txBox="1"/>
          <p:nvPr/>
        </p:nvSpPr>
        <p:spPr>
          <a:xfrm>
            <a:off x="9325674" y="4776558"/>
            <a:ext cx="2825976" cy="461665"/>
          </a:xfrm>
          <a:prstGeom prst="rect">
            <a:avLst/>
          </a:prstGeom>
          <a:noFill/>
        </p:spPr>
        <p:txBody>
          <a:bodyPr wrap="square">
            <a:spAutoFit/>
          </a:bodyPr>
          <a:lstStyle/>
          <a:p>
            <a:r>
              <a:rPr lang="en-GB" sz="1200" dirty="0">
                <a:solidFill>
                  <a:srgbClr val="C00B36"/>
                </a:solidFill>
              </a:rPr>
              <a:t>is released by disposing of a real tree by replanting it or having it chipped </a:t>
            </a:r>
          </a:p>
        </p:txBody>
      </p:sp>
      <p:sp>
        <p:nvSpPr>
          <p:cNvPr id="23" name="TextBox 22">
            <a:extLst>
              <a:ext uri="{FF2B5EF4-FFF2-40B4-BE49-F238E27FC236}">
                <a16:creationId xmlns:a16="http://schemas.microsoft.com/office/drawing/2014/main" id="{A7864538-18CA-AB75-E303-CE2A93A7D50D}"/>
              </a:ext>
            </a:extLst>
          </p:cNvPr>
          <p:cNvSpPr txBox="1"/>
          <p:nvPr/>
        </p:nvSpPr>
        <p:spPr>
          <a:xfrm>
            <a:off x="9323560" y="4287125"/>
            <a:ext cx="2825975" cy="461665"/>
          </a:xfrm>
          <a:prstGeom prst="rect">
            <a:avLst/>
          </a:prstGeom>
          <a:noFill/>
        </p:spPr>
        <p:txBody>
          <a:bodyPr wrap="square">
            <a:spAutoFit/>
          </a:bodyPr>
          <a:lstStyle/>
          <a:p>
            <a:r>
              <a:rPr lang="en-GB" sz="1200" dirty="0">
                <a:solidFill>
                  <a:srgbClr val="C00B36"/>
                </a:solidFill>
              </a:rPr>
              <a:t> is released by disposing of a real tree into landfill</a:t>
            </a:r>
          </a:p>
        </p:txBody>
      </p:sp>
      <p:graphicFrame>
        <p:nvGraphicFramePr>
          <p:cNvPr id="58" name="Table 58">
            <a:extLst>
              <a:ext uri="{FF2B5EF4-FFF2-40B4-BE49-F238E27FC236}">
                <a16:creationId xmlns:a16="http://schemas.microsoft.com/office/drawing/2014/main" id="{AB4AA035-4305-78B3-F8CA-7A37DA615B15}"/>
              </a:ext>
            </a:extLst>
          </p:cNvPr>
          <p:cNvGraphicFramePr>
            <a:graphicFrameLocks noGrp="1"/>
          </p:cNvGraphicFramePr>
          <p:nvPr>
            <p:extLst>
              <p:ext uri="{D42A27DB-BD31-4B8C-83A1-F6EECF244321}">
                <p14:modId xmlns:p14="http://schemas.microsoft.com/office/powerpoint/2010/main" val="1211569968"/>
              </p:ext>
            </p:extLst>
          </p:nvPr>
        </p:nvGraphicFramePr>
        <p:xfrm>
          <a:off x="8669011" y="1161848"/>
          <a:ext cx="3425878" cy="1445519"/>
        </p:xfrm>
        <a:graphic>
          <a:graphicData uri="http://schemas.openxmlformats.org/drawingml/2006/table">
            <a:tbl>
              <a:tblPr firstRow="1" bandRow="1">
                <a:tableStyleId>{F5AB1C69-6EDB-4FF4-983F-18BD219EF322}</a:tableStyleId>
              </a:tblPr>
              <a:tblGrid>
                <a:gridCol w="1607571">
                  <a:extLst>
                    <a:ext uri="{9D8B030D-6E8A-4147-A177-3AD203B41FA5}">
                      <a16:colId xmlns:a16="http://schemas.microsoft.com/office/drawing/2014/main" val="1776216623"/>
                    </a:ext>
                  </a:extLst>
                </a:gridCol>
                <a:gridCol w="1358140">
                  <a:extLst>
                    <a:ext uri="{9D8B030D-6E8A-4147-A177-3AD203B41FA5}">
                      <a16:colId xmlns:a16="http://schemas.microsoft.com/office/drawing/2014/main" val="736737018"/>
                    </a:ext>
                  </a:extLst>
                </a:gridCol>
                <a:gridCol w="460167">
                  <a:extLst>
                    <a:ext uri="{9D8B030D-6E8A-4147-A177-3AD203B41FA5}">
                      <a16:colId xmlns:a16="http://schemas.microsoft.com/office/drawing/2014/main" val="1514281734"/>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7030A0"/>
                          </a:solidFill>
                        </a:rPr>
                        <a:t>The number of real Christmas trees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7030A0"/>
                          </a:solidFill>
                        </a:rPr>
                        <a:t>sold annually </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7030A0"/>
                          </a:solidFill>
                        </a:rPr>
                        <a:t>The number of Christmas trees growing</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dirty="0">
                        <a:solidFill>
                          <a:srgbClr val="7030A0"/>
                        </a:solidFill>
                      </a:endParaRPr>
                    </a:p>
                  </a:txBody>
                  <a:tcPr anchor="ctr">
                    <a:lnL w="3175" cap="flat" cmpd="sng" algn="ctr">
                      <a:solidFill>
                        <a:schemeClr val="bg1"/>
                      </a:solidFill>
                      <a:prstDash val="solid"/>
                      <a:round/>
                      <a:headEnd type="none" w="med" len="med"/>
                      <a:tailEnd type="none" w="med" len="med"/>
                    </a:lnL>
                    <a:lnR w="12700" cmpd="sng">
                      <a:noFill/>
                    </a:lnR>
                    <a:lnT w="12700" cmpd="sng">
                      <a:noFill/>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8570002"/>
                  </a:ext>
                </a:extLst>
              </a:tr>
              <a:tr h="219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5D2884"/>
                          </a:solidFill>
                        </a:rPr>
                        <a:t>25 – 30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5D2884"/>
                          </a:solidFill>
                        </a:rPr>
                        <a:t>350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rgbClr val="5D2884"/>
                          </a:solidFill>
                        </a:rPr>
                        <a:t>US</a:t>
                      </a:r>
                    </a:p>
                  </a:txBody>
                  <a:tcPr anchor="ctr">
                    <a:lnL w="3175" cap="flat" cmpd="sng" algn="ctr">
                      <a:solidFill>
                        <a:schemeClr val="bg1"/>
                      </a:solidFill>
                      <a:prstDash val="solid"/>
                      <a:round/>
                      <a:headEnd type="none" w="med" len="med"/>
                      <a:tailEnd type="none" w="med" len="med"/>
                    </a:lnL>
                    <a:lnR w="12700" cmpd="sng">
                      <a:noFill/>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780614"/>
                  </a:ext>
                </a:extLst>
              </a:tr>
              <a:tr h="439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5D2884"/>
                          </a:solidFill>
                        </a:rPr>
                        <a:t>6 – 8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dirty="0">
                          <a:solidFill>
                            <a:srgbClr val="5D2884"/>
                          </a:solidFill>
                        </a:rPr>
                        <a:t>100 Million</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rgbClr val="5D2884"/>
                          </a:solidFill>
                        </a:rPr>
                        <a:t>UK</a:t>
                      </a:r>
                    </a:p>
                  </a:txBody>
                  <a:tcPr anchor="ctr">
                    <a:lnL w="3175" cap="flat" cmpd="sng" algn="ctr">
                      <a:solidFill>
                        <a:schemeClr val="bg1"/>
                      </a:solidFill>
                      <a:prstDash val="solid"/>
                      <a:round/>
                      <a:headEnd type="none" w="med" len="med"/>
                      <a:tailEnd type="none" w="med" len="med"/>
                    </a:lnL>
                    <a:lnR w="12700" cmpd="sng">
                      <a:noFill/>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386971"/>
                  </a:ext>
                </a:extLst>
              </a:tr>
            </a:tbl>
          </a:graphicData>
        </a:graphic>
      </p:graphicFrame>
      <p:sp>
        <p:nvSpPr>
          <p:cNvPr id="61" name="TextBox 60">
            <a:extLst>
              <a:ext uri="{FF2B5EF4-FFF2-40B4-BE49-F238E27FC236}">
                <a16:creationId xmlns:a16="http://schemas.microsoft.com/office/drawing/2014/main" id="{A04AB1C8-9536-CAF4-416C-6CAE8CA88AEC}"/>
              </a:ext>
            </a:extLst>
          </p:cNvPr>
          <p:cNvSpPr txBox="1"/>
          <p:nvPr/>
        </p:nvSpPr>
        <p:spPr>
          <a:xfrm>
            <a:off x="7052487" y="2545388"/>
            <a:ext cx="1972385" cy="1200329"/>
          </a:xfrm>
          <a:prstGeom prst="rect">
            <a:avLst/>
          </a:prstGeom>
          <a:noFill/>
        </p:spPr>
        <p:txBody>
          <a:bodyPr wrap="square">
            <a:spAutoFit/>
          </a:bodyPr>
          <a:lstStyle/>
          <a:p>
            <a:pPr algn="ctr"/>
            <a:r>
              <a:rPr lang="en-GB" sz="1200" dirty="0">
                <a:solidFill>
                  <a:srgbClr val="008769"/>
                </a:solidFill>
              </a:rPr>
              <a:t>the average life cycle of a Christmas tree is</a:t>
            </a:r>
          </a:p>
          <a:p>
            <a:pPr algn="r"/>
            <a:r>
              <a:rPr lang="en-GB" sz="3600" b="1" dirty="0">
                <a:solidFill>
                  <a:srgbClr val="008769"/>
                </a:solidFill>
              </a:rPr>
              <a:t>10 </a:t>
            </a:r>
            <a:r>
              <a:rPr lang="en-GB" sz="3200" b="1" dirty="0">
                <a:solidFill>
                  <a:srgbClr val="008769"/>
                </a:solidFill>
              </a:rPr>
              <a:t>years </a:t>
            </a:r>
            <a:endParaRPr lang="en-GB" sz="1600" b="1" dirty="0">
              <a:solidFill>
                <a:srgbClr val="008769"/>
              </a:solidFill>
            </a:endParaRPr>
          </a:p>
          <a:p>
            <a:pPr algn="r"/>
            <a:endParaRPr lang="en-GB" sz="1200" dirty="0">
              <a:solidFill>
                <a:srgbClr val="02B96F"/>
              </a:solidFill>
            </a:endParaRPr>
          </a:p>
        </p:txBody>
      </p:sp>
      <p:sp>
        <p:nvSpPr>
          <p:cNvPr id="1032" name="TextBox 1031">
            <a:extLst>
              <a:ext uri="{FF2B5EF4-FFF2-40B4-BE49-F238E27FC236}">
                <a16:creationId xmlns:a16="http://schemas.microsoft.com/office/drawing/2014/main" id="{9032BCFE-C270-E682-E1D0-4C445C7F561E}"/>
              </a:ext>
            </a:extLst>
          </p:cNvPr>
          <p:cNvSpPr txBox="1"/>
          <p:nvPr/>
        </p:nvSpPr>
        <p:spPr>
          <a:xfrm>
            <a:off x="93732" y="34824"/>
            <a:ext cx="9095077" cy="1092607"/>
          </a:xfrm>
          <a:prstGeom prst="rect">
            <a:avLst/>
          </a:prstGeom>
          <a:noFill/>
        </p:spPr>
        <p:txBody>
          <a:bodyPr wrap="square">
            <a:spAutoFit/>
          </a:bodyPr>
          <a:lstStyle/>
          <a:p>
            <a:r>
              <a:rPr lang="en-GB" sz="5400" dirty="0">
                <a:solidFill>
                  <a:srgbClr val="006D66"/>
                </a:solidFill>
                <a:effectLst>
                  <a:outerShdw blurRad="38100" dist="38100" dir="2700000" algn="tl">
                    <a:srgbClr val="000000">
                      <a:alpha val="43137"/>
                    </a:srgbClr>
                  </a:outerShdw>
                </a:effectLst>
                <a:latin typeface="Imprint MT Shadow" panose="04020605060303030202" pitchFamily="82" charset="0"/>
              </a:rPr>
              <a:t>CHRISTMAS TREES</a:t>
            </a:r>
          </a:p>
          <a:p>
            <a:pPr algn="ctr"/>
            <a:endParaRPr lang="en-GB" sz="1100" dirty="0">
              <a:solidFill>
                <a:srgbClr val="02534A"/>
              </a:solidFill>
              <a:effectLst>
                <a:outerShdw blurRad="38100" dist="38100" dir="2700000" algn="tl">
                  <a:srgbClr val="000000">
                    <a:alpha val="43137"/>
                  </a:srgbClr>
                </a:outerShdw>
              </a:effectLst>
              <a:latin typeface="Imprint MT Shadow" panose="04020605060303030202" pitchFamily="82" charset="0"/>
            </a:endParaRPr>
          </a:p>
        </p:txBody>
      </p:sp>
      <p:grpSp>
        <p:nvGrpSpPr>
          <p:cNvPr id="2" name="Group 1">
            <a:extLst>
              <a:ext uri="{FF2B5EF4-FFF2-40B4-BE49-F238E27FC236}">
                <a16:creationId xmlns:a16="http://schemas.microsoft.com/office/drawing/2014/main" id="{A97AA092-353A-45CF-8A65-EA3A81901966}"/>
              </a:ext>
            </a:extLst>
          </p:cNvPr>
          <p:cNvGrpSpPr/>
          <p:nvPr/>
        </p:nvGrpSpPr>
        <p:grpSpPr>
          <a:xfrm>
            <a:off x="543489" y="1273897"/>
            <a:ext cx="6178303" cy="3023637"/>
            <a:chOff x="6645099" y="124963"/>
            <a:chExt cx="6178303" cy="3023637"/>
          </a:xfrm>
        </p:grpSpPr>
        <p:sp>
          <p:nvSpPr>
            <p:cNvPr id="7" name="TextBox 6">
              <a:extLst>
                <a:ext uri="{FF2B5EF4-FFF2-40B4-BE49-F238E27FC236}">
                  <a16:creationId xmlns:a16="http://schemas.microsoft.com/office/drawing/2014/main" id="{CE6BF048-63D4-D72E-74B4-D754F820BBF2}"/>
                </a:ext>
              </a:extLst>
            </p:cNvPr>
            <p:cNvSpPr txBox="1"/>
            <p:nvPr/>
          </p:nvSpPr>
          <p:spPr>
            <a:xfrm>
              <a:off x="9042257" y="2102160"/>
              <a:ext cx="1673620" cy="1046440"/>
            </a:xfrm>
            <a:prstGeom prst="rect">
              <a:avLst/>
            </a:prstGeom>
            <a:noFill/>
          </p:spPr>
          <p:txBody>
            <a:bodyPr wrap="square">
              <a:spAutoFit/>
            </a:bodyPr>
            <a:lstStyle/>
            <a:p>
              <a:r>
                <a:rPr lang="en-GB" sz="2000" b="1" i="0" dirty="0">
                  <a:solidFill>
                    <a:srgbClr val="02534A"/>
                  </a:solidFill>
                  <a:effectLst/>
                </a:rPr>
                <a:t>1947</a:t>
              </a:r>
            </a:p>
            <a:p>
              <a:r>
                <a:rPr lang="en-GB" sz="1050" dirty="0">
                  <a:solidFill>
                    <a:srgbClr val="007D6F"/>
                  </a:solidFill>
                </a:rPr>
                <a:t>T</a:t>
              </a:r>
              <a:r>
                <a:rPr lang="en-GB" sz="1050" b="0" i="0" dirty="0">
                  <a:solidFill>
                    <a:srgbClr val="007D6F"/>
                  </a:solidFill>
                  <a:effectLst/>
                </a:rPr>
                <a:t>he first tree in London’s Trafalgar Square </a:t>
              </a:r>
              <a:r>
                <a:rPr lang="en-GB" sz="1050" dirty="0">
                  <a:solidFill>
                    <a:srgbClr val="007D6F"/>
                  </a:solidFill>
                </a:rPr>
                <a:t>received as a</a:t>
              </a:r>
              <a:r>
                <a:rPr lang="en-GB" sz="1050" b="0" i="0" dirty="0">
                  <a:solidFill>
                    <a:srgbClr val="007D6F"/>
                  </a:solidFill>
                  <a:effectLst/>
                </a:rPr>
                <a:t> gift from the city of Oslo, Norway</a:t>
              </a:r>
              <a:endParaRPr lang="en-GB" sz="1050" dirty="0">
                <a:solidFill>
                  <a:srgbClr val="007D6F"/>
                </a:solidFill>
              </a:endParaRPr>
            </a:p>
          </p:txBody>
        </p:sp>
        <p:sp>
          <p:nvSpPr>
            <p:cNvPr id="12" name="TextBox 11">
              <a:extLst>
                <a:ext uri="{FF2B5EF4-FFF2-40B4-BE49-F238E27FC236}">
                  <a16:creationId xmlns:a16="http://schemas.microsoft.com/office/drawing/2014/main" id="{045C2964-95C7-9716-AEB6-A9A59A08485B}"/>
                </a:ext>
              </a:extLst>
            </p:cNvPr>
            <p:cNvSpPr txBox="1"/>
            <p:nvPr/>
          </p:nvSpPr>
          <p:spPr>
            <a:xfrm>
              <a:off x="7807703" y="124963"/>
              <a:ext cx="4338822" cy="646331"/>
            </a:xfrm>
            <a:prstGeom prst="rect">
              <a:avLst/>
            </a:prstGeom>
            <a:noFill/>
          </p:spPr>
          <p:txBody>
            <a:bodyPr wrap="square">
              <a:spAutoFit/>
            </a:bodyPr>
            <a:lstStyle/>
            <a:p>
              <a:r>
                <a:rPr lang="en-GB" sz="2400" dirty="0"/>
                <a:t>        </a:t>
              </a:r>
              <a:r>
                <a:rPr lang="en-GB" sz="2400" b="1" dirty="0">
                  <a:solidFill>
                    <a:srgbClr val="02534A"/>
                  </a:solidFill>
                </a:rPr>
                <a:t>1576</a:t>
              </a:r>
              <a:endParaRPr lang="en-GB" sz="1200" b="1" dirty="0">
                <a:solidFill>
                  <a:srgbClr val="02534A"/>
                </a:solidFill>
              </a:endParaRPr>
            </a:p>
            <a:p>
              <a:r>
                <a:rPr lang="en-GB" sz="1200" dirty="0">
                  <a:solidFill>
                    <a:srgbClr val="007D6F"/>
                  </a:solidFill>
                </a:rPr>
                <a:t>First recorded Christmas Tree </a:t>
              </a:r>
            </a:p>
          </p:txBody>
        </p:sp>
        <p:sp>
          <p:nvSpPr>
            <p:cNvPr id="13" name="TextBox 12">
              <a:extLst>
                <a:ext uri="{FF2B5EF4-FFF2-40B4-BE49-F238E27FC236}">
                  <a16:creationId xmlns:a16="http://schemas.microsoft.com/office/drawing/2014/main" id="{87DE71E1-DF46-E824-5F63-D50C77B84A09}"/>
                </a:ext>
              </a:extLst>
            </p:cNvPr>
            <p:cNvSpPr txBox="1"/>
            <p:nvPr/>
          </p:nvSpPr>
          <p:spPr>
            <a:xfrm>
              <a:off x="6645099" y="944925"/>
              <a:ext cx="2078300" cy="584775"/>
            </a:xfrm>
            <a:prstGeom prst="rect">
              <a:avLst/>
            </a:prstGeom>
            <a:noFill/>
          </p:spPr>
          <p:txBody>
            <a:bodyPr wrap="square">
              <a:spAutoFit/>
            </a:bodyPr>
            <a:lstStyle/>
            <a:p>
              <a:r>
                <a:rPr lang="en-GB" sz="2000" b="1" dirty="0">
                  <a:solidFill>
                    <a:srgbClr val="02534A"/>
                  </a:solidFill>
                </a:rPr>
                <a:t>1850</a:t>
              </a:r>
              <a:endParaRPr lang="en-GB" sz="1100" b="1" dirty="0">
                <a:solidFill>
                  <a:srgbClr val="02534A"/>
                </a:solidFill>
              </a:endParaRPr>
            </a:p>
            <a:p>
              <a:r>
                <a:rPr lang="en-GB" sz="1100" dirty="0">
                  <a:solidFill>
                    <a:srgbClr val="007D6F"/>
                  </a:solidFill>
                </a:rPr>
                <a:t>Christmas Tree introduced in US</a:t>
              </a:r>
            </a:p>
          </p:txBody>
        </p:sp>
        <p:sp>
          <p:nvSpPr>
            <p:cNvPr id="14" name="TextBox 13">
              <a:extLst>
                <a:ext uri="{FF2B5EF4-FFF2-40B4-BE49-F238E27FC236}">
                  <a16:creationId xmlns:a16="http://schemas.microsoft.com/office/drawing/2014/main" id="{576A837F-1C57-873A-00F4-FC80E36534DF}"/>
                </a:ext>
              </a:extLst>
            </p:cNvPr>
            <p:cNvSpPr txBox="1"/>
            <p:nvPr/>
          </p:nvSpPr>
          <p:spPr>
            <a:xfrm>
              <a:off x="9013444" y="1405279"/>
              <a:ext cx="2702989" cy="584775"/>
            </a:xfrm>
            <a:prstGeom prst="rect">
              <a:avLst/>
            </a:prstGeom>
            <a:noFill/>
          </p:spPr>
          <p:txBody>
            <a:bodyPr wrap="square">
              <a:spAutoFit/>
            </a:bodyPr>
            <a:lstStyle/>
            <a:p>
              <a:r>
                <a:rPr lang="en-GB" sz="2000" b="1" dirty="0">
                  <a:solidFill>
                    <a:srgbClr val="02534A"/>
                  </a:solidFill>
                </a:rPr>
                <a:t>1882</a:t>
              </a:r>
              <a:endParaRPr lang="en-GB" sz="1100" b="1" dirty="0">
                <a:solidFill>
                  <a:srgbClr val="02534A"/>
                </a:solidFill>
              </a:endParaRPr>
            </a:p>
            <a:p>
              <a:r>
                <a:rPr lang="en-GB" sz="1100" dirty="0">
                  <a:solidFill>
                    <a:srgbClr val="007D6F"/>
                  </a:solidFill>
                </a:rPr>
                <a:t>First known eclectically-lit tree</a:t>
              </a:r>
            </a:p>
          </p:txBody>
        </p:sp>
        <p:sp>
          <p:nvSpPr>
            <p:cNvPr id="26" name="TextBox 25">
              <a:extLst>
                <a:ext uri="{FF2B5EF4-FFF2-40B4-BE49-F238E27FC236}">
                  <a16:creationId xmlns:a16="http://schemas.microsoft.com/office/drawing/2014/main" id="{F146609F-3871-C3DC-45DC-B0E4B02A87F7}"/>
                </a:ext>
              </a:extLst>
            </p:cNvPr>
            <p:cNvSpPr txBox="1"/>
            <p:nvPr/>
          </p:nvSpPr>
          <p:spPr>
            <a:xfrm>
              <a:off x="9013444" y="786183"/>
              <a:ext cx="3809958" cy="584775"/>
            </a:xfrm>
            <a:prstGeom prst="rect">
              <a:avLst/>
            </a:prstGeom>
            <a:noFill/>
          </p:spPr>
          <p:txBody>
            <a:bodyPr wrap="square">
              <a:spAutoFit/>
            </a:bodyPr>
            <a:lstStyle/>
            <a:p>
              <a:r>
                <a:rPr lang="en-GB" sz="2000" b="1" dirty="0">
                  <a:solidFill>
                    <a:srgbClr val="02534A"/>
                  </a:solidFill>
                </a:rPr>
                <a:t>1832</a:t>
              </a:r>
              <a:endParaRPr lang="en-GB" sz="1100" b="1" dirty="0">
                <a:solidFill>
                  <a:srgbClr val="02534A"/>
                </a:solidFill>
              </a:endParaRPr>
            </a:p>
            <a:p>
              <a:r>
                <a:rPr lang="en-GB" sz="1100" dirty="0">
                  <a:solidFill>
                    <a:srgbClr val="007D6F"/>
                  </a:solidFill>
                </a:rPr>
                <a:t>Christmas Tree introduced in UK</a:t>
              </a:r>
            </a:p>
          </p:txBody>
        </p:sp>
        <p:sp>
          <p:nvSpPr>
            <p:cNvPr id="27" name="TextBox 26">
              <a:extLst>
                <a:ext uri="{FF2B5EF4-FFF2-40B4-BE49-F238E27FC236}">
                  <a16:creationId xmlns:a16="http://schemas.microsoft.com/office/drawing/2014/main" id="{FBF94ED6-F0A8-78BB-E562-DF1575A08B1F}"/>
                </a:ext>
              </a:extLst>
            </p:cNvPr>
            <p:cNvSpPr txBox="1"/>
            <p:nvPr/>
          </p:nvSpPr>
          <p:spPr>
            <a:xfrm>
              <a:off x="6674297" y="1635604"/>
              <a:ext cx="2078300" cy="584775"/>
            </a:xfrm>
            <a:prstGeom prst="rect">
              <a:avLst/>
            </a:prstGeom>
            <a:noFill/>
          </p:spPr>
          <p:txBody>
            <a:bodyPr wrap="square">
              <a:spAutoFit/>
            </a:bodyPr>
            <a:lstStyle/>
            <a:p>
              <a:r>
                <a:rPr lang="en-GB" sz="2000" b="1" dirty="0">
                  <a:solidFill>
                    <a:srgbClr val="02534A"/>
                  </a:solidFill>
                </a:rPr>
                <a:t>1923</a:t>
              </a:r>
              <a:endParaRPr lang="en-GB" sz="1100" b="1" dirty="0">
                <a:solidFill>
                  <a:srgbClr val="02534A"/>
                </a:solidFill>
              </a:endParaRPr>
            </a:p>
            <a:p>
              <a:r>
                <a:rPr lang="en-GB" sz="1100" dirty="0">
                  <a:solidFill>
                    <a:srgbClr val="007D6F"/>
                  </a:solidFill>
                </a:rPr>
                <a:t>First US National Christmas Tree</a:t>
              </a:r>
            </a:p>
          </p:txBody>
        </p:sp>
        <p:sp>
          <p:nvSpPr>
            <p:cNvPr id="28" name="TextBox 27">
              <a:extLst>
                <a:ext uri="{FF2B5EF4-FFF2-40B4-BE49-F238E27FC236}">
                  <a16:creationId xmlns:a16="http://schemas.microsoft.com/office/drawing/2014/main" id="{DF0E34CA-BEFF-A3B4-CBC7-6FB7CE5AF11D}"/>
                </a:ext>
              </a:extLst>
            </p:cNvPr>
            <p:cNvSpPr txBox="1"/>
            <p:nvPr/>
          </p:nvSpPr>
          <p:spPr>
            <a:xfrm>
              <a:off x="6672564" y="2244779"/>
              <a:ext cx="1904979" cy="584775"/>
            </a:xfrm>
            <a:prstGeom prst="rect">
              <a:avLst/>
            </a:prstGeom>
            <a:noFill/>
          </p:spPr>
          <p:txBody>
            <a:bodyPr wrap="square">
              <a:spAutoFit/>
            </a:bodyPr>
            <a:lstStyle/>
            <a:p>
              <a:r>
                <a:rPr lang="en-GB" sz="2000" b="1" dirty="0">
                  <a:solidFill>
                    <a:srgbClr val="02534A"/>
                  </a:solidFill>
                </a:rPr>
                <a:t>1933</a:t>
              </a:r>
              <a:endParaRPr lang="en-GB" sz="1100" b="1" dirty="0">
                <a:solidFill>
                  <a:srgbClr val="02534A"/>
                </a:solidFill>
              </a:endParaRPr>
            </a:p>
            <a:p>
              <a:r>
                <a:rPr lang="en-GB" sz="1100" dirty="0">
                  <a:solidFill>
                    <a:srgbClr val="007D6F"/>
                  </a:solidFill>
                </a:rPr>
                <a:t>First Rockefeller Center Tree</a:t>
              </a:r>
            </a:p>
          </p:txBody>
        </p:sp>
        <p:cxnSp>
          <p:nvCxnSpPr>
            <p:cNvPr id="30" name="Straight Connector 29">
              <a:extLst>
                <a:ext uri="{FF2B5EF4-FFF2-40B4-BE49-F238E27FC236}">
                  <a16:creationId xmlns:a16="http://schemas.microsoft.com/office/drawing/2014/main" id="{B767F425-D4BB-B375-0DE0-7D0371C0A301}"/>
                </a:ext>
              </a:extLst>
            </p:cNvPr>
            <p:cNvCxnSpPr>
              <a:cxnSpLocks/>
            </p:cNvCxnSpPr>
            <p:nvPr/>
          </p:nvCxnSpPr>
          <p:spPr>
            <a:xfrm>
              <a:off x="8802350" y="908716"/>
              <a:ext cx="23420" cy="2041422"/>
            </a:xfrm>
            <a:prstGeom prst="line">
              <a:avLst/>
            </a:prstGeom>
            <a:ln w="12700">
              <a:solidFill>
                <a:srgbClr val="89440B"/>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6951B19-A4E7-F956-64B7-D3DEC8F69A3F}"/>
                </a:ext>
              </a:extLst>
            </p:cNvPr>
            <p:cNvSpPr/>
            <p:nvPr/>
          </p:nvSpPr>
          <p:spPr>
            <a:xfrm>
              <a:off x="8752251" y="788295"/>
              <a:ext cx="111060" cy="120422"/>
            </a:xfrm>
            <a:prstGeom prst="ellipse">
              <a:avLst/>
            </a:prstGeom>
            <a:solidFill>
              <a:schemeClr val="bg1"/>
            </a:solidFill>
            <a:ln>
              <a:solidFill>
                <a:srgbClr val="C562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5" name="Picture 1034">
              <a:extLst>
                <a:ext uri="{FF2B5EF4-FFF2-40B4-BE49-F238E27FC236}">
                  <a16:creationId xmlns:a16="http://schemas.microsoft.com/office/drawing/2014/main" id="{EE8F0577-DB47-015D-85D1-2B034842BECC}"/>
                </a:ext>
              </a:extLst>
            </p:cNvPr>
            <p:cNvPicPr>
              <a:picLocks noChangeAspect="1"/>
            </p:cNvPicPr>
            <p:nvPr/>
          </p:nvPicPr>
          <p:blipFill>
            <a:blip r:embed="rId4"/>
            <a:stretch>
              <a:fillRect/>
            </a:stretch>
          </p:blipFill>
          <p:spPr>
            <a:xfrm>
              <a:off x="8742220" y="999844"/>
              <a:ext cx="128027" cy="134124"/>
            </a:xfrm>
            <a:prstGeom prst="rect">
              <a:avLst/>
            </a:prstGeom>
          </p:spPr>
        </p:pic>
        <p:pic>
          <p:nvPicPr>
            <p:cNvPr id="1036" name="Picture 1035">
              <a:extLst>
                <a:ext uri="{FF2B5EF4-FFF2-40B4-BE49-F238E27FC236}">
                  <a16:creationId xmlns:a16="http://schemas.microsoft.com/office/drawing/2014/main" id="{4A5ABBC1-8BC9-E82F-834F-FF89E42BB7EB}"/>
                </a:ext>
              </a:extLst>
            </p:cNvPr>
            <p:cNvPicPr>
              <a:picLocks noChangeAspect="1"/>
            </p:cNvPicPr>
            <p:nvPr/>
          </p:nvPicPr>
          <p:blipFill>
            <a:blip r:embed="rId4"/>
            <a:stretch>
              <a:fillRect/>
            </a:stretch>
          </p:blipFill>
          <p:spPr>
            <a:xfrm>
              <a:off x="8751399" y="1262413"/>
              <a:ext cx="128027" cy="134124"/>
            </a:xfrm>
            <a:prstGeom prst="rect">
              <a:avLst/>
            </a:prstGeom>
          </p:spPr>
        </p:pic>
        <p:pic>
          <p:nvPicPr>
            <p:cNvPr id="1038" name="Picture 1037">
              <a:extLst>
                <a:ext uri="{FF2B5EF4-FFF2-40B4-BE49-F238E27FC236}">
                  <a16:creationId xmlns:a16="http://schemas.microsoft.com/office/drawing/2014/main" id="{F12DCB67-0CE1-1721-9CD1-8CC0FED80FEA}"/>
                </a:ext>
              </a:extLst>
            </p:cNvPr>
            <p:cNvPicPr>
              <a:picLocks noChangeAspect="1"/>
            </p:cNvPicPr>
            <p:nvPr/>
          </p:nvPicPr>
          <p:blipFill>
            <a:blip r:embed="rId4"/>
            <a:stretch>
              <a:fillRect/>
            </a:stretch>
          </p:blipFill>
          <p:spPr>
            <a:xfrm>
              <a:off x="8747724" y="1919758"/>
              <a:ext cx="128027" cy="134124"/>
            </a:xfrm>
            <a:prstGeom prst="rect">
              <a:avLst/>
            </a:prstGeom>
          </p:spPr>
        </p:pic>
        <p:pic>
          <p:nvPicPr>
            <p:cNvPr id="1039" name="Picture 1038">
              <a:extLst>
                <a:ext uri="{FF2B5EF4-FFF2-40B4-BE49-F238E27FC236}">
                  <a16:creationId xmlns:a16="http://schemas.microsoft.com/office/drawing/2014/main" id="{8D7D1208-212A-749F-7618-AC160EB616C6}"/>
                </a:ext>
              </a:extLst>
            </p:cNvPr>
            <p:cNvPicPr>
              <a:picLocks noChangeAspect="1"/>
            </p:cNvPicPr>
            <p:nvPr/>
          </p:nvPicPr>
          <p:blipFill>
            <a:blip r:embed="rId4"/>
            <a:stretch>
              <a:fillRect/>
            </a:stretch>
          </p:blipFill>
          <p:spPr>
            <a:xfrm>
              <a:off x="8756903" y="2281478"/>
              <a:ext cx="128027" cy="134124"/>
            </a:xfrm>
            <a:prstGeom prst="rect">
              <a:avLst/>
            </a:prstGeom>
          </p:spPr>
        </p:pic>
        <p:pic>
          <p:nvPicPr>
            <p:cNvPr id="1040" name="Picture 1039">
              <a:extLst>
                <a:ext uri="{FF2B5EF4-FFF2-40B4-BE49-F238E27FC236}">
                  <a16:creationId xmlns:a16="http://schemas.microsoft.com/office/drawing/2014/main" id="{5F120CEE-70BF-2AC5-ECB4-AA1F2E3D8FF9}"/>
                </a:ext>
              </a:extLst>
            </p:cNvPr>
            <p:cNvPicPr>
              <a:picLocks noChangeAspect="1"/>
            </p:cNvPicPr>
            <p:nvPr/>
          </p:nvPicPr>
          <p:blipFill>
            <a:blip r:embed="rId4"/>
            <a:stretch>
              <a:fillRect/>
            </a:stretch>
          </p:blipFill>
          <p:spPr>
            <a:xfrm>
              <a:off x="8755065" y="2643201"/>
              <a:ext cx="128027" cy="134124"/>
            </a:xfrm>
            <a:prstGeom prst="rect">
              <a:avLst/>
            </a:prstGeom>
          </p:spPr>
        </p:pic>
        <p:pic>
          <p:nvPicPr>
            <p:cNvPr id="1050" name="Picture 1049">
              <a:extLst>
                <a:ext uri="{FF2B5EF4-FFF2-40B4-BE49-F238E27FC236}">
                  <a16:creationId xmlns:a16="http://schemas.microsoft.com/office/drawing/2014/main" id="{03DB100C-1DFC-5348-DA6D-3890125C50ED}"/>
                </a:ext>
              </a:extLst>
            </p:cNvPr>
            <p:cNvPicPr>
              <a:picLocks noChangeAspect="1"/>
            </p:cNvPicPr>
            <p:nvPr/>
          </p:nvPicPr>
          <p:blipFill>
            <a:blip r:embed="rId4"/>
            <a:stretch>
              <a:fillRect/>
            </a:stretch>
          </p:blipFill>
          <p:spPr>
            <a:xfrm>
              <a:off x="8756903" y="1532330"/>
              <a:ext cx="128027" cy="134124"/>
            </a:xfrm>
            <a:prstGeom prst="rect">
              <a:avLst/>
            </a:prstGeom>
          </p:spPr>
        </p:pic>
      </p:grpSp>
      <p:pic>
        <p:nvPicPr>
          <p:cNvPr id="1053" name="Picture 1052">
            <a:extLst>
              <a:ext uri="{FF2B5EF4-FFF2-40B4-BE49-F238E27FC236}">
                <a16:creationId xmlns:a16="http://schemas.microsoft.com/office/drawing/2014/main" id="{F2863D0F-EC1B-C1AA-E836-FE639208EA7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2667" y1="68444" x2="27111" y2="57333"/>
                        <a14:foregroundMark x1="15111" y1="57333" x2="19556" y2="56889"/>
                        <a14:foregroundMark x1="20444" y1="63111" x2="40000" y2="77333"/>
                        <a14:foregroundMark x1="40000" y1="77333" x2="34222" y2="78667"/>
                        <a14:foregroundMark x1="68889" y1="58667" x2="77333" y2="52000"/>
                      </a14:backgroundRemoval>
                    </a14:imgEffect>
                  </a14:imgLayer>
                </a14:imgProps>
              </a:ext>
            </a:extLst>
          </a:blip>
          <a:stretch>
            <a:fillRect/>
          </a:stretch>
        </p:blipFill>
        <p:spPr>
          <a:xfrm>
            <a:off x="8629410" y="143525"/>
            <a:ext cx="977523" cy="977523"/>
          </a:xfrm>
          <a:prstGeom prst="rect">
            <a:avLst/>
          </a:prstGeom>
        </p:spPr>
      </p:pic>
      <p:pic>
        <p:nvPicPr>
          <p:cNvPr id="1056" name="Picture 1055">
            <a:extLst>
              <a:ext uri="{FF2B5EF4-FFF2-40B4-BE49-F238E27FC236}">
                <a16:creationId xmlns:a16="http://schemas.microsoft.com/office/drawing/2014/main" id="{5A06BCEE-0F79-F8FE-6DE0-927C5EE87A0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420025" y="1048654"/>
            <a:ext cx="2533650" cy="1809750"/>
          </a:xfrm>
          <a:prstGeom prst="rect">
            <a:avLst/>
          </a:prstGeom>
        </p:spPr>
      </p:pic>
      <p:pic>
        <p:nvPicPr>
          <p:cNvPr id="1057" name="Picture 1056">
            <a:extLst>
              <a:ext uri="{FF2B5EF4-FFF2-40B4-BE49-F238E27FC236}">
                <a16:creationId xmlns:a16="http://schemas.microsoft.com/office/drawing/2014/main" id="{3EE9A080-B655-033E-5B75-A1A376D80F19}"/>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37432" b="61885" l="3550" r="32840">
                        <a14:foregroundMark x1="12130" y1="44536" x2="6361" y2="44536"/>
                        <a14:foregroundMark x1="16420" y1="61749" x2="13609" y2="61885"/>
                      </a14:backgroundRemoval>
                    </a14:imgEffect>
                  </a14:imgLayer>
                </a14:imgProps>
              </a:ext>
            </a:extLst>
          </a:blip>
          <a:srcRect t="34418" r="63395" b="35369"/>
          <a:stretch/>
        </p:blipFill>
        <p:spPr>
          <a:xfrm>
            <a:off x="7880098" y="3528325"/>
            <a:ext cx="846853" cy="756878"/>
          </a:xfrm>
          <a:prstGeom prst="rect">
            <a:avLst/>
          </a:prstGeom>
        </p:spPr>
      </p:pic>
      <p:pic>
        <p:nvPicPr>
          <p:cNvPr id="1058" name="Picture 1057">
            <a:extLst>
              <a:ext uri="{FF2B5EF4-FFF2-40B4-BE49-F238E27FC236}">
                <a16:creationId xmlns:a16="http://schemas.microsoft.com/office/drawing/2014/main" id="{4326C4B7-BE84-AF03-F356-8428073178D8}"/>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69267" b="96585" l="73241" r="97027">
                        <a14:foregroundMark x1="81213" y1="77732" x2="80325" y2="82104"/>
                        <a14:foregroundMark x1="83284" y1="74317" x2="84467" y2="81967"/>
                        <a14:foregroundMark x1="86391" y1="75683" x2="87130" y2="82514"/>
                        <a14:foregroundMark x1="88018" y1="75820" x2="89053" y2="82514"/>
                        <a14:foregroundMark x1="87722" y1="74727" x2="79586" y2="73634"/>
                        <a14:foregroundMark x1="79586" y1="73634" x2="77219" y2="74590"/>
                        <a14:foregroundMark x1="75740" y1="70355" x2="75296" y2="72131"/>
                        <a14:foregroundMark x1="78254" y1="70082" x2="74260" y2="70902"/>
                        <a14:foregroundMark x1="76036" y1="74044" x2="77071" y2="75546"/>
                        <a14:foregroundMark x1="75000" y1="72404" x2="78846" y2="75956"/>
                        <a14:foregroundMark x1="77959" y1="80055" x2="76183" y2="79098"/>
                        <a14:foregroundMark x1="76775" y1="81011" x2="80178" y2="77732"/>
                        <a14:foregroundMark x1="74556" y1="78825" x2="77959" y2="77596"/>
                        <a14:foregroundMark x1="75000" y1="79235" x2="78107" y2="84699"/>
                        <a14:foregroundMark x1="73964" y1="77049" x2="77367" y2="82377"/>
                        <a14:foregroundMark x1="75296" y1="79645" x2="79290" y2="81148"/>
                        <a14:foregroundMark x1="85059" y1="73087" x2="83284" y2="70628"/>
                      </a14:backgroundRemoval>
                    </a14:imgEffect>
                  </a14:imgLayer>
                </a14:imgProps>
              </a:ext>
            </a:extLst>
          </a:blip>
          <a:srcRect l="70268" t="65852"/>
          <a:stretch/>
        </p:blipFill>
        <p:spPr>
          <a:xfrm>
            <a:off x="3079436" y="5672014"/>
            <a:ext cx="843861" cy="1049482"/>
          </a:xfrm>
          <a:prstGeom prst="rect">
            <a:avLst/>
          </a:prstGeom>
        </p:spPr>
      </p:pic>
      <p:pic>
        <p:nvPicPr>
          <p:cNvPr id="1060" name="Picture 1059">
            <a:extLst>
              <a:ext uri="{FF2B5EF4-FFF2-40B4-BE49-F238E27FC236}">
                <a16:creationId xmlns:a16="http://schemas.microsoft.com/office/drawing/2014/main" id="{B09C37B5-DF86-52B9-526D-71F1B2B0F76C}"/>
              </a:ext>
            </a:extLst>
          </p:cNvPr>
          <p:cNvPicPr>
            <a:picLocks noChangeAspect="1"/>
          </p:cNvPicPr>
          <p:nvPr/>
        </p:nvPicPr>
        <p:blipFill rotWithShape="1">
          <a:blip r:embed="rId12">
            <a:extLst>
              <a:ext uri="{BEBA8EAE-BF5A-486C-A8C5-ECC9F3942E4B}">
                <a14:imgProps xmlns:a14="http://schemas.microsoft.com/office/drawing/2010/main">
                  <a14:imgLayer r:embed="rId10">
                    <a14:imgEffect>
                      <a14:backgroundRemoval t="69126" b="96721" l="38905" r="63018">
                        <a14:foregroundMark x1="53846" y1="70492" x2="53254" y2="69126"/>
                      </a14:backgroundRemoval>
                    </a14:imgEffect>
                  </a14:imgLayer>
                </a14:imgProps>
              </a:ext>
            </a:extLst>
          </a:blip>
          <a:srcRect l="35931" t="67621" r="33941" b="-629"/>
          <a:stretch/>
        </p:blipFill>
        <p:spPr>
          <a:xfrm>
            <a:off x="358252" y="4152404"/>
            <a:ext cx="1005416" cy="1192771"/>
          </a:xfrm>
          <a:prstGeom prst="rect">
            <a:avLst/>
          </a:prstGeom>
        </p:spPr>
      </p:pic>
      <p:sp>
        <p:nvSpPr>
          <p:cNvPr id="1062" name="TextBox 1061">
            <a:extLst>
              <a:ext uri="{FF2B5EF4-FFF2-40B4-BE49-F238E27FC236}">
                <a16:creationId xmlns:a16="http://schemas.microsoft.com/office/drawing/2014/main" id="{B035BDCA-43DF-7D64-B2FB-E1552CFA378E}"/>
              </a:ext>
            </a:extLst>
          </p:cNvPr>
          <p:cNvSpPr txBox="1"/>
          <p:nvPr/>
        </p:nvSpPr>
        <p:spPr>
          <a:xfrm>
            <a:off x="8922058" y="3710692"/>
            <a:ext cx="3099656" cy="461665"/>
          </a:xfrm>
          <a:prstGeom prst="rect">
            <a:avLst/>
          </a:prstGeom>
          <a:noFill/>
        </p:spPr>
        <p:txBody>
          <a:bodyPr wrap="square">
            <a:spAutoFit/>
          </a:bodyPr>
          <a:lstStyle/>
          <a:p>
            <a:pPr algn="ctr"/>
            <a:r>
              <a:rPr lang="en-GB" sz="1200" b="1" i="0" dirty="0">
                <a:solidFill>
                  <a:srgbClr val="C00B36"/>
                </a:solidFill>
                <a:effectLst/>
              </a:rPr>
              <a:t>For a 2-metre-tall Christmas tree, with no roots, the carbon footprint  is</a:t>
            </a:r>
            <a:r>
              <a:rPr lang="en-GB" sz="1200" i="0" dirty="0">
                <a:solidFill>
                  <a:srgbClr val="C00B36"/>
                </a:solidFill>
                <a:effectLst/>
              </a:rPr>
              <a:t>:</a:t>
            </a:r>
            <a:endParaRPr lang="en-GB" sz="1200" dirty="0">
              <a:solidFill>
                <a:srgbClr val="C00B36"/>
              </a:solidFill>
            </a:endParaRPr>
          </a:p>
        </p:txBody>
      </p:sp>
      <p:sp>
        <p:nvSpPr>
          <p:cNvPr id="1063" name="TextBox 1062">
            <a:extLst>
              <a:ext uri="{FF2B5EF4-FFF2-40B4-BE49-F238E27FC236}">
                <a16:creationId xmlns:a16="http://schemas.microsoft.com/office/drawing/2014/main" id="{F8A0E9BB-7E7D-3F60-656A-379D10DF00A0}"/>
              </a:ext>
            </a:extLst>
          </p:cNvPr>
          <p:cNvSpPr txBox="1"/>
          <p:nvPr/>
        </p:nvSpPr>
        <p:spPr>
          <a:xfrm>
            <a:off x="8707218" y="3953479"/>
            <a:ext cx="1234809" cy="307777"/>
          </a:xfrm>
          <a:prstGeom prst="rect">
            <a:avLst/>
          </a:prstGeom>
          <a:noFill/>
        </p:spPr>
        <p:txBody>
          <a:bodyPr wrap="square">
            <a:spAutoFit/>
          </a:bodyPr>
          <a:lstStyle/>
          <a:p>
            <a:r>
              <a:rPr lang="en-GB" sz="1400" b="1" dirty="0">
                <a:solidFill>
                  <a:srgbClr val="C00B36"/>
                </a:solidFill>
              </a:rPr>
              <a:t>Kg CO</a:t>
            </a:r>
            <a:r>
              <a:rPr lang="en-GB" sz="1050" b="1" dirty="0">
                <a:solidFill>
                  <a:srgbClr val="C00B36"/>
                </a:solidFill>
              </a:rPr>
              <a:t>2</a:t>
            </a:r>
            <a:endParaRPr lang="en-GB" sz="900" dirty="0">
              <a:solidFill>
                <a:srgbClr val="C00B36"/>
              </a:solidFill>
            </a:endParaRPr>
          </a:p>
        </p:txBody>
      </p:sp>
      <p:sp>
        <p:nvSpPr>
          <p:cNvPr id="1080" name="TextBox 1079">
            <a:extLst>
              <a:ext uri="{FF2B5EF4-FFF2-40B4-BE49-F238E27FC236}">
                <a16:creationId xmlns:a16="http://schemas.microsoft.com/office/drawing/2014/main" id="{058A9C7E-4A27-2625-CFCB-3065232D824E}"/>
              </a:ext>
            </a:extLst>
          </p:cNvPr>
          <p:cNvSpPr txBox="1"/>
          <p:nvPr/>
        </p:nvSpPr>
        <p:spPr>
          <a:xfrm>
            <a:off x="8763892" y="5361981"/>
            <a:ext cx="633422" cy="461665"/>
          </a:xfrm>
          <a:prstGeom prst="rect">
            <a:avLst/>
          </a:prstGeom>
          <a:noFill/>
        </p:spPr>
        <p:txBody>
          <a:bodyPr wrap="square">
            <a:spAutoFit/>
          </a:bodyPr>
          <a:lstStyle/>
          <a:p>
            <a:r>
              <a:rPr lang="en-GB" sz="2400" b="1" dirty="0">
                <a:solidFill>
                  <a:srgbClr val="C00B36"/>
                </a:solidFill>
              </a:rPr>
              <a:t>40</a:t>
            </a:r>
            <a:endParaRPr lang="en-GB" sz="1200" dirty="0">
              <a:solidFill>
                <a:srgbClr val="C00B36"/>
              </a:solidFill>
            </a:endParaRPr>
          </a:p>
        </p:txBody>
      </p:sp>
      <p:sp>
        <p:nvSpPr>
          <p:cNvPr id="1081" name="TextBox 1080">
            <a:extLst>
              <a:ext uri="{FF2B5EF4-FFF2-40B4-BE49-F238E27FC236}">
                <a16:creationId xmlns:a16="http://schemas.microsoft.com/office/drawing/2014/main" id="{2BF1195A-CF41-666A-2452-84F574397025}"/>
              </a:ext>
            </a:extLst>
          </p:cNvPr>
          <p:cNvSpPr txBox="1"/>
          <p:nvPr/>
        </p:nvSpPr>
        <p:spPr>
          <a:xfrm>
            <a:off x="9310507" y="5457243"/>
            <a:ext cx="2644696" cy="461665"/>
          </a:xfrm>
          <a:prstGeom prst="rect">
            <a:avLst/>
          </a:prstGeom>
          <a:noFill/>
        </p:spPr>
        <p:txBody>
          <a:bodyPr wrap="square">
            <a:spAutoFit/>
          </a:bodyPr>
          <a:lstStyle/>
          <a:p>
            <a:r>
              <a:rPr lang="en-GB" sz="1200" dirty="0">
                <a:solidFill>
                  <a:srgbClr val="C00B36"/>
                </a:solidFill>
              </a:rPr>
              <a:t>is released by the manufacture and transportation of a artificial tree </a:t>
            </a:r>
          </a:p>
        </p:txBody>
      </p:sp>
      <p:cxnSp>
        <p:nvCxnSpPr>
          <p:cNvPr id="1082" name="Straight Connector 1081">
            <a:extLst>
              <a:ext uri="{FF2B5EF4-FFF2-40B4-BE49-F238E27FC236}">
                <a16:creationId xmlns:a16="http://schemas.microsoft.com/office/drawing/2014/main" id="{98DECE3F-AB8D-70BD-8A1B-F1A45ACADBE8}"/>
              </a:ext>
            </a:extLst>
          </p:cNvPr>
          <p:cNvCxnSpPr>
            <a:cxnSpLocks/>
          </p:cNvCxnSpPr>
          <p:nvPr/>
        </p:nvCxnSpPr>
        <p:spPr>
          <a:xfrm flipV="1">
            <a:off x="8763892" y="5323844"/>
            <a:ext cx="2710150" cy="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85" name="Picture 1084">
            <a:extLst>
              <a:ext uri="{FF2B5EF4-FFF2-40B4-BE49-F238E27FC236}">
                <a16:creationId xmlns:a16="http://schemas.microsoft.com/office/drawing/2014/main" id="{0DAFC235-F9B8-CF17-C4C4-D347D4AED0EC}"/>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13611" b="78889" l="10000" r="90000">
                        <a14:foregroundMark x1="37100" y1="77778" x2="39700" y2="75370"/>
                        <a14:foregroundMark x1="63600" y1="78889" x2="64000" y2="76759"/>
                        <a14:foregroundMark x1="78200" y1="13981" x2="77400" y2="14259"/>
                        <a14:foregroundMark x1="21800" y1="13611" x2="22900" y2="13611"/>
                      </a14:backgroundRemoval>
                    </a14:imgEffect>
                  </a14:imgLayer>
                </a14:imgProps>
              </a:ext>
            </a:extLst>
          </a:blip>
          <a:srcRect t="6523" b="16048"/>
          <a:stretch/>
        </p:blipFill>
        <p:spPr>
          <a:xfrm rot="20794361" flipH="1">
            <a:off x="101324" y="994570"/>
            <a:ext cx="1214564" cy="1015663"/>
          </a:xfrm>
          <a:prstGeom prst="rect">
            <a:avLst/>
          </a:prstGeom>
        </p:spPr>
      </p:pic>
      <p:cxnSp>
        <p:nvCxnSpPr>
          <p:cNvPr id="1087" name="Straight Connector 1086">
            <a:extLst>
              <a:ext uri="{FF2B5EF4-FFF2-40B4-BE49-F238E27FC236}">
                <a16:creationId xmlns:a16="http://schemas.microsoft.com/office/drawing/2014/main" id="{575E96A3-E12D-EEAC-B20A-5ECE30EE1B26}"/>
              </a:ext>
            </a:extLst>
          </p:cNvPr>
          <p:cNvCxnSpPr>
            <a:cxnSpLocks/>
          </p:cNvCxnSpPr>
          <p:nvPr/>
        </p:nvCxnSpPr>
        <p:spPr>
          <a:xfrm flipV="1">
            <a:off x="8782870" y="4244246"/>
            <a:ext cx="2710150" cy="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89" name="TextBox 1088">
            <a:extLst>
              <a:ext uri="{FF2B5EF4-FFF2-40B4-BE49-F238E27FC236}">
                <a16:creationId xmlns:a16="http://schemas.microsoft.com/office/drawing/2014/main" id="{36B1C6C9-4522-D163-5841-6BB895212652}"/>
              </a:ext>
            </a:extLst>
          </p:cNvPr>
          <p:cNvSpPr txBox="1"/>
          <p:nvPr/>
        </p:nvSpPr>
        <p:spPr>
          <a:xfrm>
            <a:off x="1210389" y="781709"/>
            <a:ext cx="6659696" cy="369332"/>
          </a:xfrm>
          <a:prstGeom prst="rect">
            <a:avLst/>
          </a:prstGeom>
          <a:noFill/>
        </p:spPr>
        <p:txBody>
          <a:bodyPr wrap="square">
            <a:spAutoFit/>
          </a:bodyPr>
          <a:lstStyle/>
          <a:p>
            <a:r>
              <a:rPr lang="en-GB" dirty="0">
                <a:solidFill>
                  <a:srgbClr val="02534A"/>
                </a:solidFill>
                <a:effectLst>
                  <a:outerShdw blurRad="38100" dist="38100" dir="2700000" algn="tl">
                    <a:srgbClr val="000000">
                      <a:alpha val="43137"/>
                    </a:srgbClr>
                  </a:outerShdw>
                </a:effectLst>
                <a:latin typeface="Imprint MT Shadow" panose="04020605060303030202" pitchFamily="82" charset="0"/>
              </a:rPr>
              <a:t>A QUICK LOOK AT THE</a:t>
            </a:r>
            <a:r>
              <a:rPr lang="en-GB" sz="1800" dirty="0">
                <a:solidFill>
                  <a:srgbClr val="02534A"/>
                </a:solidFill>
                <a:effectLst>
                  <a:outerShdw blurRad="38100" dist="38100" dir="2700000" algn="tl">
                    <a:srgbClr val="000000">
                      <a:alpha val="43137"/>
                    </a:srgbClr>
                  </a:outerShdw>
                </a:effectLst>
                <a:latin typeface="Imprint MT Shadow" panose="04020605060303030202" pitchFamily="82" charset="0"/>
              </a:rPr>
              <a:t> NUMBERS</a:t>
            </a:r>
          </a:p>
        </p:txBody>
      </p:sp>
      <p:pic>
        <p:nvPicPr>
          <p:cNvPr id="1092" name="Picture 1091" descr="A picture containing outdoor object&#10;&#10;Description automatically generated">
            <a:extLst>
              <a:ext uri="{FF2B5EF4-FFF2-40B4-BE49-F238E27FC236}">
                <a16:creationId xmlns:a16="http://schemas.microsoft.com/office/drawing/2014/main" id="{9C13A100-35CA-8488-08B2-F75EBC703C34}"/>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9779" b="91036" l="4643" r="90000">
                        <a14:foregroundMark x1="12857" y1="28056" x2="30119" y2="17229"/>
                        <a14:foregroundMark x1="30119" y1="17229" x2="38571" y2="18044"/>
                        <a14:foregroundMark x1="21667" y1="19907" x2="14643" y2="22817"/>
                        <a14:foregroundMark x1="14643" y1="22817" x2="10714" y2="27008"/>
                        <a14:foregroundMark x1="6071" y1="27939" x2="8333" y2="37951"/>
                        <a14:foregroundMark x1="8333" y1="37951" x2="8333" y2="37951"/>
                        <a14:foregroundMark x1="5119" y1="33760" x2="8095" y2="22934"/>
                        <a14:foregroundMark x1="8095" y1="22934" x2="23452" y2="12689"/>
                        <a14:foregroundMark x1="4643" y1="23283" x2="4881" y2="32829"/>
                        <a14:foregroundMark x1="7619" y1="16531" x2="13810" y2="13155"/>
                        <a14:foregroundMark x1="13810" y1="13155" x2="13929" y2="13155"/>
                        <a14:foregroundMark x1="35952" y1="14319" x2="72500" y2="70431"/>
                        <a14:foregroundMark x1="72500" y1="70431" x2="77619" y2="81490"/>
                        <a14:foregroundMark x1="77619" y1="81490" x2="79643" y2="83353"/>
                        <a14:foregroundMark x1="84286" y1="85914" x2="84286" y2="85797"/>
                        <a14:foregroundMark x1="85714" y1="88009" x2="80833" y2="84633"/>
                        <a14:foregroundMark x1="80357" y1="89756" x2="88214" y2="82538"/>
                        <a14:foregroundMark x1="88214" y1="82538" x2="87262" y2="81490"/>
                        <a14:foregroundMark x1="75714" y1="88708" x2="88214" y2="89756"/>
                        <a14:foregroundMark x1="88214" y1="89756" x2="89167" y2="82538"/>
                        <a14:foregroundMark x1="89167" y1="82538" x2="86905" y2="79860"/>
                        <a14:foregroundMark x1="74643" y1="90454" x2="84286" y2="91036"/>
                        <a14:foregroundMark x1="84286" y1="91036" x2="84762" y2="90338"/>
                        <a14:foregroundMark x1="37262" y1="11292" x2="44405" y2="17695"/>
                        <a14:foregroundMark x1="56071" y1="30151" x2="58690" y2="34342"/>
                        <a14:foregroundMark x1="72976" y1="54598" x2="67976" y2="48196"/>
                      </a14:backgroundRemoval>
                    </a14:imgEffect>
                  </a14:imgLayer>
                </a14:imgProps>
              </a:ext>
              <a:ext uri="{28A0092B-C50C-407E-A947-70E740481C1C}">
                <a14:useLocalDpi xmlns:a14="http://schemas.microsoft.com/office/drawing/2010/main" val="0"/>
              </a:ext>
            </a:extLst>
          </a:blip>
          <a:stretch>
            <a:fillRect/>
          </a:stretch>
        </p:blipFill>
        <p:spPr>
          <a:xfrm>
            <a:off x="3664252" y="4503457"/>
            <a:ext cx="579748" cy="592861"/>
          </a:xfrm>
          <a:prstGeom prst="rect">
            <a:avLst/>
          </a:prstGeom>
        </p:spPr>
      </p:pic>
      <p:sp>
        <p:nvSpPr>
          <p:cNvPr id="1094" name="TextBox 1093">
            <a:extLst>
              <a:ext uri="{FF2B5EF4-FFF2-40B4-BE49-F238E27FC236}">
                <a16:creationId xmlns:a16="http://schemas.microsoft.com/office/drawing/2014/main" id="{D2A7D8CA-9496-5423-D6F0-B65BD1451147}"/>
              </a:ext>
            </a:extLst>
          </p:cNvPr>
          <p:cNvSpPr txBox="1"/>
          <p:nvPr/>
        </p:nvSpPr>
        <p:spPr>
          <a:xfrm>
            <a:off x="6718651" y="545001"/>
            <a:ext cx="2026211" cy="1015663"/>
          </a:xfrm>
          <a:prstGeom prst="rect">
            <a:avLst/>
          </a:prstGeom>
          <a:noFill/>
        </p:spPr>
        <p:txBody>
          <a:bodyPr wrap="square">
            <a:spAutoFit/>
          </a:bodyPr>
          <a:lstStyle/>
          <a:p>
            <a:pPr algn="ctr"/>
            <a:r>
              <a:rPr lang="en-GB" sz="3200" b="1" dirty="0">
                <a:solidFill>
                  <a:srgbClr val="89440B"/>
                </a:solidFill>
              </a:rPr>
              <a:t>80% </a:t>
            </a:r>
          </a:p>
          <a:p>
            <a:pPr algn="ctr"/>
            <a:r>
              <a:rPr lang="en-GB" sz="1400" dirty="0">
                <a:solidFill>
                  <a:srgbClr val="89440B"/>
                </a:solidFill>
              </a:rPr>
              <a:t>of trees sold in the UK are Nordmann Fir</a:t>
            </a:r>
            <a:endParaRPr lang="en-GB" sz="1050" dirty="0">
              <a:solidFill>
                <a:srgbClr val="89440B"/>
              </a:solidFill>
            </a:endParaRPr>
          </a:p>
        </p:txBody>
      </p:sp>
      <p:sp>
        <p:nvSpPr>
          <p:cNvPr id="1095" name="TextBox 1094">
            <a:extLst>
              <a:ext uri="{FF2B5EF4-FFF2-40B4-BE49-F238E27FC236}">
                <a16:creationId xmlns:a16="http://schemas.microsoft.com/office/drawing/2014/main" id="{920831D2-A0BB-D721-5587-7A1149263C38}"/>
              </a:ext>
            </a:extLst>
          </p:cNvPr>
          <p:cNvSpPr txBox="1"/>
          <p:nvPr/>
        </p:nvSpPr>
        <p:spPr>
          <a:xfrm>
            <a:off x="9592742" y="2601421"/>
            <a:ext cx="2198280" cy="1015663"/>
          </a:xfrm>
          <a:prstGeom prst="rect">
            <a:avLst/>
          </a:prstGeom>
          <a:noFill/>
        </p:spPr>
        <p:txBody>
          <a:bodyPr wrap="square">
            <a:spAutoFit/>
          </a:bodyPr>
          <a:lstStyle/>
          <a:p>
            <a:pPr algn="ctr"/>
            <a:r>
              <a:rPr lang="en-GB" sz="3600" b="1" dirty="0">
                <a:solidFill>
                  <a:srgbClr val="006D66"/>
                </a:solidFill>
              </a:rPr>
              <a:t>12.2 tons</a:t>
            </a:r>
            <a:endParaRPr lang="en-GB" sz="1000" b="1" dirty="0">
              <a:solidFill>
                <a:srgbClr val="006D66"/>
              </a:solidFill>
            </a:endParaRPr>
          </a:p>
          <a:p>
            <a:pPr algn="ctr"/>
            <a:r>
              <a:rPr lang="en-GB" sz="1200" dirty="0">
                <a:solidFill>
                  <a:srgbClr val="006D66"/>
                </a:solidFill>
              </a:rPr>
              <a:t>of CO</a:t>
            </a:r>
            <a:r>
              <a:rPr lang="en-GB" sz="1200" baseline="-25000" dirty="0">
                <a:solidFill>
                  <a:srgbClr val="006D66"/>
                </a:solidFill>
              </a:rPr>
              <a:t>2</a:t>
            </a:r>
            <a:r>
              <a:rPr lang="en-GB" sz="1200" dirty="0">
                <a:solidFill>
                  <a:srgbClr val="006D66"/>
                </a:solidFill>
              </a:rPr>
              <a:t> is absorbed annually per hectare planted</a:t>
            </a:r>
          </a:p>
        </p:txBody>
      </p:sp>
      <p:pic>
        <p:nvPicPr>
          <p:cNvPr id="1096" name="Picture 6" descr="Free Images Of Gingerbread Man, Download Free Images Of Gingerbread Man png  images, Free ClipArts on Clipart Library">
            <a:extLst>
              <a:ext uri="{FF2B5EF4-FFF2-40B4-BE49-F238E27FC236}">
                <a16:creationId xmlns:a16="http://schemas.microsoft.com/office/drawing/2014/main" id="{2BEF40E1-9E8A-471D-1D1D-B79E41690CA9}"/>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600" b="99200" l="5473" r="98010">
                        <a14:foregroundMark x1="44776" y1="9200" x2="63184" y2="10400"/>
                        <a14:foregroundMark x1="45274" y1="6800" x2="54229" y2="1600"/>
                        <a14:foregroundMark x1="8458" y1="36400" x2="5473" y2="39600"/>
                        <a14:foregroundMark x1="90547" y1="36000" x2="93532" y2="39600"/>
                        <a14:foregroundMark x1="98010" y1="39200" x2="96517" y2="36800"/>
                        <a14:foregroundMark x1="25871" y1="92000" x2="19900" y2="98000"/>
                        <a14:foregroundMark x1="74129" y1="99200" x2="76617" y2="98400"/>
                      </a14:backgroundRemoval>
                    </a14:imgEffect>
                  </a14:imgLayer>
                </a14:imgProps>
              </a:ext>
              <a:ext uri="{28A0092B-C50C-407E-A947-70E740481C1C}">
                <a14:useLocalDpi xmlns:a14="http://schemas.microsoft.com/office/drawing/2010/main" val="0"/>
              </a:ext>
            </a:extLst>
          </a:blip>
          <a:srcRect/>
          <a:stretch>
            <a:fillRect/>
          </a:stretch>
        </p:blipFill>
        <p:spPr bwMode="auto">
          <a:xfrm rot="776373">
            <a:off x="7569052" y="1675493"/>
            <a:ext cx="549165" cy="683041"/>
          </a:xfrm>
          <a:prstGeom prst="rect">
            <a:avLst/>
          </a:prstGeom>
          <a:noFill/>
          <a:extLst>
            <a:ext uri="{909E8E84-426E-40DD-AFC4-6F175D3DCCD1}">
              <a14:hiddenFill xmlns:a14="http://schemas.microsoft.com/office/drawing/2010/main">
                <a:solidFill>
                  <a:srgbClr val="FFFFFF"/>
                </a:solidFill>
              </a14:hiddenFill>
            </a:ext>
          </a:extLst>
        </p:spPr>
      </p:pic>
      <p:sp>
        <p:nvSpPr>
          <p:cNvPr id="1097" name="TextBox 1096">
            <a:extLst>
              <a:ext uri="{FF2B5EF4-FFF2-40B4-BE49-F238E27FC236}">
                <a16:creationId xmlns:a16="http://schemas.microsoft.com/office/drawing/2014/main" id="{E21156DD-041B-3581-DF51-FAFED90B61D8}"/>
              </a:ext>
            </a:extLst>
          </p:cNvPr>
          <p:cNvSpPr txBox="1"/>
          <p:nvPr/>
        </p:nvSpPr>
        <p:spPr>
          <a:xfrm>
            <a:off x="9337041" y="6596390"/>
            <a:ext cx="4651378" cy="261610"/>
          </a:xfrm>
          <a:prstGeom prst="rect">
            <a:avLst/>
          </a:prstGeom>
          <a:noFill/>
        </p:spPr>
        <p:txBody>
          <a:bodyPr wrap="square" rtlCol="0">
            <a:spAutoFit/>
          </a:bodyPr>
          <a:lstStyle/>
          <a:p>
            <a:r>
              <a:rPr lang="en-GB" sz="1100" dirty="0">
                <a:solidFill>
                  <a:schemeClr val="bg2">
                    <a:lumMod val="90000"/>
                  </a:schemeClr>
                </a:solidFill>
              </a:rPr>
              <a:t>Amy M. Collins (</a:t>
            </a:r>
            <a:r>
              <a:rPr lang="en-GB" sz="1100" i="0" dirty="0">
                <a:solidFill>
                  <a:schemeClr val="bg2">
                    <a:lumMod val="90000"/>
                  </a:schemeClr>
                </a:solidFill>
                <a:effectLst/>
                <a:latin typeface="-apple-system"/>
              </a:rPr>
              <a:t>linkedin.com/in/amymmcollins)</a:t>
            </a:r>
            <a:endParaRPr lang="en-GB" sz="1100" dirty="0">
              <a:solidFill>
                <a:schemeClr val="bg2">
                  <a:lumMod val="90000"/>
                </a:schemeClr>
              </a:solidFill>
            </a:endParaRPr>
          </a:p>
        </p:txBody>
      </p:sp>
      <p:sp>
        <p:nvSpPr>
          <p:cNvPr id="3" name="TextBox 2">
            <a:extLst>
              <a:ext uri="{FF2B5EF4-FFF2-40B4-BE49-F238E27FC236}">
                <a16:creationId xmlns:a16="http://schemas.microsoft.com/office/drawing/2014/main" id="{ACC411FD-F7BA-C6D8-2F1D-2C8DD9ACEFF2}"/>
              </a:ext>
            </a:extLst>
          </p:cNvPr>
          <p:cNvSpPr txBox="1"/>
          <p:nvPr/>
        </p:nvSpPr>
        <p:spPr>
          <a:xfrm>
            <a:off x="8759536" y="5997708"/>
            <a:ext cx="633422" cy="461665"/>
          </a:xfrm>
          <a:prstGeom prst="rect">
            <a:avLst/>
          </a:prstGeom>
          <a:noFill/>
        </p:spPr>
        <p:txBody>
          <a:bodyPr wrap="square">
            <a:spAutoFit/>
          </a:bodyPr>
          <a:lstStyle/>
          <a:p>
            <a:r>
              <a:rPr lang="en-GB" sz="2400" b="1" dirty="0">
                <a:solidFill>
                  <a:srgbClr val="C00B36"/>
                </a:solidFill>
              </a:rPr>
              <a:t>18</a:t>
            </a:r>
            <a:endParaRPr lang="en-GB" sz="1200" dirty="0">
              <a:solidFill>
                <a:srgbClr val="C00B36"/>
              </a:solidFill>
            </a:endParaRPr>
          </a:p>
        </p:txBody>
      </p:sp>
      <p:sp>
        <p:nvSpPr>
          <p:cNvPr id="4" name="TextBox 3">
            <a:extLst>
              <a:ext uri="{FF2B5EF4-FFF2-40B4-BE49-F238E27FC236}">
                <a16:creationId xmlns:a16="http://schemas.microsoft.com/office/drawing/2014/main" id="{F84C5687-9600-E470-57FF-4DDBBC7CDBA2}"/>
              </a:ext>
            </a:extLst>
          </p:cNvPr>
          <p:cNvSpPr txBox="1"/>
          <p:nvPr/>
        </p:nvSpPr>
        <p:spPr>
          <a:xfrm>
            <a:off x="9306151" y="6092970"/>
            <a:ext cx="2644696" cy="461665"/>
          </a:xfrm>
          <a:prstGeom prst="rect">
            <a:avLst/>
          </a:prstGeom>
          <a:noFill/>
        </p:spPr>
        <p:txBody>
          <a:bodyPr wrap="square">
            <a:spAutoFit/>
          </a:bodyPr>
          <a:lstStyle/>
          <a:p>
            <a:r>
              <a:rPr lang="en-GB" sz="1200" dirty="0">
                <a:solidFill>
                  <a:srgbClr val="C00B36"/>
                </a:solidFill>
              </a:rPr>
              <a:t>is accumulated by a real Christmas tree over its life span</a:t>
            </a:r>
          </a:p>
        </p:txBody>
      </p:sp>
      <p:cxnSp>
        <p:nvCxnSpPr>
          <p:cNvPr id="5" name="Straight Connector 4">
            <a:extLst>
              <a:ext uri="{FF2B5EF4-FFF2-40B4-BE49-F238E27FC236}">
                <a16:creationId xmlns:a16="http://schemas.microsoft.com/office/drawing/2014/main" id="{077302DB-BEC0-DFB3-5ED2-1DE0B927AAFB}"/>
              </a:ext>
            </a:extLst>
          </p:cNvPr>
          <p:cNvCxnSpPr>
            <a:cxnSpLocks/>
          </p:cNvCxnSpPr>
          <p:nvPr/>
        </p:nvCxnSpPr>
        <p:spPr>
          <a:xfrm flipV="1">
            <a:off x="8759536" y="5959571"/>
            <a:ext cx="2710150" cy="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237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629</TotalTime>
  <Words>1434</Words>
  <Application>Microsoft Office PowerPoint</Application>
  <PresentationFormat>Widescreen</PresentationFormat>
  <Paragraphs>205</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-apple-system</vt:lpstr>
      <vt:lpstr>Arial</vt:lpstr>
      <vt:lpstr>Calibri</vt:lpstr>
      <vt:lpstr>Calibri Light</vt:lpstr>
      <vt:lpstr>Imprint MT Shadow</vt:lpstr>
      <vt:lpstr>latoregular</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Collins, Amy M.</dc:creator>
  <cp:lastModifiedBy>Collins, Amy M.</cp:lastModifiedBy>
  <cp:revision>1</cp:revision>
  <dcterms:created xsi:type="dcterms:W3CDTF">2022-12-03T10:47:58Z</dcterms:created>
  <dcterms:modified xsi:type="dcterms:W3CDTF">2022-12-03T21:19:37Z</dcterms:modified>
</cp:coreProperties>
</file>