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74" r:id="rId4"/>
    <p:sldId id="258" r:id="rId5"/>
    <p:sldId id="259" r:id="rId6"/>
    <p:sldId id="260" r:id="rId7"/>
    <p:sldId id="261" r:id="rId8"/>
    <p:sldId id="262" r:id="rId9"/>
    <p:sldId id="263" r:id="rId10"/>
    <p:sldId id="264" r:id="rId11"/>
    <p:sldId id="273" r:id="rId12"/>
    <p:sldId id="265" r:id="rId13"/>
    <p:sldId id="266" r:id="rId14"/>
    <p:sldId id="267" r:id="rId15"/>
    <p:sldId id="268" r:id="rId16"/>
    <p:sldId id="269" r:id="rId17"/>
    <p:sldId id="270" r:id="rId18"/>
    <p:sldId id="271" r:id="rId19"/>
    <p:sldId id="272"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347" autoAdjust="0"/>
  </p:normalViewPr>
  <p:slideViewPr>
    <p:cSldViewPr snapToGrid="0">
      <p:cViewPr varScale="1">
        <p:scale>
          <a:sx n="63" d="100"/>
          <a:sy n="63" d="100"/>
        </p:scale>
        <p:origin x="447" y="36"/>
      </p:cViewPr>
      <p:guideLst/>
    </p:cSldViewPr>
  </p:slideViewPr>
  <p:notesTextViewPr>
    <p:cViewPr>
      <p:scale>
        <a:sx n="1" d="1"/>
        <a:sy n="1" d="1"/>
      </p:scale>
      <p:origin x="0" y="0"/>
    </p:cViewPr>
  </p:notesTextViewPr>
  <p:sorterViewPr>
    <p:cViewPr>
      <p:scale>
        <a:sx n="100" d="100"/>
        <a:sy n="100" d="100"/>
      </p:scale>
      <p:origin x="0" y="-8547"/>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81C2AE-D867-4B1A-8C41-A406311CA322}" type="datetimeFigureOut">
              <a:rPr lang="en-GB" smtClean="0"/>
              <a:t>09/12/2021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862CC-B06C-4D54-A41B-42710048CFC9}" type="slidenum">
              <a:rPr lang="en-GB" smtClean="0"/>
              <a:t>‹#›</a:t>
            </a:fld>
            <a:endParaRPr lang="en-GB"/>
          </a:p>
        </p:txBody>
      </p:sp>
    </p:spTree>
    <p:extLst>
      <p:ext uri="{BB962C8B-B14F-4D97-AF65-F5344CB8AC3E}">
        <p14:creationId xmlns:p14="http://schemas.microsoft.com/office/powerpoint/2010/main" val="1336289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mn-lt"/>
                <a:ea typeface="ヒラギノ角ゴ Pro W3" pitchFamily="84" charset="-128"/>
                <a:cs typeface="ヒラギノ角ゴ Pro W3" pitchFamily="84" charset="-128"/>
              </a:rPr>
              <a:t>CRS stands for </a:t>
            </a:r>
            <a:r>
              <a:rPr lang="en-GB" sz="1200" u="none" kern="1200" dirty="0">
                <a:solidFill>
                  <a:schemeClr val="tx1"/>
                </a:solidFill>
                <a:effectLst/>
                <a:latin typeface="+mn-lt"/>
                <a:ea typeface="ヒラギノ角ゴ Pro W3" pitchFamily="84" charset="-128"/>
                <a:cs typeface="ヒラギノ角ゴ Pro W3" pitchFamily="84" charset="-128"/>
              </a:rPr>
              <a:t>c</a:t>
            </a:r>
            <a:r>
              <a:rPr lang="en-GB" sz="1200" u="none" dirty="0"/>
              <a:t>oordinate reference system</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u="none" kern="1200" dirty="0">
              <a:solidFill>
                <a:schemeClr val="tx1"/>
              </a:solidFill>
              <a:effectLst/>
              <a:latin typeface="+mn-lt"/>
              <a:ea typeface="ヒラギノ角ゴ Pro W3" pitchFamily="84" charset="-128"/>
              <a:cs typeface="ヒラギノ角ゴ Pro W3" pitchFamily="84"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u="none" kern="1200" dirty="0">
                <a:solidFill>
                  <a:schemeClr val="tx1"/>
                </a:solidFill>
                <a:effectLst/>
                <a:latin typeface="+mn-lt"/>
                <a:ea typeface="ヒラギノ角ゴ Pro W3" pitchFamily="84" charset="-128"/>
                <a:cs typeface="ヒラギノ角ゴ Pro W3" pitchFamily="84" charset="-128"/>
              </a:rPr>
              <a:t>A</a:t>
            </a:r>
            <a:r>
              <a:rPr lang="en-GB" sz="1200" kern="1200" dirty="0">
                <a:solidFill>
                  <a:schemeClr val="tx1"/>
                </a:solidFill>
                <a:effectLst/>
                <a:latin typeface="+mn-lt"/>
                <a:ea typeface="ヒラギノ角ゴ Pro W3" pitchFamily="84" charset="-128"/>
                <a:cs typeface="ヒラギノ角ゴ Pro W3" pitchFamily="84" charset="-128"/>
              </a:rPr>
              <a:t> CRS provides a standardized way of describing locations.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dirty="0">
              <a:solidFill>
                <a:schemeClr val="tx1"/>
              </a:solidFill>
              <a:effectLst/>
              <a:latin typeface="+mn-lt"/>
              <a:ea typeface="ヒラギノ角ゴ Pro W3" pitchFamily="84" charset="-128"/>
              <a:cs typeface="ヒラギノ角ゴ Pro W3" pitchFamily="84"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mn-lt"/>
                <a:ea typeface="ヒラギノ角ゴ Pro W3" pitchFamily="84" charset="-128"/>
                <a:cs typeface="ヒラギノ角ゴ Pro W3" pitchFamily="84" charset="-128"/>
              </a:rPr>
              <a:t>Many different CRS are used to describe geographic data.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dirty="0">
              <a:solidFill>
                <a:schemeClr val="tx1"/>
              </a:solidFill>
              <a:effectLst/>
              <a:latin typeface="+mn-lt"/>
              <a:ea typeface="ヒラギノ角ゴ Pro W3" pitchFamily="84" charset="-128"/>
              <a:cs typeface="ヒラギノ角ゴ Pro W3" pitchFamily="84"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mn-lt"/>
                <a:ea typeface="ヒラギノ角ゴ Pro W3" pitchFamily="84" charset="-128"/>
                <a:cs typeface="ヒラギノ角ゴ Pro W3" pitchFamily="84" charset="-128"/>
              </a:rPr>
              <a:t>A CRS is comprised of an ellipse, datum and projection  </a:t>
            </a:r>
          </a:p>
          <a:p>
            <a:endParaRPr lang="en-GB" dirty="0"/>
          </a:p>
        </p:txBody>
      </p:sp>
      <p:sp>
        <p:nvSpPr>
          <p:cNvPr id="4" name="Slide Number Placeholder 3"/>
          <p:cNvSpPr>
            <a:spLocks noGrp="1"/>
          </p:cNvSpPr>
          <p:nvPr>
            <p:ph type="sldNum" sz="quarter" idx="5"/>
          </p:nvPr>
        </p:nvSpPr>
        <p:spPr/>
        <p:txBody>
          <a:bodyPr/>
          <a:lstStyle/>
          <a:p>
            <a:fld id="{667862CC-B06C-4D54-A41B-42710048CFC9}" type="slidenum">
              <a:rPr lang="en-GB" smtClean="0"/>
              <a:t>5</a:t>
            </a:fld>
            <a:endParaRPr lang="en-GB"/>
          </a:p>
        </p:txBody>
      </p:sp>
    </p:spTree>
    <p:extLst>
      <p:ext uri="{BB962C8B-B14F-4D97-AF65-F5344CB8AC3E}">
        <p14:creationId xmlns:p14="http://schemas.microsoft.com/office/powerpoint/2010/main" val="104639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map is created by integrating with Satscan,</a:t>
            </a:r>
            <a:r>
              <a:rPr lang="en-GB" baseline="0" dirty="0"/>
              <a:t> the red circle showing possible clusters of cases (the radius of each circle represents the geographic radius of the cluster) that are too densely clustered to have arisen by chance.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Temporospatial analysis can also be performed.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There is an R package, </a:t>
            </a:r>
            <a:r>
              <a:rPr lang="en-GB" baseline="0" dirty="0" err="1"/>
              <a:t>rsatscan</a:t>
            </a:r>
            <a:r>
              <a:rPr lang="en-GB" baseline="0" dirty="0"/>
              <a:t>, which links with Satscan in order to provide similar analysis capabilities.</a:t>
            </a:r>
            <a:endParaRPr lang="en-GB" dirty="0"/>
          </a:p>
          <a:p>
            <a:endParaRPr lang="en-GB" dirty="0"/>
          </a:p>
        </p:txBody>
      </p:sp>
      <p:sp>
        <p:nvSpPr>
          <p:cNvPr id="4" name="Slide Number Placeholder 3"/>
          <p:cNvSpPr>
            <a:spLocks noGrp="1"/>
          </p:cNvSpPr>
          <p:nvPr>
            <p:ph type="sldNum" sz="quarter" idx="5"/>
          </p:nvPr>
        </p:nvSpPr>
        <p:spPr/>
        <p:txBody>
          <a:bodyPr/>
          <a:lstStyle/>
          <a:p>
            <a:fld id="{667862CC-B06C-4D54-A41B-42710048CFC9}" type="slidenum">
              <a:rPr lang="en-GB" smtClean="0"/>
              <a:t>19</a:t>
            </a:fld>
            <a:endParaRPr lang="en-GB"/>
          </a:p>
        </p:txBody>
      </p:sp>
    </p:spTree>
    <p:extLst>
      <p:ext uri="{BB962C8B-B14F-4D97-AF65-F5344CB8AC3E}">
        <p14:creationId xmlns:p14="http://schemas.microsoft.com/office/powerpoint/2010/main" val="540677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mn-lt"/>
                <a:ea typeface="ヒラギノ角ゴ Pro W3" pitchFamily="84" charset="-128"/>
                <a:cs typeface="ヒラギノ角ゴ Pro W3" pitchFamily="84" charset="-128"/>
              </a:rPr>
              <a:t>An ellipse describes the general shape of the earth; it is the first step in developing a CRS.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dirty="0">
              <a:solidFill>
                <a:schemeClr val="tx1"/>
              </a:solidFill>
              <a:effectLst/>
              <a:latin typeface="+mn-lt"/>
              <a:ea typeface="ヒラギノ角ゴ Pro W3" pitchFamily="84" charset="-128"/>
              <a:cs typeface="ヒラギノ角ゴ Pro W3" pitchFamily="84"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mn-lt"/>
                <a:ea typeface="ヒラギノ角ゴ Pro W3" pitchFamily="84" charset="-128"/>
                <a:cs typeface="ヒラギノ角ゴ Pro W3" pitchFamily="84" charset="-128"/>
              </a:rPr>
              <a:t>All mapping and coordinate systems are based on this shape.</a:t>
            </a:r>
          </a:p>
          <a:p>
            <a:endParaRPr lang="en-GB" dirty="0"/>
          </a:p>
        </p:txBody>
      </p:sp>
      <p:sp>
        <p:nvSpPr>
          <p:cNvPr id="4" name="Slide Number Placeholder 3"/>
          <p:cNvSpPr>
            <a:spLocks noGrp="1"/>
          </p:cNvSpPr>
          <p:nvPr>
            <p:ph type="sldNum" sz="quarter" idx="5"/>
          </p:nvPr>
        </p:nvSpPr>
        <p:spPr/>
        <p:txBody>
          <a:bodyPr/>
          <a:lstStyle/>
          <a:p>
            <a:fld id="{667862CC-B06C-4D54-A41B-42710048CFC9}" type="slidenum">
              <a:rPr lang="en-GB" smtClean="0"/>
              <a:t>6</a:t>
            </a:fld>
            <a:endParaRPr lang="en-GB"/>
          </a:p>
        </p:txBody>
      </p:sp>
    </p:spTree>
    <p:extLst>
      <p:ext uri="{BB962C8B-B14F-4D97-AF65-F5344CB8AC3E}">
        <p14:creationId xmlns:p14="http://schemas.microsoft.com/office/powerpoint/2010/main" val="438021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ヒラギノ角ゴ Pro W3" pitchFamily="84" charset="-128"/>
                <a:cs typeface="ヒラギノ角ゴ Pro W3" pitchFamily="84" charset="-128"/>
              </a:rPr>
              <a:t> By combining an ellipse and the datum we get a 3D globe with latitude and longitude coordinates</a:t>
            </a:r>
          </a:p>
          <a:p>
            <a:endParaRPr lang="en-GB" sz="1200" kern="1200" dirty="0">
              <a:solidFill>
                <a:schemeClr val="tx1"/>
              </a:solidFill>
              <a:effectLst/>
              <a:latin typeface="+mn-lt"/>
              <a:ea typeface="ヒラギノ角ゴ Pro W3" pitchFamily="84" charset="-128"/>
              <a:cs typeface="ヒラギノ角ゴ Pro W3" pitchFamily="84" charset="-128"/>
            </a:endParaRPr>
          </a:p>
          <a:p>
            <a:r>
              <a:rPr lang="en-GB" sz="1200" kern="1200" dirty="0">
                <a:solidFill>
                  <a:schemeClr val="tx1"/>
                </a:solidFill>
                <a:effectLst/>
                <a:latin typeface="+mn-lt"/>
                <a:ea typeface="ヒラギノ角ゴ Pro W3" pitchFamily="84" charset="-128"/>
                <a:cs typeface="ヒラギノ角ゴ Pro W3" pitchFamily="84" charset="-128"/>
              </a:rPr>
              <a:t> We can then map directly onto this 3D globe using latitude and longitude</a:t>
            </a:r>
          </a:p>
          <a:p>
            <a:endParaRPr lang="en-GB" dirty="0"/>
          </a:p>
        </p:txBody>
      </p:sp>
      <p:sp>
        <p:nvSpPr>
          <p:cNvPr id="4" name="Slide Number Placeholder 3"/>
          <p:cNvSpPr>
            <a:spLocks noGrp="1"/>
          </p:cNvSpPr>
          <p:nvPr>
            <p:ph type="sldNum" sz="quarter" idx="5"/>
          </p:nvPr>
        </p:nvSpPr>
        <p:spPr/>
        <p:txBody>
          <a:bodyPr/>
          <a:lstStyle/>
          <a:p>
            <a:fld id="{667862CC-B06C-4D54-A41B-42710048CFC9}" type="slidenum">
              <a:rPr lang="en-GB" smtClean="0"/>
              <a:t>7</a:t>
            </a:fld>
            <a:endParaRPr lang="en-GB"/>
          </a:p>
        </p:txBody>
      </p:sp>
    </p:spTree>
    <p:extLst>
      <p:ext uri="{BB962C8B-B14F-4D97-AF65-F5344CB8AC3E}">
        <p14:creationId xmlns:p14="http://schemas.microsoft.com/office/powerpoint/2010/main" val="868324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mn-lt"/>
                <a:ea typeface="ヒラギノ角ゴ Pro W3" pitchFamily="84" charset="-128"/>
                <a:cs typeface="ヒラギノ角ゴ Pro W3" pitchFamily="84" charset="-128"/>
              </a:rPr>
              <a:t>Alternatively we can project this 3D globe onto a 2D surface (called a map)</a:t>
            </a:r>
          </a:p>
          <a:p>
            <a:endParaRPr lang="en-GB" dirty="0"/>
          </a:p>
          <a:p>
            <a:r>
              <a:rPr lang="en-GB" sz="1200" kern="1200" dirty="0">
                <a:solidFill>
                  <a:schemeClr val="tx1"/>
                </a:solidFill>
                <a:effectLst/>
                <a:latin typeface="+mn-lt"/>
                <a:ea typeface="ヒラギノ角ゴ Pro W3" pitchFamily="84" charset="-128"/>
                <a:cs typeface="ヒラギノ角ゴ Pro W3" pitchFamily="84" charset="-128"/>
              </a:rPr>
              <a:t>A projection is used to convert the 3D globe to a 2D map (this is done through a standard formula) </a:t>
            </a:r>
          </a:p>
          <a:p>
            <a:endParaRPr lang="en-GB" sz="1200" kern="1200" dirty="0">
              <a:solidFill>
                <a:schemeClr val="tx1"/>
              </a:solidFill>
              <a:effectLst/>
              <a:latin typeface="+mn-lt"/>
              <a:ea typeface="ヒラギノ角ゴ Pro W3" pitchFamily="84" charset="-128"/>
              <a:cs typeface="ヒラギノ角ゴ Pro W3" pitchFamily="84" charset="-128"/>
            </a:endParaRPr>
          </a:p>
          <a:p>
            <a:r>
              <a:rPr lang="en-GB" sz="1200" kern="1200" dirty="0">
                <a:solidFill>
                  <a:schemeClr val="tx1"/>
                </a:solidFill>
                <a:effectLst/>
                <a:latin typeface="+mn-lt"/>
                <a:ea typeface="ヒラギノ角ゴ Pro W3" pitchFamily="84" charset="-128"/>
                <a:cs typeface="ヒラギノ角ゴ Pro W3" pitchFamily="84" charset="-128"/>
              </a:rPr>
              <a:t>We can then use latitude and longitude to describe a point on a map </a:t>
            </a:r>
          </a:p>
          <a:p>
            <a:endParaRPr lang="en-GB" sz="1200" kern="1200" dirty="0">
              <a:solidFill>
                <a:schemeClr val="tx1"/>
              </a:solidFill>
              <a:effectLst/>
              <a:latin typeface="+mn-lt"/>
              <a:ea typeface="ヒラギノ角ゴ Pro W3" pitchFamily="84" charset="-128"/>
              <a:cs typeface="ヒラギノ角ゴ Pro W3" pitchFamily="84" charset="-128"/>
            </a:endParaRPr>
          </a:p>
          <a:p>
            <a:r>
              <a:rPr lang="en-GB" sz="1200" kern="1200" dirty="0">
                <a:solidFill>
                  <a:schemeClr val="tx1"/>
                </a:solidFill>
                <a:effectLst/>
                <a:latin typeface="+mn-lt"/>
                <a:ea typeface="ヒラギノ角ゴ Pro W3" pitchFamily="84" charset="-128"/>
                <a:cs typeface="ヒラギノ角ゴ Pro W3" pitchFamily="84" charset="-128"/>
              </a:rPr>
              <a:t>Note: there</a:t>
            </a:r>
            <a:r>
              <a:rPr lang="en-GB" sz="1200" kern="1200" baseline="0" dirty="0">
                <a:solidFill>
                  <a:schemeClr val="tx1"/>
                </a:solidFill>
                <a:effectLst/>
                <a:latin typeface="+mn-lt"/>
                <a:ea typeface="ヒラギノ角ゴ Pro W3" pitchFamily="84" charset="-128"/>
                <a:cs typeface="ヒラギノ角ゴ Pro W3" pitchFamily="84" charset="-128"/>
              </a:rPr>
              <a:t> will always be some level of distortion when converting the 3D globe into a 2D map</a:t>
            </a:r>
            <a:endParaRPr lang="en-GB" sz="1200" kern="1200" dirty="0">
              <a:solidFill>
                <a:schemeClr val="tx1"/>
              </a:solidFill>
              <a:effectLst/>
              <a:latin typeface="+mn-lt"/>
              <a:ea typeface="ヒラギノ角ゴ Pro W3" pitchFamily="84" charset="-128"/>
              <a:cs typeface="ヒラギノ角ゴ Pro W3" pitchFamily="84" charset="-128"/>
            </a:endParaRPr>
          </a:p>
          <a:p>
            <a:endParaRPr lang="en-GB" dirty="0"/>
          </a:p>
        </p:txBody>
      </p:sp>
      <p:sp>
        <p:nvSpPr>
          <p:cNvPr id="4" name="Slide Number Placeholder 3"/>
          <p:cNvSpPr>
            <a:spLocks noGrp="1"/>
          </p:cNvSpPr>
          <p:nvPr>
            <p:ph type="sldNum" sz="quarter" idx="5"/>
          </p:nvPr>
        </p:nvSpPr>
        <p:spPr/>
        <p:txBody>
          <a:bodyPr/>
          <a:lstStyle/>
          <a:p>
            <a:fld id="{667862CC-B06C-4D54-A41B-42710048CFC9}" type="slidenum">
              <a:rPr lang="en-GB" smtClean="0"/>
              <a:t>8</a:t>
            </a:fld>
            <a:endParaRPr lang="en-GB"/>
          </a:p>
        </p:txBody>
      </p:sp>
    </p:spTree>
    <p:extLst>
      <p:ext uri="{BB962C8B-B14F-4D97-AF65-F5344CB8AC3E}">
        <p14:creationId xmlns:p14="http://schemas.microsoft.com/office/powerpoint/2010/main" val="2553643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ヒラギノ角ゴ Pro W3" pitchFamily="84" charset="-128"/>
                <a:cs typeface="ヒラギノ角ゴ Pro W3" pitchFamily="84" charset="-128"/>
              </a:rPr>
              <a:t> EPSG is like a </a:t>
            </a:r>
            <a:r>
              <a:rPr lang="en-GB" sz="1200" kern="1200" dirty="0" err="1">
                <a:solidFill>
                  <a:schemeClr val="tx1"/>
                </a:solidFill>
                <a:effectLst/>
                <a:latin typeface="+mn-lt"/>
                <a:ea typeface="ヒラギノ角ゴ Pro W3" pitchFamily="84" charset="-128"/>
                <a:cs typeface="ヒラギノ角ゴ Pro W3" pitchFamily="84" charset="-128"/>
              </a:rPr>
              <a:t>catalog</a:t>
            </a:r>
            <a:r>
              <a:rPr lang="en-GB" sz="1200" kern="1200" dirty="0">
                <a:solidFill>
                  <a:schemeClr val="tx1"/>
                </a:solidFill>
                <a:effectLst/>
                <a:latin typeface="+mn-lt"/>
                <a:ea typeface="ヒラギノ角ゴ Pro W3" pitchFamily="84" charset="-128"/>
                <a:cs typeface="ヒラギノ角ゴ Pro W3" pitchFamily="84" charset="-128"/>
              </a:rPr>
              <a:t> for a </a:t>
            </a:r>
            <a:r>
              <a:rPr lang="en-GB" sz="1200" kern="1200" dirty="0" err="1">
                <a:solidFill>
                  <a:schemeClr val="tx1"/>
                </a:solidFill>
                <a:effectLst/>
                <a:latin typeface="+mn-lt"/>
                <a:ea typeface="ヒラギノ角ゴ Pro W3" pitchFamily="84" charset="-128"/>
                <a:cs typeface="ヒラギノ角ゴ Pro W3" pitchFamily="84" charset="-128"/>
              </a:rPr>
              <a:t>coordiante</a:t>
            </a:r>
            <a:r>
              <a:rPr lang="en-GB" sz="1200" kern="1200" dirty="0">
                <a:solidFill>
                  <a:schemeClr val="tx1"/>
                </a:solidFill>
                <a:effectLst/>
                <a:latin typeface="+mn-lt"/>
                <a:ea typeface="ヒラギノ角ゴ Pro W3" pitchFamily="84" charset="-128"/>
                <a:cs typeface="ヒラギノ角ゴ Pro W3" pitchFamily="84" charset="-128"/>
              </a:rPr>
              <a:t> system, where each coordinate system has a unique reference code </a:t>
            </a:r>
          </a:p>
          <a:p>
            <a:endParaRPr lang="en-GB" dirty="0"/>
          </a:p>
        </p:txBody>
      </p:sp>
      <p:sp>
        <p:nvSpPr>
          <p:cNvPr id="4" name="Slide Number Placeholder 3"/>
          <p:cNvSpPr>
            <a:spLocks noGrp="1"/>
          </p:cNvSpPr>
          <p:nvPr>
            <p:ph type="sldNum" sz="quarter" idx="5"/>
          </p:nvPr>
        </p:nvSpPr>
        <p:spPr/>
        <p:txBody>
          <a:bodyPr/>
          <a:lstStyle/>
          <a:p>
            <a:fld id="{667862CC-B06C-4D54-A41B-42710048CFC9}" type="slidenum">
              <a:rPr lang="en-GB" smtClean="0"/>
              <a:t>9</a:t>
            </a:fld>
            <a:endParaRPr lang="en-GB"/>
          </a:p>
        </p:txBody>
      </p:sp>
    </p:spTree>
    <p:extLst>
      <p:ext uri="{BB962C8B-B14F-4D97-AF65-F5344CB8AC3E}">
        <p14:creationId xmlns:p14="http://schemas.microsoft.com/office/powerpoint/2010/main" val="1559601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mn-lt"/>
                <a:ea typeface="ヒラギノ角ゴ Pro W3" pitchFamily="84" charset="-128"/>
                <a:cs typeface="ヒラギノ角ゴ Pro W3" pitchFamily="84" charset="-128"/>
              </a:rPr>
              <a:t>Some examples of CRSs with corresponding ESPGs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dirty="0">
              <a:solidFill>
                <a:schemeClr val="tx1"/>
              </a:solidFill>
              <a:effectLst/>
              <a:latin typeface="+mn-lt"/>
              <a:ea typeface="ヒラギノ角ゴ Pro W3" pitchFamily="84" charset="-128"/>
              <a:cs typeface="ヒラギノ角ゴ Pro W3" pitchFamily="84"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mn-lt"/>
                <a:ea typeface="ヒラギノ角ゴ Pro W3" pitchFamily="84" charset="-128"/>
                <a:cs typeface="ヒラギノ角ゴ Pro W3" pitchFamily="84" charset="-128"/>
              </a:rPr>
              <a:t>WGS84 (latitude and longitude) is very common and used by google maps</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mn-lt"/>
                <a:ea typeface="ヒラギノ角ゴ Pro W3" pitchFamily="84" charset="-128"/>
                <a:cs typeface="ヒラギノ角ゴ Pro W3" pitchFamily="84" charset="-128"/>
              </a:rPr>
              <a:t>OSBG</a:t>
            </a:r>
            <a:r>
              <a:rPr lang="en-GB" sz="1200" kern="1200" baseline="0" dirty="0">
                <a:solidFill>
                  <a:schemeClr val="tx1"/>
                </a:solidFill>
                <a:effectLst/>
                <a:latin typeface="+mn-lt"/>
                <a:ea typeface="ヒラギノ角ゴ Pro W3" pitchFamily="84" charset="-128"/>
                <a:cs typeface="ヒラギノ角ゴ Pro W3" pitchFamily="84" charset="-128"/>
              </a:rPr>
              <a:t> 1936 is the ordinance survey national grid (eastings and northings) used in UK</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baseline="0" dirty="0">
                <a:solidFill>
                  <a:schemeClr val="tx1"/>
                </a:solidFill>
                <a:effectLst/>
                <a:latin typeface="+mn-lt"/>
                <a:ea typeface="ヒラギノ角ゴ Pro W3" pitchFamily="84" charset="-128"/>
                <a:cs typeface="ヒラギノ角ゴ Pro W3" pitchFamily="84" charset="-128"/>
              </a:rPr>
              <a:t>NAD27 is also a common CRS used in the United States</a:t>
            </a:r>
            <a:endParaRPr lang="en-GB" sz="1200" kern="1200" dirty="0">
              <a:solidFill>
                <a:schemeClr val="tx1"/>
              </a:solidFill>
              <a:effectLst/>
              <a:latin typeface="+mn-lt"/>
              <a:ea typeface="ヒラギノ角ゴ Pro W3" pitchFamily="84" charset="-128"/>
              <a:cs typeface="ヒラギノ角ゴ Pro W3" pitchFamily="84"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dirty="0">
              <a:solidFill>
                <a:schemeClr val="tx1"/>
              </a:solidFill>
              <a:effectLst/>
              <a:latin typeface="+mn-lt"/>
              <a:ea typeface="ヒラギノ角ゴ Pro W3" pitchFamily="84" charset="-128"/>
              <a:cs typeface="ヒラギノ角ゴ Pro W3" pitchFamily="84"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mn-lt"/>
                <a:ea typeface="ヒラギノ角ゴ Pro W3" pitchFamily="84" charset="-128"/>
                <a:cs typeface="ヒラギノ角ゴ Pro W3" pitchFamily="84" charset="-128"/>
              </a:rPr>
              <a:t>Don’t worry too much about the details of all this but it is important to be aware of what CRS you are using, because if trying to combine data with different CRS you must transform  them to a common CRS so they align with one another.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dirty="0">
              <a:solidFill>
                <a:schemeClr val="tx1"/>
              </a:solidFill>
              <a:effectLst/>
              <a:latin typeface="+mn-lt"/>
              <a:ea typeface="ヒラギノ角ゴ Pro W3" pitchFamily="84" charset="-128"/>
              <a:cs typeface="ヒラギノ角ゴ Pro W3" pitchFamily="84"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mn-lt"/>
                <a:ea typeface="ヒラギノ角ゴ Pro W3" pitchFamily="84" charset="-128"/>
                <a:cs typeface="ヒラギノ角ゴ Pro W3" pitchFamily="84" charset="-128"/>
              </a:rPr>
              <a:t>This is similar to making sure that units are the same when measuring distance.</a:t>
            </a:r>
          </a:p>
          <a:p>
            <a:endParaRPr lang="en-GB" dirty="0"/>
          </a:p>
        </p:txBody>
      </p:sp>
      <p:sp>
        <p:nvSpPr>
          <p:cNvPr id="4" name="Slide Number Placeholder 3"/>
          <p:cNvSpPr>
            <a:spLocks noGrp="1"/>
          </p:cNvSpPr>
          <p:nvPr>
            <p:ph type="sldNum" sz="quarter" idx="5"/>
          </p:nvPr>
        </p:nvSpPr>
        <p:spPr/>
        <p:txBody>
          <a:bodyPr/>
          <a:lstStyle/>
          <a:p>
            <a:fld id="{667862CC-B06C-4D54-A41B-42710048CFC9}" type="slidenum">
              <a:rPr lang="en-GB" smtClean="0"/>
              <a:t>10</a:t>
            </a:fld>
            <a:endParaRPr lang="en-GB"/>
          </a:p>
        </p:txBody>
      </p:sp>
    </p:spTree>
    <p:extLst>
      <p:ext uri="{BB962C8B-B14F-4D97-AF65-F5344CB8AC3E}">
        <p14:creationId xmlns:p14="http://schemas.microsoft.com/office/powerpoint/2010/main" val="3939114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a:solidFill>
                  <a:schemeClr val="tx1"/>
                </a:solidFill>
                <a:effectLst/>
                <a:latin typeface="+mn-lt"/>
                <a:ea typeface="ヒラギノ角ゴ Pro W3" pitchFamily="84" charset="-128"/>
                <a:cs typeface="ヒラギノ角ゴ Pro W3" pitchFamily="84" charset="-128"/>
              </a:rPr>
              <a:t>Repeatable:</a:t>
            </a:r>
            <a:endParaRPr lang="en-GB" sz="1200" kern="1200" dirty="0">
              <a:solidFill>
                <a:schemeClr val="tx1"/>
              </a:solidFill>
              <a:effectLst/>
              <a:latin typeface="+mn-lt"/>
              <a:ea typeface="ヒラギノ角ゴ Pro W3" pitchFamily="84" charset="-128"/>
              <a:cs typeface="ヒラギノ角ゴ Pro W3" pitchFamily="84" charset="-128"/>
            </a:endParaRPr>
          </a:p>
          <a:p>
            <a:r>
              <a:rPr lang="en-GB" sz="1200" kern="1200" dirty="0">
                <a:solidFill>
                  <a:schemeClr val="tx1"/>
                </a:solidFill>
                <a:effectLst/>
                <a:latin typeface="+mn-lt"/>
                <a:ea typeface="ヒラギノ角ゴ Pro W3" pitchFamily="84" charset="-128"/>
                <a:cs typeface="ヒラギノ角ゴ Pro W3" pitchFamily="84" charset="-128"/>
              </a:rPr>
              <a:t>-Great for routine reporting/sitreps as the steps to create a map are written in a script that can be run on new or updated data</a:t>
            </a:r>
          </a:p>
          <a:p>
            <a:r>
              <a:rPr lang="en-GB" sz="1200" kern="1200" dirty="0">
                <a:solidFill>
                  <a:schemeClr val="tx1"/>
                </a:solidFill>
                <a:effectLst/>
                <a:latin typeface="+mn-lt"/>
                <a:ea typeface="ヒラギノ角ゴ Pro W3" pitchFamily="84" charset="-128"/>
                <a:cs typeface="ヒラギノ角ゴ Pro W3" pitchFamily="84" charset="-128"/>
              </a:rPr>
              <a:t>-Also if you’ve write out the code to create a map it is easy to adapt this code to a different dataset (as we shall hopefully see in this practical)</a:t>
            </a:r>
          </a:p>
          <a:p>
            <a:r>
              <a:rPr lang="en-GB" sz="1200" b="1" kern="1200" dirty="0">
                <a:solidFill>
                  <a:schemeClr val="tx1"/>
                </a:solidFill>
                <a:effectLst/>
                <a:latin typeface="+mn-lt"/>
                <a:ea typeface="ヒラギノ角ゴ Pro W3" pitchFamily="84" charset="-128"/>
                <a:cs typeface="ヒラギノ角ゴ Pro W3" pitchFamily="84" charset="-128"/>
              </a:rPr>
              <a:t> </a:t>
            </a:r>
            <a:endParaRPr lang="en-GB" sz="1200" kern="1200" dirty="0">
              <a:solidFill>
                <a:schemeClr val="tx1"/>
              </a:solidFill>
              <a:effectLst/>
              <a:latin typeface="+mn-lt"/>
              <a:ea typeface="ヒラギノ角ゴ Pro W3" pitchFamily="84" charset="-128"/>
              <a:cs typeface="ヒラギノ角ゴ Pro W3" pitchFamily="84" charset="-128"/>
            </a:endParaRPr>
          </a:p>
          <a:p>
            <a:r>
              <a:rPr lang="en-GB" sz="1200" b="1" kern="1200" dirty="0">
                <a:solidFill>
                  <a:schemeClr val="tx1"/>
                </a:solidFill>
                <a:effectLst/>
                <a:latin typeface="+mn-lt"/>
                <a:ea typeface="ヒラギノ角ゴ Pro W3" pitchFamily="84" charset="-128"/>
                <a:cs typeface="ヒラギノ角ゴ Pro W3" pitchFamily="84" charset="-128"/>
              </a:rPr>
              <a:t>Link to data sources:</a:t>
            </a:r>
            <a:endParaRPr lang="en-GB" sz="1200" kern="1200" dirty="0">
              <a:solidFill>
                <a:schemeClr val="tx1"/>
              </a:solidFill>
              <a:effectLst/>
              <a:latin typeface="+mn-lt"/>
              <a:ea typeface="ヒラギノ角ゴ Pro W3" pitchFamily="84" charset="-128"/>
              <a:cs typeface="ヒラギノ角ゴ Pro W3" pitchFamily="84" charset="-128"/>
            </a:endParaRPr>
          </a:p>
          <a:p>
            <a:r>
              <a:rPr lang="en-GB" sz="1200" kern="1200" dirty="0">
                <a:solidFill>
                  <a:schemeClr val="tx1"/>
                </a:solidFill>
                <a:effectLst/>
                <a:latin typeface="+mn-lt"/>
                <a:ea typeface="ヒラギノ角ゴ Pro W3" pitchFamily="84" charset="-128"/>
                <a:cs typeface="ヒラギノ角ゴ Pro W3" pitchFamily="84" charset="-128"/>
              </a:rPr>
              <a:t>Can bring in multiple data sources, for example:</a:t>
            </a:r>
          </a:p>
          <a:p>
            <a:pPr marL="171450" indent="-171450">
              <a:buFontTx/>
              <a:buChar char="-"/>
            </a:pPr>
            <a:r>
              <a:rPr lang="en-GB" sz="1200" kern="1200" dirty="0">
                <a:solidFill>
                  <a:schemeClr val="tx1"/>
                </a:solidFill>
                <a:effectLst/>
                <a:latin typeface="+mn-lt"/>
                <a:ea typeface="ヒラギノ角ゴ Pro W3" pitchFamily="84" charset="-128"/>
                <a:cs typeface="ヒラギノ角ゴ Pro W3" pitchFamily="84" charset="-128"/>
              </a:rPr>
              <a:t>connect to a surveillance database for counts of cases</a:t>
            </a:r>
          </a:p>
          <a:p>
            <a:pPr marL="171450" indent="-171450">
              <a:buFontTx/>
              <a:buChar char="-"/>
            </a:pPr>
            <a:r>
              <a:rPr lang="en-GB" sz="1200" kern="1200" dirty="0">
                <a:solidFill>
                  <a:schemeClr val="tx1"/>
                </a:solidFill>
                <a:effectLst/>
                <a:latin typeface="+mn-lt"/>
                <a:ea typeface="ヒラギノ角ゴ Pro W3" pitchFamily="84" charset="-128"/>
                <a:cs typeface="ヒラギノ角ゴ Pro W3" pitchFamily="84" charset="-128"/>
              </a:rPr>
              <a:t>connect to a population repository</a:t>
            </a:r>
          </a:p>
          <a:p>
            <a:pPr marL="171450" indent="-171450">
              <a:buFontTx/>
              <a:buChar char="-"/>
            </a:pPr>
            <a:r>
              <a:rPr lang="en-GB" sz="1200" kern="1200" dirty="0">
                <a:solidFill>
                  <a:schemeClr val="tx1"/>
                </a:solidFill>
                <a:effectLst/>
                <a:latin typeface="+mn-lt"/>
                <a:ea typeface="ヒラギノ角ゴ Pro W3" pitchFamily="84" charset="-128"/>
                <a:cs typeface="ヒラギノ角ゴ Pro W3" pitchFamily="84" charset="-128"/>
              </a:rPr>
              <a:t>overlay data to get rates and map rates directly onto a shape file</a:t>
            </a:r>
          </a:p>
          <a:p>
            <a:pPr marL="0" indent="0">
              <a:buFontTx/>
              <a:buNone/>
            </a:pPr>
            <a:r>
              <a:rPr lang="en-GB" sz="1200" kern="1200" dirty="0">
                <a:solidFill>
                  <a:schemeClr val="tx1"/>
                </a:solidFill>
                <a:effectLst/>
                <a:latin typeface="+mn-lt"/>
                <a:ea typeface="ヒラギノ角ゴ Pro W3" pitchFamily="84" charset="-128"/>
                <a:cs typeface="ヒラギノ角ゴ Pro W3" pitchFamily="84" charset="-128"/>
              </a:rPr>
              <a:t>This is something you can’t do in STATA where you can only work with one data set as a time</a:t>
            </a:r>
          </a:p>
          <a:p>
            <a:r>
              <a:rPr lang="en-GB" sz="1200" b="1" kern="1200" dirty="0">
                <a:solidFill>
                  <a:schemeClr val="tx1"/>
                </a:solidFill>
                <a:effectLst/>
                <a:latin typeface="+mn-lt"/>
                <a:ea typeface="ヒラギノ角ゴ Pro W3" pitchFamily="84" charset="-128"/>
                <a:cs typeface="ヒラギノ角ゴ Pro W3" pitchFamily="84" charset="-128"/>
              </a:rPr>
              <a:t> </a:t>
            </a:r>
            <a:endParaRPr lang="en-GB" sz="1200" kern="1200" dirty="0">
              <a:solidFill>
                <a:schemeClr val="tx1"/>
              </a:solidFill>
              <a:effectLst/>
              <a:latin typeface="+mn-lt"/>
              <a:ea typeface="ヒラギノ角ゴ Pro W3" pitchFamily="84" charset="-128"/>
              <a:cs typeface="ヒラギノ角ゴ Pro W3" pitchFamily="84" charset="-128"/>
            </a:endParaRPr>
          </a:p>
          <a:p>
            <a:r>
              <a:rPr lang="en-GB" sz="1200" b="1" kern="1200" dirty="0">
                <a:solidFill>
                  <a:schemeClr val="tx1"/>
                </a:solidFill>
                <a:effectLst/>
                <a:latin typeface="+mn-lt"/>
                <a:ea typeface="ヒラギノ角ゴ Pro W3" pitchFamily="84" charset="-128"/>
                <a:cs typeface="ヒラギノ角ゴ Pro W3" pitchFamily="84" charset="-128"/>
              </a:rPr>
              <a:t>Ability to annotate:</a:t>
            </a:r>
            <a:endParaRPr lang="en-GB" sz="1200" kern="1200" dirty="0">
              <a:solidFill>
                <a:schemeClr val="tx1"/>
              </a:solidFill>
              <a:effectLst/>
              <a:latin typeface="+mn-lt"/>
              <a:ea typeface="ヒラギノ角ゴ Pro W3" pitchFamily="84" charset="-128"/>
              <a:cs typeface="ヒラギノ角ゴ Pro W3" pitchFamily="84" charset="-128"/>
            </a:endParaRPr>
          </a:p>
          <a:p>
            <a:r>
              <a:rPr lang="en-GB" sz="1200" kern="1200" dirty="0">
                <a:solidFill>
                  <a:schemeClr val="tx1"/>
                </a:solidFill>
                <a:effectLst/>
                <a:latin typeface="+mn-lt"/>
                <a:ea typeface="ヒラギノ角ゴ Pro W3" pitchFamily="84" charset="-128"/>
                <a:cs typeface="ヒラギノ角ゴ Pro W3" pitchFamily="84" charset="-128"/>
              </a:rPr>
              <a:t>The ability to annotate is hugely beneficial as you are able to come back to a script months later and understand step-by-step what you did to create a map or conduct an analysis, whereas in other software such as QGIS or ArcGIS you have no idea how you have arrived at your final map.</a:t>
            </a:r>
          </a:p>
          <a:p>
            <a:r>
              <a:rPr lang="en-GB" sz="1200" b="1" kern="1200" dirty="0">
                <a:solidFill>
                  <a:schemeClr val="tx1"/>
                </a:solidFill>
                <a:effectLst/>
                <a:latin typeface="+mn-lt"/>
                <a:ea typeface="ヒラギノ角ゴ Pro W3" pitchFamily="84" charset="-128"/>
                <a:cs typeface="ヒラギノ角ゴ Pro W3" pitchFamily="84" charset="-128"/>
              </a:rPr>
              <a:t> </a:t>
            </a:r>
            <a:endParaRPr lang="en-GB" sz="1200" kern="1200" dirty="0">
              <a:solidFill>
                <a:schemeClr val="tx1"/>
              </a:solidFill>
              <a:effectLst/>
              <a:latin typeface="+mn-lt"/>
              <a:ea typeface="ヒラギノ角ゴ Pro W3" pitchFamily="84" charset="-128"/>
              <a:cs typeface="ヒラギノ角ゴ Pro W3" pitchFamily="84" charset="-128"/>
            </a:endParaRPr>
          </a:p>
          <a:p>
            <a:r>
              <a:rPr lang="en-GB" sz="1200" b="1" kern="1200" dirty="0">
                <a:solidFill>
                  <a:schemeClr val="tx1"/>
                </a:solidFill>
                <a:effectLst/>
                <a:latin typeface="+mn-lt"/>
                <a:ea typeface="ヒラギノ角ゴ Pro W3" pitchFamily="84" charset="-128"/>
                <a:cs typeface="ヒラギノ角ゴ Pro W3" pitchFamily="84" charset="-128"/>
              </a:rPr>
              <a:t>Integration:</a:t>
            </a:r>
            <a:endParaRPr lang="en-GB" sz="1200" kern="1200" dirty="0">
              <a:solidFill>
                <a:schemeClr val="tx1"/>
              </a:solidFill>
              <a:effectLst/>
              <a:latin typeface="+mn-lt"/>
              <a:ea typeface="ヒラギノ角ゴ Pro W3" pitchFamily="84" charset="-128"/>
              <a:cs typeface="ヒラギノ角ゴ Pro W3" pitchFamily="84" charset="-128"/>
            </a:endParaRPr>
          </a:p>
          <a:p>
            <a:pPr marL="171450" indent="-171450">
              <a:buFontTx/>
              <a:buChar char="-"/>
            </a:pPr>
            <a:r>
              <a:rPr lang="en-GB" sz="1200" kern="1200" dirty="0">
                <a:solidFill>
                  <a:schemeClr val="tx1"/>
                </a:solidFill>
                <a:effectLst/>
                <a:latin typeface="+mn-lt"/>
                <a:ea typeface="ヒラギノ角ゴ Pro W3" pitchFamily="84" charset="-128"/>
                <a:cs typeface="ヒラギノ角ゴ Pro W3" pitchFamily="84" charset="-128"/>
              </a:rPr>
              <a:t>There are numerous options for further analysis, R is open source software with thousands of contributors; new data visualisation and analytical packages are being added all the time.  </a:t>
            </a:r>
          </a:p>
          <a:p>
            <a:pPr marL="171450" indent="-171450">
              <a:buFontTx/>
              <a:buChar char="-"/>
            </a:pPr>
            <a:r>
              <a:rPr lang="en-GB" sz="1200" kern="1200" dirty="0">
                <a:solidFill>
                  <a:schemeClr val="tx1"/>
                </a:solidFill>
                <a:effectLst/>
                <a:latin typeface="+mn-lt"/>
                <a:ea typeface="ヒラギノ角ゴ Pro W3" pitchFamily="84" charset="-128"/>
                <a:cs typeface="ヒラギノ角ゴ Pro W3" pitchFamily="84" charset="-128"/>
              </a:rPr>
              <a:t>Any R user with sufficient knowledge of the language can create bespoke functions and packages to suit their needs.</a:t>
            </a:r>
          </a:p>
          <a:p>
            <a:r>
              <a:rPr lang="en-GB" sz="1200" b="1" kern="1200" dirty="0">
                <a:solidFill>
                  <a:schemeClr val="tx1"/>
                </a:solidFill>
                <a:effectLst/>
                <a:latin typeface="+mn-lt"/>
                <a:ea typeface="ヒラギノ角ゴ Pro W3" pitchFamily="84" charset="-128"/>
                <a:cs typeface="ヒラギノ角ゴ Pro W3" pitchFamily="84" charset="-128"/>
              </a:rPr>
              <a:t> </a:t>
            </a:r>
            <a:endParaRPr lang="en-GB" sz="1200" kern="1200" dirty="0">
              <a:solidFill>
                <a:schemeClr val="tx1"/>
              </a:solidFill>
              <a:effectLst/>
              <a:latin typeface="+mn-lt"/>
              <a:ea typeface="ヒラギノ角ゴ Pro W3" pitchFamily="84" charset="-128"/>
              <a:cs typeface="ヒラギノ角ゴ Pro W3" pitchFamily="84" charset="-128"/>
            </a:endParaRPr>
          </a:p>
          <a:p>
            <a:r>
              <a:rPr lang="en-GB" sz="1200" b="1" kern="1200" dirty="0" err="1">
                <a:solidFill>
                  <a:schemeClr val="tx1"/>
                </a:solidFill>
                <a:effectLst/>
                <a:latin typeface="+mn-lt"/>
                <a:ea typeface="ヒラギノ角ゴ Pro W3" pitchFamily="84" charset="-128"/>
                <a:cs typeface="ヒラギノ角ゴ Pro W3" pitchFamily="84" charset="-128"/>
              </a:rPr>
              <a:t>tidygeocoder</a:t>
            </a:r>
            <a:r>
              <a:rPr lang="en-GB" sz="1200" b="1" kern="1200" dirty="0">
                <a:solidFill>
                  <a:schemeClr val="tx1"/>
                </a:solidFill>
                <a:effectLst/>
                <a:latin typeface="+mn-lt"/>
                <a:ea typeface="ヒラギノ角ゴ Pro W3" pitchFamily="84" charset="-128"/>
                <a:cs typeface="ヒラギノ角ゴ Pro W3" pitchFamily="84" charset="-128"/>
              </a:rPr>
              <a:t> r package:</a:t>
            </a:r>
            <a:endParaRPr lang="en-GB" sz="1200" kern="1200" dirty="0">
              <a:solidFill>
                <a:schemeClr val="tx1"/>
              </a:solidFill>
              <a:effectLst/>
              <a:latin typeface="+mn-lt"/>
              <a:ea typeface="ヒラギノ角ゴ Pro W3" pitchFamily="84" charset="-128"/>
              <a:cs typeface="ヒラギノ角ゴ Pro W3" pitchFamily="84" charset="-128"/>
            </a:endParaRPr>
          </a:p>
          <a:p>
            <a:r>
              <a:rPr lang="en-GB" sz="1200" kern="1200" dirty="0">
                <a:solidFill>
                  <a:schemeClr val="tx1"/>
                </a:solidFill>
                <a:effectLst/>
                <a:latin typeface="+mn-lt"/>
                <a:ea typeface="ヒラギノ角ゴ Pro W3" pitchFamily="84" charset="-128"/>
                <a:cs typeface="ヒラギノ角ゴ Pro W3" pitchFamily="84" charset="-128"/>
              </a:rPr>
              <a:t>Postcodes or addresses can easily be converted to GPS coordinates or mapped to specific geographies for case management, such as a health region.</a:t>
            </a:r>
          </a:p>
          <a:p>
            <a:r>
              <a:rPr lang="en-GB" sz="1200" b="1" kern="1200" dirty="0">
                <a:solidFill>
                  <a:schemeClr val="tx1"/>
                </a:solidFill>
                <a:effectLst/>
                <a:latin typeface="+mn-lt"/>
                <a:ea typeface="ヒラギノ角ゴ Pro W3" pitchFamily="84" charset="-128"/>
                <a:cs typeface="ヒラギノ角ゴ Pro W3" pitchFamily="84" charset="-128"/>
              </a:rPr>
              <a:t> </a:t>
            </a:r>
            <a:endParaRPr lang="en-GB" sz="1200" kern="1200" dirty="0">
              <a:solidFill>
                <a:schemeClr val="tx1"/>
              </a:solidFill>
              <a:effectLst/>
              <a:latin typeface="+mn-lt"/>
              <a:ea typeface="ヒラギノ角ゴ Pro W3" pitchFamily="84" charset="-128"/>
              <a:cs typeface="ヒラギノ角ゴ Pro W3" pitchFamily="84" charset="-128"/>
            </a:endParaRPr>
          </a:p>
          <a:p>
            <a:r>
              <a:rPr lang="en-GB" sz="1200" b="1" kern="1200" dirty="0">
                <a:solidFill>
                  <a:schemeClr val="tx1"/>
                </a:solidFill>
                <a:effectLst/>
                <a:latin typeface="+mn-lt"/>
                <a:ea typeface="ヒラギノ角ゴ Pro W3" pitchFamily="84" charset="-128"/>
                <a:cs typeface="ヒラギノ角ゴ Pro W3" pitchFamily="84" charset="-128"/>
              </a:rPr>
              <a:t>Create interactive maps:</a:t>
            </a:r>
            <a:endParaRPr lang="en-GB" sz="1200" kern="1200" dirty="0">
              <a:solidFill>
                <a:schemeClr val="tx1"/>
              </a:solidFill>
              <a:effectLst/>
              <a:latin typeface="+mn-lt"/>
              <a:ea typeface="ヒラギノ角ゴ Pro W3" pitchFamily="84" charset="-128"/>
              <a:cs typeface="ヒラギノ角ゴ Pro W3" pitchFamily="84" charset="-128"/>
            </a:endParaRPr>
          </a:p>
          <a:p>
            <a:r>
              <a:rPr lang="en-GB" sz="1200" kern="1200" dirty="0">
                <a:solidFill>
                  <a:schemeClr val="tx1"/>
                </a:solidFill>
                <a:effectLst/>
                <a:latin typeface="+mn-lt"/>
                <a:ea typeface="ヒラギノ角ゴ Pro W3" pitchFamily="84" charset="-128"/>
                <a:cs typeface="ヒラギノ角ゴ Pro W3" pitchFamily="84" charset="-128"/>
              </a:rPr>
              <a:t>- You can use packages like leaflet and shiny to create interactive maps </a:t>
            </a:r>
          </a:p>
          <a:p>
            <a:endParaRPr lang="en-GB" dirty="0"/>
          </a:p>
        </p:txBody>
      </p:sp>
      <p:sp>
        <p:nvSpPr>
          <p:cNvPr id="4" name="Slide Number Placeholder 3"/>
          <p:cNvSpPr>
            <a:spLocks noGrp="1"/>
          </p:cNvSpPr>
          <p:nvPr>
            <p:ph type="sldNum" sz="quarter" idx="5"/>
          </p:nvPr>
        </p:nvSpPr>
        <p:spPr/>
        <p:txBody>
          <a:bodyPr/>
          <a:lstStyle/>
          <a:p>
            <a:fld id="{667862CC-B06C-4D54-A41B-42710048CFC9}" type="slidenum">
              <a:rPr lang="en-GB" smtClean="0"/>
              <a:t>12</a:t>
            </a:fld>
            <a:endParaRPr lang="en-GB"/>
          </a:p>
        </p:txBody>
      </p:sp>
    </p:spTree>
    <p:extLst>
      <p:ext uri="{BB962C8B-B14F-4D97-AF65-F5344CB8AC3E}">
        <p14:creationId xmlns:p14="http://schemas.microsoft.com/office/powerpoint/2010/main" val="769091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b="1" kern="1200" dirty="0">
                <a:solidFill>
                  <a:schemeClr val="tx1"/>
                </a:solidFill>
                <a:effectLst/>
                <a:latin typeface="+mn-lt"/>
                <a:ea typeface="ヒラギノ角ゴ Pro W3" pitchFamily="84" charset="-128"/>
                <a:cs typeface="ヒラギノ角ゴ Pro W3" pitchFamily="84" charset="-128"/>
              </a:rPr>
              <a:t>Use R:</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mn-lt"/>
                <a:ea typeface="ヒラギノ角ゴ Pro W3" pitchFamily="84" charset="-128"/>
                <a:cs typeface="ヒラギノ角ゴ Pro W3" pitchFamily="84" charset="-128"/>
              </a:rPr>
              <a:t>Using R script to create maps can involve lots of coding to fine-tune the look of the map; need to be familiar with R language to manipulate it and understand the appropriate data   input formats</a:t>
            </a:r>
          </a:p>
          <a:p>
            <a:endParaRPr lang="en-GB" dirty="0"/>
          </a:p>
          <a:p>
            <a:r>
              <a:rPr lang="en-GB" b="1" dirty="0"/>
              <a:t>Not</a:t>
            </a:r>
            <a:r>
              <a:rPr lang="en-GB" b="1" baseline="0" dirty="0"/>
              <a:t> interactive while creating the map:</a:t>
            </a:r>
          </a:p>
          <a:p>
            <a:r>
              <a:rPr lang="en-GB" baseline="0" dirty="0"/>
              <a:t>You can’t navigate as you can in ArcGIS, zooming in and highlighting particular geographies/points</a:t>
            </a:r>
          </a:p>
          <a:p>
            <a:endParaRPr lang="en-GB" baseline="0" dirty="0"/>
          </a:p>
          <a:p>
            <a:r>
              <a:rPr lang="en-GB" b="1" baseline="0" dirty="0"/>
              <a:t>Shape file import:</a:t>
            </a:r>
          </a:p>
          <a:p>
            <a:r>
              <a:rPr lang="en-GB" baseline="0" dirty="0"/>
              <a:t>You need shape files on local machine, this is not too big an issue as you can simply export from ArcGIS and only need to do once but is a little annoying</a:t>
            </a:r>
            <a:endParaRPr lang="en-GB" dirty="0"/>
          </a:p>
          <a:p>
            <a:endParaRPr lang="en-GB" dirty="0"/>
          </a:p>
        </p:txBody>
      </p:sp>
      <p:sp>
        <p:nvSpPr>
          <p:cNvPr id="4" name="Slide Number Placeholder 3"/>
          <p:cNvSpPr>
            <a:spLocks noGrp="1"/>
          </p:cNvSpPr>
          <p:nvPr>
            <p:ph type="sldNum" sz="quarter" idx="5"/>
          </p:nvPr>
        </p:nvSpPr>
        <p:spPr/>
        <p:txBody>
          <a:bodyPr/>
          <a:lstStyle/>
          <a:p>
            <a:fld id="{667862CC-B06C-4D54-A41B-42710048CFC9}" type="slidenum">
              <a:rPr lang="en-GB" smtClean="0"/>
              <a:t>13</a:t>
            </a:fld>
            <a:endParaRPr lang="en-GB"/>
          </a:p>
        </p:txBody>
      </p:sp>
    </p:spTree>
    <p:extLst>
      <p:ext uri="{BB962C8B-B14F-4D97-AF65-F5344CB8AC3E}">
        <p14:creationId xmlns:p14="http://schemas.microsoft.com/office/powerpoint/2010/main" val="1803609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67862CC-B06C-4D54-A41B-42710048CFC9}" type="slidenum">
              <a:rPr lang="en-GB" smtClean="0"/>
              <a:t>15</a:t>
            </a:fld>
            <a:endParaRPr lang="en-GB"/>
          </a:p>
        </p:txBody>
      </p:sp>
    </p:spTree>
    <p:extLst>
      <p:ext uri="{BB962C8B-B14F-4D97-AF65-F5344CB8AC3E}">
        <p14:creationId xmlns:p14="http://schemas.microsoft.com/office/powerpoint/2010/main" val="3282869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B7F92-FD64-4A63-9E41-223F72A070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9D0F7FD-8D43-41AC-9B07-A75C438861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43CB266-A9F0-4475-898B-E1D801E7EE6A}"/>
              </a:ext>
            </a:extLst>
          </p:cNvPr>
          <p:cNvSpPr>
            <a:spLocks noGrp="1"/>
          </p:cNvSpPr>
          <p:nvPr>
            <p:ph type="dt" sz="half" idx="10"/>
          </p:nvPr>
        </p:nvSpPr>
        <p:spPr/>
        <p:txBody>
          <a:bodyPr/>
          <a:lstStyle/>
          <a:p>
            <a:fld id="{1A6B222B-B520-448A-94F0-107F3D8CFE49}" type="datetimeFigureOut">
              <a:rPr lang="en-GB" smtClean="0"/>
              <a:t>09/12/2021</a:t>
            </a:fld>
            <a:endParaRPr lang="en-GB"/>
          </a:p>
        </p:txBody>
      </p:sp>
      <p:sp>
        <p:nvSpPr>
          <p:cNvPr id="5" name="Footer Placeholder 4">
            <a:extLst>
              <a:ext uri="{FF2B5EF4-FFF2-40B4-BE49-F238E27FC236}">
                <a16:creationId xmlns:a16="http://schemas.microsoft.com/office/drawing/2014/main" id="{07E1EF96-DE8E-4AD5-821B-8F02D0ACD15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2C8A16-F39C-4661-821B-AA14C1F0F6AF}"/>
              </a:ext>
            </a:extLst>
          </p:cNvPr>
          <p:cNvSpPr>
            <a:spLocks noGrp="1"/>
          </p:cNvSpPr>
          <p:nvPr>
            <p:ph type="sldNum" sz="quarter" idx="12"/>
          </p:nvPr>
        </p:nvSpPr>
        <p:spPr/>
        <p:txBody>
          <a:bodyPr/>
          <a:lstStyle/>
          <a:p>
            <a:fld id="{7186A728-46D0-4846-95B4-D58A53AB29AE}" type="slidenum">
              <a:rPr lang="en-GB" smtClean="0"/>
              <a:t>‹#›</a:t>
            </a:fld>
            <a:endParaRPr lang="en-GB"/>
          </a:p>
        </p:txBody>
      </p:sp>
    </p:spTree>
    <p:extLst>
      <p:ext uri="{BB962C8B-B14F-4D97-AF65-F5344CB8AC3E}">
        <p14:creationId xmlns:p14="http://schemas.microsoft.com/office/powerpoint/2010/main" val="3927378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1BD52-780F-4EB2-B29F-DA281D68D15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CB4C0BD-9C1A-4B6F-8BDE-BD178E88F9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E41A8C8-EC5A-43E2-A8E6-242D26463A06}"/>
              </a:ext>
            </a:extLst>
          </p:cNvPr>
          <p:cNvSpPr>
            <a:spLocks noGrp="1"/>
          </p:cNvSpPr>
          <p:nvPr>
            <p:ph type="dt" sz="half" idx="10"/>
          </p:nvPr>
        </p:nvSpPr>
        <p:spPr/>
        <p:txBody>
          <a:bodyPr/>
          <a:lstStyle/>
          <a:p>
            <a:fld id="{1A6B222B-B520-448A-94F0-107F3D8CFE49}" type="datetimeFigureOut">
              <a:rPr lang="en-GB" smtClean="0"/>
              <a:t>09/12/2021</a:t>
            </a:fld>
            <a:endParaRPr lang="en-GB"/>
          </a:p>
        </p:txBody>
      </p:sp>
      <p:sp>
        <p:nvSpPr>
          <p:cNvPr id="5" name="Footer Placeholder 4">
            <a:extLst>
              <a:ext uri="{FF2B5EF4-FFF2-40B4-BE49-F238E27FC236}">
                <a16:creationId xmlns:a16="http://schemas.microsoft.com/office/drawing/2014/main" id="{17026678-E739-4C8D-AD1F-C1D801AF8D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1BB9EE-E48E-4DB2-9AA4-09A7BF808F29}"/>
              </a:ext>
            </a:extLst>
          </p:cNvPr>
          <p:cNvSpPr>
            <a:spLocks noGrp="1"/>
          </p:cNvSpPr>
          <p:nvPr>
            <p:ph type="sldNum" sz="quarter" idx="12"/>
          </p:nvPr>
        </p:nvSpPr>
        <p:spPr/>
        <p:txBody>
          <a:bodyPr/>
          <a:lstStyle/>
          <a:p>
            <a:fld id="{7186A728-46D0-4846-95B4-D58A53AB29AE}" type="slidenum">
              <a:rPr lang="en-GB" smtClean="0"/>
              <a:t>‹#›</a:t>
            </a:fld>
            <a:endParaRPr lang="en-GB"/>
          </a:p>
        </p:txBody>
      </p:sp>
    </p:spTree>
    <p:extLst>
      <p:ext uri="{BB962C8B-B14F-4D97-AF65-F5344CB8AC3E}">
        <p14:creationId xmlns:p14="http://schemas.microsoft.com/office/powerpoint/2010/main" val="4207017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BBD4AB-293E-4A88-AF76-CE27DBD9D6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790A83F-B9B6-48EF-B0D4-57D90543B7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3D10FF9-2F00-4D27-9859-C8F4F91CDF00}"/>
              </a:ext>
            </a:extLst>
          </p:cNvPr>
          <p:cNvSpPr>
            <a:spLocks noGrp="1"/>
          </p:cNvSpPr>
          <p:nvPr>
            <p:ph type="dt" sz="half" idx="10"/>
          </p:nvPr>
        </p:nvSpPr>
        <p:spPr/>
        <p:txBody>
          <a:bodyPr/>
          <a:lstStyle/>
          <a:p>
            <a:fld id="{1A6B222B-B520-448A-94F0-107F3D8CFE49}" type="datetimeFigureOut">
              <a:rPr lang="en-GB" smtClean="0"/>
              <a:t>09/12/2021</a:t>
            </a:fld>
            <a:endParaRPr lang="en-GB"/>
          </a:p>
        </p:txBody>
      </p:sp>
      <p:sp>
        <p:nvSpPr>
          <p:cNvPr id="5" name="Footer Placeholder 4">
            <a:extLst>
              <a:ext uri="{FF2B5EF4-FFF2-40B4-BE49-F238E27FC236}">
                <a16:creationId xmlns:a16="http://schemas.microsoft.com/office/drawing/2014/main" id="{0086094C-8850-4FAA-8786-477C93EB09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64C973-8D19-4514-97B5-E1681FF31D9B}"/>
              </a:ext>
            </a:extLst>
          </p:cNvPr>
          <p:cNvSpPr>
            <a:spLocks noGrp="1"/>
          </p:cNvSpPr>
          <p:nvPr>
            <p:ph type="sldNum" sz="quarter" idx="12"/>
          </p:nvPr>
        </p:nvSpPr>
        <p:spPr/>
        <p:txBody>
          <a:bodyPr/>
          <a:lstStyle/>
          <a:p>
            <a:fld id="{7186A728-46D0-4846-95B4-D58A53AB29AE}" type="slidenum">
              <a:rPr lang="en-GB" smtClean="0"/>
              <a:t>‹#›</a:t>
            </a:fld>
            <a:endParaRPr lang="en-GB"/>
          </a:p>
        </p:txBody>
      </p:sp>
    </p:spTree>
    <p:extLst>
      <p:ext uri="{BB962C8B-B14F-4D97-AF65-F5344CB8AC3E}">
        <p14:creationId xmlns:p14="http://schemas.microsoft.com/office/powerpoint/2010/main" val="2256824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D0965-8171-48A1-AF0C-17B1D0A41D9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BAE53CA-6A4A-4CE8-9B8A-592F8EEE87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806590D-3621-462B-B3D4-4029D9CED9EB}"/>
              </a:ext>
            </a:extLst>
          </p:cNvPr>
          <p:cNvSpPr>
            <a:spLocks noGrp="1"/>
          </p:cNvSpPr>
          <p:nvPr>
            <p:ph type="dt" sz="half" idx="10"/>
          </p:nvPr>
        </p:nvSpPr>
        <p:spPr/>
        <p:txBody>
          <a:bodyPr/>
          <a:lstStyle/>
          <a:p>
            <a:fld id="{1A6B222B-B520-448A-94F0-107F3D8CFE49}" type="datetimeFigureOut">
              <a:rPr lang="en-GB" smtClean="0"/>
              <a:t>09/12/2021</a:t>
            </a:fld>
            <a:endParaRPr lang="en-GB"/>
          </a:p>
        </p:txBody>
      </p:sp>
      <p:sp>
        <p:nvSpPr>
          <p:cNvPr id="5" name="Footer Placeholder 4">
            <a:extLst>
              <a:ext uri="{FF2B5EF4-FFF2-40B4-BE49-F238E27FC236}">
                <a16:creationId xmlns:a16="http://schemas.microsoft.com/office/drawing/2014/main" id="{C963460A-581D-4DDA-9A71-8333677B57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C0F520-6F40-41B7-BA5D-1C28290DFD67}"/>
              </a:ext>
            </a:extLst>
          </p:cNvPr>
          <p:cNvSpPr>
            <a:spLocks noGrp="1"/>
          </p:cNvSpPr>
          <p:nvPr>
            <p:ph type="sldNum" sz="quarter" idx="12"/>
          </p:nvPr>
        </p:nvSpPr>
        <p:spPr/>
        <p:txBody>
          <a:bodyPr/>
          <a:lstStyle/>
          <a:p>
            <a:fld id="{7186A728-46D0-4846-95B4-D58A53AB29AE}" type="slidenum">
              <a:rPr lang="en-GB" smtClean="0"/>
              <a:t>‹#›</a:t>
            </a:fld>
            <a:endParaRPr lang="en-GB"/>
          </a:p>
        </p:txBody>
      </p:sp>
    </p:spTree>
    <p:extLst>
      <p:ext uri="{BB962C8B-B14F-4D97-AF65-F5344CB8AC3E}">
        <p14:creationId xmlns:p14="http://schemas.microsoft.com/office/powerpoint/2010/main" val="3021478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A84E-644D-4CD1-9FCB-D6A3E752F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23A3DE5-D788-47F6-9054-1A5E8DDF83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5FAA31-2433-4442-B7E0-D7773C574DFA}"/>
              </a:ext>
            </a:extLst>
          </p:cNvPr>
          <p:cNvSpPr>
            <a:spLocks noGrp="1"/>
          </p:cNvSpPr>
          <p:nvPr>
            <p:ph type="dt" sz="half" idx="10"/>
          </p:nvPr>
        </p:nvSpPr>
        <p:spPr/>
        <p:txBody>
          <a:bodyPr/>
          <a:lstStyle/>
          <a:p>
            <a:fld id="{1A6B222B-B520-448A-94F0-107F3D8CFE49}" type="datetimeFigureOut">
              <a:rPr lang="en-GB" smtClean="0"/>
              <a:t>09/12/2021</a:t>
            </a:fld>
            <a:endParaRPr lang="en-GB"/>
          </a:p>
        </p:txBody>
      </p:sp>
      <p:sp>
        <p:nvSpPr>
          <p:cNvPr id="5" name="Footer Placeholder 4">
            <a:extLst>
              <a:ext uri="{FF2B5EF4-FFF2-40B4-BE49-F238E27FC236}">
                <a16:creationId xmlns:a16="http://schemas.microsoft.com/office/drawing/2014/main" id="{C4DC155A-E51A-4D82-81DC-F6B7D853EF9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DDCBEF-941A-49FF-8584-6153CEFCB455}"/>
              </a:ext>
            </a:extLst>
          </p:cNvPr>
          <p:cNvSpPr>
            <a:spLocks noGrp="1"/>
          </p:cNvSpPr>
          <p:nvPr>
            <p:ph type="sldNum" sz="quarter" idx="12"/>
          </p:nvPr>
        </p:nvSpPr>
        <p:spPr/>
        <p:txBody>
          <a:bodyPr/>
          <a:lstStyle/>
          <a:p>
            <a:fld id="{7186A728-46D0-4846-95B4-D58A53AB29AE}" type="slidenum">
              <a:rPr lang="en-GB" smtClean="0"/>
              <a:t>‹#›</a:t>
            </a:fld>
            <a:endParaRPr lang="en-GB"/>
          </a:p>
        </p:txBody>
      </p:sp>
    </p:spTree>
    <p:extLst>
      <p:ext uri="{BB962C8B-B14F-4D97-AF65-F5344CB8AC3E}">
        <p14:creationId xmlns:p14="http://schemas.microsoft.com/office/powerpoint/2010/main" val="611272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773FB-CCF4-47EB-8346-0100C585D7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25C036-8819-476A-B716-A111D81DE4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34F3837-4ECB-40DE-8F55-2AECD29BB4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EE62B8B-BDB8-484B-A840-2FE280F669E8}"/>
              </a:ext>
            </a:extLst>
          </p:cNvPr>
          <p:cNvSpPr>
            <a:spLocks noGrp="1"/>
          </p:cNvSpPr>
          <p:nvPr>
            <p:ph type="dt" sz="half" idx="10"/>
          </p:nvPr>
        </p:nvSpPr>
        <p:spPr/>
        <p:txBody>
          <a:bodyPr/>
          <a:lstStyle/>
          <a:p>
            <a:fld id="{1A6B222B-B520-448A-94F0-107F3D8CFE49}" type="datetimeFigureOut">
              <a:rPr lang="en-GB" smtClean="0"/>
              <a:t>09/12/2021</a:t>
            </a:fld>
            <a:endParaRPr lang="en-GB"/>
          </a:p>
        </p:txBody>
      </p:sp>
      <p:sp>
        <p:nvSpPr>
          <p:cNvPr id="6" name="Footer Placeholder 5">
            <a:extLst>
              <a:ext uri="{FF2B5EF4-FFF2-40B4-BE49-F238E27FC236}">
                <a16:creationId xmlns:a16="http://schemas.microsoft.com/office/drawing/2014/main" id="{A3BC8BA8-304F-489E-BEE8-CDC95151080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72607F9-CADA-43CE-AD6C-ACB8E965FCC6}"/>
              </a:ext>
            </a:extLst>
          </p:cNvPr>
          <p:cNvSpPr>
            <a:spLocks noGrp="1"/>
          </p:cNvSpPr>
          <p:nvPr>
            <p:ph type="sldNum" sz="quarter" idx="12"/>
          </p:nvPr>
        </p:nvSpPr>
        <p:spPr/>
        <p:txBody>
          <a:bodyPr/>
          <a:lstStyle/>
          <a:p>
            <a:fld id="{7186A728-46D0-4846-95B4-D58A53AB29AE}" type="slidenum">
              <a:rPr lang="en-GB" smtClean="0"/>
              <a:t>‹#›</a:t>
            </a:fld>
            <a:endParaRPr lang="en-GB"/>
          </a:p>
        </p:txBody>
      </p:sp>
    </p:spTree>
    <p:extLst>
      <p:ext uri="{BB962C8B-B14F-4D97-AF65-F5344CB8AC3E}">
        <p14:creationId xmlns:p14="http://schemas.microsoft.com/office/powerpoint/2010/main" val="2003569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973D3-DB62-4642-B0DE-0AE5D365C9B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C22F4DC-2337-4ADF-A8E6-B7DDE43C3D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B6ABF3-9B46-4FC4-9DF9-A970FBC5FD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84B3B04-43A2-4CE6-A8FE-AD205C3179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6A971F-A9AE-408E-B328-B88DC6F48F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A7AFB54-6C91-43B9-96D0-F04AA21EC04E}"/>
              </a:ext>
            </a:extLst>
          </p:cNvPr>
          <p:cNvSpPr>
            <a:spLocks noGrp="1"/>
          </p:cNvSpPr>
          <p:nvPr>
            <p:ph type="dt" sz="half" idx="10"/>
          </p:nvPr>
        </p:nvSpPr>
        <p:spPr/>
        <p:txBody>
          <a:bodyPr/>
          <a:lstStyle/>
          <a:p>
            <a:fld id="{1A6B222B-B520-448A-94F0-107F3D8CFE49}" type="datetimeFigureOut">
              <a:rPr lang="en-GB" smtClean="0"/>
              <a:t>09/12/2021</a:t>
            </a:fld>
            <a:endParaRPr lang="en-GB"/>
          </a:p>
        </p:txBody>
      </p:sp>
      <p:sp>
        <p:nvSpPr>
          <p:cNvPr id="8" name="Footer Placeholder 7">
            <a:extLst>
              <a:ext uri="{FF2B5EF4-FFF2-40B4-BE49-F238E27FC236}">
                <a16:creationId xmlns:a16="http://schemas.microsoft.com/office/drawing/2014/main" id="{068BEFCC-470E-4D73-B7A7-10FF0F5FB64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053EB6B-C039-4337-BC0E-B81A2D7799C0}"/>
              </a:ext>
            </a:extLst>
          </p:cNvPr>
          <p:cNvSpPr>
            <a:spLocks noGrp="1"/>
          </p:cNvSpPr>
          <p:nvPr>
            <p:ph type="sldNum" sz="quarter" idx="12"/>
          </p:nvPr>
        </p:nvSpPr>
        <p:spPr/>
        <p:txBody>
          <a:bodyPr/>
          <a:lstStyle/>
          <a:p>
            <a:fld id="{7186A728-46D0-4846-95B4-D58A53AB29AE}" type="slidenum">
              <a:rPr lang="en-GB" smtClean="0"/>
              <a:t>‹#›</a:t>
            </a:fld>
            <a:endParaRPr lang="en-GB"/>
          </a:p>
        </p:txBody>
      </p:sp>
    </p:spTree>
    <p:extLst>
      <p:ext uri="{BB962C8B-B14F-4D97-AF65-F5344CB8AC3E}">
        <p14:creationId xmlns:p14="http://schemas.microsoft.com/office/powerpoint/2010/main" val="1001506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B080B-297F-4895-8531-6BB72FBFD51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2C7420E-2ECB-4246-B189-2A4941ACB043}"/>
              </a:ext>
            </a:extLst>
          </p:cNvPr>
          <p:cNvSpPr>
            <a:spLocks noGrp="1"/>
          </p:cNvSpPr>
          <p:nvPr>
            <p:ph type="dt" sz="half" idx="10"/>
          </p:nvPr>
        </p:nvSpPr>
        <p:spPr/>
        <p:txBody>
          <a:bodyPr/>
          <a:lstStyle/>
          <a:p>
            <a:fld id="{1A6B222B-B520-448A-94F0-107F3D8CFE49}" type="datetimeFigureOut">
              <a:rPr lang="en-GB" smtClean="0"/>
              <a:t>09/12/2021</a:t>
            </a:fld>
            <a:endParaRPr lang="en-GB"/>
          </a:p>
        </p:txBody>
      </p:sp>
      <p:sp>
        <p:nvSpPr>
          <p:cNvPr id="4" name="Footer Placeholder 3">
            <a:extLst>
              <a:ext uri="{FF2B5EF4-FFF2-40B4-BE49-F238E27FC236}">
                <a16:creationId xmlns:a16="http://schemas.microsoft.com/office/drawing/2014/main" id="{35BE601D-9711-439D-8F7D-CA490B952E4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831F889-8E72-499E-83EC-84EE1A4DE4CA}"/>
              </a:ext>
            </a:extLst>
          </p:cNvPr>
          <p:cNvSpPr>
            <a:spLocks noGrp="1"/>
          </p:cNvSpPr>
          <p:nvPr>
            <p:ph type="sldNum" sz="quarter" idx="12"/>
          </p:nvPr>
        </p:nvSpPr>
        <p:spPr/>
        <p:txBody>
          <a:bodyPr/>
          <a:lstStyle/>
          <a:p>
            <a:fld id="{7186A728-46D0-4846-95B4-D58A53AB29AE}" type="slidenum">
              <a:rPr lang="en-GB" smtClean="0"/>
              <a:t>‹#›</a:t>
            </a:fld>
            <a:endParaRPr lang="en-GB"/>
          </a:p>
        </p:txBody>
      </p:sp>
    </p:spTree>
    <p:extLst>
      <p:ext uri="{BB962C8B-B14F-4D97-AF65-F5344CB8AC3E}">
        <p14:creationId xmlns:p14="http://schemas.microsoft.com/office/powerpoint/2010/main" val="3568935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1D1C9C-3879-4972-ACF7-AA979D5DDA84}"/>
              </a:ext>
            </a:extLst>
          </p:cNvPr>
          <p:cNvSpPr>
            <a:spLocks noGrp="1"/>
          </p:cNvSpPr>
          <p:nvPr>
            <p:ph type="dt" sz="half" idx="10"/>
          </p:nvPr>
        </p:nvSpPr>
        <p:spPr/>
        <p:txBody>
          <a:bodyPr/>
          <a:lstStyle/>
          <a:p>
            <a:fld id="{1A6B222B-B520-448A-94F0-107F3D8CFE49}" type="datetimeFigureOut">
              <a:rPr lang="en-GB" smtClean="0"/>
              <a:t>09/12/2021</a:t>
            </a:fld>
            <a:endParaRPr lang="en-GB"/>
          </a:p>
        </p:txBody>
      </p:sp>
      <p:sp>
        <p:nvSpPr>
          <p:cNvPr id="3" name="Footer Placeholder 2">
            <a:extLst>
              <a:ext uri="{FF2B5EF4-FFF2-40B4-BE49-F238E27FC236}">
                <a16:creationId xmlns:a16="http://schemas.microsoft.com/office/drawing/2014/main" id="{65233B74-5963-4E1C-9D01-6B713A099F2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D4C0112-6C20-448A-BFBC-C0617ADC870D}"/>
              </a:ext>
            </a:extLst>
          </p:cNvPr>
          <p:cNvSpPr>
            <a:spLocks noGrp="1"/>
          </p:cNvSpPr>
          <p:nvPr>
            <p:ph type="sldNum" sz="quarter" idx="12"/>
          </p:nvPr>
        </p:nvSpPr>
        <p:spPr/>
        <p:txBody>
          <a:bodyPr/>
          <a:lstStyle/>
          <a:p>
            <a:fld id="{7186A728-46D0-4846-95B4-D58A53AB29AE}" type="slidenum">
              <a:rPr lang="en-GB" smtClean="0"/>
              <a:t>‹#›</a:t>
            </a:fld>
            <a:endParaRPr lang="en-GB"/>
          </a:p>
        </p:txBody>
      </p:sp>
    </p:spTree>
    <p:extLst>
      <p:ext uri="{BB962C8B-B14F-4D97-AF65-F5344CB8AC3E}">
        <p14:creationId xmlns:p14="http://schemas.microsoft.com/office/powerpoint/2010/main" val="2405149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45799-CDC4-40D9-8B26-4E90BE02B0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4BE11FF-CE2D-4F3B-A500-7B7068C37E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27339D2-9403-4F90-9BCD-6B5D818CDE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B9A4A5-B7B4-4E29-88B4-33E098860D96}"/>
              </a:ext>
            </a:extLst>
          </p:cNvPr>
          <p:cNvSpPr>
            <a:spLocks noGrp="1"/>
          </p:cNvSpPr>
          <p:nvPr>
            <p:ph type="dt" sz="half" idx="10"/>
          </p:nvPr>
        </p:nvSpPr>
        <p:spPr/>
        <p:txBody>
          <a:bodyPr/>
          <a:lstStyle/>
          <a:p>
            <a:fld id="{1A6B222B-B520-448A-94F0-107F3D8CFE49}" type="datetimeFigureOut">
              <a:rPr lang="en-GB" smtClean="0"/>
              <a:t>09/12/2021</a:t>
            </a:fld>
            <a:endParaRPr lang="en-GB"/>
          </a:p>
        </p:txBody>
      </p:sp>
      <p:sp>
        <p:nvSpPr>
          <p:cNvPr id="6" name="Footer Placeholder 5">
            <a:extLst>
              <a:ext uri="{FF2B5EF4-FFF2-40B4-BE49-F238E27FC236}">
                <a16:creationId xmlns:a16="http://schemas.microsoft.com/office/drawing/2014/main" id="{3786218E-6702-47BA-8558-B7238FEC6E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647F81E-7BBC-4778-8EF8-4ADECB66995E}"/>
              </a:ext>
            </a:extLst>
          </p:cNvPr>
          <p:cNvSpPr>
            <a:spLocks noGrp="1"/>
          </p:cNvSpPr>
          <p:nvPr>
            <p:ph type="sldNum" sz="quarter" idx="12"/>
          </p:nvPr>
        </p:nvSpPr>
        <p:spPr/>
        <p:txBody>
          <a:bodyPr/>
          <a:lstStyle/>
          <a:p>
            <a:fld id="{7186A728-46D0-4846-95B4-D58A53AB29AE}" type="slidenum">
              <a:rPr lang="en-GB" smtClean="0"/>
              <a:t>‹#›</a:t>
            </a:fld>
            <a:endParaRPr lang="en-GB"/>
          </a:p>
        </p:txBody>
      </p:sp>
    </p:spTree>
    <p:extLst>
      <p:ext uri="{BB962C8B-B14F-4D97-AF65-F5344CB8AC3E}">
        <p14:creationId xmlns:p14="http://schemas.microsoft.com/office/powerpoint/2010/main" val="611888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1604A-03CD-4217-92DF-44D8CBC8C5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A17667-11D2-4CEA-AEC8-9FCCECBBB1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8958055-A1D5-4FEC-91C7-44D6E0DC13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8C6E29-1277-4C41-88EE-0EC40447BB3E}"/>
              </a:ext>
            </a:extLst>
          </p:cNvPr>
          <p:cNvSpPr>
            <a:spLocks noGrp="1"/>
          </p:cNvSpPr>
          <p:nvPr>
            <p:ph type="dt" sz="half" idx="10"/>
          </p:nvPr>
        </p:nvSpPr>
        <p:spPr/>
        <p:txBody>
          <a:bodyPr/>
          <a:lstStyle/>
          <a:p>
            <a:fld id="{1A6B222B-B520-448A-94F0-107F3D8CFE49}" type="datetimeFigureOut">
              <a:rPr lang="en-GB" smtClean="0"/>
              <a:t>09/12/2021</a:t>
            </a:fld>
            <a:endParaRPr lang="en-GB"/>
          </a:p>
        </p:txBody>
      </p:sp>
      <p:sp>
        <p:nvSpPr>
          <p:cNvPr id="6" name="Footer Placeholder 5">
            <a:extLst>
              <a:ext uri="{FF2B5EF4-FFF2-40B4-BE49-F238E27FC236}">
                <a16:creationId xmlns:a16="http://schemas.microsoft.com/office/drawing/2014/main" id="{3EFA2037-8ED7-4D6E-99E8-2993312EB5B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B7B05E-0494-4AE6-BDCD-14B83BD5CB2D}"/>
              </a:ext>
            </a:extLst>
          </p:cNvPr>
          <p:cNvSpPr>
            <a:spLocks noGrp="1"/>
          </p:cNvSpPr>
          <p:nvPr>
            <p:ph type="sldNum" sz="quarter" idx="12"/>
          </p:nvPr>
        </p:nvSpPr>
        <p:spPr/>
        <p:txBody>
          <a:bodyPr/>
          <a:lstStyle/>
          <a:p>
            <a:fld id="{7186A728-46D0-4846-95B4-D58A53AB29AE}" type="slidenum">
              <a:rPr lang="en-GB" smtClean="0"/>
              <a:t>‹#›</a:t>
            </a:fld>
            <a:endParaRPr lang="en-GB"/>
          </a:p>
        </p:txBody>
      </p:sp>
    </p:spTree>
    <p:extLst>
      <p:ext uri="{BB962C8B-B14F-4D97-AF65-F5344CB8AC3E}">
        <p14:creationId xmlns:p14="http://schemas.microsoft.com/office/powerpoint/2010/main" val="2299414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ED36E9-CB6E-4F93-8317-885164E6AD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90B66D5-4823-4804-9345-996CB1FF67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A0AD52-0EDB-4531-9EC8-92A26339E3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6B222B-B520-448A-94F0-107F3D8CFE49}" type="datetimeFigureOut">
              <a:rPr lang="en-GB" smtClean="0"/>
              <a:t>09/12/2021</a:t>
            </a:fld>
            <a:endParaRPr lang="en-GB"/>
          </a:p>
        </p:txBody>
      </p:sp>
      <p:sp>
        <p:nvSpPr>
          <p:cNvPr id="5" name="Footer Placeholder 4">
            <a:extLst>
              <a:ext uri="{FF2B5EF4-FFF2-40B4-BE49-F238E27FC236}">
                <a16:creationId xmlns:a16="http://schemas.microsoft.com/office/drawing/2014/main" id="{96137A8E-FB75-445B-8791-7290F87F99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ABD2145-76E6-479E-84C2-61C643E46B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86A728-46D0-4846-95B4-D58A53AB29AE}" type="slidenum">
              <a:rPr lang="en-GB" smtClean="0"/>
              <a:t>‹#›</a:t>
            </a:fld>
            <a:endParaRPr lang="en-GB"/>
          </a:p>
        </p:txBody>
      </p:sp>
    </p:spTree>
    <p:extLst>
      <p:ext uri="{BB962C8B-B14F-4D97-AF65-F5344CB8AC3E}">
        <p14:creationId xmlns:p14="http://schemas.microsoft.com/office/powerpoint/2010/main" val="3600328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i.org/10.1017/S0950268816000509" TargetMode="External"/><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1698C-FEE3-422F-BB75-63431D9B1099}"/>
              </a:ext>
            </a:extLst>
          </p:cNvPr>
          <p:cNvSpPr>
            <a:spLocks noGrp="1"/>
          </p:cNvSpPr>
          <p:nvPr>
            <p:ph type="ctrTitle"/>
          </p:nvPr>
        </p:nvSpPr>
        <p:spPr/>
        <p:txBody>
          <a:bodyPr/>
          <a:lstStyle/>
          <a:p>
            <a:r>
              <a:rPr lang="en-GB" b="1" dirty="0"/>
              <a:t>Outbreak module: </a:t>
            </a:r>
            <a:br>
              <a:rPr lang="en-GB" b="1" dirty="0"/>
            </a:br>
            <a:r>
              <a:rPr lang="en-GB" b="1" dirty="0"/>
              <a:t>mapping in R</a:t>
            </a:r>
          </a:p>
        </p:txBody>
      </p:sp>
      <p:sp>
        <p:nvSpPr>
          <p:cNvPr id="3" name="Subtitle 2">
            <a:extLst>
              <a:ext uri="{FF2B5EF4-FFF2-40B4-BE49-F238E27FC236}">
                <a16:creationId xmlns:a16="http://schemas.microsoft.com/office/drawing/2014/main" id="{47565367-CCFC-46BD-ABA9-F5B8BEC9C856}"/>
              </a:ext>
            </a:extLst>
          </p:cNvPr>
          <p:cNvSpPr>
            <a:spLocks noGrp="1"/>
          </p:cNvSpPr>
          <p:nvPr>
            <p:ph type="subTitle" idx="1"/>
          </p:nvPr>
        </p:nvSpPr>
        <p:spPr>
          <a:xfrm>
            <a:off x="1485672" y="4402261"/>
            <a:ext cx="9144000" cy="1539970"/>
          </a:xfrm>
        </p:spPr>
        <p:txBody>
          <a:bodyPr>
            <a:normAutofit fontScale="92500" lnSpcReduction="20000"/>
          </a:bodyPr>
          <a:lstStyle/>
          <a:p>
            <a:pPr algn="l"/>
            <a:endParaRPr lang="en-GB" dirty="0"/>
          </a:p>
          <a:p>
            <a:pPr algn="l"/>
            <a:r>
              <a:rPr lang="en-GB" dirty="0"/>
              <a:t>Introduction to case study</a:t>
            </a:r>
          </a:p>
          <a:p>
            <a:pPr algn="l"/>
            <a:r>
              <a:rPr lang="en-GB" dirty="0"/>
              <a:t>Amy Mikhail</a:t>
            </a:r>
          </a:p>
          <a:p>
            <a:pPr algn="l"/>
            <a:r>
              <a:rPr lang="en-GB" dirty="0"/>
              <a:t>Friday 10 December 2021</a:t>
            </a:r>
          </a:p>
          <a:p>
            <a:pPr algn="l"/>
            <a:endParaRPr lang="en-GB" dirty="0"/>
          </a:p>
        </p:txBody>
      </p:sp>
    </p:spTree>
    <p:extLst>
      <p:ext uri="{BB962C8B-B14F-4D97-AF65-F5344CB8AC3E}">
        <p14:creationId xmlns:p14="http://schemas.microsoft.com/office/powerpoint/2010/main" val="3027555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957E4-3BCD-4767-9811-C898384EF38D}"/>
              </a:ext>
            </a:extLst>
          </p:cNvPr>
          <p:cNvSpPr>
            <a:spLocks noGrp="1"/>
          </p:cNvSpPr>
          <p:nvPr>
            <p:ph type="title"/>
          </p:nvPr>
        </p:nvSpPr>
        <p:spPr/>
        <p:txBody>
          <a:bodyPr/>
          <a:lstStyle/>
          <a:p>
            <a:r>
              <a:rPr lang="en-GB" b="1" dirty="0"/>
              <a:t>Terminology</a:t>
            </a:r>
          </a:p>
        </p:txBody>
      </p:sp>
      <p:sp>
        <p:nvSpPr>
          <p:cNvPr id="4" name="Content Placeholder 2">
            <a:extLst>
              <a:ext uri="{FF2B5EF4-FFF2-40B4-BE49-F238E27FC236}">
                <a16:creationId xmlns:a16="http://schemas.microsoft.com/office/drawing/2014/main" id="{6998291A-57B7-4FB7-9546-8C49240C79B4}"/>
              </a:ext>
            </a:extLst>
          </p:cNvPr>
          <p:cNvSpPr txBox="1">
            <a:spLocks/>
          </p:cNvSpPr>
          <p:nvPr/>
        </p:nvSpPr>
        <p:spPr bwMode="auto">
          <a:xfrm>
            <a:off x="979605" y="2594959"/>
            <a:ext cx="4158016" cy="6960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ts val="1200"/>
              </a:spcBef>
              <a:spcAft>
                <a:spcPct val="0"/>
              </a:spcAft>
              <a:buFont typeface="Arial" pitchFamily="84" charset="0"/>
              <a:defRPr sz="1800" b="0" kern="1200" baseline="0">
                <a:solidFill>
                  <a:schemeClr val="tx1"/>
                </a:solidFill>
                <a:latin typeface="Arial" pitchFamily="34" charset="0"/>
                <a:ea typeface="ヒラギノ角ゴ Pro W3" pitchFamily="84" charset="-128"/>
                <a:cs typeface="ヒラギノ角ゴ Pro W3" pitchFamily="84" charset="-128"/>
              </a:defRPr>
            </a:lvl1pPr>
            <a:lvl2pPr marL="354013" indent="-176213" algn="l" rtl="0" eaLnBrk="0" fontAlgn="base" hangingPunct="0">
              <a:spcBef>
                <a:spcPts val="600"/>
              </a:spcBef>
              <a:spcAft>
                <a:spcPct val="0"/>
              </a:spcAft>
              <a:defRPr kern="1200" baseline="0">
                <a:solidFill>
                  <a:schemeClr val="tx1"/>
                </a:solidFill>
                <a:latin typeface="Arial" pitchFamily="34" charset="0"/>
                <a:ea typeface="ヒラギノ角ゴ Pro W3" pitchFamily="84" charset="-128"/>
                <a:cs typeface="+mn-cs"/>
              </a:defRPr>
            </a:lvl2pPr>
            <a:lvl3pPr marL="215900" indent="-215900" algn="l" rtl="0" eaLnBrk="0" fontAlgn="base" hangingPunct="0">
              <a:spcBef>
                <a:spcPts val="600"/>
              </a:spcBef>
              <a:spcAft>
                <a:spcPct val="0"/>
              </a:spcAft>
              <a:buFont typeface="Arial" pitchFamily="84" charset="0"/>
              <a:buChar char="•"/>
              <a:defRPr kern="1200">
                <a:solidFill>
                  <a:schemeClr val="tx1"/>
                </a:solidFill>
                <a:latin typeface="Arial" pitchFamily="34" charset="0"/>
                <a:ea typeface="ヒラギノ角ゴ Pro W3" pitchFamily="84" charset="-128"/>
                <a:cs typeface="+mn-cs"/>
              </a:defRPr>
            </a:lvl3pPr>
            <a:lvl4pPr marL="625475" indent="-190500" algn="l" rtl="0" eaLnBrk="0" fontAlgn="base" hangingPunct="0">
              <a:spcBef>
                <a:spcPts val="600"/>
              </a:spcBef>
              <a:spcAft>
                <a:spcPct val="0"/>
              </a:spcAft>
              <a:buFont typeface="Arial" pitchFamily="34" charset="0"/>
              <a:buChar char="•"/>
              <a:defRPr sz="1600" kern="1200">
                <a:solidFill>
                  <a:schemeClr val="tx1"/>
                </a:solidFill>
                <a:latin typeface="Arial" pitchFamily="34" charset="0"/>
                <a:ea typeface="ヒラギノ角ゴ Pro W3" pitchFamily="84" charset="-128"/>
                <a:cs typeface="+mn-cs"/>
              </a:defRPr>
            </a:lvl4pPr>
            <a:lvl5pPr marL="1073150" indent="-177800" algn="l" rtl="0" eaLnBrk="0" fontAlgn="base" hangingPunct="0">
              <a:spcBef>
                <a:spcPct val="20000"/>
              </a:spcBef>
              <a:spcAft>
                <a:spcPct val="0"/>
              </a:spcAft>
              <a:buFont typeface="Arial" pitchFamily="34" charset="0"/>
              <a:buChar char="•"/>
              <a:defRPr sz="1500" kern="1200">
                <a:solidFill>
                  <a:schemeClr val="tx1"/>
                </a:solidFill>
                <a:latin typeface="Arial" pitchFamily="34" charset="0"/>
                <a:ea typeface="ヒラギノ角ゴ Pro W3" pitchFamily="84" charset="-128"/>
                <a:cs typeface="+mn-cs"/>
              </a:defRPr>
            </a:lvl5pPr>
            <a:lvl6pPr marL="1520825" indent="-187325" algn="l" defTabSz="914400" rtl="0" eaLnBrk="1" latinLnBrk="0" hangingPunct="1">
              <a:spcBef>
                <a:spcPct val="20000"/>
              </a:spcBef>
              <a:buFontTx/>
              <a:buNone/>
              <a:defRPr sz="14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ts val="1200"/>
              </a:spcBef>
              <a:spcAft>
                <a:spcPct val="0"/>
              </a:spcAft>
              <a:buClrTx/>
              <a:buSzTx/>
              <a:buFont typeface="Arial" pitchFamily="84" charset="0"/>
              <a:buNone/>
              <a:tabLst/>
              <a:defRPr/>
            </a:pPr>
            <a:r>
              <a:rPr kumimoji="0" lang="en-GB" sz="2800" b="0" i="0" u="none" strike="noStrike" kern="1200" cap="none" spc="0" normalizeH="0" baseline="0" noProof="0" dirty="0">
                <a:ln>
                  <a:noFill/>
                </a:ln>
                <a:solidFill>
                  <a:srgbClr val="98002E"/>
                </a:solidFill>
                <a:effectLst/>
                <a:uLnTx/>
                <a:uFillTx/>
                <a:latin typeface="Arial" pitchFamily="34" charset="0"/>
                <a:ea typeface="ヒラギノ角ゴ Pro W3" pitchFamily="84" charset="-128"/>
              </a:rPr>
              <a:t>WGS84 (EPSG: 4326)</a:t>
            </a:r>
            <a:endParaRPr kumimoji="0" lang="en-GB" sz="2800" b="0" i="0" u="none" strike="noStrike" kern="1200" cap="none" spc="0" normalizeH="0" baseline="0" noProof="0" dirty="0">
              <a:ln>
                <a:noFill/>
              </a:ln>
              <a:solidFill>
                <a:prstClr val="black"/>
              </a:solidFill>
              <a:effectLst/>
              <a:uLnTx/>
              <a:uFillTx/>
              <a:latin typeface="Arial" pitchFamily="34" charset="0"/>
              <a:ea typeface="ヒラギノ角ゴ Pro W3" pitchFamily="84" charset="-128"/>
            </a:endParaRPr>
          </a:p>
        </p:txBody>
      </p:sp>
      <p:sp>
        <p:nvSpPr>
          <p:cNvPr id="5" name="Content Placeholder 2">
            <a:extLst>
              <a:ext uri="{FF2B5EF4-FFF2-40B4-BE49-F238E27FC236}">
                <a16:creationId xmlns:a16="http://schemas.microsoft.com/office/drawing/2014/main" id="{D385EE83-1579-4F3B-A496-5F319EA796AE}"/>
              </a:ext>
            </a:extLst>
          </p:cNvPr>
          <p:cNvSpPr txBox="1">
            <a:spLocks/>
          </p:cNvSpPr>
          <p:nvPr/>
        </p:nvSpPr>
        <p:spPr bwMode="auto">
          <a:xfrm>
            <a:off x="979605" y="3737632"/>
            <a:ext cx="4861328" cy="6960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ts val="1200"/>
              </a:spcBef>
              <a:spcAft>
                <a:spcPct val="0"/>
              </a:spcAft>
              <a:buFont typeface="Arial" pitchFamily="84" charset="0"/>
              <a:defRPr sz="1800" b="0" kern="1200" baseline="0">
                <a:solidFill>
                  <a:schemeClr val="tx1"/>
                </a:solidFill>
                <a:latin typeface="Arial" pitchFamily="34" charset="0"/>
                <a:ea typeface="ヒラギノ角ゴ Pro W3" pitchFamily="84" charset="-128"/>
                <a:cs typeface="ヒラギノ角ゴ Pro W3" pitchFamily="84" charset="-128"/>
              </a:defRPr>
            </a:lvl1pPr>
            <a:lvl2pPr marL="354013" indent="-176213" algn="l" rtl="0" eaLnBrk="0" fontAlgn="base" hangingPunct="0">
              <a:spcBef>
                <a:spcPts val="600"/>
              </a:spcBef>
              <a:spcAft>
                <a:spcPct val="0"/>
              </a:spcAft>
              <a:defRPr kern="1200" baseline="0">
                <a:solidFill>
                  <a:schemeClr val="tx1"/>
                </a:solidFill>
                <a:latin typeface="Arial" pitchFamily="34" charset="0"/>
                <a:ea typeface="ヒラギノ角ゴ Pro W3" pitchFamily="84" charset="-128"/>
                <a:cs typeface="+mn-cs"/>
              </a:defRPr>
            </a:lvl2pPr>
            <a:lvl3pPr marL="215900" indent="-215900" algn="l" rtl="0" eaLnBrk="0" fontAlgn="base" hangingPunct="0">
              <a:spcBef>
                <a:spcPts val="600"/>
              </a:spcBef>
              <a:spcAft>
                <a:spcPct val="0"/>
              </a:spcAft>
              <a:buFont typeface="Arial" pitchFamily="84" charset="0"/>
              <a:buChar char="•"/>
              <a:defRPr kern="1200">
                <a:solidFill>
                  <a:schemeClr val="tx1"/>
                </a:solidFill>
                <a:latin typeface="Arial" pitchFamily="34" charset="0"/>
                <a:ea typeface="ヒラギノ角ゴ Pro W3" pitchFamily="84" charset="-128"/>
                <a:cs typeface="+mn-cs"/>
              </a:defRPr>
            </a:lvl3pPr>
            <a:lvl4pPr marL="625475" indent="-190500" algn="l" rtl="0" eaLnBrk="0" fontAlgn="base" hangingPunct="0">
              <a:spcBef>
                <a:spcPts val="600"/>
              </a:spcBef>
              <a:spcAft>
                <a:spcPct val="0"/>
              </a:spcAft>
              <a:buFont typeface="Arial" pitchFamily="34" charset="0"/>
              <a:buChar char="•"/>
              <a:defRPr sz="1600" kern="1200">
                <a:solidFill>
                  <a:schemeClr val="tx1"/>
                </a:solidFill>
                <a:latin typeface="Arial" pitchFamily="34" charset="0"/>
                <a:ea typeface="ヒラギノ角ゴ Pro W3" pitchFamily="84" charset="-128"/>
                <a:cs typeface="+mn-cs"/>
              </a:defRPr>
            </a:lvl4pPr>
            <a:lvl5pPr marL="1073150" indent="-177800" algn="l" rtl="0" eaLnBrk="0" fontAlgn="base" hangingPunct="0">
              <a:spcBef>
                <a:spcPct val="20000"/>
              </a:spcBef>
              <a:spcAft>
                <a:spcPct val="0"/>
              </a:spcAft>
              <a:buFont typeface="Arial" pitchFamily="34" charset="0"/>
              <a:buChar char="•"/>
              <a:defRPr sz="1500" kern="1200">
                <a:solidFill>
                  <a:schemeClr val="tx1"/>
                </a:solidFill>
                <a:latin typeface="Arial" pitchFamily="34" charset="0"/>
                <a:ea typeface="ヒラギノ角ゴ Pro W3" pitchFamily="84" charset="-128"/>
                <a:cs typeface="+mn-cs"/>
              </a:defRPr>
            </a:lvl5pPr>
            <a:lvl6pPr marL="1520825" indent="-187325" algn="l" defTabSz="914400" rtl="0" eaLnBrk="1" latinLnBrk="0" hangingPunct="1">
              <a:spcBef>
                <a:spcPct val="20000"/>
              </a:spcBef>
              <a:buFontTx/>
              <a:buNone/>
              <a:defRPr sz="14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ts val="1200"/>
              </a:spcBef>
              <a:spcAft>
                <a:spcPct val="0"/>
              </a:spcAft>
              <a:buClrTx/>
              <a:buSzTx/>
              <a:buFont typeface="Arial" pitchFamily="84" charset="0"/>
              <a:buNone/>
              <a:tabLst/>
              <a:defRPr/>
            </a:pPr>
            <a:r>
              <a:rPr kumimoji="0" lang="en-GB" sz="2800" b="0" i="0" u="none" strike="noStrike" kern="1200" cap="none" spc="0" normalizeH="0" baseline="0" noProof="0" dirty="0">
                <a:ln>
                  <a:noFill/>
                </a:ln>
                <a:solidFill>
                  <a:srgbClr val="98002E"/>
                </a:solidFill>
                <a:effectLst/>
                <a:uLnTx/>
                <a:uFillTx/>
                <a:latin typeface="Arial" pitchFamily="34" charset="0"/>
                <a:ea typeface="ヒラギノ角ゴ Pro W3" pitchFamily="84" charset="-128"/>
              </a:rPr>
              <a:t>OSGB 1936 (EPSG: 27700)</a:t>
            </a:r>
            <a:endParaRPr kumimoji="0" lang="en-GB" sz="2800" b="0" i="0" u="none" strike="noStrike" kern="1200" cap="none" spc="0" normalizeH="0" baseline="0" noProof="0" dirty="0">
              <a:ln>
                <a:noFill/>
              </a:ln>
              <a:solidFill>
                <a:prstClr val="black"/>
              </a:solidFill>
              <a:effectLst/>
              <a:uLnTx/>
              <a:uFillTx/>
              <a:latin typeface="Arial" pitchFamily="34" charset="0"/>
              <a:ea typeface="ヒラギノ角ゴ Pro W3" pitchFamily="84" charset="-128"/>
            </a:endParaRPr>
          </a:p>
        </p:txBody>
      </p:sp>
      <p:sp>
        <p:nvSpPr>
          <p:cNvPr id="6" name="Content Placeholder 2">
            <a:extLst>
              <a:ext uri="{FF2B5EF4-FFF2-40B4-BE49-F238E27FC236}">
                <a16:creationId xmlns:a16="http://schemas.microsoft.com/office/drawing/2014/main" id="{0DB943B7-BCA6-419C-9619-AF865F969EE0}"/>
              </a:ext>
            </a:extLst>
          </p:cNvPr>
          <p:cNvSpPr txBox="1">
            <a:spLocks/>
          </p:cNvSpPr>
          <p:nvPr/>
        </p:nvSpPr>
        <p:spPr bwMode="auto">
          <a:xfrm>
            <a:off x="979605" y="4880304"/>
            <a:ext cx="4861328" cy="6960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ts val="1200"/>
              </a:spcBef>
              <a:spcAft>
                <a:spcPct val="0"/>
              </a:spcAft>
              <a:buFont typeface="Arial" pitchFamily="84" charset="0"/>
              <a:defRPr sz="1800" b="0" kern="1200" baseline="0">
                <a:solidFill>
                  <a:schemeClr val="tx1"/>
                </a:solidFill>
                <a:latin typeface="Arial" pitchFamily="34" charset="0"/>
                <a:ea typeface="ヒラギノ角ゴ Pro W3" pitchFamily="84" charset="-128"/>
                <a:cs typeface="ヒラギノ角ゴ Pro W3" pitchFamily="84" charset="-128"/>
              </a:defRPr>
            </a:lvl1pPr>
            <a:lvl2pPr marL="354013" indent="-176213" algn="l" rtl="0" eaLnBrk="0" fontAlgn="base" hangingPunct="0">
              <a:spcBef>
                <a:spcPts val="600"/>
              </a:spcBef>
              <a:spcAft>
                <a:spcPct val="0"/>
              </a:spcAft>
              <a:defRPr kern="1200" baseline="0">
                <a:solidFill>
                  <a:schemeClr val="tx1"/>
                </a:solidFill>
                <a:latin typeface="Arial" pitchFamily="34" charset="0"/>
                <a:ea typeface="ヒラギノ角ゴ Pro W3" pitchFamily="84" charset="-128"/>
                <a:cs typeface="+mn-cs"/>
              </a:defRPr>
            </a:lvl2pPr>
            <a:lvl3pPr marL="215900" indent="-215900" algn="l" rtl="0" eaLnBrk="0" fontAlgn="base" hangingPunct="0">
              <a:spcBef>
                <a:spcPts val="600"/>
              </a:spcBef>
              <a:spcAft>
                <a:spcPct val="0"/>
              </a:spcAft>
              <a:buFont typeface="Arial" pitchFamily="84" charset="0"/>
              <a:buChar char="•"/>
              <a:defRPr kern="1200">
                <a:solidFill>
                  <a:schemeClr val="tx1"/>
                </a:solidFill>
                <a:latin typeface="Arial" pitchFamily="34" charset="0"/>
                <a:ea typeface="ヒラギノ角ゴ Pro W3" pitchFamily="84" charset="-128"/>
                <a:cs typeface="+mn-cs"/>
              </a:defRPr>
            </a:lvl3pPr>
            <a:lvl4pPr marL="625475" indent="-190500" algn="l" rtl="0" eaLnBrk="0" fontAlgn="base" hangingPunct="0">
              <a:spcBef>
                <a:spcPts val="600"/>
              </a:spcBef>
              <a:spcAft>
                <a:spcPct val="0"/>
              </a:spcAft>
              <a:buFont typeface="Arial" pitchFamily="34" charset="0"/>
              <a:buChar char="•"/>
              <a:defRPr sz="1600" kern="1200">
                <a:solidFill>
                  <a:schemeClr val="tx1"/>
                </a:solidFill>
                <a:latin typeface="Arial" pitchFamily="34" charset="0"/>
                <a:ea typeface="ヒラギノ角ゴ Pro W3" pitchFamily="84" charset="-128"/>
                <a:cs typeface="+mn-cs"/>
              </a:defRPr>
            </a:lvl4pPr>
            <a:lvl5pPr marL="1073150" indent="-177800" algn="l" rtl="0" eaLnBrk="0" fontAlgn="base" hangingPunct="0">
              <a:spcBef>
                <a:spcPct val="20000"/>
              </a:spcBef>
              <a:spcAft>
                <a:spcPct val="0"/>
              </a:spcAft>
              <a:buFont typeface="Arial" pitchFamily="34" charset="0"/>
              <a:buChar char="•"/>
              <a:defRPr sz="1500" kern="1200">
                <a:solidFill>
                  <a:schemeClr val="tx1"/>
                </a:solidFill>
                <a:latin typeface="Arial" pitchFamily="34" charset="0"/>
                <a:ea typeface="ヒラギノ角ゴ Pro W3" pitchFamily="84" charset="-128"/>
                <a:cs typeface="+mn-cs"/>
              </a:defRPr>
            </a:lvl5pPr>
            <a:lvl6pPr marL="1520825" indent="-187325" algn="l" defTabSz="914400" rtl="0" eaLnBrk="1" latinLnBrk="0" hangingPunct="1">
              <a:spcBef>
                <a:spcPct val="20000"/>
              </a:spcBef>
              <a:buFontTx/>
              <a:buNone/>
              <a:defRPr sz="14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ts val="1200"/>
              </a:spcBef>
              <a:spcAft>
                <a:spcPct val="0"/>
              </a:spcAft>
              <a:buClrTx/>
              <a:buSzTx/>
              <a:buFont typeface="Arial" pitchFamily="84" charset="0"/>
              <a:buNone/>
              <a:tabLst/>
              <a:defRPr/>
            </a:pPr>
            <a:r>
              <a:rPr kumimoji="0" lang="en-GB" sz="2800" b="0" i="0" u="none" strike="noStrike" kern="1200" cap="none" spc="0" normalizeH="0" baseline="0" noProof="0" dirty="0">
                <a:ln>
                  <a:noFill/>
                </a:ln>
                <a:solidFill>
                  <a:srgbClr val="98002E"/>
                </a:solidFill>
                <a:effectLst/>
                <a:uLnTx/>
                <a:uFillTx/>
                <a:latin typeface="Arial" pitchFamily="34" charset="0"/>
                <a:ea typeface="ヒラギノ角ゴ Pro W3" pitchFamily="84" charset="-128"/>
              </a:rPr>
              <a:t>NAD27 (EPSG: 4267)</a:t>
            </a:r>
            <a:endParaRPr kumimoji="0" lang="en-GB" sz="2800" b="0" i="0" u="none" strike="noStrike" kern="1200" cap="none" spc="0" normalizeH="0" baseline="0" noProof="0" dirty="0">
              <a:ln>
                <a:noFill/>
              </a:ln>
              <a:solidFill>
                <a:prstClr val="black"/>
              </a:solidFill>
              <a:effectLst/>
              <a:uLnTx/>
              <a:uFillTx/>
              <a:latin typeface="Arial" pitchFamily="34" charset="0"/>
              <a:ea typeface="ヒラギノ角ゴ Pro W3" pitchFamily="84" charset="-128"/>
            </a:endParaRPr>
          </a:p>
        </p:txBody>
      </p:sp>
      <p:pic>
        <p:nvPicPr>
          <p:cNvPr id="7" name="Picture 2">
            <a:extLst>
              <a:ext uri="{FF2B5EF4-FFF2-40B4-BE49-F238E27FC236}">
                <a16:creationId xmlns:a16="http://schemas.microsoft.com/office/drawing/2014/main" id="{9E968735-7E0C-49F3-AEAA-ED2A806D46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838" y="2614009"/>
            <a:ext cx="3448050"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a:extLst>
              <a:ext uri="{FF2B5EF4-FFF2-40B4-BE49-F238E27FC236}">
                <a16:creationId xmlns:a16="http://schemas.microsoft.com/office/drawing/2014/main" id="{D63050E7-6703-4B6B-8690-D5FAB44685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838" y="3632904"/>
            <a:ext cx="1032495" cy="633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5">
            <a:extLst>
              <a:ext uri="{FF2B5EF4-FFF2-40B4-BE49-F238E27FC236}">
                <a16:creationId xmlns:a16="http://schemas.microsoft.com/office/drawing/2014/main" id="{83D98DED-40C7-4FC1-AC6B-C3C250E232E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68838" y="4856749"/>
            <a:ext cx="4926232" cy="6271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292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F5A2-CF0E-4FCA-9292-75DF2BE9841E}"/>
              </a:ext>
            </a:extLst>
          </p:cNvPr>
          <p:cNvSpPr>
            <a:spLocks noGrp="1"/>
          </p:cNvSpPr>
          <p:nvPr>
            <p:ph type="title"/>
          </p:nvPr>
        </p:nvSpPr>
        <p:spPr>
          <a:xfrm>
            <a:off x="831850" y="2560320"/>
            <a:ext cx="10515600" cy="1202055"/>
          </a:xfrm>
        </p:spPr>
        <p:txBody>
          <a:bodyPr/>
          <a:lstStyle/>
          <a:p>
            <a:r>
              <a:rPr lang="en-GB" b="1" dirty="0">
                <a:solidFill>
                  <a:srgbClr val="C00000"/>
                </a:solidFill>
              </a:rPr>
              <a:t>Maps in R: some examples</a:t>
            </a:r>
          </a:p>
        </p:txBody>
      </p:sp>
      <p:sp>
        <p:nvSpPr>
          <p:cNvPr id="3" name="Text Placeholder 2">
            <a:extLst>
              <a:ext uri="{FF2B5EF4-FFF2-40B4-BE49-F238E27FC236}">
                <a16:creationId xmlns:a16="http://schemas.microsoft.com/office/drawing/2014/main" id="{E0D68C37-5B91-441A-825F-A14E5390570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871973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82849-110A-4109-8569-AADE51237E6E}"/>
              </a:ext>
            </a:extLst>
          </p:cNvPr>
          <p:cNvSpPr>
            <a:spLocks noGrp="1"/>
          </p:cNvSpPr>
          <p:nvPr>
            <p:ph type="title"/>
          </p:nvPr>
        </p:nvSpPr>
        <p:spPr/>
        <p:txBody>
          <a:bodyPr/>
          <a:lstStyle/>
          <a:p>
            <a:r>
              <a:rPr lang="en-GB" b="1" dirty="0"/>
              <a:t>Why map in R?</a:t>
            </a:r>
          </a:p>
        </p:txBody>
      </p:sp>
      <p:sp>
        <p:nvSpPr>
          <p:cNvPr id="3" name="Content Placeholder 2">
            <a:extLst>
              <a:ext uri="{FF2B5EF4-FFF2-40B4-BE49-F238E27FC236}">
                <a16:creationId xmlns:a16="http://schemas.microsoft.com/office/drawing/2014/main" id="{2DBFF420-11B2-46B8-9097-58A6F1794F57}"/>
              </a:ext>
            </a:extLst>
          </p:cNvPr>
          <p:cNvSpPr>
            <a:spLocks noGrp="1"/>
          </p:cNvSpPr>
          <p:nvPr>
            <p:ph idx="1"/>
          </p:nvPr>
        </p:nvSpPr>
        <p:spPr/>
        <p:txBody>
          <a:bodyPr/>
          <a:lstStyle/>
          <a:p>
            <a:pPr>
              <a:spcAft>
                <a:spcPts val="600"/>
              </a:spcAft>
            </a:pPr>
            <a:r>
              <a:rPr lang="en-GB" dirty="0"/>
              <a:t>Repeatable</a:t>
            </a:r>
          </a:p>
          <a:p>
            <a:pPr>
              <a:spcAft>
                <a:spcPts val="600"/>
              </a:spcAft>
            </a:pPr>
            <a:r>
              <a:rPr lang="en-GB" dirty="0"/>
              <a:t>Link to data sources</a:t>
            </a:r>
          </a:p>
          <a:p>
            <a:pPr>
              <a:spcAft>
                <a:spcPts val="600"/>
              </a:spcAft>
            </a:pPr>
            <a:r>
              <a:rPr lang="en-GB" dirty="0"/>
              <a:t>Ability to annotate</a:t>
            </a:r>
          </a:p>
          <a:p>
            <a:pPr>
              <a:spcAft>
                <a:spcPts val="600"/>
              </a:spcAft>
            </a:pPr>
            <a:r>
              <a:rPr lang="en-GB" dirty="0"/>
              <a:t>Integration between visualisation and analysis</a:t>
            </a:r>
          </a:p>
          <a:p>
            <a:pPr>
              <a:spcAft>
                <a:spcPts val="600"/>
              </a:spcAft>
            </a:pPr>
            <a:r>
              <a:rPr lang="en-GB" dirty="0"/>
              <a:t>Convert between geographic reference types</a:t>
            </a:r>
          </a:p>
          <a:p>
            <a:endParaRPr lang="en-GB" dirty="0"/>
          </a:p>
        </p:txBody>
      </p:sp>
    </p:spTree>
    <p:extLst>
      <p:ext uri="{BB962C8B-B14F-4D97-AF65-F5344CB8AC3E}">
        <p14:creationId xmlns:p14="http://schemas.microsoft.com/office/powerpoint/2010/main" val="3371487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258C2-A88A-462D-9AA1-449EE20B1B11}"/>
              </a:ext>
            </a:extLst>
          </p:cNvPr>
          <p:cNvSpPr>
            <a:spLocks noGrp="1"/>
          </p:cNvSpPr>
          <p:nvPr>
            <p:ph type="title"/>
          </p:nvPr>
        </p:nvSpPr>
        <p:spPr/>
        <p:txBody>
          <a:bodyPr/>
          <a:lstStyle/>
          <a:p>
            <a:r>
              <a:rPr lang="en-GB" b="1" dirty="0"/>
              <a:t>Challenges of mapping in R</a:t>
            </a:r>
          </a:p>
        </p:txBody>
      </p:sp>
      <p:sp>
        <p:nvSpPr>
          <p:cNvPr id="3" name="Content Placeholder 2">
            <a:extLst>
              <a:ext uri="{FF2B5EF4-FFF2-40B4-BE49-F238E27FC236}">
                <a16:creationId xmlns:a16="http://schemas.microsoft.com/office/drawing/2014/main" id="{454A27E0-9CCF-4E28-95F3-31C7885C5A7E}"/>
              </a:ext>
            </a:extLst>
          </p:cNvPr>
          <p:cNvSpPr>
            <a:spLocks noGrp="1"/>
          </p:cNvSpPr>
          <p:nvPr>
            <p:ph idx="1"/>
          </p:nvPr>
        </p:nvSpPr>
        <p:spPr/>
        <p:txBody>
          <a:bodyPr>
            <a:normAutofit/>
          </a:bodyPr>
          <a:lstStyle/>
          <a:p>
            <a:pPr marL="514350" indent="-514350">
              <a:buFont typeface="+mj-lt"/>
              <a:buAutoNum type="arabicPeriod"/>
            </a:pPr>
            <a:r>
              <a:rPr lang="en-GB" dirty="0"/>
              <a:t>Many different approaches &amp; packages – need familiarity with R</a:t>
            </a:r>
          </a:p>
          <a:p>
            <a:pPr marL="514350" indent="-514350">
              <a:buFont typeface="+mj-lt"/>
              <a:buAutoNum type="arabicPeriod"/>
            </a:pPr>
            <a:endParaRPr lang="en-GB" dirty="0"/>
          </a:p>
          <a:p>
            <a:pPr marL="514350" indent="-514350">
              <a:buFont typeface="+mj-lt"/>
              <a:buAutoNum type="arabicPeriod"/>
            </a:pPr>
            <a:r>
              <a:rPr lang="en-GB" dirty="0"/>
              <a:t>Certain mapping tasks need connection to the internet:</a:t>
            </a:r>
          </a:p>
          <a:p>
            <a:pPr lvl="1"/>
            <a:r>
              <a:rPr lang="en-GB" dirty="0"/>
              <a:t>Converting postcodes and addresses to a suitable CRS</a:t>
            </a:r>
          </a:p>
          <a:p>
            <a:pPr lvl="1"/>
            <a:r>
              <a:rPr lang="en-GB" dirty="0"/>
              <a:t>Defining the edges of your map</a:t>
            </a:r>
          </a:p>
          <a:p>
            <a:pPr lvl="1"/>
            <a:r>
              <a:rPr lang="en-GB" dirty="0"/>
              <a:t>Importing static background map tiles</a:t>
            </a:r>
          </a:p>
          <a:p>
            <a:pPr lvl="1"/>
            <a:r>
              <a:rPr lang="en-GB" dirty="0"/>
              <a:t>Importing shape files (unless stored locally)</a:t>
            </a:r>
          </a:p>
        </p:txBody>
      </p:sp>
    </p:spTree>
    <p:extLst>
      <p:ext uri="{BB962C8B-B14F-4D97-AF65-F5344CB8AC3E}">
        <p14:creationId xmlns:p14="http://schemas.microsoft.com/office/powerpoint/2010/main" val="1879984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45D01-4C23-4215-94C6-22E76B0E2026}"/>
              </a:ext>
            </a:extLst>
          </p:cNvPr>
          <p:cNvSpPr>
            <a:spLocks noGrp="1"/>
          </p:cNvSpPr>
          <p:nvPr>
            <p:ph type="title"/>
          </p:nvPr>
        </p:nvSpPr>
        <p:spPr>
          <a:xfrm>
            <a:off x="838200" y="67945"/>
            <a:ext cx="10515600" cy="1325563"/>
          </a:xfrm>
        </p:spPr>
        <p:txBody>
          <a:bodyPr/>
          <a:lstStyle/>
          <a:p>
            <a:r>
              <a:rPr lang="en-GB" b="1" dirty="0"/>
              <a:t>Example 1: static point map of cases</a:t>
            </a:r>
          </a:p>
        </p:txBody>
      </p:sp>
      <p:pic>
        <p:nvPicPr>
          <p:cNvPr id="4" name="Picture 3">
            <a:extLst>
              <a:ext uri="{FF2B5EF4-FFF2-40B4-BE49-F238E27FC236}">
                <a16:creationId xmlns:a16="http://schemas.microsoft.com/office/drawing/2014/main" id="{55DA62F4-7CF0-43E2-8B23-C7E3E4A6BB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760" y="1504980"/>
            <a:ext cx="3213539" cy="4882108"/>
          </a:xfrm>
          <a:prstGeom prst="rect">
            <a:avLst/>
          </a:prstGeom>
        </p:spPr>
      </p:pic>
      <p:sp>
        <p:nvSpPr>
          <p:cNvPr id="5" name="Content Placeholder 2">
            <a:extLst>
              <a:ext uri="{FF2B5EF4-FFF2-40B4-BE49-F238E27FC236}">
                <a16:creationId xmlns:a16="http://schemas.microsoft.com/office/drawing/2014/main" id="{F0731A7C-B731-42F7-9982-6D8C9C5B1418}"/>
              </a:ext>
            </a:extLst>
          </p:cNvPr>
          <p:cNvSpPr txBox="1">
            <a:spLocks/>
          </p:cNvSpPr>
          <p:nvPr/>
        </p:nvSpPr>
        <p:spPr bwMode="auto">
          <a:xfrm>
            <a:off x="4799464" y="1513364"/>
            <a:ext cx="7034396" cy="487372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ts val="1200"/>
              </a:spcBef>
              <a:spcAft>
                <a:spcPct val="0"/>
              </a:spcAft>
              <a:buFont typeface="Arial" pitchFamily="84" charset="0"/>
              <a:defRPr sz="1800" b="0" kern="1200" baseline="0">
                <a:solidFill>
                  <a:schemeClr val="tx1"/>
                </a:solidFill>
                <a:latin typeface="Arial" pitchFamily="34" charset="0"/>
                <a:ea typeface="ヒラギノ角ゴ Pro W3" pitchFamily="84" charset="-128"/>
                <a:cs typeface="ヒラギノ角ゴ Pro W3" pitchFamily="84" charset="-128"/>
              </a:defRPr>
            </a:lvl1pPr>
            <a:lvl2pPr marL="354013" indent="-176213" algn="l" rtl="0" eaLnBrk="0" fontAlgn="base" hangingPunct="0">
              <a:spcBef>
                <a:spcPts val="600"/>
              </a:spcBef>
              <a:spcAft>
                <a:spcPct val="0"/>
              </a:spcAft>
              <a:defRPr kern="1200" baseline="0">
                <a:solidFill>
                  <a:schemeClr val="tx1"/>
                </a:solidFill>
                <a:latin typeface="Arial" pitchFamily="34" charset="0"/>
                <a:ea typeface="ヒラギノ角ゴ Pro W3" pitchFamily="84" charset="-128"/>
                <a:cs typeface="+mn-cs"/>
              </a:defRPr>
            </a:lvl2pPr>
            <a:lvl3pPr marL="215900" indent="-215900" algn="l" rtl="0" eaLnBrk="0" fontAlgn="base" hangingPunct="0">
              <a:spcBef>
                <a:spcPts val="600"/>
              </a:spcBef>
              <a:spcAft>
                <a:spcPct val="0"/>
              </a:spcAft>
              <a:buFont typeface="Arial" pitchFamily="84" charset="0"/>
              <a:buChar char="•"/>
              <a:defRPr kern="1200">
                <a:solidFill>
                  <a:schemeClr val="tx1"/>
                </a:solidFill>
                <a:latin typeface="Arial" pitchFamily="34" charset="0"/>
                <a:ea typeface="ヒラギノ角ゴ Pro W3" pitchFamily="84" charset="-128"/>
                <a:cs typeface="+mn-cs"/>
              </a:defRPr>
            </a:lvl3pPr>
            <a:lvl4pPr marL="625475" indent="-190500" algn="l" rtl="0" eaLnBrk="0" fontAlgn="base" hangingPunct="0">
              <a:spcBef>
                <a:spcPts val="600"/>
              </a:spcBef>
              <a:spcAft>
                <a:spcPct val="0"/>
              </a:spcAft>
              <a:buFont typeface="Arial" pitchFamily="34" charset="0"/>
              <a:buChar char="•"/>
              <a:defRPr sz="1600" kern="1200">
                <a:solidFill>
                  <a:schemeClr val="tx1"/>
                </a:solidFill>
                <a:latin typeface="Arial" pitchFamily="34" charset="0"/>
                <a:ea typeface="ヒラギノ角ゴ Pro W3" pitchFamily="84" charset="-128"/>
                <a:cs typeface="+mn-cs"/>
              </a:defRPr>
            </a:lvl4pPr>
            <a:lvl5pPr marL="1073150" indent="-177800" algn="l" rtl="0" eaLnBrk="0" fontAlgn="base" hangingPunct="0">
              <a:spcBef>
                <a:spcPct val="20000"/>
              </a:spcBef>
              <a:spcAft>
                <a:spcPct val="0"/>
              </a:spcAft>
              <a:buFont typeface="Arial" pitchFamily="34" charset="0"/>
              <a:buChar char="•"/>
              <a:defRPr sz="1500" kern="1200">
                <a:solidFill>
                  <a:schemeClr val="tx1"/>
                </a:solidFill>
                <a:latin typeface="Arial" pitchFamily="34" charset="0"/>
                <a:ea typeface="ヒラギノ角ゴ Pro W3" pitchFamily="84" charset="-128"/>
                <a:cs typeface="+mn-cs"/>
              </a:defRPr>
            </a:lvl5pPr>
            <a:lvl6pPr marL="1520825" indent="-187325" algn="l" defTabSz="914400" rtl="0" eaLnBrk="1" latinLnBrk="0" hangingPunct="1">
              <a:spcBef>
                <a:spcPct val="20000"/>
              </a:spcBef>
              <a:buFontTx/>
              <a:buNone/>
              <a:defRPr sz="14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ts val="1200"/>
              </a:spcBef>
              <a:spcAft>
                <a:spcPts val="60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sysClr val="windowText" lastClr="000000"/>
                </a:solidFill>
                <a:effectLst/>
                <a:uLnTx/>
                <a:uFillTx/>
                <a:latin typeface="Arial" pitchFamily="34" charset="0"/>
                <a:ea typeface="ヒラギノ角ゴ Pro W3" pitchFamily="84" charset="-128"/>
              </a:rPr>
              <a:t>Map outbreak cases</a:t>
            </a:r>
          </a:p>
          <a:p>
            <a:pPr marL="342900" marR="0" lvl="0" indent="-342900" algn="l" defTabSz="914400" rtl="0" eaLnBrk="0" fontAlgn="base" latinLnBrk="0" hangingPunct="0">
              <a:lnSpc>
                <a:spcPct val="100000"/>
              </a:lnSpc>
              <a:spcBef>
                <a:spcPts val="1200"/>
              </a:spcBef>
              <a:spcAft>
                <a:spcPts val="60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sysClr val="windowText" lastClr="000000"/>
                </a:solidFill>
                <a:effectLst/>
                <a:uLnTx/>
                <a:uFillTx/>
                <a:latin typeface="Arial" pitchFamily="34" charset="0"/>
                <a:ea typeface="ヒラギノ角ゴ Pro W3" pitchFamily="84" charset="-128"/>
              </a:rPr>
              <a:t>No need for shape file</a:t>
            </a:r>
          </a:p>
          <a:p>
            <a:pPr marL="342900" marR="0" lvl="0" indent="-342900" algn="l" defTabSz="914400" rtl="0" eaLnBrk="0" fontAlgn="base" latinLnBrk="0" hangingPunct="0">
              <a:lnSpc>
                <a:spcPct val="100000"/>
              </a:lnSpc>
              <a:spcBef>
                <a:spcPts val="1200"/>
              </a:spcBef>
              <a:spcAft>
                <a:spcPts val="60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sysClr val="windowText" lastClr="000000"/>
                </a:solidFill>
                <a:effectLst/>
                <a:uLnTx/>
                <a:uFillTx/>
                <a:latin typeface="Arial" pitchFamily="34" charset="0"/>
                <a:ea typeface="ヒラギノ角ゴ Pro W3" pitchFamily="84" charset="-128"/>
              </a:rPr>
              <a:t>Can overlay points on OpenStreetMap</a:t>
            </a:r>
          </a:p>
          <a:p>
            <a:pPr marL="342900" marR="0" lvl="0" indent="-342900" algn="l" defTabSz="914400" rtl="0" eaLnBrk="0" fontAlgn="base" latinLnBrk="0" hangingPunct="0">
              <a:lnSpc>
                <a:spcPct val="100000"/>
              </a:lnSpc>
              <a:spcBef>
                <a:spcPts val="1200"/>
              </a:spcBef>
              <a:spcAft>
                <a:spcPts val="60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sysClr val="windowText" lastClr="000000"/>
                </a:solidFill>
                <a:effectLst/>
                <a:uLnTx/>
                <a:uFillTx/>
                <a:latin typeface="Arial" pitchFamily="34" charset="0"/>
                <a:ea typeface="ヒラギノ角ゴ Pro W3" pitchFamily="84" charset="-128"/>
              </a:rPr>
              <a:t>Access to map options via </a:t>
            </a:r>
            <a:r>
              <a:rPr kumimoji="0" lang="en-GB" sz="2800" b="0" i="0" u="none" strike="noStrike" kern="1200" cap="none" spc="0" normalizeH="0" baseline="0" noProof="0" dirty="0" err="1">
                <a:ln>
                  <a:noFill/>
                </a:ln>
                <a:solidFill>
                  <a:sysClr val="windowText" lastClr="000000"/>
                </a:solidFill>
                <a:effectLst/>
                <a:uLnTx/>
                <a:uFillTx/>
                <a:latin typeface="Arial" pitchFamily="34" charset="0"/>
                <a:ea typeface="ヒラギノ角ゴ Pro W3" pitchFamily="84" charset="-128"/>
              </a:rPr>
              <a:t>ggmap</a:t>
            </a:r>
            <a:endParaRPr kumimoji="0" lang="en-GB" sz="2800" b="0" i="0" u="none" strike="noStrike" kern="1200" cap="none" spc="0" normalizeH="0" baseline="0" noProof="0" dirty="0">
              <a:ln>
                <a:noFill/>
              </a:ln>
              <a:solidFill>
                <a:sysClr val="windowText" lastClr="000000"/>
              </a:solidFill>
              <a:effectLst/>
              <a:uLnTx/>
              <a:uFillTx/>
              <a:latin typeface="Arial" pitchFamily="34" charset="0"/>
              <a:ea typeface="ヒラギノ角ゴ Pro W3" pitchFamily="84" charset="-128"/>
            </a:endParaRPr>
          </a:p>
          <a:p>
            <a:pPr marL="342900" marR="0" lvl="0" indent="-342900" algn="l" defTabSz="914400" rtl="0" eaLnBrk="0" fontAlgn="base" latinLnBrk="0" hangingPunct="0">
              <a:lnSpc>
                <a:spcPct val="100000"/>
              </a:lnSpc>
              <a:spcBef>
                <a:spcPts val="1200"/>
              </a:spcBef>
              <a:spcAft>
                <a:spcPts val="60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sysClr val="windowText" lastClr="000000"/>
                </a:solidFill>
                <a:effectLst/>
                <a:uLnTx/>
                <a:uFillTx/>
                <a:latin typeface="Arial" pitchFamily="34" charset="0"/>
                <a:ea typeface="ヒラギノ角ゴ Pro W3" pitchFamily="84" charset="-128"/>
              </a:rPr>
              <a:t>Map is secure (on your local machine)</a:t>
            </a:r>
          </a:p>
          <a:p>
            <a:pPr marL="342900" marR="0" lvl="0" indent="-342900" algn="l" defTabSz="914400" rtl="0" eaLnBrk="0" fontAlgn="base" latinLnBrk="0" hangingPunct="0">
              <a:lnSpc>
                <a:spcPct val="100000"/>
              </a:lnSpc>
              <a:spcBef>
                <a:spcPts val="1200"/>
              </a:spcBef>
              <a:spcAft>
                <a:spcPts val="60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sysClr val="windowText" lastClr="000000"/>
                </a:solidFill>
                <a:effectLst/>
                <a:uLnTx/>
                <a:uFillTx/>
                <a:latin typeface="Arial" pitchFamily="34" charset="0"/>
                <a:ea typeface="ヒラギノ角ゴ Pro W3" pitchFamily="84" charset="-128"/>
              </a:rPr>
              <a:t>Can stratify by exposure etc. </a:t>
            </a:r>
          </a:p>
        </p:txBody>
      </p:sp>
    </p:spTree>
    <p:extLst>
      <p:ext uri="{BB962C8B-B14F-4D97-AF65-F5344CB8AC3E}">
        <p14:creationId xmlns:p14="http://schemas.microsoft.com/office/powerpoint/2010/main" val="1169720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4305C-7057-4895-986A-A669349CCED5}"/>
              </a:ext>
            </a:extLst>
          </p:cNvPr>
          <p:cNvSpPr>
            <a:spLocks noGrp="1"/>
          </p:cNvSpPr>
          <p:nvPr>
            <p:ph type="title"/>
          </p:nvPr>
        </p:nvSpPr>
        <p:spPr/>
        <p:txBody>
          <a:bodyPr/>
          <a:lstStyle/>
          <a:p>
            <a:r>
              <a:rPr lang="en-GB" b="1" dirty="0"/>
              <a:t>Example 2: case map with shape files</a:t>
            </a:r>
          </a:p>
        </p:txBody>
      </p:sp>
      <p:sp>
        <p:nvSpPr>
          <p:cNvPr id="4" name="Content Placeholder 2">
            <a:extLst>
              <a:ext uri="{FF2B5EF4-FFF2-40B4-BE49-F238E27FC236}">
                <a16:creationId xmlns:a16="http://schemas.microsoft.com/office/drawing/2014/main" id="{85303AA3-2337-40F8-810A-8F2A0C8E409F}"/>
              </a:ext>
            </a:extLst>
          </p:cNvPr>
          <p:cNvSpPr txBox="1">
            <a:spLocks/>
          </p:cNvSpPr>
          <p:nvPr/>
        </p:nvSpPr>
        <p:spPr bwMode="auto">
          <a:xfrm>
            <a:off x="4954528" y="1894671"/>
            <a:ext cx="6399272" cy="44626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ts val="1200"/>
              </a:spcBef>
              <a:spcAft>
                <a:spcPct val="0"/>
              </a:spcAft>
              <a:buFont typeface="Arial" pitchFamily="84" charset="0"/>
              <a:defRPr sz="1800" b="0" kern="1200" baseline="0">
                <a:solidFill>
                  <a:schemeClr val="tx1"/>
                </a:solidFill>
                <a:latin typeface="Arial" pitchFamily="34" charset="0"/>
                <a:ea typeface="ヒラギノ角ゴ Pro W3" pitchFamily="84" charset="-128"/>
                <a:cs typeface="ヒラギノ角ゴ Pro W3" pitchFamily="84" charset="-128"/>
              </a:defRPr>
            </a:lvl1pPr>
            <a:lvl2pPr marL="354013" indent="-176213" algn="l" rtl="0" eaLnBrk="0" fontAlgn="base" hangingPunct="0">
              <a:spcBef>
                <a:spcPts val="600"/>
              </a:spcBef>
              <a:spcAft>
                <a:spcPct val="0"/>
              </a:spcAft>
              <a:defRPr kern="1200" baseline="0">
                <a:solidFill>
                  <a:schemeClr val="tx1"/>
                </a:solidFill>
                <a:latin typeface="Arial" pitchFamily="34" charset="0"/>
                <a:ea typeface="ヒラギノ角ゴ Pro W3" pitchFamily="84" charset="-128"/>
                <a:cs typeface="+mn-cs"/>
              </a:defRPr>
            </a:lvl2pPr>
            <a:lvl3pPr marL="215900" indent="-215900" algn="l" rtl="0" eaLnBrk="0" fontAlgn="base" hangingPunct="0">
              <a:spcBef>
                <a:spcPts val="600"/>
              </a:spcBef>
              <a:spcAft>
                <a:spcPct val="0"/>
              </a:spcAft>
              <a:buFont typeface="Arial" pitchFamily="84" charset="0"/>
              <a:buChar char="•"/>
              <a:defRPr kern="1200">
                <a:solidFill>
                  <a:schemeClr val="tx1"/>
                </a:solidFill>
                <a:latin typeface="Arial" pitchFamily="34" charset="0"/>
                <a:ea typeface="ヒラギノ角ゴ Pro W3" pitchFamily="84" charset="-128"/>
                <a:cs typeface="+mn-cs"/>
              </a:defRPr>
            </a:lvl3pPr>
            <a:lvl4pPr marL="625475" indent="-190500" algn="l" rtl="0" eaLnBrk="0" fontAlgn="base" hangingPunct="0">
              <a:spcBef>
                <a:spcPts val="600"/>
              </a:spcBef>
              <a:spcAft>
                <a:spcPct val="0"/>
              </a:spcAft>
              <a:buFont typeface="Arial" pitchFamily="34" charset="0"/>
              <a:buChar char="•"/>
              <a:defRPr sz="1600" kern="1200">
                <a:solidFill>
                  <a:schemeClr val="tx1"/>
                </a:solidFill>
                <a:latin typeface="Arial" pitchFamily="34" charset="0"/>
                <a:ea typeface="ヒラギノ角ゴ Pro W3" pitchFamily="84" charset="-128"/>
                <a:cs typeface="+mn-cs"/>
              </a:defRPr>
            </a:lvl4pPr>
            <a:lvl5pPr marL="1073150" indent="-177800" algn="l" rtl="0" eaLnBrk="0" fontAlgn="base" hangingPunct="0">
              <a:spcBef>
                <a:spcPct val="20000"/>
              </a:spcBef>
              <a:spcAft>
                <a:spcPct val="0"/>
              </a:spcAft>
              <a:buFont typeface="Arial" pitchFamily="34" charset="0"/>
              <a:buChar char="•"/>
              <a:defRPr sz="1500" kern="1200">
                <a:solidFill>
                  <a:schemeClr val="tx1"/>
                </a:solidFill>
                <a:latin typeface="Arial" pitchFamily="34" charset="0"/>
                <a:ea typeface="ヒラギノ角ゴ Pro W3" pitchFamily="84" charset="-128"/>
                <a:cs typeface="+mn-cs"/>
              </a:defRPr>
            </a:lvl5pPr>
            <a:lvl6pPr marL="1520825" indent="-187325" algn="l" defTabSz="914400" rtl="0" eaLnBrk="1" latinLnBrk="0" hangingPunct="1">
              <a:spcBef>
                <a:spcPct val="20000"/>
              </a:spcBef>
              <a:buFontTx/>
              <a:buNone/>
              <a:defRPr sz="14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sysClr val="windowText" lastClr="000000"/>
                </a:solidFill>
                <a:effectLst/>
                <a:uLnTx/>
                <a:uFillTx/>
                <a:latin typeface="Arial" pitchFamily="34" charset="0"/>
                <a:ea typeface="ヒラギノ角ゴ Pro W3" pitchFamily="84" charset="-128"/>
              </a:rPr>
              <a:t>Map outbreak cases</a:t>
            </a:r>
          </a:p>
          <a:p>
            <a:pPr marL="342900" marR="0" lvl="0"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defRPr/>
            </a:pPr>
            <a:r>
              <a:rPr lang="en-GB" sz="2800" dirty="0">
                <a:solidFill>
                  <a:sysClr val="windowText" lastClr="000000"/>
                </a:solidFill>
              </a:rPr>
              <a:t>S</a:t>
            </a:r>
            <a:r>
              <a:rPr kumimoji="0" lang="en-GB" sz="2800" b="0" i="0" u="none" strike="noStrike" kern="1200" cap="none" spc="0" normalizeH="0" baseline="0" noProof="0" dirty="0" err="1">
                <a:ln>
                  <a:noFill/>
                </a:ln>
                <a:solidFill>
                  <a:sysClr val="windowText" lastClr="000000"/>
                </a:solidFill>
                <a:effectLst/>
                <a:uLnTx/>
                <a:uFillTx/>
                <a:latin typeface="Arial" pitchFamily="34" charset="0"/>
                <a:ea typeface="ヒラギノ角ゴ Pro W3" pitchFamily="84" charset="-128"/>
              </a:rPr>
              <a:t>hape</a:t>
            </a:r>
            <a:r>
              <a:rPr kumimoji="0" lang="en-GB" sz="2800" b="0" i="0" u="none" strike="noStrike" kern="1200" cap="none" spc="0" normalizeH="0" baseline="0" noProof="0" dirty="0">
                <a:ln>
                  <a:noFill/>
                </a:ln>
                <a:solidFill>
                  <a:sysClr val="windowText" lastClr="000000"/>
                </a:solidFill>
                <a:effectLst/>
                <a:uLnTx/>
                <a:uFillTx/>
                <a:latin typeface="Arial" pitchFamily="34" charset="0"/>
                <a:ea typeface="ヒラギノ角ゴ Pro W3" pitchFamily="84" charset="-128"/>
              </a:rPr>
              <a:t> files: coordinates for polygons that define specific areas or regions</a:t>
            </a:r>
          </a:p>
          <a:p>
            <a:pPr marL="342900" marR="0" lvl="0"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sysClr val="windowText" lastClr="000000"/>
                </a:solidFill>
                <a:effectLst/>
                <a:uLnTx/>
                <a:uFillTx/>
                <a:latin typeface="Arial" pitchFamily="34" charset="0"/>
                <a:ea typeface="ヒラギノ角ゴ Pro W3" pitchFamily="84" charset="-128"/>
              </a:rPr>
              <a:t>Overlay points on specific geographic areas (e.g. health regions)</a:t>
            </a:r>
          </a:p>
          <a:p>
            <a:pPr marL="342900" marR="0" lvl="0"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sysClr val="windowText" lastClr="000000"/>
                </a:solidFill>
                <a:effectLst/>
                <a:uLnTx/>
                <a:uFillTx/>
                <a:latin typeface="Arial" pitchFamily="34" charset="0"/>
                <a:ea typeface="ヒラギノ角ゴ Pro W3" pitchFamily="84" charset="-128"/>
              </a:rPr>
              <a:t>Limit the map to a specific geographic area (region or country) </a:t>
            </a:r>
          </a:p>
        </p:txBody>
      </p:sp>
      <p:pic>
        <p:nvPicPr>
          <p:cNvPr id="5" name="Picture 2">
            <a:extLst>
              <a:ext uri="{FF2B5EF4-FFF2-40B4-BE49-F238E27FC236}">
                <a16:creationId xmlns:a16="http://schemas.microsoft.com/office/drawing/2014/main" id="{41D43ED9-138A-48EA-9EE8-BE9D838664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153" r="3146"/>
          <a:stretch/>
        </p:blipFill>
        <p:spPr bwMode="auto">
          <a:xfrm>
            <a:off x="1066096" y="1892836"/>
            <a:ext cx="3619501" cy="385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7595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A8A9-83D5-4AE5-A5AD-21666B835FCA}"/>
              </a:ext>
            </a:extLst>
          </p:cNvPr>
          <p:cNvSpPr>
            <a:spLocks noGrp="1"/>
          </p:cNvSpPr>
          <p:nvPr>
            <p:ph type="title"/>
          </p:nvPr>
        </p:nvSpPr>
        <p:spPr>
          <a:xfrm>
            <a:off x="838200" y="231229"/>
            <a:ext cx="10515600" cy="1325563"/>
          </a:xfrm>
        </p:spPr>
        <p:txBody>
          <a:bodyPr/>
          <a:lstStyle/>
          <a:p>
            <a:r>
              <a:rPr lang="en-GB" b="1" dirty="0"/>
              <a:t>Example 3: choropleth map of incidence</a:t>
            </a:r>
          </a:p>
        </p:txBody>
      </p:sp>
      <p:grpSp>
        <p:nvGrpSpPr>
          <p:cNvPr id="4" name="Group 3">
            <a:extLst>
              <a:ext uri="{FF2B5EF4-FFF2-40B4-BE49-F238E27FC236}">
                <a16:creationId xmlns:a16="http://schemas.microsoft.com/office/drawing/2014/main" id="{03748AC0-25ED-41B3-925A-543A41F31A66}"/>
              </a:ext>
            </a:extLst>
          </p:cNvPr>
          <p:cNvGrpSpPr/>
          <p:nvPr/>
        </p:nvGrpSpPr>
        <p:grpSpPr>
          <a:xfrm>
            <a:off x="1043940" y="1716812"/>
            <a:ext cx="6858000" cy="4543425"/>
            <a:chOff x="467544" y="1556792"/>
            <a:chExt cx="6858000" cy="4543425"/>
          </a:xfrm>
        </p:grpSpPr>
        <p:pic>
          <p:nvPicPr>
            <p:cNvPr id="5" name="Picture 2">
              <a:extLst>
                <a:ext uri="{FF2B5EF4-FFF2-40B4-BE49-F238E27FC236}">
                  <a16:creationId xmlns:a16="http://schemas.microsoft.com/office/drawing/2014/main" id="{7BCD4E17-86C6-4EB8-8EAA-5D2E15CF6C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56792"/>
              <a:ext cx="6858000"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a:extLst>
                <a:ext uri="{FF2B5EF4-FFF2-40B4-BE49-F238E27FC236}">
                  <a16:creationId xmlns:a16="http://schemas.microsoft.com/office/drawing/2014/main" id="{E060EF29-0D31-4B8C-AE3D-92F6CEBB3F54}"/>
                </a:ext>
              </a:extLst>
            </p:cNvPr>
            <p:cNvSpPr txBox="1"/>
            <p:nvPr/>
          </p:nvSpPr>
          <p:spPr>
            <a:xfrm>
              <a:off x="467544" y="1556792"/>
              <a:ext cx="6858000" cy="338554"/>
            </a:xfrm>
            <a:prstGeom prst="rect">
              <a:avLst/>
            </a:prstGeom>
            <a:noFill/>
          </p:spPr>
          <p:txBody>
            <a:bodyPr wrap="square" rtlCol="0">
              <a:spAutoFit/>
            </a:bodyPr>
            <a:lstStyle/>
            <a:p>
              <a:pPr algn="ctr"/>
              <a:r>
                <a:rPr lang="en-GB" sz="1600" b="1" dirty="0">
                  <a:latin typeface="Calibri" panose="020F0502020204030204" pitchFamily="34" charset="0"/>
                </a:rPr>
                <a:t>Polio vaccination (IPV) coverage in infants aged 12 months, London, UK 2014</a:t>
              </a:r>
            </a:p>
          </p:txBody>
        </p:sp>
      </p:grpSp>
    </p:spTree>
    <p:extLst>
      <p:ext uri="{BB962C8B-B14F-4D97-AF65-F5344CB8AC3E}">
        <p14:creationId xmlns:p14="http://schemas.microsoft.com/office/powerpoint/2010/main" val="245705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A59DF-49B7-4185-83B1-BA1CB788367D}"/>
              </a:ext>
            </a:extLst>
          </p:cNvPr>
          <p:cNvSpPr>
            <a:spLocks noGrp="1"/>
          </p:cNvSpPr>
          <p:nvPr>
            <p:ph type="title"/>
          </p:nvPr>
        </p:nvSpPr>
        <p:spPr>
          <a:xfrm>
            <a:off x="838200" y="-12141"/>
            <a:ext cx="10515600" cy="1325563"/>
          </a:xfrm>
        </p:spPr>
        <p:txBody>
          <a:bodyPr/>
          <a:lstStyle/>
          <a:p>
            <a:r>
              <a:rPr lang="en-GB" b="1" dirty="0"/>
              <a:t>Example 4: map of case distribution over time</a:t>
            </a:r>
          </a:p>
        </p:txBody>
      </p:sp>
      <p:grpSp>
        <p:nvGrpSpPr>
          <p:cNvPr id="5" name="Group 4">
            <a:extLst>
              <a:ext uri="{FF2B5EF4-FFF2-40B4-BE49-F238E27FC236}">
                <a16:creationId xmlns:a16="http://schemas.microsoft.com/office/drawing/2014/main" id="{1501F149-F36D-4C54-ABE7-8B561F101E82}"/>
              </a:ext>
            </a:extLst>
          </p:cNvPr>
          <p:cNvGrpSpPr/>
          <p:nvPr/>
        </p:nvGrpSpPr>
        <p:grpSpPr>
          <a:xfrm>
            <a:off x="1950748" y="1124345"/>
            <a:ext cx="8290504" cy="5403427"/>
            <a:chOff x="426748" y="811925"/>
            <a:chExt cx="8290504" cy="5403427"/>
          </a:xfrm>
        </p:grpSpPr>
        <p:grpSp>
          <p:nvGrpSpPr>
            <p:cNvPr id="6" name="Group 5">
              <a:extLst>
                <a:ext uri="{FF2B5EF4-FFF2-40B4-BE49-F238E27FC236}">
                  <a16:creationId xmlns:a16="http://schemas.microsoft.com/office/drawing/2014/main" id="{55192714-AC65-4CA7-8429-949EA126A9C6}"/>
                </a:ext>
              </a:extLst>
            </p:cNvPr>
            <p:cNvGrpSpPr/>
            <p:nvPr/>
          </p:nvGrpSpPr>
          <p:grpSpPr>
            <a:xfrm>
              <a:off x="426748" y="811925"/>
              <a:ext cx="8290504" cy="5234150"/>
              <a:chOff x="0" y="0"/>
              <a:chExt cx="9939130" cy="6052599"/>
            </a:xfrm>
          </p:grpSpPr>
          <p:grpSp>
            <p:nvGrpSpPr>
              <p:cNvPr id="8" name="Group 7">
                <a:extLst>
                  <a:ext uri="{FF2B5EF4-FFF2-40B4-BE49-F238E27FC236}">
                    <a16:creationId xmlns:a16="http://schemas.microsoft.com/office/drawing/2014/main" id="{FAD5A7FB-D4E9-4B4F-8B6A-7B361F4395DE}"/>
                  </a:ext>
                </a:extLst>
              </p:cNvPr>
              <p:cNvGrpSpPr/>
              <p:nvPr/>
            </p:nvGrpSpPr>
            <p:grpSpPr>
              <a:xfrm>
                <a:off x="0" y="2981739"/>
                <a:ext cx="9153608" cy="3070860"/>
                <a:chOff x="0" y="0"/>
                <a:chExt cx="9153608" cy="3070860"/>
              </a:xfrm>
            </p:grpSpPr>
            <p:grpSp>
              <p:nvGrpSpPr>
                <p:cNvPr id="20" name="Group 19">
                  <a:extLst>
                    <a:ext uri="{FF2B5EF4-FFF2-40B4-BE49-F238E27FC236}">
                      <a16:creationId xmlns:a16="http://schemas.microsoft.com/office/drawing/2014/main" id="{610738B5-E240-449D-8DC4-792AF342AC49}"/>
                    </a:ext>
                  </a:extLst>
                </p:cNvPr>
                <p:cNvGrpSpPr/>
                <p:nvPr/>
              </p:nvGrpSpPr>
              <p:grpSpPr>
                <a:xfrm>
                  <a:off x="0" y="0"/>
                  <a:ext cx="3070860" cy="3070860"/>
                  <a:chOff x="0" y="0"/>
                  <a:chExt cx="3071192" cy="3071192"/>
                </a:xfrm>
              </p:grpSpPr>
              <p:pic>
                <p:nvPicPr>
                  <p:cNvPr id="27" name="Picture 26">
                    <a:extLst>
                      <a:ext uri="{FF2B5EF4-FFF2-40B4-BE49-F238E27FC236}">
                        <a16:creationId xmlns:a16="http://schemas.microsoft.com/office/drawing/2014/main" id="{04DD599F-5DEE-42D8-851E-69E77ABE28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3071192" cy="3071192"/>
                  </a:xfrm>
                  <a:prstGeom prst="rect">
                    <a:avLst/>
                  </a:prstGeom>
                </p:spPr>
              </p:pic>
              <p:sp>
                <p:nvSpPr>
                  <p:cNvPr id="28" name="Text Box 21">
                    <a:extLst>
                      <a:ext uri="{FF2B5EF4-FFF2-40B4-BE49-F238E27FC236}">
                        <a16:creationId xmlns:a16="http://schemas.microsoft.com/office/drawing/2014/main" id="{235DA866-751D-4BEB-97D9-592952DF3E17}"/>
                      </a:ext>
                    </a:extLst>
                  </p:cNvPr>
                  <p:cNvSpPr txBox="1"/>
                  <p:nvPr/>
                </p:nvSpPr>
                <p:spPr>
                  <a:xfrm>
                    <a:off x="2325757" y="367748"/>
                    <a:ext cx="567690" cy="26289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sz="2400" kern="1200">
                        <a:solidFill>
                          <a:schemeClr val="dk1"/>
                        </a:solidFill>
                        <a:latin typeface="+mn-lt"/>
                        <a:ea typeface="+mn-ea"/>
                        <a:cs typeface="+mn-cs"/>
                      </a:defRPr>
                    </a:lvl1pPr>
                    <a:lvl2pPr marL="457200" algn="l" rtl="0" fontAlgn="base">
                      <a:spcBef>
                        <a:spcPct val="0"/>
                      </a:spcBef>
                      <a:spcAft>
                        <a:spcPct val="0"/>
                      </a:spcAft>
                      <a:defRPr sz="2400" kern="1200">
                        <a:solidFill>
                          <a:schemeClr val="dk1"/>
                        </a:solidFill>
                        <a:latin typeface="+mn-lt"/>
                        <a:ea typeface="+mn-ea"/>
                        <a:cs typeface="+mn-cs"/>
                      </a:defRPr>
                    </a:lvl2pPr>
                    <a:lvl3pPr marL="914400" algn="l" rtl="0" fontAlgn="base">
                      <a:spcBef>
                        <a:spcPct val="0"/>
                      </a:spcBef>
                      <a:spcAft>
                        <a:spcPct val="0"/>
                      </a:spcAft>
                      <a:defRPr sz="2400" kern="1200">
                        <a:solidFill>
                          <a:schemeClr val="dk1"/>
                        </a:solidFill>
                        <a:latin typeface="+mn-lt"/>
                        <a:ea typeface="+mn-ea"/>
                        <a:cs typeface="+mn-cs"/>
                      </a:defRPr>
                    </a:lvl3pPr>
                    <a:lvl4pPr marL="1371600" algn="l" rtl="0" fontAlgn="base">
                      <a:spcBef>
                        <a:spcPct val="0"/>
                      </a:spcBef>
                      <a:spcAft>
                        <a:spcPct val="0"/>
                      </a:spcAft>
                      <a:defRPr sz="2400" kern="1200">
                        <a:solidFill>
                          <a:schemeClr val="dk1"/>
                        </a:solidFill>
                        <a:latin typeface="+mn-lt"/>
                        <a:ea typeface="+mn-ea"/>
                        <a:cs typeface="+mn-cs"/>
                      </a:defRPr>
                    </a:lvl4pPr>
                    <a:lvl5pPr marL="1828800" algn="l"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lnSpc>
                        <a:spcPct val="115000"/>
                      </a:lnSpc>
                      <a:spcAft>
                        <a:spcPts val="1000"/>
                      </a:spcAft>
                    </a:pPr>
                    <a:r>
                      <a:rPr lang="en-GB" sz="1000" b="1">
                        <a:effectLst/>
                        <a:ea typeface="Calibri"/>
                        <a:cs typeface="Times New Roman"/>
                      </a:rPr>
                      <a:t>2010</a:t>
                    </a:r>
                    <a:endParaRPr lang="en-GB" sz="1100">
                      <a:effectLst/>
                      <a:ea typeface="Calibri"/>
                      <a:cs typeface="Times New Roman"/>
                    </a:endParaRPr>
                  </a:p>
                </p:txBody>
              </p:sp>
            </p:grpSp>
            <p:grpSp>
              <p:nvGrpSpPr>
                <p:cNvPr id="21" name="Group 20">
                  <a:extLst>
                    <a:ext uri="{FF2B5EF4-FFF2-40B4-BE49-F238E27FC236}">
                      <a16:creationId xmlns:a16="http://schemas.microsoft.com/office/drawing/2014/main" id="{C004FCFD-EED7-4206-A34D-78D284350676}"/>
                    </a:ext>
                  </a:extLst>
                </p:cNvPr>
                <p:cNvGrpSpPr/>
                <p:nvPr/>
              </p:nvGrpSpPr>
              <p:grpSpPr>
                <a:xfrm>
                  <a:off x="3071191" y="0"/>
                  <a:ext cx="3070860" cy="3070860"/>
                  <a:chOff x="0" y="0"/>
                  <a:chExt cx="3071191" cy="3071192"/>
                </a:xfrm>
              </p:grpSpPr>
              <p:pic>
                <p:nvPicPr>
                  <p:cNvPr id="25" name="Picture 24">
                    <a:extLst>
                      <a:ext uri="{FF2B5EF4-FFF2-40B4-BE49-F238E27FC236}">
                        <a16:creationId xmlns:a16="http://schemas.microsoft.com/office/drawing/2014/main" id="{4C1B3C3D-630E-4180-9EB8-953791C65E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3071191" cy="3071192"/>
                  </a:xfrm>
                  <a:prstGeom prst="rect">
                    <a:avLst/>
                  </a:prstGeom>
                </p:spPr>
              </p:pic>
              <p:sp>
                <p:nvSpPr>
                  <p:cNvPr id="26" name="Text Box 22">
                    <a:extLst>
                      <a:ext uri="{FF2B5EF4-FFF2-40B4-BE49-F238E27FC236}">
                        <a16:creationId xmlns:a16="http://schemas.microsoft.com/office/drawing/2014/main" id="{A8D64FEF-A129-4C4F-B6CE-CAF6209BBF67}"/>
                      </a:ext>
                    </a:extLst>
                  </p:cNvPr>
                  <p:cNvSpPr txBox="1"/>
                  <p:nvPr/>
                </p:nvSpPr>
                <p:spPr>
                  <a:xfrm>
                    <a:off x="2325756" y="357809"/>
                    <a:ext cx="567690" cy="26289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sz="2400" kern="1200">
                        <a:solidFill>
                          <a:schemeClr val="dk1"/>
                        </a:solidFill>
                        <a:latin typeface="+mn-lt"/>
                        <a:ea typeface="+mn-ea"/>
                        <a:cs typeface="+mn-cs"/>
                      </a:defRPr>
                    </a:lvl1pPr>
                    <a:lvl2pPr marL="457200" algn="l" rtl="0" fontAlgn="base">
                      <a:spcBef>
                        <a:spcPct val="0"/>
                      </a:spcBef>
                      <a:spcAft>
                        <a:spcPct val="0"/>
                      </a:spcAft>
                      <a:defRPr sz="2400" kern="1200">
                        <a:solidFill>
                          <a:schemeClr val="dk1"/>
                        </a:solidFill>
                        <a:latin typeface="+mn-lt"/>
                        <a:ea typeface="+mn-ea"/>
                        <a:cs typeface="+mn-cs"/>
                      </a:defRPr>
                    </a:lvl2pPr>
                    <a:lvl3pPr marL="914400" algn="l" rtl="0" fontAlgn="base">
                      <a:spcBef>
                        <a:spcPct val="0"/>
                      </a:spcBef>
                      <a:spcAft>
                        <a:spcPct val="0"/>
                      </a:spcAft>
                      <a:defRPr sz="2400" kern="1200">
                        <a:solidFill>
                          <a:schemeClr val="dk1"/>
                        </a:solidFill>
                        <a:latin typeface="+mn-lt"/>
                        <a:ea typeface="+mn-ea"/>
                        <a:cs typeface="+mn-cs"/>
                      </a:defRPr>
                    </a:lvl3pPr>
                    <a:lvl4pPr marL="1371600" algn="l" rtl="0" fontAlgn="base">
                      <a:spcBef>
                        <a:spcPct val="0"/>
                      </a:spcBef>
                      <a:spcAft>
                        <a:spcPct val="0"/>
                      </a:spcAft>
                      <a:defRPr sz="2400" kern="1200">
                        <a:solidFill>
                          <a:schemeClr val="dk1"/>
                        </a:solidFill>
                        <a:latin typeface="+mn-lt"/>
                        <a:ea typeface="+mn-ea"/>
                        <a:cs typeface="+mn-cs"/>
                      </a:defRPr>
                    </a:lvl4pPr>
                    <a:lvl5pPr marL="1828800" algn="l"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lnSpc>
                        <a:spcPct val="115000"/>
                      </a:lnSpc>
                      <a:spcAft>
                        <a:spcPts val="1000"/>
                      </a:spcAft>
                    </a:pPr>
                    <a:r>
                      <a:rPr lang="en-GB" sz="1000" b="1">
                        <a:effectLst/>
                        <a:ea typeface="Calibri"/>
                        <a:cs typeface="Times New Roman"/>
                      </a:rPr>
                      <a:t>2011</a:t>
                    </a:r>
                    <a:endParaRPr lang="en-GB" sz="1100">
                      <a:effectLst/>
                      <a:ea typeface="Calibri"/>
                      <a:cs typeface="Times New Roman"/>
                    </a:endParaRPr>
                  </a:p>
                </p:txBody>
              </p:sp>
            </p:grpSp>
            <p:grpSp>
              <p:nvGrpSpPr>
                <p:cNvPr id="22" name="Group 21">
                  <a:extLst>
                    <a:ext uri="{FF2B5EF4-FFF2-40B4-BE49-F238E27FC236}">
                      <a16:creationId xmlns:a16="http://schemas.microsoft.com/office/drawing/2014/main" id="{A940FDC8-7CF4-4B05-8129-7758EB12967E}"/>
                    </a:ext>
                  </a:extLst>
                </p:cNvPr>
                <p:cNvGrpSpPr/>
                <p:nvPr/>
              </p:nvGrpSpPr>
              <p:grpSpPr>
                <a:xfrm>
                  <a:off x="6082748" y="0"/>
                  <a:ext cx="3070860" cy="3070860"/>
                  <a:chOff x="0" y="0"/>
                  <a:chExt cx="3071192" cy="3071192"/>
                </a:xfrm>
              </p:grpSpPr>
              <p:pic>
                <p:nvPicPr>
                  <p:cNvPr id="23" name="Picture 22">
                    <a:extLst>
                      <a:ext uri="{FF2B5EF4-FFF2-40B4-BE49-F238E27FC236}">
                        <a16:creationId xmlns:a16="http://schemas.microsoft.com/office/drawing/2014/main" id="{5399CBCE-F397-488D-8C01-D3A8EA5DBD7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3071192" cy="3071192"/>
                  </a:xfrm>
                  <a:prstGeom prst="rect">
                    <a:avLst/>
                  </a:prstGeom>
                </p:spPr>
              </p:pic>
              <p:sp>
                <p:nvSpPr>
                  <p:cNvPr id="24" name="Text Box 23">
                    <a:extLst>
                      <a:ext uri="{FF2B5EF4-FFF2-40B4-BE49-F238E27FC236}">
                        <a16:creationId xmlns:a16="http://schemas.microsoft.com/office/drawing/2014/main" id="{DC9B226D-D070-4492-8610-3FF2FBC050D3}"/>
                      </a:ext>
                    </a:extLst>
                  </p:cNvPr>
                  <p:cNvSpPr txBox="1"/>
                  <p:nvPr/>
                </p:nvSpPr>
                <p:spPr>
                  <a:xfrm>
                    <a:off x="2315818" y="357809"/>
                    <a:ext cx="567690" cy="26289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sz="2400" kern="1200">
                        <a:solidFill>
                          <a:schemeClr val="dk1"/>
                        </a:solidFill>
                        <a:latin typeface="+mn-lt"/>
                        <a:ea typeface="+mn-ea"/>
                        <a:cs typeface="+mn-cs"/>
                      </a:defRPr>
                    </a:lvl1pPr>
                    <a:lvl2pPr marL="457200" algn="l" rtl="0" fontAlgn="base">
                      <a:spcBef>
                        <a:spcPct val="0"/>
                      </a:spcBef>
                      <a:spcAft>
                        <a:spcPct val="0"/>
                      </a:spcAft>
                      <a:defRPr sz="2400" kern="1200">
                        <a:solidFill>
                          <a:schemeClr val="dk1"/>
                        </a:solidFill>
                        <a:latin typeface="+mn-lt"/>
                        <a:ea typeface="+mn-ea"/>
                        <a:cs typeface="+mn-cs"/>
                      </a:defRPr>
                    </a:lvl2pPr>
                    <a:lvl3pPr marL="914400" algn="l" rtl="0" fontAlgn="base">
                      <a:spcBef>
                        <a:spcPct val="0"/>
                      </a:spcBef>
                      <a:spcAft>
                        <a:spcPct val="0"/>
                      </a:spcAft>
                      <a:defRPr sz="2400" kern="1200">
                        <a:solidFill>
                          <a:schemeClr val="dk1"/>
                        </a:solidFill>
                        <a:latin typeface="+mn-lt"/>
                        <a:ea typeface="+mn-ea"/>
                        <a:cs typeface="+mn-cs"/>
                      </a:defRPr>
                    </a:lvl3pPr>
                    <a:lvl4pPr marL="1371600" algn="l" rtl="0" fontAlgn="base">
                      <a:spcBef>
                        <a:spcPct val="0"/>
                      </a:spcBef>
                      <a:spcAft>
                        <a:spcPct val="0"/>
                      </a:spcAft>
                      <a:defRPr sz="2400" kern="1200">
                        <a:solidFill>
                          <a:schemeClr val="dk1"/>
                        </a:solidFill>
                        <a:latin typeface="+mn-lt"/>
                        <a:ea typeface="+mn-ea"/>
                        <a:cs typeface="+mn-cs"/>
                      </a:defRPr>
                    </a:lvl4pPr>
                    <a:lvl5pPr marL="1828800" algn="l"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lnSpc>
                        <a:spcPct val="115000"/>
                      </a:lnSpc>
                      <a:spcAft>
                        <a:spcPts val="1000"/>
                      </a:spcAft>
                    </a:pPr>
                    <a:r>
                      <a:rPr lang="en-GB" sz="1000" b="1">
                        <a:effectLst/>
                        <a:ea typeface="Calibri"/>
                        <a:cs typeface="Times New Roman"/>
                      </a:rPr>
                      <a:t>2012</a:t>
                    </a:r>
                    <a:endParaRPr lang="en-GB" sz="1100">
                      <a:effectLst/>
                      <a:ea typeface="Calibri"/>
                      <a:cs typeface="Times New Roman"/>
                    </a:endParaRPr>
                  </a:p>
                </p:txBody>
              </p:sp>
            </p:grpSp>
          </p:grpSp>
          <p:grpSp>
            <p:nvGrpSpPr>
              <p:cNvPr id="9" name="Group 8">
                <a:extLst>
                  <a:ext uri="{FF2B5EF4-FFF2-40B4-BE49-F238E27FC236}">
                    <a16:creationId xmlns:a16="http://schemas.microsoft.com/office/drawing/2014/main" id="{8EDC98C8-F7C6-4823-91C3-23A676391352}"/>
                  </a:ext>
                </a:extLst>
              </p:cNvPr>
              <p:cNvGrpSpPr/>
              <p:nvPr/>
            </p:nvGrpSpPr>
            <p:grpSpPr>
              <a:xfrm>
                <a:off x="0" y="0"/>
                <a:ext cx="9939130" cy="3071192"/>
                <a:chOff x="0" y="0"/>
                <a:chExt cx="9939130" cy="3071192"/>
              </a:xfrm>
            </p:grpSpPr>
            <p:grpSp>
              <p:nvGrpSpPr>
                <p:cNvPr id="10" name="Group 9">
                  <a:extLst>
                    <a:ext uri="{FF2B5EF4-FFF2-40B4-BE49-F238E27FC236}">
                      <a16:creationId xmlns:a16="http://schemas.microsoft.com/office/drawing/2014/main" id="{ECF92464-85BF-45E0-B8A3-5C5A718F4128}"/>
                    </a:ext>
                  </a:extLst>
                </p:cNvPr>
                <p:cNvGrpSpPr/>
                <p:nvPr/>
              </p:nvGrpSpPr>
              <p:grpSpPr>
                <a:xfrm>
                  <a:off x="0" y="0"/>
                  <a:ext cx="3071192" cy="3071192"/>
                  <a:chOff x="0" y="0"/>
                  <a:chExt cx="3071192" cy="3071192"/>
                </a:xfrm>
              </p:grpSpPr>
              <p:pic>
                <p:nvPicPr>
                  <p:cNvPr id="18" name="Picture 17">
                    <a:extLst>
                      <a:ext uri="{FF2B5EF4-FFF2-40B4-BE49-F238E27FC236}">
                        <a16:creationId xmlns:a16="http://schemas.microsoft.com/office/drawing/2014/main" id="{AD3C36D0-F59A-4BDB-B6C7-198E0A08A67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3071192" cy="3071192"/>
                  </a:xfrm>
                  <a:prstGeom prst="rect">
                    <a:avLst/>
                  </a:prstGeom>
                </p:spPr>
              </p:pic>
              <p:sp>
                <p:nvSpPr>
                  <p:cNvPr id="19" name="Text Box 18">
                    <a:extLst>
                      <a:ext uri="{FF2B5EF4-FFF2-40B4-BE49-F238E27FC236}">
                        <a16:creationId xmlns:a16="http://schemas.microsoft.com/office/drawing/2014/main" id="{8E20F5B6-9AE0-4468-B31B-22DD87319303}"/>
                      </a:ext>
                    </a:extLst>
                  </p:cNvPr>
                  <p:cNvSpPr txBox="1"/>
                  <p:nvPr/>
                </p:nvSpPr>
                <p:spPr>
                  <a:xfrm>
                    <a:off x="2325757" y="357809"/>
                    <a:ext cx="567690" cy="26289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sz="2400" kern="1200">
                        <a:solidFill>
                          <a:schemeClr val="dk1"/>
                        </a:solidFill>
                        <a:latin typeface="+mn-lt"/>
                        <a:ea typeface="+mn-ea"/>
                        <a:cs typeface="+mn-cs"/>
                      </a:defRPr>
                    </a:lvl1pPr>
                    <a:lvl2pPr marL="457200" algn="l" rtl="0" fontAlgn="base">
                      <a:spcBef>
                        <a:spcPct val="0"/>
                      </a:spcBef>
                      <a:spcAft>
                        <a:spcPct val="0"/>
                      </a:spcAft>
                      <a:defRPr sz="2400" kern="1200">
                        <a:solidFill>
                          <a:schemeClr val="dk1"/>
                        </a:solidFill>
                        <a:latin typeface="+mn-lt"/>
                        <a:ea typeface="+mn-ea"/>
                        <a:cs typeface="+mn-cs"/>
                      </a:defRPr>
                    </a:lvl2pPr>
                    <a:lvl3pPr marL="914400" algn="l" rtl="0" fontAlgn="base">
                      <a:spcBef>
                        <a:spcPct val="0"/>
                      </a:spcBef>
                      <a:spcAft>
                        <a:spcPct val="0"/>
                      </a:spcAft>
                      <a:defRPr sz="2400" kern="1200">
                        <a:solidFill>
                          <a:schemeClr val="dk1"/>
                        </a:solidFill>
                        <a:latin typeface="+mn-lt"/>
                        <a:ea typeface="+mn-ea"/>
                        <a:cs typeface="+mn-cs"/>
                      </a:defRPr>
                    </a:lvl3pPr>
                    <a:lvl4pPr marL="1371600" algn="l" rtl="0" fontAlgn="base">
                      <a:spcBef>
                        <a:spcPct val="0"/>
                      </a:spcBef>
                      <a:spcAft>
                        <a:spcPct val="0"/>
                      </a:spcAft>
                      <a:defRPr sz="2400" kern="1200">
                        <a:solidFill>
                          <a:schemeClr val="dk1"/>
                        </a:solidFill>
                        <a:latin typeface="+mn-lt"/>
                        <a:ea typeface="+mn-ea"/>
                        <a:cs typeface="+mn-cs"/>
                      </a:defRPr>
                    </a:lvl4pPr>
                    <a:lvl5pPr marL="1828800" algn="l"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lnSpc>
                        <a:spcPct val="115000"/>
                      </a:lnSpc>
                      <a:spcAft>
                        <a:spcPts val="1000"/>
                      </a:spcAft>
                    </a:pPr>
                    <a:r>
                      <a:rPr lang="en-GB" sz="1000" b="1">
                        <a:effectLst/>
                        <a:ea typeface="Calibri"/>
                        <a:cs typeface="Times New Roman"/>
                      </a:rPr>
                      <a:t>2007</a:t>
                    </a:r>
                    <a:endParaRPr lang="en-GB" sz="1100">
                      <a:effectLst/>
                      <a:ea typeface="Calibri"/>
                      <a:cs typeface="Times New Roman"/>
                    </a:endParaRPr>
                  </a:p>
                </p:txBody>
              </p:sp>
            </p:grpSp>
            <p:grpSp>
              <p:nvGrpSpPr>
                <p:cNvPr id="11" name="Group 10">
                  <a:extLst>
                    <a:ext uri="{FF2B5EF4-FFF2-40B4-BE49-F238E27FC236}">
                      <a16:creationId xmlns:a16="http://schemas.microsoft.com/office/drawing/2014/main" id="{A6C4C171-41D6-4D2E-ABF5-1289EE20B61B}"/>
                    </a:ext>
                  </a:extLst>
                </p:cNvPr>
                <p:cNvGrpSpPr/>
                <p:nvPr/>
              </p:nvGrpSpPr>
              <p:grpSpPr>
                <a:xfrm>
                  <a:off x="3061252" y="0"/>
                  <a:ext cx="3070860" cy="3070860"/>
                  <a:chOff x="0" y="0"/>
                  <a:chExt cx="3071191" cy="3071192"/>
                </a:xfrm>
              </p:grpSpPr>
              <p:pic>
                <p:nvPicPr>
                  <p:cNvPr id="16" name="Picture 15">
                    <a:extLst>
                      <a:ext uri="{FF2B5EF4-FFF2-40B4-BE49-F238E27FC236}">
                        <a16:creationId xmlns:a16="http://schemas.microsoft.com/office/drawing/2014/main" id="{72EE4414-149D-4C5C-9B70-B16CD02C1DD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0"/>
                    <a:ext cx="3071191" cy="3071192"/>
                  </a:xfrm>
                  <a:prstGeom prst="rect">
                    <a:avLst/>
                  </a:prstGeom>
                </p:spPr>
              </p:pic>
              <p:sp>
                <p:nvSpPr>
                  <p:cNvPr id="17" name="Text Box 19">
                    <a:extLst>
                      <a:ext uri="{FF2B5EF4-FFF2-40B4-BE49-F238E27FC236}">
                        <a16:creationId xmlns:a16="http://schemas.microsoft.com/office/drawing/2014/main" id="{241A856B-F560-4A00-A306-10FF2B2D82F3}"/>
                      </a:ext>
                    </a:extLst>
                  </p:cNvPr>
                  <p:cNvSpPr txBox="1"/>
                  <p:nvPr/>
                </p:nvSpPr>
                <p:spPr>
                  <a:xfrm>
                    <a:off x="2315817" y="357809"/>
                    <a:ext cx="567690" cy="26289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sz="2400" kern="1200">
                        <a:solidFill>
                          <a:schemeClr val="dk1"/>
                        </a:solidFill>
                        <a:latin typeface="+mn-lt"/>
                        <a:ea typeface="+mn-ea"/>
                        <a:cs typeface="+mn-cs"/>
                      </a:defRPr>
                    </a:lvl1pPr>
                    <a:lvl2pPr marL="457200" algn="l" rtl="0" fontAlgn="base">
                      <a:spcBef>
                        <a:spcPct val="0"/>
                      </a:spcBef>
                      <a:spcAft>
                        <a:spcPct val="0"/>
                      </a:spcAft>
                      <a:defRPr sz="2400" kern="1200">
                        <a:solidFill>
                          <a:schemeClr val="dk1"/>
                        </a:solidFill>
                        <a:latin typeface="+mn-lt"/>
                        <a:ea typeface="+mn-ea"/>
                        <a:cs typeface="+mn-cs"/>
                      </a:defRPr>
                    </a:lvl2pPr>
                    <a:lvl3pPr marL="914400" algn="l" rtl="0" fontAlgn="base">
                      <a:spcBef>
                        <a:spcPct val="0"/>
                      </a:spcBef>
                      <a:spcAft>
                        <a:spcPct val="0"/>
                      </a:spcAft>
                      <a:defRPr sz="2400" kern="1200">
                        <a:solidFill>
                          <a:schemeClr val="dk1"/>
                        </a:solidFill>
                        <a:latin typeface="+mn-lt"/>
                        <a:ea typeface="+mn-ea"/>
                        <a:cs typeface="+mn-cs"/>
                      </a:defRPr>
                    </a:lvl3pPr>
                    <a:lvl4pPr marL="1371600" algn="l" rtl="0" fontAlgn="base">
                      <a:spcBef>
                        <a:spcPct val="0"/>
                      </a:spcBef>
                      <a:spcAft>
                        <a:spcPct val="0"/>
                      </a:spcAft>
                      <a:defRPr sz="2400" kern="1200">
                        <a:solidFill>
                          <a:schemeClr val="dk1"/>
                        </a:solidFill>
                        <a:latin typeface="+mn-lt"/>
                        <a:ea typeface="+mn-ea"/>
                        <a:cs typeface="+mn-cs"/>
                      </a:defRPr>
                    </a:lvl4pPr>
                    <a:lvl5pPr marL="1828800" algn="l"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lnSpc>
                        <a:spcPct val="115000"/>
                      </a:lnSpc>
                      <a:spcAft>
                        <a:spcPts val="1000"/>
                      </a:spcAft>
                    </a:pPr>
                    <a:r>
                      <a:rPr lang="en-GB" sz="1000" b="1">
                        <a:effectLst/>
                        <a:ea typeface="Calibri"/>
                        <a:cs typeface="Times New Roman"/>
                      </a:rPr>
                      <a:t>2008</a:t>
                    </a:r>
                    <a:endParaRPr lang="en-GB" sz="1100">
                      <a:effectLst/>
                      <a:ea typeface="Calibri"/>
                      <a:cs typeface="Times New Roman"/>
                    </a:endParaRPr>
                  </a:p>
                </p:txBody>
              </p:sp>
            </p:grpSp>
            <p:grpSp>
              <p:nvGrpSpPr>
                <p:cNvPr id="12" name="Group 11">
                  <a:extLst>
                    <a:ext uri="{FF2B5EF4-FFF2-40B4-BE49-F238E27FC236}">
                      <a16:creationId xmlns:a16="http://schemas.microsoft.com/office/drawing/2014/main" id="{67BF513B-B83A-4F9B-9693-1A4F078E25F4}"/>
                    </a:ext>
                  </a:extLst>
                </p:cNvPr>
                <p:cNvGrpSpPr/>
                <p:nvPr/>
              </p:nvGrpSpPr>
              <p:grpSpPr>
                <a:xfrm>
                  <a:off x="6072808" y="0"/>
                  <a:ext cx="3081020" cy="3070860"/>
                  <a:chOff x="0" y="0"/>
                  <a:chExt cx="3081131" cy="3071192"/>
                </a:xfrm>
              </p:grpSpPr>
              <p:pic>
                <p:nvPicPr>
                  <p:cNvPr id="14" name="Picture 13">
                    <a:extLst>
                      <a:ext uri="{FF2B5EF4-FFF2-40B4-BE49-F238E27FC236}">
                        <a16:creationId xmlns:a16="http://schemas.microsoft.com/office/drawing/2014/main" id="{4E467335-C943-4526-A012-06902F4F7DD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0"/>
                    <a:ext cx="3081131" cy="3071192"/>
                  </a:xfrm>
                  <a:prstGeom prst="rect">
                    <a:avLst/>
                  </a:prstGeom>
                </p:spPr>
              </p:pic>
              <p:sp>
                <p:nvSpPr>
                  <p:cNvPr id="15" name="Text Box 20">
                    <a:extLst>
                      <a:ext uri="{FF2B5EF4-FFF2-40B4-BE49-F238E27FC236}">
                        <a16:creationId xmlns:a16="http://schemas.microsoft.com/office/drawing/2014/main" id="{5CAA4685-FC00-4035-AA29-9BB3AC435CF9}"/>
                      </a:ext>
                    </a:extLst>
                  </p:cNvPr>
                  <p:cNvSpPr txBox="1"/>
                  <p:nvPr/>
                </p:nvSpPr>
                <p:spPr>
                  <a:xfrm>
                    <a:off x="2325757" y="357809"/>
                    <a:ext cx="567690" cy="26289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sz="2400" kern="1200">
                        <a:solidFill>
                          <a:schemeClr val="dk1"/>
                        </a:solidFill>
                        <a:latin typeface="+mn-lt"/>
                        <a:ea typeface="+mn-ea"/>
                        <a:cs typeface="+mn-cs"/>
                      </a:defRPr>
                    </a:lvl1pPr>
                    <a:lvl2pPr marL="457200" algn="l" rtl="0" fontAlgn="base">
                      <a:spcBef>
                        <a:spcPct val="0"/>
                      </a:spcBef>
                      <a:spcAft>
                        <a:spcPct val="0"/>
                      </a:spcAft>
                      <a:defRPr sz="2400" kern="1200">
                        <a:solidFill>
                          <a:schemeClr val="dk1"/>
                        </a:solidFill>
                        <a:latin typeface="+mn-lt"/>
                        <a:ea typeface="+mn-ea"/>
                        <a:cs typeface="+mn-cs"/>
                      </a:defRPr>
                    </a:lvl2pPr>
                    <a:lvl3pPr marL="914400" algn="l" rtl="0" fontAlgn="base">
                      <a:spcBef>
                        <a:spcPct val="0"/>
                      </a:spcBef>
                      <a:spcAft>
                        <a:spcPct val="0"/>
                      </a:spcAft>
                      <a:defRPr sz="2400" kern="1200">
                        <a:solidFill>
                          <a:schemeClr val="dk1"/>
                        </a:solidFill>
                        <a:latin typeface="+mn-lt"/>
                        <a:ea typeface="+mn-ea"/>
                        <a:cs typeface="+mn-cs"/>
                      </a:defRPr>
                    </a:lvl3pPr>
                    <a:lvl4pPr marL="1371600" algn="l" rtl="0" fontAlgn="base">
                      <a:spcBef>
                        <a:spcPct val="0"/>
                      </a:spcBef>
                      <a:spcAft>
                        <a:spcPct val="0"/>
                      </a:spcAft>
                      <a:defRPr sz="2400" kern="1200">
                        <a:solidFill>
                          <a:schemeClr val="dk1"/>
                        </a:solidFill>
                        <a:latin typeface="+mn-lt"/>
                        <a:ea typeface="+mn-ea"/>
                        <a:cs typeface="+mn-cs"/>
                      </a:defRPr>
                    </a:lvl4pPr>
                    <a:lvl5pPr marL="1828800" algn="l"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lnSpc>
                        <a:spcPct val="115000"/>
                      </a:lnSpc>
                      <a:spcAft>
                        <a:spcPts val="1000"/>
                      </a:spcAft>
                    </a:pPr>
                    <a:r>
                      <a:rPr lang="en-GB" sz="1000" b="1">
                        <a:effectLst/>
                        <a:ea typeface="Calibri"/>
                        <a:cs typeface="Times New Roman"/>
                      </a:rPr>
                      <a:t>2009</a:t>
                    </a:r>
                    <a:endParaRPr lang="en-GB" sz="1100">
                      <a:effectLst/>
                      <a:ea typeface="Calibri"/>
                      <a:cs typeface="Times New Roman"/>
                    </a:endParaRPr>
                  </a:p>
                </p:txBody>
              </p:sp>
            </p:grpSp>
            <p:pic>
              <p:nvPicPr>
                <p:cNvPr id="13" name="Picture 12">
                  <a:extLst>
                    <a:ext uri="{FF2B5EF4-FFF2-40B4-BE49-F238E27FC236}">
                      <a16:creationId xmlns:a16="http://schemas.microsoft.com/office/drawing/2014/main" id="{BC5E967C-808F-4C82-89A9-152FF90DAD1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53939" y="337930"/>
                  <a:ext cx="785191" cy="1361661"/>
                </a:xfrm>
                <a:prstGeom prst="rect">
                  <a:avLst/>
                </a:prstGeom>
              </p:spPr>
            </p:pic>
          </p:grpSp>
        </p:grpSp>
        <p:sp>
          <p:nvSpPr>
            <p:cNvPr id="7" name="TextBox 6">
              <a:extLst>
                <a:ext uri="{FF2B5EF4-FFF2-40B4-BE49-F238E27FC236}">
                  <a16:creationId xmlns:a16="http://schemas.microsoft.com/office/drawing/2014/main" id="{428A30D0-558A-4FBF-B617-4AB9B1B16DB7}"/>
                </a:ext>
              </a:extLst>
            </p:cNvPr>
            <p:cNvSpPr txBox="1"/>
            <p:nvPr/>
          </p:nvSpPr>
          <p:spPr>
            <a:xfrm>
              <a:off x="755575" y="5876798"/>
              <a:ext cx="7149915" cy="338554"/>
            </a:xfrm>
            <a:prstGeom prst="rect">
              <a:avLst/>
            </a:prstGeom>
            <a:noFill/>
          </p:spPr>
          <p:txBody>
            <a:bodyPr wrap="square" rtlCol="0">
              <a:spAutoFit/>
            </a:bodyPr>
            <a:lstStyle/>
            <a:p>
              <a:r>
                <a:rPr lang="en-GB" sz="1600" b="1" dirty="0">
                  <a:latin typeface="Calibri" panose="020F0502020204030204" pitchFamily="34" charset="0"/>
                </a:rPr>
                <a:t>Diphtheria incidence per 100,000 population in East Java, Indonesia, 2007 - 2012</a:t>
              </a:r>
            </a:p>
          </p:txBody>
        </p:sp>
      </p:grpSp>
    </p:spTree>
    <p:extLst>
      <p:ext uri="{BB962C8B-B14F-4D97-AF65-F5344CB8AC3E}">
        <p14:creationId xmlns:p14="http://schemas.microsoft.com/office/powerpoint/2010/main" val="2596894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E3BDE-D0BA-4C96-9DDD-48D0F2DEC562}"/>
              </a:ext>
            </a:extLst>
          </p:cNvPr>
          <p:cNvSpPr>
            <a:spLocks noGrp="1"/>
          </p:cNvSpPr>
          <p:nvPr>
            <p:ph type="title"/>
          </p:nvPr>
        </p:nvSpPr>
        <p:spPr>
          <a:xfrm>
            <a:off x="899160" y="75690"/>
            <a:ext cx="10515600" cy="1325563"/>
          </a:xfrm>
        </p:spPr>
        <p:txBody>
          <a:bodyPr/>
          <a:lstStyle/>
          <a:p>
            <a:r>
              <a:rPr lang="en-GB" b="1" dirty="0"/>
              <a:t>Example 5: contour map with hot-spots</a:t>
            </a:r>
          </a:p>
        </p:txBody>
      </p:sp>
      <p:pic>
        <p:nvPicPr>
          <p:cNvPr id="4" name="Picture 3">
            <a:extLst>
              <a:ext uri="{FF2B5EF4-FFF2-40B4-BE49-F238E27FC236}">
                <a16:creationId xmlns:a16="http://schemas.microsoft.com/office/drawing/2014/main" id="{A05E2CDB-D510-4BCB-B7B8-7614CE79E1B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80" y="1354108"/>
            <a:ext cx="4608512" cy="4765420"/>
          </a:xfrm>
          <a:prstGeom prst="rect">
            <a:avLst/>
          </a:prstGeom>
          <a:noFill/>
          <a:ln>
            <a:noFill/>
          </a:ln>
        </p:spPr>
      </p:pic>
    </p:spTree>
    <p:extLst>
      <p:ext uri="{BB962C8B-B14F-4D97-AF65-F5344CB8AC3E}">
        <p14:creationId xmlns:p14="http://schemas.microsoft.com/office/powerpoint/2010/main" val="3941543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1E172-F9B2-42D0-BC49-F34CEDD438B7}"/>
              </a:ext>
            </a:extLst>
          </p:cNvPr>
          <p:cNvSpPr>
            <a:spLocks noGrp="1"/>
          </p:cNvSpPr>
          <p:nvPr>
            <p:ph type="title"/>
          </p:nvPr>
        </p:nvSpPr>
        <p:spPr/>
        <p:txBody>
          <a:bodyPr/>
          <a:lstStyle/>
          <a:p>
            <a:r>
              <a:rPr lang="en-GB" b="1" dirty="0"/>
              <a:t>Example 6: map with spatial statistics (Satscan) </a:t>
            </a:r>
          </a:p>
        </p:txBody>
      </p:sp>
      <p:pic>
        <p:nvPicPr>
          <p:cNvPr id="4" name="Picture 3">
            <a:extLst>
              <a:ext uri="{FF2B5EF4-FFF2-40B4-BE49-F238E27FC236}">
                <a16:creationId xmlns:a16="http://schemas.microsoft.com/office/drawing/2014/main" id="{7CE9E5EF-4397-4453-991B-344395BD90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1768" y="1690688"/>
            <a:ext cx="7136764"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229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FCCED-79B7-48AE-893F-2BFF913BDF2E}"/>
              </a:ext>
            </a:extLst>
          </p:cNvPr>
          <p:cNvSpPr>
            <a:spLocks noGrp="1"/>
          </p:cNvSpPr>
          <p:nvPr>
            <p:ph type="title"/>
          </p:nvPr>
        </p:nvSpPr>
        <p:spPr/>
        <p:txBody>
          <a:bodyPr/>
          <a:lstStyle/>
          <a:p>
            <a:r>
              <a:rPr lang="en-GB" b="1" dirty="0"/>
              <a:t>Objectives / session structure</a:t>
            </a:r>
          </a:p>
        </p:txBody>
      </p:sp>
      <p:sp>
        <p:nvSpPr>
          <p:cNvPr id="3" name="Content Placeholder 2">
            <a:extLst>
              <a:ext uri="{FF2B5EF4-FFF2-40B4-BE49-F238E27FC236}">
                <a16:creationId xmlns:a16="http://schemas.microsoft.com/office/drawing/2014/main" id="{A9B81BBF-DEFA-4763-99E3-74BD26DEECE7}"/>
              </a:ext>
            </a:extLst>
          </p:cNvPr>
          <p:cNvSpPr>
            <a:spLocks noGrp="1"/>
          </p:cNvSpPr>
          <p:nvPr>
            <p:ph idx="1"/>
          </p:nvPr>
        </p:nvSpPr>
        <p:spPr/>
        <p:txBody>
          <a:bodyPr/>
          <a:lstStyle/>
          <a:p>
            <a:pPr marL="514350" indent="-514350">
              <a:buFont typeface="+mj-lt"/>
              <a:buAutoNum type="arabicPeriod"/>
            </a:pPr>
            <a:r>
              <a:rPr lang="en-GB" dirty="0"/>
              <a:t>Creating geographic maps: what you need to know (refresher)</a:t>
            </a:r>
          </a:p>
          <a:p>
            <a:pPr marL="514350" indent="-514350">
              <a:buFont typeface="+mj-lt"/>
              <a:buAutoNum type="arabicPeriod"/>
            </a:pPr>
            <a:r>
              <a:rPr lang="en-GB" dirty="0"/>
              <a:t>Example maps</a:t>
            </a:r>
          </a:p>
          <a:p>
            <a:pPr marL="514350" indent="-514350">
              <a:buFont typeface="+mj-lt"/>
              <a:buAutoNum type="arabicPeriod"/>
            </a:pPr>
            <a:r>
              <a:rPr lang="en-GB" dirty="0"/>
              <a:t>Introduction to mapping case study</a:t>
            </a:r>
          </a:p>
        </p:txBody>
      </p:sp>
    </p:spTree>
    <p:extLst>
      <p:ext uri="{BB962C8B-B14F-4D97-AF65-F5344CB8AC3E}">
        <p14:creationId xmlns:p14="http://schemas.microsoft.com/office/powerpoint/2010/main" val="1396809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F5A2-CF0E-4FCA-9292-75DF2BE9841E}"/>
              </a:ext>
            </a:extLst>
          </p:cNvPr>
          <p:cNvSpPr>
            <a:spLocks noGrp="1"/>
          </p:cNvSpPr>
          <p:nvPr>
            <p:ph type="title"/>
          </p:nvPr>
        </p:nvSpPr>
        <p:spPr>
          <a:xfrm>
            <a:off x="831850" y="2560320"/>
            <a:ext cx="10515600" cy="1202055"/>
          </a:xfrm>
        </p:spPr>
        <p:txBody>
          <a:bodyPr/>
          <a:lstStyle/>
          <a:p>
            <a:r>
              <a:rPr lang="en-GB" b="1" dirty="0">
                <a:solidFill>
                  <a:srgbClr val="C00000"/>
                </a:solidFill>
              </a:rPr>
              <a:t>Mapping in R: case study</a:t>
            </a:r>
          </a:p>
        </p:txBody>
      </p:sp>
      <p:sp>
        <p:nvSpPr>
          <p:cNvPr id="3" name="Text Placeholder 2">
            <a:extLst>
              <a:ext uri="{FF2B5EF4-FFF2-40B4-BE49-F238E27FC236}">
                <a16:creationId xmlns:a16="http://schemas.microsoft.com/office/drawing/2014/main" id="{E0D68C37-5B91-441A-825F-A14E53905706}"/>
              </a:ext>
            </a:extLst>
          </p:cNvPr>
          <p:cNvSpPr>
            <a:spLocks noGrp="1"/>
          </p:cNvSpPr>
          <p:nvPr>
            <p:ph type="body" idx="1"/>
          </p:nvPr>
        </p:nvSpPr>
        <p:spPr/>
        <p:txBody>
          <a:bodyPr/>
          <a:lstStyle/>
          <a:p>
            <a:r>
              <a:rPr lang="en-GB" dirty="0"/>
              <a:t>Introduction</a:t>
            </a:r>
          </a:p>
        </p:txBody>
      </p:sp>
    </p:spTree>
    <p:extLst>
      <p:ext uri="{BB962C8B-B14F-4D97-AF65-F5344CB8AC3E}">
        <p14:creationId xmlns:p14="http://schemas.microsoft.com/office/powerpoint/2010/main" val="3945876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C8030-8D1E-4ACE-9F09-4A8AD4E205F1}"/>
              </a:ext>
            </a:extLst>
          </p:cNvPr>
          <p:cNvSpPr>
            <a:spLocks noGrp="1"/>
          </p:cNvSpPr>
          <p:nvPr>
            <p:ph type="title"/>
          </p:nvPr>
        </p:nvSpPr>
        <p:spPr>
          <a:xfrm>
            <a:off x="838200" y="227965"/>
            <a:ext cx="10515600" cy="1325563"/>
          </a:xfrm>
        </p:spPr>
        <p:txBody>
          <a:bodyPr/>
          <a:lstStyle/>
          <a:p>
            <a:r>
              <a:rPr lang="en-GB" b="1" dirty="0"/>
              <a:t>R mapping case study: materials</a:t>
            </a:r>
          </a:p>
        </p:txBody>
      </p:sp>
      <p:sp>
        <p:nvSpPr>
          <p:cNvPr id="3" name="Content Placeholder 2">
            <a:extLst>
              <a:ext uri="{FF2B5EF4-FFF2-40B4-BE49-F238E27FC236}">
                <a16:creationId xmlns:a16="http://schemas.microsoft.com/office/drawing/2014/main" id="{50616D78-A3AA-462D-AA3A-CF1D02CE36D6}"/>
              </a:ext>
            </a:extLst>
          </p:cNvPr>
          <p:cNvSpPr>
            <a:spLocks noGrp="1"/>
          </p:cNvSpPr>
          <p:nvPr>
            <p:ph idx="1"/>
          </p:nvPr>
        </p:nvSpPr>
        <p:spPr>
          <a:xfrm>
            <a:off x="838200" y="1553528"/>
            <a:ext cx="10957560" cy="4623435"/>
          </a:xfrm>
        </p:spPr>
        <p:txBody>
          <a:bodyPr>
            <a:normAutofit fontScale="85000" lnSpcReduction="20000"/>
          </a:bodyPr>
          <a:lstStyle/>
          <a:p>
            <a:pPr marL="0" indent="0">
              <a:buNone/>
            </a:pPr>
            <a:r>
              <a:rPr lang="en-GB" b="1" dirty="0"/>
              <a:t>Software:</a:t>
            </a:r>
          </a:p>
          <a:p>
            <a:r>
              <a:rPr lang="en-GB" u="sng" dirty="0"/>
              <a:t>R</a:t>
            </a:r>
            <a:r>
              <a:rPr lang="en-GB" dirty="0"/>
              <a:t> version 4.0 or greater</a:t>
            </a:r>
          </a:p>
          <a:p>
            <a:r>
              <a:rPr lang="en-GB" u="sng" dirty="0"/>
              <a:t>RStudio</a:t>
            </a:r>
            <a:r>
              <a:rPr lang="en-GB" dirty="0"/>
              <a:t> 2021.09.1 build 372 or similar</a:t>
            </a:r>
          </a:p>
          <a:p>
            <a:pPr marL="0" indent="0">
              <a:buNone/>
            </a:pPr>
            <a:endParaRPr lang="en-GB" dirty="0"/>
          </a:p>
          <a:p>
            <a:pPr marL="0" indent="0">
              <a:buNone/>
            </a:pPr>
            <a:r>
              <a:rPr lang="en-GB" b="1" dirty="0"/>
              <a:t>R packages:</a:t>
            </a:r>
          </a:p>
          <a:p>
            <a:r>
              <a:rPr lang="en-GB" u="sng" dirty="0"/>
              <a:t>Data wrangling</a:t>
            </a:r>
            <a:r>
              <a:rPr lang="en-GB" dirty="0"/>
              <a:t>: </a:t>
            </a:r>
            <a:r>
              <a:rPr lang="en-GB" sz="2400" dirty="0">
                <a:latin typeface="Lucida Console" panose="020B0609040504020204" pitchFamily="49" charset="0"/>
              </a:rPr>
              <a:t>here, </a:t>
            </a:r>
            <a:r>
              <a:rPr lang="en-GB" sz="2400" dirty="0" err="1">
                <a:latin typeface="Lucida Console" panose="020B0609040504020204" pitchFamily="49" charset="0"/>
              </a:rPr>
              <a:t>tidyverse</a:t>
            </a:r>
            <a:r>
              <a:rPr lang="en-GB" sz="2400" dirty="0">
                <a:latin typeface="Lucida Console" panose="020B0609040504020204" pitchFamily="49" charset="0"/>
              </a:rPr>
              <a:t>, ggplot2, </a:t>
            </a:r>
            <a:r>
              <a:rPr lang="en-GB" sz="2400" dirty="0" err="1">
                <a:latin typeface="Lucida Console" panose="020B0609040504020204" pitchFamily="49" charset="0"/>
              </a:rPr>
              <a:t>htmlwidgets</a:t>
            </a:r>
            <a:endParaRPr lang="en-GB" dirty="0">
              <a:latin typeface="Lucida Console" panose="020B0609040504020204" pitchFamily="49" charset="0"/>
            </a:endParaRPr>
          </a:p>
          <a:p>
            <a:r>
              <a:rPr lang="en-GB" u="sng" dirty="0"/>
              <a:t>Mapping</a:t>
            </a:r>
            <a:r>
              <a:rPr lang="en-GB" dirty="0"/>
              <a:t>: </a:t>
            </a:r>
            <a:r>
              <a:rPr lang="en-GB" sz="2400" dirty="0" err="1">
                <a:latin typeface="Lucida Console" panose="020B0609040504020204" pitchFamily="49" charset="0"/>
              </a:rPr>
              <a:t>tidygeocoder</a:t>
            </a:r>
            <a:r>
              <a:rPr lang="en-GB" sz="2400" dirty="0">
                <a:latin typeface="Lucida Console" panose="020B0609040504020204" pitchFamily="49" charset="0"/>
              </a:rPr>
              <a:t>, </a:t>
            </a:r>
            <a:r>
              <a:rPr lang="en-GB" sz="2400" dirty="0" err="1">
                <a:latin typeface="Lucida Console" panose="020B0609040504020204" pitchFamily="49" charset="0"/>
              </a:rPr>
              <a:t>ggmap</a:t>
            </a:r>
            <a:r>
              <a:rPr lang="en-GB" sz="2400" dirty="0">
                <a:latin typeface="Lucida Console" panose="020B0609040504020204" pitchFamily="49" charset="0"/>
              </a:rPr>
              <a:t>, sf, </a:t>
            </a:r>
            <a:r>
              <a:rPr lang="en-GB" sz="2400" dirty="0" err="1">
                <a:latin typeface="Lucida Console" panose="020B0609040504020204" pitchFamily="49" charset="0"/>
              </a:rPr>
              <a:t>osmdata</a:t>
            </a:r>
            <a:r>
              <a:rPr lang="en-GB" sz="2400" dirty="0">
                <a:latin typeface="Lucida Console" panose="020B0609040504020204" pitchFamily="49" charset="0"/>
              </a:rPr>
              <a:t>, scales, leaflet</a:t>
            </a:r>
          </a:p>
          <a:p>
            <a:pPr marL="0" indent="0">
              <a:buNone/>
            </a:pPr>
            <a:endParaRPr lang="en-GB" sz="2400" dirty="0">
              <a:latin typeface="Lucida Console" panose="020B0609040504020204" pitchFamily="49" charset="0"/>
            </a:endParaRPr>
          </a:p>
          <a:p>
            <a:pPr marL="0" indent="0">
              <a:buNone/>
            </a:pPr>
            <a:r>
              <a:rPr lang="en-GB" b="1" dirty="0"/>
              <a:t>Data:</a:t>
            </a:r>
          </a:p>
          <a:p>
            <a:r>
              <a:rPr lang="en-GB" sz="2400" dirty="0"/>
              <a:t>CaseStudy_RDM_anon_data.csv</a:t>
            </a:r>
          </a:p>
          <a:p>
            <a:r>
              <a:rPr lang="en-GB" sz="2400" dirty="0"/>
              <a:t>CaseStudy_RDM_anon_data_cords.csv</a:t>
            </a:r>
          </a:p>
          <a:p>
            <a:r>
              <a:rPr lang="en-GB" sz="2400" dirty="0"/>
              <a:t>PHEC_population.csv</a:t>
            </a:r>
            <a:endParaRPr lang="en-GB" dirty="0"/>
          </a:p>
        </p:txBody>
      </p:sp>
    </p:spTree>
    <p:extLst>
      <p:ext uri="{BB962C8B-B14F-4D97-AF65-F5344CB8AC3E}">
        <p14:creationId xmlns:p14="http://schemas.microsoft.com/office/powerpoint/2010/main" val="1522191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C8030-8D1E-4ACE-9F09-4A8AD4E205F1}"/>
              </a:ext>
            </a:extLst>
          </p:cNvPr>
          <p:cNvSpPr>
            <a:spLocks noGrp="1"/>
          </p:cNvSpPr>
          <p:nvPr>
            <p:ph type="title"/>
          </p:nvPr>
        </p:nvSpPr>
        <p:spPr>
          <a:xfrm>
            <a:off x="838200" y="227965"/>
            <a:ext cx="10515600" cy="1325563"/>
          </a:xfrm>
        </p:spPr>
        <p:txBody>
          <a:bodyPr/>
          <a:lstStyle/>
          <a:p>
            <a:r>
              <a:rPr lang="en-GB" b="1" dirty="0"/>
              <a:t>R mapping case study: folder structure</a:t>
            </a:r>
          </a:p>
        </p:txBody>
      </p:sp>
      <p:sp>
        <p:nvSpPr>
          <p:cNvPr id="3" name="Content Placeholder 2">
            <a:extLst>
              <a:ext uri="{FF2B5EF4-FFF2-40B4-BE49-F238E27FC236}">
                <a16:creationId xmlns:a16="http://schemas.microsoft.com/office/drawing/2014/main" id="{50616D78-A3AA-462D-AA3A-CF1D02CE36D6}"/>
              </a:ext>
            </a:extLst>
          </p:cNvPr>
          <p:cNvSpPr>
            <a:spLocks noGrp="1"/>
          </p:cNvSpPr>
          <p:nvPr>
            <p:ph idx="1"/>
          </p:nvPr>
        </p:nvSpPr>
        <p:spPr>
          <a:xfrm>
            <a:off x="838200" y="1553528"/>
            <a:ext cx="10957560" cy="4623435"/>
          </a:xfrm>
        </p:spPr>
        <p:txBody>
          <a:bodyPr>
            <a:normAutofit lnSpcReduction="10000"/>
          </a:bodyPr>
          <a:lstStyle/>
          <a:p>
            <a:pPr marL="0" indent="0">
              <a:buNone/>
            </a:pPr>
            <a:r>
              <a:rPr lang="en-GB" b="1" dirty="0"/>
              <a:t>All material is provided in the </a:t>
            </a:r>
            <a:r>
              <a:rPr lang="en-GB" b="1" dirty="0">
                <a:solidFill>
                  <a:srgbClr val="C00000"/>
                </a:solidFill>
              </a:rPr>
              <a:t>Mapping folder</a:t>
            </a:r>
            <a:r>
              <a:rPr lang="en-GB" b="1" dirty="0"/>
              <a:t>:</a:t>
            </a:r>
          </a:p>
          <a:p>
            <a:r>
              <a:rPr lang="en-GB" sz="2400" u="sng" dirty="0"/>
              <a:t>data folder</a:t>
            </a:r>
            <a:r>
              <a:rPr lang="en-GB" sz="2400" dirty="0"/>
              <a:t> (contains three raw data files)</a:t>
            </a:r>
          </a:p>
          <a:p>
            <a:r>
              <a:rPr lang="en-GB" sz="2400" u="sng" dirty="0"/>
              <a:t>guide folder</a:t>
            </a:r>
            <a:r>
              <a:rPr lang="en-GB" sz="2400" dirty="0"/>
              <a:t> (contains this presentation and the html practical guide for this session)</a:t>
            </a:r>
          </a:p>
          <a:p>
            <a:r>
              <a:rPr lang="en-GB" sz="2400" u="sng" dirty="0"/>
              <a:t>shapefiles folder</a:t>
            </a:r>
            <a:r>
              <a:rPr lang="en-GB" sz="2400" dirty="0"/>
              <a:t> (contains shape files for health regions in England)</a:t>
            </a:r>
            <a:r>
              <a:rPr lang="en-GB" sz="2400" u="sng" dirty="0"/>
              <a:t> </a:t>
            </a:r>
          </a:p>
          <a:p>
            <a:pPr marL="0" indent="0">
              <a:buNone/>
            </a:pPr>
            <a:endParaRPr lang="en-GB" dirty="0"/>
          </a:p>
          <a:p>
            <a:pPr marL="0" indent="0">
              <a:buNone/>
            </a:pPr>
            <a:r>
              <a:rPr lang="en-GB" b="1" dirty="0"/>
              <a:t>In addition the following are provided in the root of the </a:t>
            </a:r>
            <a:r>
              <a:rPr lang="en-GB" b="1" dirty="0">
                <a:solidFill>
                  <a:srgbClr val="C00000"/>
                </a:solidFill>
              </a:rPr>
              <a:t>Mapping folder</a:t>
            </a:r>
            <a:r>
              <a:rPr lang="en-GB" b="1" dirty="0"/>
              <a:t>:</a:t>
            </a:r>
          </a:p>
          <a:p>
            <a:r>
              <a:rPr lang="en-GB" sz="2400" dirty="0">
                <a:latin typeface="Lucida Console" panose="020B0609040504020204" pitchFamily="49" charset="0"/>
              </a:rPr>
              <a:t>.here</a:t>
            </a:r>
            <a:endParaRPr lang="en-GB" dirty="0">
              <a:latin typeface="Lucida Console" panose="020B0609040504020204" pitchFamily="49" charset="0"/>
            </a:endParaRPr>
          </a:p>
          <a:p>
            <a:r>
              <a:rPr lang="en-GB" sz="2400" dirty="0" err="1">
                <a:latin typeface="Lucida Console" panose="020B0609040504020204" pitchFamily="49" charset="0"/>
              </a:rPr>
              <a:t>Mapping.RPROJ</a:t>
            </a:r>
            <a:endParaRPr lang="en-GB" sz="2400" dirty="0">
              <a:latin typeface="Lucida Console" panose="020B0609040504020204" pitchFamily="49" charset="0"/>
            </a:endParaRPr>
          </a:p>
          <a:p>
            <a:r>
              <a:rPr lang="en-GB" sz="2400" dirty="0" err="1">
                <a:latin typeface="Lucida Console" panose="020B0609040504020204" pitchFamily="49" charset="0"/>
              </a:rPr>
              <a:t>Mapping_R_template.R</a:t>
            </a:r>
            <a:endParaRPr lang="en-GB" sz="2400" dirty="0">
              <a:latin typeface="Lucida Console" panose="020B0609040504020204" pitchFamily="49" charset="0"/>
            </a:endParaRPr>
          </a:p>
          <a:p>
            <a:r>
              <a:rPr lang="en-GB" sz="2400" dirty="0" err="1">
                <a:latin typeface="Lucida Console" panose="020B0609040504020204" pitchFamily="49" charset="0"/>
              </a:rPr>
              <a:t>Mapping_R_guide.RMD</a:t>
            </a:r>
            <a:endParaRPr lang="en-GB" sz="2400" dirty="0">
              <a:latin typeface="Lucida Console" panose="020B0609040504020204" pitchFamily="49" charset="0"/>
            </a:endParaRPr>
          </a:p>
          <a:p>
            <a:pPr marL="0" indent="0">
              <a:buNone/>
            </a:pPr>
            <a:endParaRPr lang="en-GB" sz="2400" dirty="0">
              <a:latin typeface="Lucida Console" panose="020B0609040504020204" pitchFamily="49" charset="0"/>
            </a:endParaRPr>
          </a:p>
          <a:p>
            <a:pPr marL="0" indent="0">
              <a:buNone/>
            </a:pPr>
            <a:endParaRPr lang="en-GB" sz="2400" dirty="0">
              <a:latin typeface="Lucida Console" panose="020B0609040504020204" pitchFamily="49" charset="0"/>
            </a:endParaRPr>
          </a:p>
        </p:txBody>
      </p:sp>
    </p:spTree>
    <p:extLst>
      <p:ext uri="{BB962C8B-B14F-4D97-AF65-F5344CB8AC3E}">
        <p14:creationId xmlns:p14="http://schemas.microsoft.com/office/powerpoint/2010/main" val="103433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B8684-F8A3-468B-95C7-7C44A14A5B3D}"/>
              </a:ext>
            </a:extLst>
          </p:cNvPr>
          <p:cNvSpPr>
            <a:spLocks noGrp="1"/>
          </p:cNvSpPr>
          <p:nvPr>
            <p:ph type="title"/>
          </p:nvPr>
        </p:nvSpPr>
        <p:spPr>
          <a:xfrm>
            <a:off x="838200" y="205105"/>
            <a:ext cx="10515600" cy="1325563"/>
          </a:xfrm>
        </p:spPr>
        <p:txBody>
          <a:bodyPr/>
          <a:lstStyle/>
          <a:p>
            <a:r>
              <a:rPr lang="en-GB" b="1" dirty="0"/>
              <a:t>R mapping case study: getting started</a:t>
            </a:r>
          </a:p>
        </p:txBody>
      </p:sp>
      <p:sp>
        <p:nvSpPr>
          <p:cNvPr id="3" name="Content Placeholder 2">
            <a:extLst>
              <a:ext uri="{FF2B5EF4-FFF2-40B4-BE49-F238E27FC236}">
                <a16:creationId xmlns:a16="http://schemas.microsoft.com/office/drawing/2014/main" id="{1535BBD8-5B2A-4801-BDC4-E702F61A8E01}"/>
              </a:ext>
            </a:extLst>
          </p:cNvPr>
          <p:cNvSpPr>
            <a:spLocks noGrp="1"/>
          </p:cNvSpPr>
          <p:nvPr>
            <p:ph idx="1"/>
          </p:nvPr>
        </p:nvSpPr>
        <p:spPr>
          <a:xfrm>
            <a:off x="838200" y="1690688"/>
            <a:ext cx="10515600" cy="4486275"/>
          </a:xfrm>
        </p:spPr>
        <p:txBody>
          <a:bodyPr>
            <a:normAutofit fontScale="92500" lnSpcReduction="10000"/>
          </a:bodyPr>
          <a:lstStyle/>
          <a:p>
            <a:pPr marL="514350" indent="-514350">
              <a:spcAft>
                <a:spcPts val="600"/>
              </a:spcAft>
              <a:buFont typeface="+mj-lt"/>
              <a:buAutoNum type="arabicPeriod"/>
            </a:pPr>
            <a:r>
              <a:rPr lang="en-GB" dirty="0"/>
              <a:t>Save the </a:t>
            </a:r>
            <a:r>
              <a:rPr lang="en-GB" b="1" dirty="0">
                <a:solidFill>
                  <a:srgbClr val="C00000"/>
                </a:solidFill>
              </a:rPr>
              <a:t>Mapping</a:t>
            </a:r>
            <a:r>
              <a:rPr lang="en-GB" dirty="0"/>
              <a:t> folder somewhere on your computer.</a:t>
            </a:r>
          </a:p>
          <a:p>
            <a:pPr marL="514350" indent="-514350">
              <a:spcAft>
                <a:spcPts val="600"/>
              </a:spcAft>
              <a:buFont typeface="+mj-lt"/>
              <a:buAutoNum type="arabicPeriod"/>
            </a:pPr>
            <a:r>
              <a:rPr lang="en-GB" dirty="0"/>
              <a:t>Open the </a:t>
            </a:r>
            <a:r>
              <a:rPr lang="en-GB" b="1" dirty="0">
                <a:solidFill>
                  <a:srgbClr val="C00000"/>
                </a:solidFill>
              </a:rPr>
              <a:t>Mapping</a:t>
            </a:r>
            <a:r>
              <a:rPr lang="en-GB" dirty="0"/>
              <a:t> folder and double click on </a:t>
            </a:r>
            <a:r>
              <a:rPr lang="en-GB" b="1" dirty="0" err="1">
                <a:solidFill>
                  <a:srgbClr val="C00000"/>
                </a:solidFill>
              </a:rPr>
              <a:t>Mapping.RPROJ</a:t>
            </a:r>
            <a:r>
              <a:rPr lang="en-GB" b="1" dirty="0">
                <a:solidFill>
                  <a:srgbClr val="C00000"/>
                </a:solidFill>
              </a:rPr>
              <a:t> </a:t>
            </a:r>
            <a:r>
              <a:rPr lang="en-GB" dirty="0"/>
              <a:t>(this will open RStudio)</a:t>
            </a:r>
            <a:endParaRPr lang="en-GB" b="1" dirty="0">
              <a:solidFill>
                <a:srgbClr val="C00000"/>
              </a:solidFill>
            </a:endParaRPr>
          </a:p>
          <a:p>
            <a:pPr marL="514350" indent="-514350">
              <a:spcAft>
                <a:spcPts val="600"/>
              </a:spcAft>
              <a:buFont typeface="+mj-lt"/>
              <a:buAutoNum type="arabicPeriod"/>
            </a:pPr>
            <a:r>
              <a:rPr lang="en-GB" dirty="0"/>
              <a:t>In the </a:t>
            </a:r>
            <a:r>
              <a:rPr lang="en-GB" b="1" dirty="0">
                <a:solidFill>
                  <a:srgbClr val="C00000"/>
                </a:solidFill>
              </a:rPr>
              <a:t>guide</a:t>
            </a:r>
            <a:r>
              <a:rPr lang="en-GB" dirty="0"/>
              <a:t> sub-folder, open </a:t>
            </a:r>
            <a:r>
              <a:rPr lang="en-GB" b="1" dirty="0">
                <a:solidFill>
                  <a:srgbClr val="C00000"/>
                </a:solidFill>
              </a:rPr>
              <a:t>Mapping_R_guide.html </a:t>
            </a:r>
            <a:r>
              <a:rPr lang="en-GB" dirty="0"/>
              <a:t>(this will open in your browser)</a:t>
            </a:r>
          </a:p>
          <a:p>
            <a:pPr marL="514350" indent="-514350">
              <a:spcAft>
                <a:spcPts val="600"/>
              </a:spcAft>
              <a:buFont typeface="+mj-lt"/>
              <a:buAutoNum type="arabicPeriod"/>
            </a:pPr>
            <a:r>
              <a:rPr lang="en-GB" dirty="0"/>
              <a:t>From your RStudio console, go to:</a:t>
            </a:r>
          </a:p>
          <a:p>
            <a:pPr lvl="1">
              <a:spcAft>
                <a:spcPts val="600"/>
              </a:spcAft>
            </a:pPr>
            <a:r>
              <a:rPr lang="en-GB" dirty="0"/>
              <a:t>Files tab</a:t>
            </a:r>
          </a:p>
          <a:p>
            <a:pPr lvl="1">
              <a:spcAft>
                <a:spcPts val="600"/>
              </a:spcAft>
            </a:pPr>
            <a:r>
              <a:rPr lang="en-GB" dirty="0"/>
              <a:t>Click on </a:t>
            </a:r>
            <a:r>
              <a:rPr lang="en-GB" dirty="0" err="1">
                <a:solidFill>
                  <a:srgbClr val="C00000"/>
                </a:solidFill>
              </a:rPr>
              <a:t>Mapping_R_template.R</a:t>
            </a:r>
            <a:r>
              <a:rPr lang="en-GB" dirty="0">
                <a:solidFill>
                  <a:srgbClr val="C00000"/>
                </a:solidFill>
              </a:rPr>
              <a:t> </a:t>
            </a:r>
            <a:r>
              <a:rPr lang="en-GB" dirty="0"/>
              <a:t>to open it within </a:t>
            </a:r>
            <a:r>
              <a:rPr lang="en-GB" dirty="0" err="1"/>
              <a:t>Rstudio</a:t>
            </a:r>
            <a:endParaRPr lang="en-GB" dirty="0"/>
          </a:p>
          <a:p>
            <a:pPr marL="514350" indent="-514350">
              <a:spcAft>
                <a:spcPts val="600"/>
              </a:spcAft>
              <a:buFont typeface="+mj-lt"/>
              <a:buAutoNum type="arabicPeriod"/>
            </a:pPr>
            <a:r>
              <a:rPr lang="en-GB" dirty="0"/>
              <a:t>Work through the html guide, modifying and adding to code in the R template file as you go.</a:t>
            </a:r>
          </a:p>
          <a:p>
            <a:pPr marL="514350" indent="-514350">
              <a:spcAft>
                <a:spcPts val="600"/>
              </a:spcAft>
              <a:buFont typeface="+mj-lt"/>
              <a:buAutoNum type="arabicPeriod"/>
            </a:pPr>
            <a:endParaRPr lang="en-GB" dirty="0"/>
          </a:p>
        </p:txBody>
      </p:sp>
    </p:spTree>
    <p:extLst>
      <p:ext uri="{BB962C8B-B14F-4D97-AF65-F5344CB8AC3E}">
        <p14:creationId xmlns:p14="http://schemas.microsoft.com/office/powerpoint/2010/main" val="215802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412C-B23D-45ED-9393-972A0A072BD3}"/>
              </a:ext>
            </a:extLst>
          </p:cNvPr>
          <p:cNvSpPr>
            <a:spLocks noGrp="1"/>
          </p:cNvSpPr>
          <p:nvPr>
            <p:ph type="title"/>
          </p:nvPr>
        </p:nvSpPr>
        <p:spPr>
          <a:xfrm>
            <a:off x="838200" y="174625"/>
            <a:ext cx="10515600" cy="1325563"/>
          </a:xfrm>
        </p:spPr>
        <p:txBody>
          <a:bodyPr/>
          <a:lstStyle/>
          <a:p>
            <a:r>
              <a:rPr lang="en-GB" b="1" dirty="0"/>
              <a:t>R mapping case study: setting the scene</a:t>
            </a:r>
          </a:p>
        </p:txBody>
      </p:sp>
      <p:sp>
        <p:nvSpPr>
          <p:cNvPr id="3" name="Content Placeholder 2">
            <a:extLst>
              <a:ext uri="{FF2B5EF4-FFF2-40B4-BE49-F238E27FC236}">
                <a16:creationId xmlns:a16="http://schemas.microsoft.com/office/drawing/2014/main" id="{5E964957-8EAE-41D0-B540-4FDFFB3DF568}"/>
              </a:ext>
            </a:extLst>
          </p:cNvPr>
          <p:cNvSpPr>
            <a:spLocks noGrp="1"/>
          </p:cNvSpPr>
          <p:nvPr>
            <p:ph idx="1"/>
          </p:nvPr>
        </p:nvSpPr>
        <p:spPr>
          <a:xfrm>
            <a:off x="838200" y="1371600"/>
            <a:ext cx="10515600" cy="4805363"/>
          </a:xfrm>
        </p:spPr>
        <p:txBody>
          <a:bodyPr>
            <a:normAutofit fontScale="85000" lnSpcReduction="20000"/>
          </a:bodyPr>
          <a:lstStyle/>
          <a:p>
            <a:pPr marL="0" indent="0">
              <a:buNone/>
            </a:pPr>
            <a:r>
              <a:rPr lang="en-GB" b="1" dirty="0">
                <a:solidFill>
                  <a:srgbClr val="C00000"/>
                </a:solidFill>
              </a:rPr>
              <a:t>Initial notification of the outbreak:</a:t>
            </a:r>
          </a:p>
          <a:p>
            <a:r>
              <a:rPr lang="en-GB" dirty="0"/>
              <a:t>Outbreak of Shiga toxin-producing </a:t>
            </a:r>
            <a:r>
              <a:rPr lang="en-GB" i="1" dirty="0"/>
              <a:t>Escherichia coli </a:t>
            </a:r>
            <a:r>
              <a:rPr lang="en-GB" dirty="0"/>
              <a:t>(STEC)</a:t>
            </a:r>
          </a:p>
          <a:p>
            <a:r>
              <a:rPr lang="en-GB" dirty="0"/>
              <a:t>Serotype O157:H7, Phage type 21/28, </a:t>
            </a:r>
            <a:r>
              <a:rPr lang="en-GB" i="1" dirty="0"/>
              <a:t>stx 2a</a:t>
            </a:r>
          </a:p>
          <a:p>
            <a:r>
              <a:rPr lang="en-GB" dirty="0"/>
              <a:t>5 cases identified in autumn 2014</a:t>
            </a:r>
          </a:p>
          <a:p>
            <a:r>
              <a:rPr lang="en-GB" dirty="0"/>
              <a:t>All exposed to unpasteurised milk from a farm in South West England </a:t>
            </a:r>
          </a:p>
          <a:p>
            <a:r>
              <a:rPr lang="en-GB" dirty="0"/>
              <a:t>Cattle from the farm were infected with the same STEC strain</a:t>
            </a:r>
          </a:p>
          <a:p>
            <a:pPr marL="0" indent="0">
              <a:buNone/>
            </a:pPr>
            <a:endParaRPr lang="en-GB" dirty="0"/>
          </a:p>
          <a:p>
            <a:pPr marL="0" indent="0">
              <a:buNone/>
            </a:pPr>
            <a:r>
              <a:rPr lang="en-GB" b="1" dirty="0">
                <a:solidFill>
                  <a:srgbClr val="C00000"/>
                </a:solidFill>
              </a:rPr>
              <a:t>Subsequent information:</a:t>
            </a:r>
          </a:p>
          <a:p>
            <a:r>
              <a:rPr lang="en-GB" dirty="0"/>
              <a:t>Case isolates belonged to a 5-SNP whole genome sequencing (WGS) cluster</a:t>
            </a:r>
          </a:p>
          <a:p>
            <a:r>
              <a:rPr lang="en-GB" dirty="0"/>
              <a:t>4 further cases identified by WGS as also falling within this cluster</a:t>
            </a:r>
          </a:p>
          <a:p>
            <a:r>
              <a:rPr lang="en-GB" dirty="0"/>
              <a:t>Wider phylogeny (25-SNP level) identified 59 linked cases in total</a:t>
            </a:r>
          </a:p>
          <a:p>
            <a:r>
              <a:rPr lang="en-GB" dirty="0"/>
              <a:t>Unclear if these additional cases had the same exposure</a:t>
            </a:r>
          </a:p>
          <a:p>
            <a:endParaRPr lang="en-GB" dirty="0"/>
          </a:p>
        </p:txBody>
      </p:sp>
    </p:spTree>
    <p:extLst>
      <p:ext uri="{BB962C8B-B14F-4D97-AF65-F5344CB8AC3E}">
        <p14:creationId xmlns:p14="http://schemas.microsoft.com/office/powerpoint/2010/main" val="193758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300BB-CC0A-4DA1-8F39-67F2E2042A84}"/>
              </a:ext>
            </a:extLst>
          </p:cNvPr>
          <p:cNvSpPr>
            <a:spLocks noGrp="1"/>
          </p:cNvSpPr>
          <p:nvPr>
            <p:ph type="title"/>
          </p:nvPr>
        </p:nvSpPr>
        <p:spPr/>
        <p:txBody>
          <a:bodyPr/>
          <a:lstStyle/>
          <a:p>
            <a:r>
              <a:rPr lang="en-GB" b="1" dirty="0"/>
              <a:t>R mapping case study: geospatial investigation</a:t>
            </a:r>
          </a:p>
        </p:txBody>
      </p:sp>
      <p:sp>
        <p:nvSpPr>
          <p:cNvPr id="3" name="Content Placeholder 2">
            <a:extLst>
              <a:ext uri="{FF2B5EF4-FFF2-40B4-BE49-F238E27FC236}">
                <a16:creationId xmlns:a16="http://schemas.microsoft.com/office/drawing/2014/main" id="{178C1F23-B306-447B-AB32-18C28463AAFA}"/>
              </a:ext>
            </a:extLst>
          </p:cNvPr>
          <p:cNvSpPr>
            <a:spLocks noGrp="1"/>
          </p:cNvSpPr>
          <p:nvPr>
            <p:ph idx="1"/>
          </p:nvPr>
        </p:nvSpPr>
        <p:spPr>
          <a:xfrm>
            <a:off x="838200" y="1690688"/>
            <a:ext cx="10515600" cy="4486275"/>
          </a:xfrm>
        </p:spPr>
        <p:txBody>
          <a:bodyPr>
            <a:normAutofit fontScale="92500" lnSpcReduction="10000"/>
          </a:bodyPr>
          <a:lstStyle/>
          <a:p>
            <a:pPr marL="0" indent="0" algn="just">
              <a:buNone/>
            </a:pPr>
            <a:r>
              <a:rPr lang="en-GB" b="1" dirty="0">
                <a:solidFill>
                  <a:srgbClr val="C00000"/>
                </a:solidFill>
              </a:rPr>
              <a:t>Because of the uncertainty around exposures for the additionally identified cases, you have been asked to investigate the spatial distribution of these cases, specifically:</a:t>
            </a:r>
          </a:p>
          <a:p>
            <a:pPr marL="0" indent="0" algn="just">
              <a:buNone/>
            </a:pPr>
            <a:endParaRPr lang="en-GB" b="1" dirty="0">
              <a:solidFill>
                <a:srgbClr val="C00000"/>
              </a:solidFill>
            </a:endParaRPr>
          </a:p>
          <a:p>
            <a:pPr marL="514350" indent="-514350">
              <a:buFont typeface="+mj-lt"/>
              <a:buAutoNum type="arabicPeriod"/>
            </a:pPr>
            <a:r>
              <a:rPr lang="en-GB" dirty="0"/>
              <a:t>Are pre-2014 cases also clustered near the farm in the South West?</a:t>
            </a:r>
          </a:p>
          <a:p>
            <a:pPr marL="514350" indent="-514350">
              <a:buFont typeface="+mj-lt"/>
              <a:buAutoNum type="arabicPeriod"/>
            </a:pPr>
            <a:r>
              <a:rPr lang="en-GB" dirty="0"/>
              <a:t>Are all cases from the outbreak year (2014) clustered near the farm in the South West?</a:t>
            </a:r>
          </a:p>
          <a:p>
            <a:pPr marL="514350" indent="-514350">
              <a:buFont typeface="+mj-lt"/>
              <a:buAutoNum type="arabicPeriod"/>
            </a:pPr>
            <a:r>
              <a:rPr lang="en-GB" dirty="0"/>
              <a:t>If not, does their spatial distribution pattern indicate an alternative source for this strain of STEC?</a:t>
            </a:r>
          </a:p>
          <a:p>
            <a:pPr marL="514350" indent="-514350">
              <a:buFont typeface="+mj-lt"/>
              <a:buAutoNum type="arabicPeriod"/>
            </a:pPr>
            <a:r>
              <a:rPr lang="en-GB" dirty="0"/>
              <a:t>Are phylogenetically linked cases from other outbreaks also linked to the South West region?</a:t>
            </a:r>
          </a:p>
        </p:txBody>
      </p:sp>
    </p:spTree>
    <p:extLst>
      <p:ext uri="{BB962C8B-B14F-4D97-AF65-F5344CB8AC3E}">
        <p14:creationId xmlns:p14="http://schemas.microsoft.com/office/powerpoint/2010/main" val="2647537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F5A2-CF0E-4FCA-9292-75DF2BE9841E}"/>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b="1"/>
              <a:t>Mapping in R: case study</a:t>
            </a:r>
          </a:p>
        </p:txBody>
      </p:sp>
      <p:sp>
        <p:nvSpPr>
          <p:cNvPr id="3" name="Text Placeholder 2">
            <a:extLst>
              <a:ext uri="{FF2B5EF4-FFF2-40B4-BE49-F238E27FC236}">
                <a16:creationId xmlns:a16="http://schemas.microsoft.com/office/drawing/2014/main" id="{E0D68C37-5B91-441A-825F-A14E53905706}"/>
              </a:ext>
            </a:extLst>
          </p:cNvPr>
          <p:cNvSpPr>
            <a:spLocks noGrp="1"/>
          </p:cNvSpPr>
          <p:nvPr>
            <p:ph type="body" idx="1"/>
          </p:nvPr>
        </p:nvSpPr>
        <p:spPr>
          <a:xfrm>
            <a:off x="7464612" y="4750893"/>
            <a:ext cx="4087305" cy="1147863"/>
          </a:xfrm>
        </p:spPr>
        <p:txBody>
          <a:bodyPr vert="horz" lIns="91440" tIns="45720" rIns="91440" bIns="45720" rtlCol="0" anchor="t">
            <a:normAutofit/>
          </a:bodyPr>
          <a:lstStyle/>
          <a:p>
            <a:r>
              <a:rPr lang="en-US" sz="2000">
                <a:solidFill>
                  <a:schemeClr val="tx1"/>
                </a:solidFill>
              </a:rPr>
              <a:t>Conclusions</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6">
            <a:extLst>
              <a:ext uri="{FF2B5EF4-FFF2-40B4-BE49-F238E27FC236}">
                <a16:creationId xmlns:a16="http://schemas.microsoft.com/office/drawing/2014/main" id="{79EF98B3-BB60-466A-9C64-96BCBF1297B6}"/>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532" r="5610"/>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03687276"/>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8AEAA-D930-40BF-95E8-325156F1F4B1}"/>
              </a:ext>
            </a:extLst>
          </p:cNvPr>
          <p:cNvSpPr>
            <a:spLocks noGrp="1"/>
          </p:cNvSpPr>
          <p:nvPr>
            <p:ph type="title"/>
          </p:nvPr>
        </p:nvSpPr>
        <p:spPr>
          <a:xfrm>
            <a:off x="838200" y="159385"/>
            <a:ext cx="10515600" cy="1325563"/>
          </a:xfrm>
        </p:spPr>
        <p:txBody>
          <a:bodyPr/>
          <a:lstStyle/>
          <a:p>
            <a:r>
              <a:rPr lang="en-GB" b="1" dirty="0"/>
              <a:t>Mapping in R: case study conclusions</a:t>
            </a:r>
          </a:p>
        </p:txBody>
      </p:sp>
      <p:sp>
        <p:nvSpPr>
          <p:cNvPr id="3" name="Content Placeholder 2">
            <a:extLst>
              <a:ext uri="{FF2B5EF4-FFF2-40B4-BE49-F238E27FC236}">
                <a16:creationId xmlns:a16="http://schemas.microsoft.com/office/drawing/2014/main" id="{FA72FA69-EF20-4036-9D88-8B5074CD0609}"/>
              </a:ext>
            </a:extLst>
          </p:cNvPr>
          <p:cNvSpPr>
            <a:spLocks noGrp="1"/>
          </p:cNvSpPr>
          <p:nvPr>
            <p:ph idx="1"/>
          </p:nvPr>
        </p:nvSpPr>
        <p:spPr>
          <a:xfrm>
            <a:off x="838200" y="1484948"/>
            <a:ext cx="10515600" cy="4692015"/>
          </a:xfrm>
        </p:spPr>
        <p:txBody>
          <a:bodyPr>
            <a:normAutofit lnSpcReduction="10000"/>
          </a:bodyPr>
          <a:lstStyle/>
          <a:p>
            <a:pPr>
              <a:spcAft>
                <a:spcPts val="600"/>
              </a:spcAft>
            </a:pPr>
            <a:r>
              <a:rPr lang="en-GB" dirty="0"/>
              <a:t>Further investigations revealed that some cases with no travel history to the South West of England, had bought raw milk from the farm via a mobile van, which made deliveries over a wide area.</a:t>
            </a:r>
          </a:p>
          <a:p>
            <a:pPr>
              <a:spcAft>
                <a:spcPts val="600"/>
              </a:spcAft>
            </a:pPr>
            <a:r>
              <a:rPr lang="en-GB" dirty="0"/>
              <a:t>Despite an initially dispersed pattern of distribution, corrections for case and population density revealed significant geospatial clustering in the South West region, with a hot-spot around the implicated farm.</a:t>
            </a:r>
          </a:p>
          <a:p>
            <a:pPr>
              <a:spcAft>
                <a:spcPts val="600"/>
              </a:spcAft>
            </a:pPr>
            <a:r>
              <a:rPr lang="en-GB" dirty="0"/>
              <a:t>Looking at the geographic dispersal of cases over time revealed that the outbreak strain had been circulating in this area for some years prior to notification of this event.</a:t>
            </a:r>
          </a:p>
          <a:p>
            <a:pPr>
              <a:spcAft>
                <a:spcPts val="600"/>
              </a:spcAft>
            </a:pPr>
            <a:r>
              <a:rPr lang="en-GB" dirty="0"/>
              <a:t>Public health measures were implemented to address the risk posed by raw drinking milk in the area and more widely across England.</a:t>
            </a:r>
          </a:p>
        </p:txBody>
      </p:sp>
    </p:spTree>
    <p:extLst>
      <p:ext uri="{BB962C8B-B14F-4D97-AF65-F5344CB8AC3E}">
        <p14:creationId xmlns:p14="http://schemas.microsoft.com/office/powerpoint/2010/main" val="36318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91C73-D28B-456C-B22F-4876DA138776}"/>
              </a:ext>
            </a:extLst>
          </p:cNvPr>
          <p:cNvSpPr>
            <a:spLocks noGrp="1"/>
          </p:cNvSpPr>
          <p:nvPr>
            <p:ph type="title"/>
          </p:nvPr>
        </p:nvSpPr>
        <p:spPr>
          <a:xfrm>
            <a:off x="838200" y="235585"/>
            <a:ext cx="5257800" cy="1325563"/>
          </a:xfrm>
        </p:spPr>
        <p:txBody>
          <a:bodyPr/>
          <a:lstStyle/>
          <a:p>
            <a:r>
              <a:rPr lang="en-GB" b="1" dirty="0"/>
              <a:t>Mapping in R: case study conclusions</a:t>
            </a:r>
          </a:p>
        </p:txBody>
      </p:sp>
      <p:pic>
        <p:nvPicPr>
          <p:cNvPr id="1026" name="Picture 2">
            <a:extLst>
              <a:ext uri="{FF2B5EF4-FFF2-40B4-BE49-F238E27FC236}">
                <a16:creationId xmlns:a16="http://schemas.microsoft.com/office/drawing/2014/main" id="{46A670B8-2D9D-43CE-856C-134E44D549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29540"/>
            <a:ext cx="5572421" cy="65989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1661E18-AC1C-411D-BE86-A1FC421E8292}"/>
              </a:ext>
            </a:extLst>
          </p:cNvPr>
          <p:cNvSpPr txBox="1"/>
          <p:nvPr/>
        </p:nvSpPr>
        <p:spPr>
          <a:xfrm>
            <a:off x="952500" y="2110740"/>
            <a:ext cx="5318760" cy="4524315"/>
          </a:xfrm>
          <a:prstGeom prst="rect">
            <a:avLst/>
          </a:prstGeom>
          <a:noFill/>
        </p:spPr>
        <p:txBody>
          <a:bodyPr wrap="square" rtlCol="0">
            <a:spAutoFit/>
          </a:bodyPr>
          <a:lstStyle/>
          <a:p>
            <a:pPr algn="just"/>
            <a:r>
              <a:rPr lang="en-GB" dirty="0">
                <a:solidFill>
                  <a:schemeClr val="accent1"/>
                </a:solidFill>
              </a:rPr>
              <a:t>Fig. 4. Map showing the single point of exposure for cases falling within the outbreak cluster between 2009 and 2015. RDM, Raw cows' drinking milk.</a:t>
            </a:r>
          </a:p>
          <a:p>
            <a:endParaRPr lang="en-GB" dirty="0"/>
          </a:p>
          <a:p>
            <a:r>
              <a:rPr lang="en-GB" b="1" dirty="0"/>
              <a:t>Reference: </a:t>
            </a:r>
          </a:p>
          <a:p>
            <a:endParaRPr lang="en-GB" b="1" dirty="0"/>
          </a:p>
          <a:p>
            <a:pPr algn="just"/>
            <a:r>
              <a:rPr lang="en-GB" dirty="0"/>
              <a:t>Butcher H, Elson R, </a:t>
            </a:r>
            <a:r>
              <a:rPr lang="en-GB" dirty="0" err="1"/>
              <a:t>Chattaway</a:t>
            </a:r>
            <a:r>
              <a:rPr lang="en-GB" dirty="0"/>
              <a:t> MA, Featherstone CA, Willis C, Jorgensen F, Dallman T, Jenkins C, McLauchlin J, Beck C, &amp; Harrison S (2016). Whole genome sequencing improved case ascertainment in an outbreak of Shiga toxin-producing Escherichia coli O157 associated with raw drinking milk. Epidemiology and Infection, 144(13), 2812-2823.</a:t>
            </a:r>
          </a:p>
          <a:p>
            <a:pPr algn="just"/>
            <a:endParaRPr lang="en-GB" dirty="0">
              <a:hlinkClick r:id="rId3"/>
            </a:endParaRPr>
          </a:p>
          <a:p>
            <a:pPr algn="just"/>
            <a:r>
              <a:rPr lang="en-GB" dirty="0">
                <a:hlinkClick r:id="rId3"/>
              </a:rPr>
              <a:t>https://doi.org/10.1017/S0950268816000509</a:t>
            </a:r>
            <a:endParaRPr lang="en-GB" dirty="0"/>
          </a:p>
          <a:p>
            <a:pPr algn="just"/>
            <a:endParaRPr lang="en-GB" dirty="0"/>
          </a:p>
        </p:txBody>
      </p:sp>
    </p:spTree>
    <p:extLst>
      <p:ext uri="{BB962C8B-B14F-4D97-AF65-F5344CB8AC3E}">
        <p14:creationId xmlns:p14="http://schemas.microsoft.com/office/powerpoint/2010/main" val="2166021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F5A2-CF0E-4FCA-9292-75DF2BE9841E}"/>
              </a:ext>
            </a:extLst>
          </p:cNvPr>
          <p:cNvSpPr>
            <a:spLocks noGrp="1"/>
          </p:cNvSpPr>
          <p:nvPr>
            <p:ph type="title"/>
          </p:nvPr>
        </p:nvSpPr>
        <p:spPr>
          <a:xfrm>
            <a:off x="831850" y="2560320"/>
            <a:ext cx="10515600" cy="1202055"/>
          </a:xfrm>
        </p:spPr>
        <p:txBody>
          <a:bodyPr/>
          <a:lstStyle/>
          <a:p>
            <a:r>
              <a:rPr lang="en-GB" b="1" dirty="0">
                <a:solidFill>
                  <a:srgbClr val="C00000"/>
                </a:solidFill>
              </a:rPr>
              <a:t>Mapping terminology refresher</a:t>
            </a:r>
          </a:p>
        </p:txBody>
      </p:sp>
      <p:sp>
        <p:nvSpPr>
          <p:cNvPr id="3" name="Text Placeholder 2">
            <a:extLst>
              <a:ext uri="{FF2B5EF4-FFF2-40B4-BE49-F238E27FC236}">
                <a16:creationId xmlns:a16="http://schemas.microsoft.com/office/drawing/2014/main" id="{E0D68C37-5B91-441A-825F-A14E5390570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4272933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DBE1E-703F-474F-B34D-4BDDBFE0AA0E}"/>
              </a:ext>
            </a:extLst>
          </p:cNvPr>
          <p:cNvSpPr>
            <a:spLocks noGrp="1"/>
          </p:cNvSpPr>
          <p:nvPr>
            <p:ph type="title"/>
          </p:nvPr>
        </p:nvSpPr>
        <p:spPr/>
        <p:txBody>
          <a:bodyPr/>
          <a:lstStyle/>
          <a:p>
            <a:r>
              <a:rPr lang="en-GB" b="1" dirty="0"/>
              <a:t>Some key terminology: a refresher</a:t>
            </a:r>
          </a:p>
        </p:txBody>
      </p:sp>
      <p:sp>
        <p:nvSpPr>
          <p:cNvPr id="3" name="Content Placeholder 2">
            <a:extLst>
              <a:ext uri="{FF2B5EF4-FFF2-40B4-BE49-F238E27FC236}">
                <a16:creationId xmlns:a16="http://schemas.microsoft.com/office/drawing/2014/main" id="{BE604C0D-6011-47F6-80C2-E0C5353D2EF6}"/>
              </a:ext>
            </a:extLst>
          </p:cNvPr>
          <p:cNvSpPr>
            <a:spLocks noGrp="1"/>
          </p:cNvSpPr>
          <p:nvPr>
            <p:ph idx="1"/>
          </p:nvPr>
        </p:nvSpPr>
        <p:spPr/>
        <p:txBody>
          <a:bodyPr/>
          <a:lstStyle/>
          <a:p>
            <a:r>
              <a:rPr lang="en-GB" dirty="0"/>
              <a:t>CRS</a:t>
            </a:r>
          </a:p>
          <a:p>
            <a:r>
              <a:rPr lang="en-GB" dirty="0"/>
              <a:t>Ellipse</a:t>
            </a:r>
          </a:p>
          <a:p>
            <a:r>
              <a:rPr lang="en-GB" dirty="0"/>
              <a:t>Datum</a:t>
            </a:r>
          </a:p>
          <a:p>
            <a:r>
              <a:rPr lang="en-GB" dirty="0"/>
              <a:t>Projection</a:t>
            </a:r>
          </a:p>
          <a:p>
            <a:r>
              <a:rPr lang="en-GB" dirty="0"/>
              <a:t>EPSG</a:t>
            </a:r>
          </a:p>
        </p:txBody>
      </p:sp>
    </p:spTree>
    <p:extLst>
      <p:ext uri="{BB962C8B-B14F-4D97-AF65-F5344CB8AC3E}">
        <p14:creationId xmlns:p14="http://schemas.microsoft.com/office/powerpoint/2010/main" val="779615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8E9EA-F30D-4B30-85BA-3AD04A8F75C8}"/>
              </a:ext>
            </a:extLst>
          </p:cNvPr>
          <p:cNvSpPr>
            <a:spLocks noGrp="1"/>
          </p:cNvSpPr>
          <p:nvPr>
            <p:ph type="title"/>
          </p:nvPr>
        </p:nvSpPr>
        <p:spPr/>
        <p:txBody>
          <a:bodyPr/>
          <a:lstStyle/>
          <a:p>
            <a:r>
              <a:rPr lang="en-GB" b="1" dirty="0"/>
              <a:t>Terminology</a:t>
            </a:r>
          </a:p>
        </p:txBody>
      </p:sp>
      <p:sp>
        <p:nvSpPr>
          <p:cNvPr id="3" name="Content Placeholder 2">
            <a:extLst>
              <a:ext uri="{FF2B5EF4-FFF2-40B4-BE49-F238E27FC236}">
                <a16:creationId xmlns:a16="http://schemas.microsoft.com/office/drawing/2014/main" id="{404542EC-3C26-4ABB-A9A6-6A96F3E82726}"/>
              </a:ext>
            </a:extLst>
          </p:cNvPr>
          <p:cNvSpPr>
            <a:spLocks noGrp="1"/>
          </p:cNvSpPr>
          <p:nvPr>
            <p:ph idx="1"/>
          </p:nvPr>
        </p:nvSpPr>
        <p:spPr>
          <a:xfrm>
            <a:off x="838200" y="1825625"/>
            <a:ext cx="10515600" cy="621901"/>
          </a:xfrm>
        </p:spPr>
        <p:txBody>
          <a:bodyPr/>
          <a:lstStyle/>
          <a:p>
            <a:pPr marL="0" indent="0">
              <a:buNone/>
            </a:pPr>
            <a:r>
              <a:rPr lang="en-GB" sz="2800" dirty="0">
                <a:solidFill>
                  <a:srgbClr val="C00000"/>
                </a:solidFill>
              </a:rPr>
              <a:t>CRS </a:t>
            </a:r>
            <a:r>
              <a:rPr lang="en-GB" sz="2800" dirty="0"/>
              <a:t>  =    </a:t>
            </a:r>
            <a:r>
              <a:rPr lang="en-GB" sz="2800" u="sng" dirty="0">
                <a:solidFill>
                  <a:srgbClr val="C00000"/>
                </a:solidFill>
              </a:rPr>
              <a:t>C</a:t>
            </a:r>
            <a:r>
              <a:rPr lang="en-GB" sz="2800" dirty="0"/>
              <a:t>oordinate </a:t>
            </a:r>
            <a:r>
              <a:rPr lang="en-GB" sz="2800" u="sng" dirty="0">
                <a:solidFill>
                  <a:srgbClr val="C00000"/>
                </a:solidFill>
              </a:rPr>
              <a:t>R</a:t>
            </a:r>
            <a:r>
              <a:rPr lang="en-GB" sz="2800" dirty="0"/>
              <a:t>eference </a:t>
            </a:r>
            <a:r>
              <a:rPr lang="en-GB" sz="2800" u="sng" dirty="0">
                <a:solidFill>
                  <a:srgbClr val="C00000"/>
                </a:solidFill>
              </a:rPr>
              <a:t>S</a:t>
            </a:r>
            <a:r>
              <a:rPr lang="en-GB" sz="2800" dirty="0"/>
              <a:t>ystem</a:t>
            </a:r>
          </a:p>
          <a:p>
            <a:pPr marL="0" indent="0">
              <a:buNone/>
            </a:pPr>
            <a:endParaRPr lang="en-GB" dirty="0"/>
          </a:p>
        </p:txBody>
      </p:sp>
      <p:grpSp>
        <p:nvGrpSpPr>
          <p:cNvPr id="12" name="Group 11">
            <a:extLst>
              <a:ext uri="{FF2B5EF4-FFF2-40B4-BE49-F238E27FC236}">
                <a16:creationId xmlns:a16="http://schemas.microsoft.com/office/drawing/2014/main" id="{F3ADE833-E0E7-480D-941F-EF6936B54A67}"/>
              </a:ext>
            </a:extLst>
          </p:cNvPr>
          <p:cNvGrpSpPr/>
          <p:nvPr/>
        </p:nvGrpSpPr>
        <p:grpSpPr>
          <a:xfrm>
            <a:off x="2339752" y="2780928"/>
            <a:ext cx="3600400" cy="2880320"/>
            <a:chOff x="2339752" y="2780928"/>
            <a:chExt cx="3600400" cy="2880320"/>
          </a:xfrm>
        </p:grpSpPr>
        <p:sp>
          <p:nvSpPr>
            <p:cNvPr id="13" name="Oval 12">
              <a:extLst>
                <a:ext uri="{FF2B5EF4-FFF2-40B4-BE49-F238E27FC236}">
                  <a16:creationId xmlns:a16="http://schemas.microsoft.com/office/drawing/2014/main" id="{1C295719-D66D-4D4C-8B1D-057D8264A247}"/>
                </a:ext>
              </a:extLst>
            </p:cNvPr>
            <p:cNvSpPr/>
            <p:nvPr/>
          </p:nvSpPr>
          <p:spPr>
            <a:xfrm>
              <a:off x="2339752" y="2780928"/>
              <a:ext cx="3600400" cy="2880320"/>
            </a:xfrm>
            <a:prstGeom prst="ellipse">
              <a:avLst/>
            </a:prstGeom>
            <a:no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2400" b="0" i="0" u="none" strike="noStrike" kern="0" cap="none" spc="0" normalizeH="0" baseline="0" noProof="0">
                <a:ln>
                  <a:noFill/>
                </a:ln>
                <a:solidFill>
                  <a:prstClr val="white"/>
                </a:solidFill>
                <a:effectLst/>
                <a:uLnTx/>
                <a:uFillTx/>
                <a:latin typeface="Arial"/>
                <a:ea typeface="+mn-ea"/>
                <a:cs typeface="+mn-cs"/>
              </a:endParaRPr>
            </a:p>
          </p:txBody>
        </p:sp>
        <p:sp>
          <p:nvSpPr>
            <p:cNvPr id="14" name="Oval 13">
              <a:extLst>
                <a:ext uri="{FF2B5EF4-FFF2-40B4-BE49-F238E27FC236}">
                  <a16:creationId xmlns:a16="http://schemas.microsoft.com/office/drawing/2014/main" id="{0431F677-82BD-4377-A86B-82839DFCC644}"/>
                </a:ext>
              </a:extLst>
            </p:cNvPr>
            <p:cNvSpPr/>
            <p:nvPr/>
          </p:nvSpPr>
          <p:spPr>
            <a:xfrm>
              <a:off x="2843808" y="3140968"/>
              <a:ext cx="1090600" cy="872480"/>
            </a:xfrm>
            <a:prstGeom prst="ellipse">
              <a:avLst/>
            </a:prstGeom>
            <a:no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2400" b="0" i="0" u="none" strike="noStrike" kern="0" cap="none" spc="0" normalizeH="0" baseline="0" noProof="0">
                <a:ln>
                  <a:noFill/>
                </a:ln>
                <a:solidFill>
                  <a:srgbClr val="009966"/>
                </a:solidFill>
                <a:effectLst/>
                <a:uLnTx/>
                <a:uFillTx/>
                <a:latin typeface="Arial"/>
                <a:ea typeface="+mn-ea"/>
                <a:cs typeface="+mn-cs"/>
              </a:endParaRPr>
            </a:p>
          </p:txBody>
        </p:sp>
        <p:sp>
          <p:nvSpPr>
            <p:cNvPr id="15" name="TextBox 14">
              <a:extLst>
                <a:ext uri="{FF2B5EF4-FFF2-40B4-BE49-F238E27FC236}">
                  <a16:creationId xmlns:a16="http://schemas.microsoft.com/office/drawing/2014/main" id="{7CEB290E-C408-4069-B4B5-6BB857AFBB26}"/>
                </a:ext>
              </a:extLst>
            </p:cNvPr>
            <p:cNvSpPr txBox="1"/>
            <p:nvPr/>
          </p:nvSpPr>
          <p:spPr>
            <a:xfrm>
              <a:off x="2853977" y="3334805"/>
              <a:ext cx="1093569" cy="461665"/>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solidFill>
                    <a:srgbClr val="009966"/>
                  </a:solidFill>
                  <a:effectLst/>
                  <a:uLnTx/>
                  <a:uFillTx/>
                  <a:latin typeface="Arial" pitchFamily="84" charset="0"/>
                  <a:ea typeface="ヒラギノ角ゴ Pro W3" pitchFamily="84" charset="-128"/>
                </a:rPr>
                <a:t>Ellipse</a:t>
              </a:r>
            </a:p>
          </p:txBody>
        </p:sp>
        <p:sp>
          <p:nvSpPr>
            <p:cNvPr id="16" name="Oval 15">
              <a:extLst>
                <a:ext uri="{FF2B5EF4-FFF2-40B4-BE49-F238E27FC236}">
                  <a16:creationId xmlns:a16="http://schemas.microsoft.com/office/drawing/2014/main" id="{7BAB2F86-EF0A-4E22-955E-751722296F0B}"/>
                </a:ext>
              </a:extLst>
            </p:cNvPr>
            <p:cNvSpPr/>
            <p:nvPr/>
          </p:nvSpPr>
          <p:spPr>
            <a:xfrm>
              <a:off x="4355976" y="3140968"/>
              <a:ext cx="1090600" cy="872480"/>
            </a:xfrm>
            <a:prstGeom prst="ellipse">
              <a:avLst/>
            </a:prstGeom>
            <a:no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2400" b="0" i="0" u="none" strike="noStrike" kern="0" cap="none" spc="0" normalizeH="0" baseline="0" noProof="0">
                <a:ln>
                  <a:noFill/>
                </a:ln>
                <a:solidFill>
                  <a:srgbClr val="009966"/>
                </a:solidFill>
                <a:effectLst/>
                <a:uLnTx/>
                <a:uFillTx/>
                <a:latin typeface="Arial"/>
                <a:ea typeface="+mn-ea"/>
                <a:cs typeface="+mn-cs"/>
              </a:endParaRPr>
            </a:p>
          </p:txBody>
        </p:sp>
        <p:sp>
          <p:nvSpPr>
            <p:cNvPr id="17" name="TextBox 16">
              <a:extLst>
                <a:ext uri="{FF2B5EF4-FFF2-40B4-BE49-F238E27FC236}">
                  <a16:creationId xmlns:a16="http://schemas.microsoft.com/office/drawing/2014/main" id="{37217175-E557-40A4-AD30-141CEE33C2CD}"/>
                </a:ext>
              </a:extLst>
            </p:cNvPr>
            <p:cNvSpPr txBox="1"/>
            <p:nvPr/>
          </p:nvSpPr>
          <p:spPr>
            <a:xfrm>
              <a:off x="4366145" y="3334805"/>
              <a:ext cx="1091966" cy="461665"/>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solidFill>
                    <a:srgbClr val="009966"/>
                  </a:solidFill>
                  <a:effectLst/>
                  <a:uLnTx/>
                  <a:uFillTx/>
                  <a:latin typeface="Arial" pitchFamily="84" charset="0"/>
                  <a:ea typeface="ヒラギノ角ゴ Pro W3" pitchFamily="84" charset="-128"/>
                </a:rPr>
                <a:t>Datum</a:t>
              </a:r>
            </a:p>
          </p:txBody>
        </p:sp>
        <p:sp>
          <p:nvSpPr>
            <p:cNvPr id="18" name="Oval 17">
              <a:extLst>
                <a:ext uri="{FF2B5EF4-FFF2-40B4-BE49-F238E27FC236}">
                  <a16:creationId xmlns:a16="http://schemas.microsoft.com/office/drawing/2014/main" id="{DB8043CA-808B-42F7-B6AF-4298C00725EC}"/>
                </a:ext>
              </a:extLst>
            </p:cNvPr>
            <p:cNvSpPr/>
            <p:nvPr/>
          </p:nvSpPr>
          <p:spPr>
            <a:xfrm>
              <a:off x="3214700" y="4154277"/>
              <a:ext cx="1697428" cy="872480"/>
            </a:xfrm>
            <a:prstGeom prst="ellipse">
              <a:avLst/>
            </a:prstGeom>
            <a:no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2400" b="0" i="0" u="none" strike="noStrike" kern="0" cap="none" spc="0" normalizeH="0" baseline="0" noProof="0">
                <a:ln>
                  <a:noFill/>
                </a:ln>
                <a:solidFill>
                  <a:srgbClr val="009966"/>
                </a:solidFill>
                <a:effectLst/>
                <a:uLnTx/>
                <a:uFillTx/>
                <a:latin typeface="Arial"/>
                <a:ea typeface="+mn-ea"/>
                <a:cs typeface="+mn-cs"/>
              </a:endParaRPr>
            </a:p>
          </p:txBody>
        </p:sp>
        <p:sp>
          <p:nvSpPr>
            <p:cNvPr id="19" name="TextBox 18">
              <a:extLst>
                <a:ext uri="{FF2B5EF4-FFF2-40B4-BE49-F238E27FC236}">
                  <a16:creationId xmlns:a16="http://schemas.microsoft.com/office/drawing/2014/main" id="{EA564136-C70C-49F4-8A70-4659267CDF6E}"/>
                </a:ext>
              </a:extLst>
            </p:cNvPr>
            <p:cNvSpPr txBox="1"/>
            <p:nvPr/>
          </p:nvSpPr>
          <p:spPr>
            <a:xfrm>
              <a:off x="3285797" y="4359685"/>
              <a:ext cx="1555234" cy="461665"/>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solidFill>
                    <a:srgbClr val="009966"/>
                  </a:solidFill>
                  <a:effectLst/>
                  <a:uLnTx/>
                  <a:uFillTx/>
                  <a:latin typeface="Arial" pitchFamily="84" charset="0"/>
                  <a:ea typeface="ヒラギノ角ゴ Pro W3" pitchFamily="84" charset="-128"/>
                </a:rPr>
                <a:t>Projection</a:t>
              </a:r>
            </a:p>
          </p:txBody>
        </p:sp>
      </p:grpSp>
    </p:spTree>
    <p:extLst>
      <p:ext uri="{BB962C8B-B14F-4D97-AF65-F5344CB8AC3E}">
        <p14:creationId xmlns:p14="http://schemas.microsoft.com/office/powerpoint/2010/main" val="27763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3E06B-48D1-4887-A9A1-662E76A5CB4F}"/>
              </a:ext>
            </a:extLst>
          </p:cNvPr>
          <p:cNvSpPr>
            <a:spLocks noGrp="1"/>
          </p:cNvSpPr>
          <p:nvPr>
            <p:ph type="title"/>
          </p:nvPr>
        </p:nvSpPr>
        <p:spPr/>
        <p:txBody>
          <a:bodyPr/>
          <a:lstStyle/>
          <a:p>
            <a:r>
              <a:rPr lang="en-GB" b="1" dirty="0"/>
              <a:t>Terminology</a:t>
            </a:r>
          </a:p>
        </p:txBody>
      </p:sp>
      <p:sp>
        <p:nvSpPr>
          <p:cNvPr id="4" name="Content Placeholder 2">
            <a:extLst>
              <a:ext uri="{FF2B5EF4-FFF2-40B4-BE49-F238E27FC236}">
                <a16:creationId xmlns:a16="http://schemas.microsoft.com/office/drawing/2014/main" id="{BEFB00CC-260E-40D8-AAFE-6D86FB83E516}"/>
              </a:ext>
            </a:extLst>
          </p:cNvPr>
          <p:cNvSpPr txBox="1">
            <a:spLocks/>
          </p:cNvSpPr>
          <p:nvPr/>
        </p:nvSpPr>
        <p:spPr bwMode="auto">
          <a:xfrm>
            <a:off x="2035087" y="4928165"/>
            <a:ext cx="1800200" cy="7920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ts val="1200"/>
              </a:spcBef>
              <a:spcAft>
                <a:spcPct val="0"/>
              </a:spcAft>
              <a:buFont typeface="Arial" pitchFamily="84" charset="0"/>
              <a:defRPr sz="1800" b="0" kern="1200" baseline="0">
                <a:solidFill>
                  <a:schemeClr val="tx1"/>
                </a:solidFill>
                <a:latin typeface="Arial" pitchFamily="34" charset="0"/>
                <a:ea typeface="ヒラギノ角ゴ Pro W3" pitchFamily="84" charset="-128"/>
                <a:cs typeface="ヒラギノ角ゴ Pro W3" pitchFamily="84" charset="-128"/>
              </a:defRPr>
            </a:lvl1pPr>
            <a:lvl2pPr marL="354013" indent="-176213" algn="l" rtl="0" eaLnBrk="0" fontAlgn="base" hangingPunct="0">
              <a:spcBef>
                <a:spcPts val="600"/>
              </a:spcBef>
              <a:spcAft>
                <a:spcPct val="0"/>
              </a:spcAft>
              <a:defRPr kern="1200" baseline="0">
                <a:solidFill>
                  <a:schemeClr val="tx1"/>
                </a:solidFill>
                <a:latin typeface="Arial" pitchFamily="34" charset="0"/>
                <a:ea typeface="ヒラギノ角ゴ Pro W3" pitchFamily="84" charset="-128"/>
                <a:cs typeface="+mn-cs"/>
              </a:defRPr>
            </a:lvl2pPr>
            <a:lvl3pPr marL="215900" indent="-215900" algn="l" rtl="0" eaLnBrk="0" fontAlgn="base" hangingPunct="0">
              <a:spcBef>
                <a:spcPts val="600"/>
              </a:spcBef>
              <a:spcAft>
                <a:spcPct val="0"/>
              </a:spcAft>
              <a:buFont typeface="Arial" pitchFamily="84" charset="0"/>
              <a:buChar char="•"/>
              <a:defRPr kern="1200">
                <a:solidFill>
                  <a:schemeClr val="tx1"/>
                </a:solidFill>
                <a:latin typeface="Arial" pitchFamily="34" charset="0"/>
                <a:ea typeface="ヒラギノ角ゴ Pro W3" pitchFamily="84" charset="-128"/>
                <a:cs typeface="+mn-cs"/>
              </a:defRPr>
            </a:lvl3pPr>
            <a:lvl4pPr marL="625475" indent="-190500" algn="l" rtl="0" eaLnBrk="0" fontAlgn="base" hangingPunct="0">
              <a:spcBef>
                <a:spcPts val="600"/>
              </a:spcBef>
              <a:spcAft>
                <a:spcPct val="0"/>
              </a:spcAft>
              <a:buFont typeface="Arial" pitchFamily="34" charset="0"/>
              <a:buChar char="•"/>
              <a:defRPr sz="1600" kern="1200">
                <a:solidFill>
                  <a:schemeClr val="tx1"/>
                </a:solidFill>
                <a:latin typeface="Arial" pitchFamily="34" charset="0"/>
                <a:ea typeface="ヒラギノ角ゴ Pro W3" pitchFamily="84" charset="-128"/>
                <a:cs typeface="+mn-cs"/>
              </a:defRPr>
            </a:lvl4pPr>
            <a:lvl5pPr marL="1073150" indent="-177800" algn="l" rtl="0" eaLnBrk="0" fontAlgn="base" hangingPunct="0">
              <a:spcBef>
                <a:spcPct val="20000"/>
              </a:spcBef>
              <a:spcAft>
                <a:spcPct val="0"/>
              </a:spcAft>
              <a:buFont typeface="Arial" pitchFamily="34" charset="0"/>
              <a:buChar char="•"/>
              <a:defRPr sz="1500" kern="1200">
                <a:solidFill>
                  <a:schemeClr val="tx1"/>
                </a:solidFill>
                <a:latin typeface="Arial" pitchFamily="34" charset="0"/>
                <a:ea typeface="ヒラギノ角ゴ Pro W3" pitchFamily="84" charset="-128"/>
                <a:cs typeface="+mn-cs"/>
              </a:defRPr>
            </a:lvl5pPr>
            <a:lvl6pPr marL="1520825" indent="-187325" algn="l" defTabSz="914400" rtl="0" eaLnBrk="1" latinLnBrk="0" hangingPunct="1">
              <a:spcBef>
                <a:spcPct val="20000"/>
              </a:spcBef>
              <a:buFontTx/>
              <a:buNone/>
              <a:defRPr sz="14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ts val="1200"/>
              </a:spcBef>
              <a:spcAft>
                <a:spcPct val="0"/>
              </a:spcAft>
              <a:buClrTx/>
              <a:buSzTx/>
              <a:buFont typeface="Arial" pitchFamily="84" charset="0"/>
              <a:buNone/>
              <a:tabLst/>
              <a:defRPr/>
            </a:pPr>
            <a:r>
              <a:rPr kumimoji="0" lang="en-GB" sz="2800" b="0" i="0" u="none" strike="noStrike" kern="1200" cap="none" spc="0" normalizeH="0" baseline="0" noProof="0" dirty="0">
                <a:ln>
                  <a:noFill/>
                </a:ln>
                <a:solidFill>
                  <a:srgbClr val="98002E"/>
                </a:solidFill>
                <a:effectLst/>
                <a:uLnTx/>
                <a:uFillTx/>
                <a:latin typeface="Arial" pitchFamily="34" charset="0"/>
                <a:ea typeface="ヒラギノ角ゴ Pro W3" pitchFamily="84" charset="-128"/>
              </a:rPr>
              <a:t>Ellipse </a:t>
            </a:r>
            <a:endParaRPr kumimoji="0" lang="en-GB" sz="2800" b="0" i="0" u="none" strike="noStrike" kern="1200" cap="none" spc="0" normalizeH="0" baseline="0" noProof="0" dirty="0">
              <a:ln>
                <a:noFill/>
              </a:ln>
              <a:solidFill>
                <a:prstClr val="black"/>
              </a:solidFill>
              <a:effectLst/>
              <a:uLnTx/>
              <a:uFillTx/>
              <a:latin typeface="Arial" pitchFamily="34" charset="0"/>
              <a:ea typeface="ヒラギノ角ゴ Pro W3" pitchFamily="84" charset="-128"/>
            </a:endParaRPr>
          </a:p>
        </p:txBody>
      </p:sp>
      <p:pic>
        <p:nvPicPr>
          <p:cNvPr id="5" name="Picture 4">
            <a:extLst>
              <a:ext uri="{FF2B5EF4-FFF2-40B4-BE49-F238E27FC236}">
                <a16:creationId xmlns:a16="http://schemas.microsoft.com/office/drawing/2014/main" id="{00C87743-F835-4D5F-8970-286B432F9E1A}"/>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19" b="1"/>
          <a:stretch/>
        </p:blipFill>
        <p:spPr bwMode="auto">
          <a:xfrm>
            <a:off x="1055226" y="1759813"/>
            <a:ext cx="3092123" cy="30328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a:extLst>
              <a:ext uri="{FF2B5EF4-FFF2-40B4-BE49-F238E27FC236}">
                <a16:creationId xmlns:a16="http://schemas.microsoft.com/office/drawing/2014/main" id="{48C56E73-13C2-4ACD-BC99-FECBEDA2D68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32261" y="1610725"/>
            <a:ext cx="3271966" cy="3149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a:extLst>
              <a:ext uri="{FF2B5EF4-FFF2-40B4-BE49-F238E27FC236}">
                <a16:creationId xmlns:a16="http://schemas.microsoft.com/office/drawing/2014/main" id="{CC294791-71CF-4B62-8C12-D48E1CC7879E}"/>
              </a:ext>
            </a:extLst>
          </p:cNvPr>
          <p:cNvSpPr txBox="1">
            <a:spLocks/>
          </p:cNvSpPr>
          <p:nvPr/>
        </p:nvSpPr>
        <p:spPr bwMode="auto">
          <a:xfrm>
            <a:off x="6243987" y="4995101"/>
            <a:ext cx="1800200" cy="7920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ts val="1200"/>
              </a:spcBef>
              <a:spcAft>
                <a:spcPct val="0"/>
              </a:spcAft>
              <a:buFont typeface="Arial" pitchFamily="84" charset="0"/>
              <a:defRPr sz="1800" b="0" kern="1200" baseline="0">
                <a:solidFill>
                  <a:schemeClr val="tx1"/>
                </a:solidFill>
                <a:latin typeface="Arial" pitchFamily="34" charset="0"/>
                <a:ea typeface="ヒラギノ角ゴ Pro W3" pitchFamily="84" charset="-128"/>
                <a:cs typeface="ヒラギノ角ゴ Pro W3" pitchFamily="84" charset="-128"/>
              </a:defRPr>
            </a:lvl1pPr>
            <a:lvl2pPr marL="354013" indent="-176213" algn="l" rtl="0" eaLnBrk="0" fontAlgn="base" hangingPunct="0">
              <a:spcBef>
                <a:spcPts val="600"/>
              </a:spcBef>
              <a:spcAft>
                <a:spcPct val="0"/>
              </a:spcAft>
              <a:defRPr kern="1200" baseline="0">
                <a:solidFill>
                  <a:schemeClr val="tx1"/>
                </a:solidFill>
                <a:latin typeface="Arial" pitchFamily="34" charset="0"/>
                <a:ea typeface="ヒラギノ角ゴ Pro W3" pitchFamily="84" charset="-128"/>
                <a:cs typeface="+mn-cs"/>
              </a:defRPr>
            </a:lvl2pPr>
            <a:lvl3pPr marL="215900" indent="-215900" algn="l" rtl="0" eaLnBrk="0" fontAlgn="base" hangingPunct="0">
              <a:spcBef>
                <a:spcPts val="600"/>
              </a:spcBef>
              <a:spcAft>
                <a:spcPct val="0"/>
              </a:spcAft>
              <a:buFont typeface="Arial" pitchFamily="84" charset="0"/>
              <a:buChar char="•"/>
              <a:defRPr kern="1200">
                <a:solidFill>
                  <a:schemeClr val="tx1"/>
                </a:solidFill>
                <a:latin typeface="Arial" pitchFamily="34" charset="0"/>
                <a:ea typeface="ヒラギノ角ゴ Pro W3" pitchFamily="84" charset="-128"/>
                <a:cs typeface="+mn-cs"/>
              </a:defRPr>
            </a:lvl3pPr>
            <a:lvl4pPr marL="625475" indent="-190500" algn="l" rtl="0" eaLnBrk="0" fontAlgn="base" hangingPunct="0">
              <a:spcBef>
                <a:spcPts val="600"/>
              </a:spcBef>
              <a:spcAft>
                <a:spcPct val="0"/>
              </a:spcAft>
              <a:buFont typeface="Arial" pitchFamily="34" charset="0"/>
              <a:buChar char="•"/>
              <a:defRPr sz="1600" kern="1200">
                <a:solidFill>
                  <a:schemeClr val="tx1"/>
                </a:solidFill>
                <a:latin typeface="Arial" pitchFamily="34" charset="0"/>
                <a:ea typeface="ヒラギノ角ゴ Pro W3" pitchFamily="84" charset="-128"/>
                <a:cs typeface="+mn-cs"/>
              </a:defRPr>
            </a:lvl4pPr>
            <a:lvl5pPr marL="1073150" indent="-177800" algn="l" rtl="0" eaLnBrk="0" fontAlgn="base" hangingPunct="0">
              <a:spcBef>
                <a:spcPct val="20000"/>
              </a:spcBef>
              <a:spcAft>
                <a:spcPct val="0"/>
              </a:spcAft>
              <a:buFont typeface="Arial" pitchFamily="34" charset="0"/>
              <a:buChar char="•"/>
              <a:defRPr sz="1500" kern="1200">
                <a:solidFill>
                  <a:schemeClr val="tx1"/>
                </a:solidFill>
                <a:latin typeface="Arial" pitchFamily="34" charset="0"/>
                <a:ea typeface="ヒラギノ角ゴ Pro W3" pitchFamily="84" charset="-128"/>
                <a:cs typeface="+mn-cs"/>
              </a:defRPr>
            </a:lvl5pPr>
            <a:lvl6pPr marL="1520825" indent="-187325" algn="l" defTabSz="914400" rtl="0" eaLnBrk="1" latinLnBrk="0" hangingPunct="1">
              <a:spcBef>
                <a:spcPct val="20000"/>
              </a:spcBef>
              <a:buFontTx/>
              <a:buNone/>
              <a:defRPr sz="14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ts val="1200"/>
              </a:spcBef>
              <a:spcAft>
                <a:spcPct val="0"/>
              </a:spcAft>
              <a:buClrTx/>
              <a:buSzTx/>
              <a:buFont typeface="Arial" pitchFamily="84" charset="0"/>
              <a:buNone/>
              <a:tabLst/>
              <a:defRPr/>
            </a:pPr>
            <a:r>
              <a:rPr kumimoji="0" lang="en-GB" sz="2800" b="0" i="0" u="none" strike="noStrike" kern="1200" cap="none" spc="0" normalizeH="0" baseline="0" noProof="0" dirty="0">
                <a:ln>
                  <a:noFill/>
                </a:ln>
                <a:solidFill>
                  <a:srgbClr val="98002E"/>
                </a:solidFill>
                <a:effectLst/>
                <a:uLnTx/>
                <a:uFillTx/>
                <a:latin typeface="Arial" pitchFamily="34" charset="0"/>
                <a:ea typeface="ヒラギノ角ゴ Pro W3" pitchFamily="84" charset="-128"/>
              </a:rPr>
              <a:t>Datum</a:t>
            </a:r>
            <a:endParaRPr kumimoji="0" lang="en-GB" sz="2800" b="0" i="0" u="none" strike="noStrike" kern="1200" cap="none" spc="0" normalizeH="0" baseline="0" noProof="0" dirty="0">
              <a:ln>
                <a:noFill/>
              </a:ln>
              <a:solidFill>
                <a:prstClr val="black"/>
              </a:solidFill>
              <a:effectLst/>
              <a:uLnTx/>
              <a:uFillTx/>
              <a:latin typeface="Arial" pitchFamily="34" charset="0"/>
              <a:ea typeface="ヒラギノ角ゴ Pro W3" pitchFamily="84" charset="-128"/>
            </a:endParaRPr>
          </a:p>
        </p:txBody>
      </p:sp>
    </p:spTree>
    <p:extLst>
      <p:ext uri="{BB962C8B-B14F-4D97-AF65-F5344CB8AC3E}">
        <p14:creationId xmlns:p14="http://schemas.microsoft.com/office/powerpoint/2010/main" val="2340307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3F062-7581-405B-BEB1-B68C69FA500A}"/>
              </a:ext>
            </a:extLst>
          </p:cNvPr>
          <p:cNvSpPr>
            <a:spLocks noGrp="1"/>
          </p:cNvSpPr>
          <p:nvPr>
            <p:ph type="title"/>
          </p:nvPr>
        </p:nvSpPr>
        <p:spPr/>
        <p:txBody>
          <a:bodyPr/>
          <a:lstStyle/>
          <a:p>
            <a:r>
              <a:rPr lang="en-GB" b="1" dirty="0"/>
              <a:t>Terminology</a:t>
            </a:r>
          </a:p>
        </p:txBody>
      </p:sp>
      <p:sp>
        <p:nvSpPr>
          <p:cNvPr id="4" name="Content Placeholder 2">
            <a:extLst>
              <a:ext uri="{FF2B5EF4-FFF2-40B4-BE49-F238E27FC236}">
                <a16:creationId xmlns:a16="http://schemas.microsoft.com/office/drawing/2014/main" id="{ACC8B827-3A87-457F-A904-65A4CC81F392}"/>
              </a:ext>
            </a:extLst>
          </p:cNvPr>
          <p:cNvSpPr txBox="1">
            <a:spLocks/>
          </p:cNvSpPr>
          <p:nvPr/>
        </p:nvSpPr>
        <p:spPr bwMode="auto">
          <a:xfrm>
            <a:off x="3797784" y="4510979"/>
            <a:ext cx="1277696" cy="8512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ts val="1200"/>
              </a:spcBef>
              <a:spcAft>
                <a:spcPct val="0"/>
              </a:spcAft>
              <a:buFont typeface="Arial" pitchFamily="84" charset="0"/>
              <a:defRPr sz="1800" b="0" kern="1200" baseline="0">
                <a:solidFill>
                  <a:schemeClr val="tx1"/>
                </a:solidFill>
                <a:latin typeface="Arial" pitchFamily="34" charset="0"/>
                <a:ea typeface="ヒラギノ角ゴ Pro W3" pitchFamily="84" charset="-128"/>
                <a:cs typeface="ヒラギノ角ゴ Pro W3" pitchFamily="84" charset="-128"/>
              </a:defRPr>
            </a:lvl1pPr>
            <a:lvl2pPr marL="354013" indent="-176213" algn="l" rtl="0" eaLnBrk="0" fontAlgn="base" hangingPunct="0">
              <a:spcBef>
                <a:spcPts val="600"/>
              </a:spcBef>
              <a:spcAft>
                <a:spcPct val="0"/>
              </a:spcAft>
              <a:defRPr kern="1200" baseline="0">
                <a:solidFill>
                  <a:schemeClr val="tx1"/>
                </a:solidFill>
                <a:latin typeface="Arial" pitchFamily="34" charset="0"/>
                <a:ea typeface="ヒラギノ角ゴ Pro W3" pitchFamily="84" charset="-128"/>
                <a:cs typeface="+mn-cs"/>
              </a:defRPr>
            </a:lvl2pPr>
            <a:lvl3pPr marL="215900" indent="-215900" algn="l" rtl="0" eaLnBrk="0" fontAlgn="base" hangingPunct="0">
              <a:spcBef>
                <a:spcPts val="600"/>
              </a:spcBef>
              <a:spcAft>
                <a:spcPct val="0"/>
              </a:spcAft>
              <a:buFont typeface="Arial" pitchFamily="84" charset="0"/>
              <a:buChar char="•"/>
              <a:defRPr kern="1200">
                <a:solidFill>
                  <a:schemeClr val="tx1"/>
                </a:solidFill>
                <a:latin typeface="Arial" pitchFamily="34" charset="0"/>
                <a:ea typeface="ヒラギノ角ゴ Pro W3" pitchFamily="84" charset="-128"/>
                <a:cs typeface="+mn-cs"/>
              </a:defRPr>
            </a:lvl3pPr>
            <a:lvl4pPr marL="625475" indent="-190500" algn="l" rtl="0" eaLnBrk="0" fontAlgn="base" hangingPunct="0">
              <a:spcBef>
                <a:spcPts val="600"/>
              </a:spcBef>
              <a:spcAft>
                <a:spcPct val="0"/>
              </a:spcAft>
              <a:buFont typeface="Arial" pitchFamily="34" charset="0"/>
              <a:buChar char="•"/>
              <a:defRPr sz="1600" kern="1200">
                <a:solidFill>
                  <a:schemeClr val="tx1"/>
                </a:solidFill>
                <a:latin typeface="Arial" pitchFamily="34" charset="0"/>
                <a:ea typeface="ヒラギノ角ゴ Pro W3" pitchFamily="84" charset="-128"/>
                <a:cs typeface="+mn-cs"/>
              </a:defRPr>
            </a:lvl4pPr>
            <a:lvl5pPr marL="1073150" indent="-177800" algn="l" rtl="0" eaLnBrk="0" fontAlgn="base" hangingPunct="0">
              <a:spcBef>
                <a:spcPct val="20000"/>
              </a:spcBef>
              <a:spcAft>
                <a:spcPct val="0"/>
              </a:spcAft>
              <a:buFont typeface="Arial" pitchFamily="34" charset="0"/>
              <a:buChar char="•"/>
              <a:defRPr sz="1500" kern="1200">
                <a:solidFill>
                  <a:schemeClr val="tx1"/>
                </a:solidFill>
                <a:latin typeface="Arial" pitchFamily="34" charset="0"/>
                <a:ea typeface="ヒラギノ角ゴ Pro W3" pitchFamily="84" charset="-128"/>
                <a:cs typeface="+mn-cs"/>
              </a:defRPr>
            </a:lvl5pPr>
            <a:lvl6pPr marL="1520825" indent="-187325" algn="l" defTabSz="914400" rtl="0" eaLnBrk="1" latinLnBrk="0" hangingPunct="1">
              <a:spcBef>
                <a:spcPct val="20000"/>
              </a:spcBef>
              <a:buFontTx/>
              <a:buNone/>
              <a:defRPr sz="14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ts val="1200"/>
              </a:spcBef>
              <a:spcAft>
                <a:spcPct val="0"/>
              </a:spcAft>
              <a:buClrTx/>
              <a:buSzTx/>
              <a:buFont typeface="Arial" pitchFamily="84" charset="0"/>
              <a:buNone/>
              <a:tabLst/>
              <a:defRPr/>
            </a:pPr>
            <a:r>
              <a:rPr kumimoji="0" lang="en-GB" sz="2800" b="0" i="0" u="none" strike="noStrike" kern="1200" cap="none" spc="0" normalizeH="0" baseline="0" noProof="0" dirty="0">
                <a:ln>
                  <a:noFill/>
                </a:ln>
                <a:solidFill>
                  <a:srgbClr val="98002E"/>
                </a:solidFill>
                <a:effectLst/>
                <a:uLnTx/>
                <a:uFillTx/>
                <a:latin typeface="Arial" pitchFamily="34" charset="0"/>
                <a:ea typeface="ヒラギノ角ゴ Pro W3" pitchFamily="84" charset="-128"/>
              </a:rPr>
              <a:t>Datum</a:t>
            </a:r>
            <a:endParaRPr kumimoji="0" lang="en-GB" sz="2800" b="0" i="0" u="none" strike="noStrike" kern="1200" cap="none" spc="0" normalizeH="0" baseline="0" noProof="0" dirty="0">
              <a:ln>
                <a:noFill/>
              </a:ln>
              <a:solidFill>
                <a:prstClr val="black"/>
              </a:solidFill>
              <a:effectLst/>
              <a:uLnTx/>
              <a:uFillTx/>
              <a:latin typeface="Arial" pitchFamily="34" charset="0"/>
              <a:ea typeface="ヒラギノ角ゴ Pro W3" pitchFamily="84" charset="-128"/>
            </a:endParaRPr>
          </a:p>
        </p:txBody>
      </p:sp>
      <p:pic>
        <p:nvPicPr>
          <p:cNvPr id="5" name="Picture 3">
            <a:extLst>
              <a:ext uri="{FF2B5EF4-FFF2-40B4-BE49-F238E27FC236}">
                <a16:creationId xmlns:a16="http://schemas.microsoft.com/office/drawing/2014/main" id="{AD78B94E-E22F-41F1-8B5E-1605167B1F7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1278" y="2125572"/>
            <a:ext cx="2050709" cy="19741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a:extLst>
              <a:ext uri="{FF2B5EF4-FFF2-40B4-BE49-F238E27FC236}">
                <a16:creationId xmlns:a16="http://schemas.microsoft.com/office/drawing/2014/main" id="{3FF46162-7423-47BB-A70E-7ABCAF684686}"/>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619" b="1"/>
          <a:stretch/>
        </p:blipFill>
        <p:spPr bwMode="auto">
          <a:xfrm>
            <a:off x="768388" y="2247510"/>
            <a:ext cx="1888429" cy="18522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a:extLst>
              <a:ext uri="{FF2B5EF4-FFF2-40B4-BE49-F238E27FC236}">
                <a16:creationId xmlns:a16="http://schemas.microsoft.com/office/drawing/2014/main" id="{83F3B9EC-CD5C-4100-AD2D-82A33C670478}"/>
              </a:ext>
            </a:extLst>
          </p:cNvPr>
          <p:cNvSpPr txBox="1">
            <a:spLocks/>
          </p:cNvSpPr>
          <p:nvPr/>
        </p:nvSpPr>
        <p:spPr bwMode="auto">
          <a:xfrm>
            <a:off x="1073754" y="4539555"/>
            <a:ext cx="1277696" cy="8512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ts val="1200"/>
              </a:spcBef>
              <a:spcAft>
                <a:spcPct val="0"/>
              </a:spcAft>
              <a:buFont typeface="Arial" pitchFamily="84" charset="0"/>
              <a:defRPr sz="1800" b="0" kern="1200" baseline="0">
                <a:solidFill>
                  <a:schemeClr val="tx1"/>
                </a:solidFill>
                <a:latin typeface="Arial" pitchFamily="34" charset="0"/>
                <a:ea typeface="ヒラギノ角ゴ Pro W3" pitchFamily="84" charset="-128"/>
                <a:cs typeface="ヒラギノ角ゴ Pro W3" pitchFamily="84" charset="-128"/>
              </a:defRPr>
            </a:lvl1pPr>
            <a:lvl2pPr marL="354013" indent="-176213" algn="l" rtl="0" eaLnBrk="0" fontAlgn="base" hangingPunct="0">
              <a:spcBef>
                <a:spcPts val="600"/>
              </a:spcBef>
              <a:spcAft>
                <a:spcPct val="0"/>
              </a:spcAft>
              <a:defRPr kern="1200" baseline="0">
                <a:solidFill>
                  <a:schemeClr val="tx1"/>
                </a:solidFill>
                <a:latin typeface="Arial" pitchFamily="34" charset="0"/>
                <a:ea typeface="ヒラギノ角ゴ Pro W3" pitchFamily="84" charset="-128"/>
                <a:cs typeface="+mn-cs"/>
              </a:defRPr>
            </a:lvl2pPr>
            <a:lvl3pPr marL="215900" indent="-215900" algn="l" rtl="0" eaLnBrk="0" fontAlgn="base" hangingPunct="0">
              <a:spcBef>
                <a:spcPts val="600"/>
              </a:spcBef>
              <a:spcAft>
                <a:spcPct val="0"/>
              </a:spcAft>
              <a:buFont typeface="Arial" pitchFamily="84" charset="0"/>
              <a:buChar char="•"/>
              <a:defRPr kern="1200">
                <a:solidFill>
                  <a:schemeClr val="tx1"/>
                </a:solidFill>
                <a:latin typeface="Arial" pitchFamily="34" charset="0"/>
                <a:ea typeface="ヒラギノ角ゴ Pro W3" pitchFamily="84" charset="-128"/>
                <a:cs typeface="+mn-cs"/>
              </a:defRPr>
            </a:lvl3pPr>
            <a:lvl4pPr marL="625475" indent="-190500" algn="l" rtl="0" eaLnBrk="0" fontAlgn="base" hangingPunct="0">
              <a:spcBef>
                <a:spcPts val="600"/>
              </a:spcBef>
              <a:spcAft>
                <a:spcPct val="0"/>
              </a:spcAft>
              <a:buFont typeface="Arial" pitchFamily="34" charset="0"/>
              <a:buChar char="•"/>
              <a:defRPr sz="1600" kern="1200">
                <a:solidFill>
                  <a:schemeClr val="tx1"/>
                </a:solidFill>
                <a:latin typeface="Arial" pitchFamily="34" charset="0"/>
                <a:ea typeface="ヒラギノ角ゴ Pro W3" pitchFamily="84" charset="-128"/>
                <a:cs typeface="+mn-cs"/>
              </a:defRPr>
            </a:lvl4pPr>
            <a:lvl5pPr marL="1073150" indent="-177800" algn="l" rtl="0" eaLnBrk="0" fontAlgn="base" hangingPunct="0">
              <a:spcBef>
                <a:spcPct val="20000"/>
              </a:spcBef>
              <a:spcAft>
                <a:spcPct val="0"/>
              </a:spcAft>
              <a:buFont typeface="Arial" pitchFamily="34" charset="0"/>
              <a:buChar char="•"/>
              <a:defRPr sz="1500" kern="1200">
                <a:solidFill>
                  <a:schemeClr val="tx1"/>
                </a:solidFill>
                <a:latin typeface="Arial" pitchFamily="34" charset="0"/>
                <a:ea typeface="ヒラギノ角ゴ Pro W3" pitchFamily="84" charset="-128"/>
                <a:cs typeface="+mn-cs"/>
              </a:defRPr>
            </a:lvl5pPr>
            <a:lvl6pPr marL="1520825" indent="-187325" algn="l" defTabSz="914400" rtl="0" eaLnBrk="1" latinLnBrk="0" hangingPunct="1">
              <a:spcBef>
                <a:spcPct val="20000"/>
              </a:spcBef>
              <a:buFontTx/>
              <a:buNone/>
              <a:defRPr sz="14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ts val="1200"/>
              </a:spcBef>
              <a:spcAft>
                <a:spcPct val="0"/>
              </a:spcAft>
              <a:buClrTx/>
              <a:buSzTx/>
              <a:buFont typeface="Arial" pitchFamily="84" charset="0"/>
              <a:buNone/>
              <a:tabLst/>
              <a:defRPr/>
            </a:pPr>
            <a:r>
              <a:rPr kumimoji="0" lang="en-GB" sz="2800" b="0" i="0" u="none" strike="noStrike" kern="1200" cap="none" spc="0" normalizeH="0" baseline="0" noProof="0" dirty="0">
                <a:ln>
                  <a:noFill/>
                </a:ln>
                <a:solidFill>
                  <a:srgbClr val="98002E"/>
                </a:solidFill>
                <a:effectLst/>
                <a:uLnTx/>
                <a:uFillTx/>
                <a:latin typeface="Arial" pitchFamily="34" charset="0"/>
                <a:ea typeface="ヒラギノ角ゴ Pro W3" pitchFamily="84" charset="-128"/>
              </a:rPr>
              <a:t>Ellipse</a:t>
            </a:r>
            <a:endParaRPr kumimoji="0" lang="en-GB" sz="2800" b="0" i="0" u="none" strike="noStrike" kern="1200" cap="none" spc="0" normalizeH="0" baseline="0" noProof="0" dirty="0">
              <a:ln>
                <a:noFill/>
              </a:ln>
              <a:solidFill>
                <a:prstClr val="black"/>
              </a:solidFill>
              <a:effectLst/>
              <a:uLnTx/>
              <a:uFillTx/>
              <a:latin typeface="Arial" pitchFamily="34" charset="0"/>
              <a:ea typeface="ヒラギノ角ゴ Pro W3" pitchFamily="84" charset="-128"/>
            </a:endParaRPr>
          </a:p>
        </p:txBody>
      </p:sp>
      <p:pic>
        <p:nvPicPr>
          <p:cNvPr id="8" name="Picture 2">
            <a:extLst>
              <a:ext uri="{FF2B5EF4-FFF2-40B4-BE49-F238E27FC236}">
                <a16:creationId xmlns:a16="http://schemas.microsoft.com/office/drawing/2014/main" id="{32655F81-4176-4029-99F4-63F3ED452FA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00192" y="2024364"/>
            <a:ext cx="2403902" cy="2298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ontent Placeholder 2">
            <a:extLst>
              <a:ext uri="{FF2B5EF4-FFF2-40B4-BE49-F238E27FC236}">
                <a16:creationId xmlns:a16="http://schemas.microsoft.com/office/drawing/2014/main" id="{CF3EC686-4282-4C63-B5AD-38BA53D59DCB}"/>
              </a:ext>
            </a:extLst>
          </p:cNvPr>
          <p:cNvSpPr txBox="1">
            <a:spLocks/>
          </p:cNvSpPr>
          <p:nvPr/>
        </p:nvSpPr>
        <p:spPr bwMode="auto">
          <a:xfrm>
            <a:off x="6863294" y="4510978"/>
            <a:ext cx="1741153" cy="8512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ts val="1200"/>
              </a:spcBef>
              <a:spcAft>
                <a:spcPct val="0"/>
              </a:spcAft>
              <a:buFont typeface="Arial" pitchFamily="84" charset="0"/>
              <a:defRPr sz="1800" b="0" kern="1200" baseline="0">
                <a:solidFill>
                  <a:schemeClr val="tx1"/>
                </a:solidFill>
                <a:latin typeface="Arial" pitchFamily="34" charset="0"/>
                <a:ea typeface="ヒラギノ角ゴ Pro W3" pitchFamily="84" charset="-128"/>
                <a:cs typeface="ヒラギノ角ゴ Pro W3" pitchFamily="84" charset="-128"/>
              </a:defRPr>
            </a:lvl1pPr>
            <a:lvl2pPr marL="354013" indent="-176213" algn="l" rtl="0" eaLnBrk="0" fontAlgn="base" hangingPunct="0">
              <a:spcBef>
                <a:spcPts val="600"/>
              </a:spcBef>
              <a:spcAft>
                <a:spcPct val="0"/>
              </a:spcAft>
              <a:defRPr kern="1200" baseline="0">
                <a:solidFill>
                  <a:schemeClr val="tx1"/>
                </a:solidFill>
                <a:latin typeface="Arial" pitchFamily="34" charset="0"/>
                <a:ea typeface="ヒラギノ角ゴ Pro W3" pitchFamily="84" charset="-128"/>
                <a:cs typeface="+mn-cs"/>
              </a:defRPr>
            </a:lvl2pPr>
            <a:lvl3pPr marL="215900" indent="-215900" algn="l" rtl="0" eaLnBrk="0" fontAlgn="base" hangingPunct="0">
              <a:spcBef>
                <a:spcPts val="600"/>
              </a:spcBef>
              <a:spcAft>
                <a:spcPct val="0"/>
              </a:spcAft>
              <a:buFont typeface="Arial" pitchFamily="84" charset="0"/>
              <a:buChar char="•"/>
              <a:defRPr kern="1200">
                <a:solidFill>
                  <a:schemeClr val="tx1"/>
                </a:solidFill>
                <a:latin typeface="Arial" pitchFamily="34" charset="0"/>
                <a:ea typeface="ヒラギノ角ゴ Pro W3" pitchFamily="84" charset="-128"/>
                <a:cs typeface="+mn-cs"/>
              </a:defRPr>
            </a:lvl3pPr>
            <a:lvl4pPr marL="625475" indent="-190500" algn="l" rtl="0" eaLnBrk="0" fontAlgn="base" hangingPunct="0">
              <a:spcBef>
                <a:spcPts val="600"/>
              </a:spcBef>
              <a:spcAft>
                <a:spcPct val="0"/>
              </a:spcAft>
              <a:buFont typeface="Arial" pitchFamily="34" charset="0"/>
              <a:buChar char="•"/>
              <a:defRPr sz="1600" kern="1200">
                <a:solidFill>
                  <a:schemeClr val="tx1"/>
                </a:solidFill>
                <a:latin typeface="Arial" pitchFamily="34" charset="0"/>
                <a:ea typeface="ヒラギノ角ゴ Pro W3" pitchFamily="84" charset="-128"/>
                <a:cs typeface="+mn-cs"/>
              </a:defRPr>
            </a:lvl4pPr>
            <a:lvl5pPr marL="1073150" indent="-177800" algn="l" rtl="0" eaLnBrk="0" fontAlgn="base" hangingPunct="0">
              <a:spcBef>
                <a:spcPct val="20000"/>
              </a:spcBef>
              <a:spcAft>
                <a:spcPct val="0"/>
              </a:spcAft>
              <a:buFont typeface="Arial" pitchFamily="34" charset="0"/>
              <a:buChar char="•"/>
              <a:defRPr sz="1500" kern="1200">
                <a:solidFill>
                  <a:schemeClr val="tx1"/>
                </a:solidFill>
                <a:latin typeface="Arial" pitchFamily="34" charset="0"/>
                <a:ea typeface="ヒラギノ角ゴ Pro W3" pitchFamily="84" charset="-128"/>
                <a:cs typeface="+mn-cs"/>
              </a:defRPr>
            </a:lvl5pPr>
            <a:lvl6pPr marL="1520825" indent="-187325" algn="l" defTabSz="914400" rtl="0" eaLnBrk="1" latinLnBrk="0" hangingPunct="1">
              <a:spcBef>
                <a:spcPct val="20000"/>
              </a:spcBef>
              <a:buFontTx/>
              <a:buNone/>
              <a:defRPr sz="14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ts val="1200"/>
              </a:spcBef>
              <a:spcAft>
                <a:spcPct val="0"/>
              </a:spcAft>
              <a:buClrTx/>
              <a:buSzTx/>
              <a:buFont typeface="Arial" pitchFamily="84" charset="0"/>
              <a:buNone/>
              <a:tabLst/>
              <a:defRPr/>
            </a:pPr>
            <a:r>
              <a:rPr kumimoji="0" lang="en-GB" sz="2800" b="0" i="0" u="none" strike="noStrike" kern="1200" cap="none" spc="0" normalizeH="0" baseline="0" noProof="0" dirty="0">
                <a:ln>
                  <a:noFill/>
                </a:ln>
                <a:solidFill>
                  <a:srgbClr val="98002E"/>
                </a:solidFill>
                <a:effectLst/>
                <a:uLnTx/>
                <a:uFillTx/>
                <a:latin typeface="Arial" pitchFamily="34" charset="0"/>
                <a:ea typeface="ヒラギノ角ゴ Pro W3" pitchFamily="84" charset="-128"/>
              </a:rPr>
              <a:t>3D Globe</a:t>
            </a:r>
            <a:endParaRPr kumimoji="0" lang="en-GB" sz="2800" b="0" i="0" u="none" strike="noStrike" kern="1200" cap="none" spc="0" normalizeH="0" baseline="0" noProof="0" dirty="0">
              <a:ln>
                <a:noFill/>
              </a:ln>
              <a:solidFill>
                <a:prstClr val="black"/>
              </a:solidFill>
              <a:effectLst/>
              <a:uLnTx/>
              <a:uFillTx/>
              <a:latin typeface="Arial" pitchFamily="34" charset="0"/>
              <a:ea typeface="ヒラギノ角ゴ Pro W3" pitchFamily="84" charset="-128"/>
            </a:endParaRPr>
          </a:p>
        </p:txBody>
      </p:sp>
      <p:sp>
        <p:nvSpPr>
          <p:cNvPr id="10" name="Content Placeholder 2">
            <a:extLst>
              <a:ext uri="{FF2B5EF4-FFF2-40B4-BE49-F238E27FC236}">
                <a16:creationId xmlns:a16="http://schemas.microsoft.com/office/drawing/2014/main" id="{C344BD25-AE3F-471F-9F0B-000A8ACCFEEA}"/>
              </a:ext>
            </a:extLst>
          </p:cNvPr>
          <p:cNvSpPr txBox="1">
            <a:spLocks/>
          </p:cNvSpPr>
          <p:nvPr/>
        </p:nvSpPr>
        <p:spPr bwMode="auto">
          <a:xfrm>
            <a:off x="2772430" y="2748003"/>
            <a:ext cx="1277696" cy="8512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ts val="1200"/>
              </a:spcBef>
              <a:spcAft>
                <a:spcPct val="0"/>
              </a:spcAft>
              <a:buFont typeface="Arial" pitchFamily="84" charset="0"/>
              <a:defRPr sz="1800" b="0" kern="1200" baseline="0">
                <a:solidFill>
                  <a:schemeClr val="tx1"/>
                </a:solidFill>
                <a:latin typeface="Arial" pitchFamily="34" charset="0"/>
                <a:ea typeface="ヒラギノ角ゴ Pro W3" pitchFamily="84" charset="-128"/>
                <a:cs typeface="ヒラギノ角ゴ Pro W3" pitchFamily="84" charset="-128"/>
              </a:defRPr>
            </a:lvl1pPr>
            <a:lvl2pPr marL="354013" indent="-176213" algn="l" rtl="0" eaLnBrk="0" fontAlgn="base" hangingPunct="0">
              <a:spcBef>
                <a:spcPts val="600"/>
              </a:spcBef>
              <a:spcAft>
                <a:spcPct val="0"/>
              </a:spcAft>
              <a:defRPr kern="1200" baseline="0">
                <a:solidFill>
                  <a:schemeClr val="tx1"/>
                </a:solidFill>
                <a:latin typeface="Arial" pitchFamily="34" charset="0"/>
                <a:ea typeface="ヒラギノ角ゴ Pro W3" pitchFamily="84" charset="-128"/>
                <a:cs typeface="+mn-cs"/>
              </a:defRPr>
            </a:lvl2pPr>
            <a:lvl3pPr marL="215900" indent="-215900" algn="l" rtl="0" eaLnBrk="0" fontAlgn="base" hangingPunct="0">
              <a:spcBef>
                <a:spcPts val="600"/>
              </a:spcBef>
              <a:spcAft>
                <a:spcPct val="0"/>
              </a:spcAft>
              <a:buFont typeface="Arial" pitchFamily="84" charset="0"/>
              <a:buChar char="•"/>
              <a:defRPr kern="1200">
                <a:solidFill>
                  <a:schemeClr val="tx1"/>
                </a:solidFill>
                <a:latin typeface="Arial" pitchFamily="34" charset="0"/>
                <a:ea typeface="ヒラギノ角ゴ Pro W3" pitchFamily="84" charset="-128"/>
                <a:cs typeface="+mn-cs"/>
              </a:defRPr>
            </a:lvl3pPr>
            <a:lvl4pPr marL="625475" indent="-190500" algn="l" rtl="0" eaLnBrk="0" fontAlgn="base" hangingPunct="0">
              <a:spcBef>
                <a:spcPts val="600"/>
              </a:spcBef>
              <a:spcAft>
                <a:spcPct val="0"/>
              </a:spcAft>
              <a:buFont typeface="Arial" pitchFamily="34" charset="0"/>
              <a:buChar char="•"/>
              <a:defRPr sz="1600" kern="1200">
                <a:solidFill>
                  <a:schemeClr val="tx1"/>
                </a:solidFill>
                <a:latin typeface="Arial" pitchFamily="34" charset="0"/>
                <a:ea typeface="ヒラギノ角ゴ Pro W3" pitchFamily="84" charset="-128"/>
                <a:cs typeface="+mn-cs"/>
              </a:defRPr>
            </a:lvl4pPr>
            <a:lvl5pPr marL="1073150" indent="-177800" algn="l" rtl="0" eaLnBrk="0" fontAlgn="base" hangingPunct="0">
              <a:spcBef>
                <a:spcPct val="20000"/>
              </a:spcBef>
              <a:spcAft>
                <a:spcPct val="0"/>
              </a:spcAft>
              <a:buFont typeface="Arial" pitchFamily="34" charset="0"/>
              <a:buChar char="•"/>
              <a:defRPr sz="1500" kern="1200">
                <a:solidFill>
                  <a:schemeClr val="tx1"/>
                </a:solidFill>
                <a:latin typeface="Arial" pitchFamily="34" charset="0"/>
                <a:ea typeface="ヒラギノ角ゴ Pro W3" pitchFamily="84" charset="-128"/>
                <a:cs typeface="+mn-cs"/>
              </a:defRPr>
            </a:lvl5pPr>
            <a:lvl6pPr marL="1520825" indent="-187325" algn="l" defTabSz="914400" rtl="0" eaLnBrk="1" latinLnBrk="0" hangingPunct="1">
              <a:spcBef>
                <a:spcPct val="20000"/>
              </a:spcBef>
              <a:buFontTx/>
              <a:buNone/>
              <a:defRPr sz="14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ts val="1200"/>
              </a:spcBef>
              <a:spcAft>
                <a:spcPct val="0"/>
              </a:spcAft>
              <a:buClrTx/>
              <a:buSzTx/>
              <a:buFont typeface="Arial" pitchFamily="84" charset="0"/>
              <a:buNone/>
              <a:tabLst/>
              <a:defRPr/>
            </a:pPr>
            <a:r>
              <a:rPr kumimoji="0" lang="en-GB" sz="5400" b="0" i="0" u="none" strike="noStrike" kern="1200" cap="none" spc="0" normalizeH="0" baseline="0" noProof="0" dirty="0">
                <a:ln>
                  <a:noFill/>
                </a:ln>
                <a:solidFill>
                  <a:prstClr val="black"/>
                </a:solidFill>
                <a:effectLst/>
                <a:uLnTx/>
                <a:uFillTx/>
                <a:latin typeface="Arial" pitchFamily="34" charset="0"/>
                <a:ea typeface="ヒラギノ角ゴ Pro W3" pitchFamily="84" charset="-128"/>
              </a:rPr>
              <a:t>+</a:t>
            </a:r>
          </a:p>
        </p:txBody>
      </p:sp>
      <p:sp>
        <p:nvSpPr>
          <p:cNvPr id="11" name="Content Placeholder 2">
            <a:extLst>
              <a:ext uri="{FF2B5EF4-FFF2-40B4-BE49-F238E27FC236}">
                <a16:creationId xmlns:a16="http://schemas.microsoft.com/office/drawing/2014/main" id="{594DC004-2992-4568-8460-48D438D8DF63}"/>
              </a:ext>
            </a:extLst>
          </p:cNvPr>
          <p:cNvSpPr txBox="1">
            <a:spLocks/>
          </p:cNvSpPr>
          <p:nvPr/>
        </p:nvSpPr>
        <p:spPr bwMode="auto">
          <a:xfrm>
            <a:off x="5585598" y="2687035"/>
            <a:ext cx="1277696" cy="8512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ts val="1200"/>
              </a:spcBef>
              <a:spcAft>
                <a:spcPct val="0"/>
              </a:spcAft>
              <a:buFont typeface="Arial" pitchFamily="84" charset="0"/>
              <a:defRPr sz="1800" b="0" kern="1200" baseline="0">
                <a:solidFill>
                  <a:schemeClr val="tx1"/>
                </a:solidFill>
                <a:latin typeface="Arial" pitchFamily="34" charset="0"/>
                <a:ea typeface="ヒラギノ角ゴ Pro W3" pitchFamily="84" charset="-128"/>
                <a:cs typeface="ヒラギノ角ゴ Pro W3" pitchFamily="84" charset="-128"/>
              </a:defRPr>
            </a:lvl1pPr>
            <a:lvl2pPr marL="354013" indent="-176213" algn="l" rtl="0" eaLnBrk="0" fontAlgn="base" hangingPunct="0">
              <a:spcBef>
                <a:spcPts val="600"/>
              </a:spcBef>
              <a:spcAft>
                <a:spcPct val="0"/>
              </a:spcAft>
              <a:defRPr kern="1200" baseline="0">
                <a:solidFill>
                  <a:schemeClr val="tx1"/>
                </a:solidFill>
                <a:latin typeface="Arial" pitchFamily="34" charset="0"/>
                <a:ea typeface="ヒラギノ角ゴ Pro W3" pitchFamily="84" charset="-128"/>
                <a:cs typeface="+mn-cs"/>
              </a:defRPr>
            </a:lvl2pPr>
            <a:lvl3pPr marL="215900" indent="-215900" algn="l" rtl="0" eaLnBrk="0" fontAlgn="base" hangingPunct="0">
              <a:spcBef>
                <a:spcPts val="600"/>
              </a:spcBef>
              <a:spcAft>
                <a:spcPct val="0"/>
              </a:spcAft>
              <a:buFont typeface="Arial" pitchFamily="84" charset="0"/>
              <a:buChar char="•"/>
              <a:defRPr kern="1200">
                <a:solidFill>
                  <a:schemeClr val="tx1"/>
                </a:solidFill>
                <a:latin typeface="Arial" pitchFamily="34" charset="0"/>
                <a:ea typeface="ヒラギノ角ゴ Pro W3" pitchFamily="84" charset="-128"/>
                <a:cs typeface="+mn-cs"/>
              </a:defRPr>
            </a:lvl3pPr>
            <a:lvl4pPr marL="625475" indent="-190500" algn="l" rtl="0" eaLnBrk="0" fontAlgn="base" hangingPunct="0">
              <a:spcBef>
                <a:spcPts val="600"/>
              </a:spcBef>
              <a:spcAft>
                <a:spcPct val="0"/>
              </a:spcAft>
              <a:buFont typeface="Arial" pitchFamily="34" charset="0"/>
              <a:buChar char="•"/>
              <a:defRPr sz="1600" kern="1200">
                <a:solidFill>
                  <a:schemeClr val="tx1"/>
                </a:solidFill>
                <a:latin typeface="Arial" pitchFamily="34" charset="0"/>
                <a:ea typeface="ヒラギノ角ゴ Pro W3" pitchFamily="84" charset="-128"/>
                <a:cs typeface="+mn-cs"/>
              </a:defRPr>
            </a:lvl4pPr>
            <a:lvl5pPr marL="1073150" indent="-177800" algn="l" rtl="0" eaLnBrk="0" fontAlgn="base" hangingPunct="0">
              <a:spcBef>
                <a:spcPct val="20000"/>
              </a:spcBef>
              <a:spcAft>
                <a:spcPct val="0"/>
              </a:spcAft>
              <a:buFont typeface="Arial" pitchFamily="34" charset="0"/>
              <a:buChar char="•"/>
              <a:defRPr sz="1500" kern="1200">
                <a:solidFill>
                  <a:schemeClr val="tx1"/>
                </a:solidFill>
                <a:latin typeface="Arial" pitchFamily="34" charset="0"/>
                <a:ea typeface="ヒラギノ角ゴ Pro W3" pitchFamily="84" charset="-128"/>
                <a:cs typeface="+mn-cs"/>
              </a:defRPr>
            </a:lvl5pPr>
            <a:lvl6pPr marL="1520825" indent="-187325" algn="l" defTabSz="914400" rtl="0" eaLnBrk="1" latinLnBrk="0" hangingPunct="1">
              <a:spcBef>
                <a:spcPct val="20000"/>
              </a:spcBef>
              <a:buFontTx/>
              <a:buNone/>
              <a:defRPr sz="14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ts val="1200"/>
              </a:spcBef>
              <a:spcAft>
                <a:spcPct val="0"/>
              </a:spcAft>
              <a:buClrTx/>
              <a:buSzTx/>
              <a:buFont typeface="Arial" pitchFamily="84" charset="0"/>
              <a:buNone/>
              <a:tabLst/>
              <a:defRPr/>
            </a:pPr>
            <a:r>
              <a:rPr kumimoji="0" lang="en-GB" sz="5400" b="0" i="0" u="none" strike="noStrike" kern="1200" cap="none" spc="0" normalizeH="0" baseline="0" noProof="0" dirty="0">
                <a:ln>
                  <a:noFill/>
                </a:ln>
                <a:solidFill>
                  <a:prstClr val="black"/>
                </a:solidFill>
                <a:effectLst/>
                <a:uLnTx/>
                <a:uFillTx/>
                <a:latin typeface="Arial" pitchFamily="34" charset="0"/>
                <a:ea typeface="ヒラギノ角ゴ Pro W3" pitchFamily="84" charset="-128"/>
              </a:rPr>
              <a:t>=</a:t>
            </a:r>
          </a:p>
        </p:txBody>
      </p:sp>
    </p:spTree>
    <p:extLst>
      <p:ext uri="{BB962C8B-B14F-4D97-AF65-F5344CB8AC3E}">
        <p14:creationId xmlns:p14="http://schemas.microsoft.com/office/powerpoint/2010/main" val="640984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8131-2A32-430E-88FB-FEB9D4335C23}"/>
              </a:ext>
            </a:extLst>
          </p:cNvPr>
          <p:cNvSpPr>
            <a:spLocks noGrp="1"/>
          </p:cNvSpPr>
          <p:nvPr>
            <p:ph type="title"/>
          </p:nvPr>
        </p:nvSpPr>
        <p:spPr/>
        <p:txBody>
          <a:bodyPr/>
          <a:lstStyle/>
          <a:p>
            <a:r>
              <a:rPr lang="en-GB" b="1" dirty="0"/>
              <a:t>Terminology</a:t>
            </a:r>
          </a:p>
        </p:txBody>
      </p:sp>
      <p:pic>
        <p:nvPicPr>
          <p:cNvPr id="9" name="Picture 2">
            <a:extLst>
              <a:ext uri="{FF2B5EF4-FFF2-40B4-BE49-F238E27FC236}">
                <a16:creationId xmlns:a16="http://schemas.microsoft.com/office/drawing/2014/main" id="{1FA2439D-FDCD-4C0B-AF54-8D6903F5694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0839" y="1844824"/>
            <a:ext cx="2403902" cy="2298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2">
            <a:extLst>
              <a:ext uri="{FF2B5EF4-FFF2-40B4-BE49-F238E27FC236}">
                <a16:creationId xmlns:a16="http://schemas.microsoft.com/office/drawing/2014/main" id="{C919231A-9A16-49C5-BAB7-7B4AE7E16A9E}"/>
              </a:ext>
            </a:extLst>
          </p:cNvPr>
          <p:cNvSpPr txBox="1">
            <a:spLocks/>
          </p:cNvSpPr>
          <p:nvPr/>
        </p:nvSpPr>
        <p:spPr bwMode="auto">
          <a:xfrm>
            <a:off x="1309686" y="4509120"/>
            <a:ext cx="1741153" cy="8512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ts val="1200"/>
              </a:spcBef>
              <a:spcAft>
                <a:spcPct val="0"/>
              </a:spcAft>
              <a:buFont typeface="Arial" pitchFamily="84" charset="0"/>
              <a:defRPr sz="1800" b="0" kern="1200" baseline="0">
                <a:solidFill>
                  <a:schemeClr val="tx1"/>
                </a:solidFill>
                <a:latin typeface="Arial" pitchFamily="34" charset="0"/>
                <a:ea typeface="ヒラギノ角ゴ Pro W3" pitchFamily="84" charset="-128"/>
                <a:cs typeface="ヒラギノ角ゴ Pro W3" pitchFamily="84" charset="-128"/>
              </a:defRPr>
            </a:lvl1pPr>
            <a:lvl2pPr marL="354013" indent="-176213" algn="l" rtl="0" eaLnBrk="0" fontAlgn="base" hangingPunct="0">
              <a:spcBef>
                <a:spcPts val="600"/>
              </a:spcBef>
              <a:spcAft>
                <a:spcPct val="0"/>
              </a:spcAft>
              <a:defRPr kern="1200" baseline="0">
                <a:solidFill>
                  <a:schemeClr val="tx1"/>
                </a:solidFill>
                <a:latin typeface="Arial" pitchFamily="34" charset="0"/>
                <a:ea typeface="ヒラギノ角ゴ Pro W3" pitchFamily="84" charset="-128"/>
                <a:cs typeface="+mn-cs"/>
              </a:defRPr>
            </a:lvl2pPr>
            <a:lvl3pPr marL="215900" indent="-215900" algn="l" rtl="0" eaLnBrk="0" fontAlgn="base" hangingPunct="0">
              <a:spcBef>
                <a:spcPts val="600"/>
              </a:spcBef>
              <a:spcAft>
                <a:spcPct val="0"/>
              </a:spcAft>
              <a:buFont typeface="Arial" pitchFamily="84" charset="0"/>
              <a:buChar char="•"/>
              <a:defRPr kern="1200">
                <a:solidFill>
                  <a:schemeClr val="tx1"/>
                </a:solidFill>
                <a:latin typeface="Arial" pitchFamily="34" charset="0"/>
                <a:ea typeface="ヒラギノ角ゴ Pro W3" pitchFamily="84" charset="-128"/>
                <a:cs typeface="+mn-cs"/>
              </a:defRPr>
            </a:lvl3pPr>
            <a:lvl4pPr marL="625475" indent="-190500" algn="l" rtl="0" eaLnBrk="0" fontAlgn="base" hangingPunct="0">
              <a:spcBef>
                <a:spcPts val="600"/>
              </a:spcBef>
              <a:spcAft>
                <a:spcPct val="0"/>
              </a:spcAft>
              <a:buFont typeface="Arial" pitchFamily="34" charset="0"/>
              <a:buChar char="•"/>
              <a:defRPr sz="1600" kern="1200">
                <a:solidFill>
                  <a:schemeClr val="tx1"/>
                </a:solidFill>
                <a:latin typeface="Arial" pitchFamily="34" charset="0"/>
                <a:ea typeface="ヒラギノ角ゴ Pro W3" pitchFamily="84" charset="-128"/>
                <a:cs typeface="+mn-cs"/>
              </a:defRPr>
            </a:lvl4pPr>
            <a:lvl5pPr marL="1073150" indent="-177800" algn="l" rtl="0" eaLnBrk="0" fontAlgn="base" hangingPunct="0">
              <a:spcBef>
                <a:spcPct val="20000"/>
              </a:spcBef>
              <a:spcAft>
                <a:spcPct val="0"/>
              </a:spcAft>
              <a:buFont typeface="Arial" pitchFamily="34" charset="0"/>
              <a:buChar char="•"/>
              <a:defRPr sz="1500" kern="1200">
                <a:solidFill>
                  <a:schemeClr val="tx1"/>
                </a:solidFill>
                <a:latin typeface="Arial" pitchFamily="34" charset="0"/>
                <a:ea typeface="ヒラギノ角ゴ Pro W3" pitchFamily="84" charset="-128"/>
                <a:cs typeface="+mn-cs"/>
              </a:defRPr>
            </a:lvl5pPr>
            <a:lvl6pPr marL="1520825" indent="-187325" algn="l" defTabSz="914400" rtl="0" eaLnBrk="1" latinLnBrk="0" hangingPunct="1">
              <a:spcBef>
                <a:spcPct val="20000"/>
              </a:spcBef>
              <a:buFontTx/>
              <a:buNone/>
              <a:defRPr sz="14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ts val="1200"/>
              </a:spcBef>
              <a:spcAft>
                <a:spcPct val="0"/>
              </a:spcAft>
              <a:buClrTx/>
              <a:buSzTx/>
              <a:buFont typeface="Arial" pitchFamily="84" charset="0"/>
              <a:buNone/>
              <a:tabLst/>
              <a:defRPr/>
            </a:pPr>
            <a:r>
              <a:rPr kumimoji="0" lang="en-GB" sz="2800" b="0" i="0" u="none" strike="noStrike" kern="1200" cap="none" spc="0" normalizeH="0" baseline="0" noProof="0" dirty="0">
                <a:ln>
                  <a:noFill/>
                </a:ln>
                <a:solidFill>
                  <a:srgbClr val="98002E"/>
                </a:solidFill>
                <a:effectLst/>
                <a:uLnTx/>
                <a:uFillTx/>
                <a:latin typeface="Arial" pitchFamily="34" charset="0"/>
                <a:ea typeface="ヒラギノ角ゴ Pro W3" pitchFamily="84" charset="-128"/>
              </a:rPr>
              <a:t>3D Globe</a:t>
            </a:r>
            <a:endParaRPr kumimoji="0" lang="en-GB" sz="2800" b="0" i="0" u="none" strike="noStrike" kern="1200" cap="none" spc="0" normalizeH="0" baseline="0" noProof="0" dirty="0">
              <a:ln>
                <a:noFill/>
              </a:ln>
              <a:solidFill>
                <a:prstClr val="black"/>
              </a:solidFill>
              <a:effectLst/>
              <a:uLnTx/>
              <a:uFillTx/>
              <a:latin typeface="Arial" pitchFamily="34" charset="0"/>
              <a:ea typeface="ヒラギノ角ゴ Pro W3" pitchFamily="84" charset="-128"/>
            </a:endParaRPr>
          </a:p>
        </p:txBody>
      </p:sp>
      <p:pic>
        <p:nvPicPr>
          <p:cNvPr id="11" name="Picture 2">
            <a:extLst>
              <a:ext uri="{FF2B5EF4-FFF2-40B4-BE49-F238E27FC236}">
                <a16:creationId xmlns:a16="http://schemas.microsoft.com/office/drawing/2014/main" id="{2E9CD818-9B28-47F9-AF48-E5D5513F9EF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39951" y="1864109"/>
            <a:ext cx="4657725" cy="250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Content Placeholder 2">
            <a:extLst>
              <a:ext uri="{FF2B5EF4-FFF2-40B4-BE49-F238E27FC236}">
                <a16:creationId xmlns:a16="http://schemas.microsoft.com/office/drawing/2014/main" id="{32BAAB24-DDD9-4704-A836-2AC432038A5C}"/>
              </a:ext>
            </a:extLst>
          </p:cNvPr>
          <p:cNvSpPr txBox="1">
            <a:spLocks/>
          </p:cNvSpPr>
          <p:nvPr/>
        </p:nvSpPr>
        <p:spPr bwMode="auto">
          <a:xfrm>
            <a:off x="5624504" y="4509120"/>
            <a:ext cx="1741153" cy="8512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ts val="1200"/>
              </a:spcBef>
              <a:spcAft>
                <a:spcPct val="0"/>
              </a:spcAft>
              <a:buFont typeface="Arial" pitchFamily="84" charset="0"/>
              <a:defRPr sz="1800" b="0" kern="1200" baseline="0">
                <a:solidFill>
                  <a:schemeClr val="tx1"/>
                </a:solidFill>
                <a:latin typeface="Arial" pitchFamily="34" charset="0"/>
                <a:ea typeface="ヒラギノ角ゴ Pro W3" pitchFamily="84" charset="-128"/>
                <a:cs typeface="ヒラギノ角ゴ Pro W3" pitchFamily="84" charset="-128"/>
              </a:defRPr>
            </a:lvl1pPr>
            <a:lvl2pPr marL="354013" indent="-176213" algn="l" rtl="0" eaLnBrk="0" fontAlgn="base" hangingPunct="0">
              <a:spcBef>
                <a:spcPts val="600"/>
              </a:spcBef>
              <a:spcAft>
                <a:spcPct val="0"/>
              </a:spcAft>
              <a:defRPr kern="1200" baseline="0">
                <a:solidFill>
                  <a:schemeClr val="tx1"/>
                </a:solidFill>
                <a:latin typeface="Arial" pitchFamily="34" charset="0"/>
                <a:ea typeface="ヒラギノ角ゴ Pro W3" pitchFamily="84" charset="-128"/>
                <a:cs typeface="+mn-cs"/>
              </a:defRPr>
            </a:lvl2pPr>
            <a:lvl3pPr marL="215900" indent="-215900" algn="l" rtl="0" eaLnBrk="0" fontAlgn="base" hangingPunct="0">
              <a:spcBef>
                <a:spcPts val="600"/>
              </a:spcBef>
              <a:spcAft>
                <a:spcPct val="0"/>
              </a:spcAft>
              <a:buFont typeface="Arial" pitchFamily="84" charset="0"/>
              <a:buChar char="•"/>
              <a:defRPr kern="1200">
                <a:solidFill>
                  <a:schemeClr val="tx1"/>
                </a:solidFill>
                <a:latin typeface="Arial" pitchFamily="34" charset="0"/>
                <a:ea typeface="ヒラギノ角ゴ Pro W3" pitchFamily="84" charset="-128"/>
                <a:cs typeface="+mn-cs"/>
              </a:defRPr>
            </a:lvl3pPr>
            <a:lvl4pPr marL="625475" indent="-190500" algn="l" rtl="0" eaLnBrk="0" fontAlgn="base" hangingPunct="0">
              <a:spcBef>
                <a:spcPts val="600"/>
              </a:spcBef>
              <a:spcAft>
                <a:spcPct val="0"/>
              </a:spcAft>
              <a:buFont typeface="Arial" pitchFamily="34" charset="0"/>
              <a:buChar char="•"/>
              <a:defRPr sz="1600" kern="1200">
                <a:solidFill>
                  <a:schemeClr val="tx1"/>
                </a:solidFill>
                <a:latin typeface="Arial" pitchFamily="34" charset="0"/>
                <a:ea typeface="ヒラギノ角ゴ Pro W3" pitchFamily="84" charset="-128"/>
                <a:cs typeface="+mn-cs"/>
              </a:defRPr>
            </a:lvl4pPr>
            <a:lvl5pPr marL="1073150" indent="-177800" algn="l" rtl="0" eaLnBrk="0" fontAlgn="base" hangingPunct="0">
              <a:spcBef>
                <a:spcPct val="20000"/>
              </a:spcBef>
              <a:spcAft>
                <a:spcPct val="0"/>
              </a:spcAft>
              <a:buFont typeface="Arial" pitchFamily="34" charset="0"/>
              <a:buChar char="•"/>
              <a:defRPr sz="1500" kern="1200">
                <a:solidFill>
                  <a:schemeClr val="tx1"/>
                </a:solidFill>
                <a:latin typeface="Arial" pitchFamily="34" charset="0"/>
                <a:ea typeface="ヒラギノ角ゴ Pro W3" pitchFamily="84" charset="-128"/>
                <a:cs typeface="+mn-cs"/>
              </a:defRPr>
            </a:lvl5pPr>
            <a:lvl6pPr marL="1520825" indent="-187325" algn="l" defTabSz="914400" rtl="0" eaLnBrk="1" latinLnBrk="0" hangingPunct="1">
              <a:spcBef>
                <a:spcPct val="20000"/>
              </a:spcBef>
              <a:buFontTx/>
              <a:buNone/>
              <a:defRPr sz="14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ts val="1200"/>
              </a:spcBef>
              <a:spcAft>
                <a:spcPct val="0"/>
              </a:spcAft>
              <a:buClrTx/>
              <a:buSzTx/>
              <a:buFont typeface="Arial" pitchFamily="84" charset="0"/>
              <a:buNone/>
              <a:tabLst/>
              <a:defRPr/>
            </a:pPr>
            <a:r>
              <a:rPr kumimoji="0" lang="en-GB" sz="2800" b="0" i="0" u="none" strike="noStrike" kern="1200" cap="none" spc="0" normalizeH="0" baseline="0" noProof="0" dirty="0">
                <a:ln>
                  <a:noFill/>
                </a:ln>
                <a:solidFill>
                  <a:srgbClr val="98002E"/>
                </a:solidFill>
                <a:effectLst/>
                <a:uLnTx/>
                <a:uFillTx/>
                <a:latin typeface="Arial" pitchFamily="34" charset="0"/>
                <a:ea typeface="ヒラギノ角ゴ Pro W3" pitchFamily="84" charset="-128"/>
              </a:rPr>
              <a:t>2D map</a:t>
            </a:r>
            <a:endParaRPr kumimoji="0" lang="en-GB" sz="2800" b="0" i="0" u="none" strike="noStrike" kern="1200" cap="none" spc="0" normalizeH="0" baseline="0" noProof="0" dirty="0">
              <a:ln>
                <a:noFill/>
              </a:ln>
              <a:solidFill>
                <a:prstClr val="black"/>
              </a:solidFill>
              <a:effectLst/>
              <a:uLnTx/>
              <a:uFillTx/>
              <a:latin typeface="Arial" pitchFamily="34" charset="0"/>
              <a:ea typeface="ヒラギノ角ゴ Pro W3" pitchFamily="84" charset="-128"/>
            </a:endParaRPr>
          </a:p>
        </p:txBody>
      </p:sp>
      <p:sp>
        <p:nvSpPr>
          <p:cNvPr id="13" name="Right Arrow 2">
            <a:extLst>
              <a:ext uri="{FF2B5EF4-FFF2-40B4-BE49-F238E27FC236}">
                <a16:creationId xmlns:a16="http://schemas.microsoft.com/office/drawing/2014/main" id="{9EB2D312-D780-4B2F-8966-D1F84A41B35E}"/>
              </a:ext>
            </a:extLst>
          </p:cNvPr>
          <p:cNvSpPr/>
          <p:nvPr/>
        </p:nvSpPr>
        <p:spPr>
          <a:xfrm>
            <a:off x="3204956" y="2698886"/>
            <a:ext cx="729963" cy="432048"/>
          </a:xfrm>
          <a:prstGeom prst="rightArrow">
            <a:avLst/>
          </a:prstGeom>
          <a:no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2400" b="0" i="0" u="none" strike="noStrike" kern="0" cap="none" spc="0" normalizeH="0" baseline="0" noProof="0">
              <a:ln>
                <a:noFill/>
              </a:ln>
              <a:solidFill>
                <a:prstClr val="white"/>
              </a:solidFill>
              <a:effectLst/>
              <a:uLnTx/>
              <a:uFillTx/>
              <a:latin typeface="Arial"/>
              <a:ea typeface="+mn-ea"/>
              <a:cs typeface="+mn-cs"/>
            </a:endParaRPr>
          </a:p>
        </p:txBody>
      </p:sp>
    </p:spTree>
    <p:extLst>
      <p:ext uri="{BB962C8B-B14F-4D97-AF65-F5344CB8AC3E}">
        <p14:creationId xmlns:p14="http://schemas.microsoft.com/office/powerpoint/2010/main" val="2867258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5C1E3-A27E-468E-AB63-01EDBFCBFFBA}"/>
              </a:ext>
            </a:extLst>
          </p:cNvPr>
          <p:cNvSpPr>
            <a:spLocks noGrp="1"/>
          </p:cNvSpPr>
          <p:nvPr>
            <p:ph type="title"/>
          </p:nvPr>
        </p:nvSpPr>
        <p:spPr/>
        <p:txBody>
          <a:bodyPr/>
          <a:lstStyle/>
          <a:p>
            <a:r>
              <a:rPr lang="en-GB" b="1" dirty="0"/>
              <a:t>Terminology</a:t>
            </a:r>
          </a:p>
        </p:txBody>
      </p:sp>
      <p:sp>
        <p:nvSpPr>
          <p:cNvPr id="3" name="Content Placeholder 2">
            <a:extLst>
              <a:ext uri="{FF2B5EF4-FFF2-40B4-BE49-F238E27FC236}">
                <a16:creationId xmlns:a16="http://schemas.microsoft.com/office/drawing/2014/main" id="{92F71FD5-008F-43B6-9039-D90817374732}"/>
              </a:ext>
            </a:extLst>
          </p:cNvPr>
          <p:cNvSpPr>
            <a:spLocks noGrp="1"/>
          </p:cNvSpPr>
          <p:nvPr>
            <p:ph idx="1"/>
          </p:nvPr>
        </p:nvSpPr>
        <p:spPr>
          <a:xfrm>
            <a:off x="838200" y="1825625"/>
            <a:ext cx="2266380" cy="4351338"/>
          </a:xfrm>
        </p:spPr>
        <p:txBody>
          <a:bodyPr/>
          <a:lstStyle/>
          <a:p>
            <a:pPr marL="0" indent="0">
              <a:buNone/>
            </a:pPr>
            <a:endParaRPr lang="en-GB" dirty="0"/>
          </a:p>
          <a:p>
            <a:pPr marL="0" indent="0">
              <a:buNone/>
            </a:pPr>
            <a:endParaRPr lang="en-GB" dirty="0"/>
          </a:p>
          <a:p>
            <a:pPr marL="0" indent="0">
              <a:buNone/>
            </a:pPr>
            <a:endParaRPr lang="en-GB" dirty="0"/>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800" b="0" i="0" u="none" strike="noStrike" kern="1200" cap="none" spc="0" normalizeH="0" baseline="0" noProof="0" dirty="0">
                <a:ln>
                  <a:noFill/>
                </a:ln>
                <a:solidFill>
                  <a:srgbClr val="98002E"/>
                </a:solidFill>
                <a:effectLst/>
                <a:uLnTx/>
                <a:uFillTx/>
                <a:latin typeface="Arial" pitchFamily="84" charset="0"/>
                <a:ea typeface="ヒラギノ角ゴ Pro W3" pitchFamily="84" charset="-128"/>
              </a:rPr>
              <a:t>EPSG 	</a:t>
            </a:r>
            <a:r>
              <a:rPr kumimoji="0" lang="en-GB" sz="2800" b="0" i="0" u="none" strike="noStrike" kern="1200" cap="none" spc="0" normalizeH="0" baseline="0" noProof="0" dirty="0">
                <a:ln>
                  <a:noFill/>
                </a:ln>
                <a:solidFill>
                  <a:prstClr val="black"/>
                </a:solidFill>
                <a:effectLst/>
                <a:uLnTx/>
                <a:uFillTx/>
                <a:latin typeface="Arial" pitchFamily="84" charset="0"/>
                <a:ea typeface="ヒラギノ角ゴ Pro W3" pitchFamily="84" charset="-128"/>
              </a:rPr>
              <a:t>=</a:t>
            </a:r>
          </a:p>
          <a:p>
            <a:pPr marL="0" indent="0">
              <a:buNone/>
            </a:pPr>
            <a:endParaRPr lang="en-GB" dirty="0"/>
          </a:p>
        </p:txBody>
      </p:sp>
      <p:pic>
        <p:nvPicPr>
          <p:cNvPr id="4" name="Picture 2">
            <a:extLst>
              <a:ext uri="{FF2B5EF4-FFF2-40B4-BE49-F238E27FC236}">
                <a16:creationId xmlns:a16="http://schemas.microsoft.com/office/drawing/2014/main" id="{E41203CF-BA22-469A-B62F-43EEF1E002E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7708" y="2047093"/>
            <a:ext cx="3565173" cy="2763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8229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1836</Words>
  <Application>Microsoft Office PowerPoint</Application>
  <PresentationFormat>Widescreen</PresentationFormat>
  <Paragraphs>226</Paragraphs>
  <Slides>28</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Lucida Console</vt:lpstr>
      <vt:lpstr>Office Theme</vt:lpstr>
      <vt:lpstr>Outbreak module:  mapping in R</vt:lpstr>
      <vt:lpstr>Objectives / session structure</vt:lpstr>
      <vt:lpstr>Mapping terminology refresher</vt:lpstr>
      <vt:lpstr>Some key terminology: a refresher</vt:lpstr>
      <vt:lpstr>Terminology</vt:lpstr>
      <vt:lpstr>Terminology</vt:lpstr>
      <vt:lpstr>Terminology</vt:lpstr>
      <vt:lpstr>Terminology</vt:lpstr>
      <vt:lpstr>Terminology</vt:lpstr>
      <vt:lpstr>Terminology</vt:lpstr>
      <vt:lpstr>Maps in R: some examples</vt:lpstr>
      <vt:lpstr>Why map in R?</vt:lpstr>
      <vt:lpstr>Challenges of mapping in R</vt:lpstr>
      <vt:lpstr>Example 1: static point map of cases</vt:lpstr>
      <vt:lpstr>Example 2: case map with shape files</vt:lpstr>
      <vt:lpstr>Example 3: choropleth map of incidence</vt:lpstr>
      <vt:lpstr>Example 4: map of case distribution over time</vt:lpstr>
      <vt:lpstr>Example 5: contour map with hot-spots</vt:lpstr>
      <vt:lpstr>Example 6: map with spatial statistics (Satscan) </vt:lpstr>
      <vt:lpstr>Mapping in R: case study</vt:lpstr>
      <vt:lpstr>R mapping case study: materials</vt:lpstr>
      <vt:lpstr>R mapping case study: folder structure</vt:lpstr>
      <vt:lpstr>R mapping case study: getting started</vt:lpstr>
      <vt:lpstr>R mapping case study: setting the scene</vt:lpstr>
      <vt:lpstr>R mapping case study: geospatial investigation</vt:lpstr>
      <vt:lpstr>Mapping in R: case study</vt:lpstr>
      <vt:lpstr>Mapping in R: case study conclusions</vt:lpstr>
      <vt:lpstr>Mapping in R: case study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Outbreak module:  mapping in R</dc:title>
  <dc:creator>Amy Mikhail</dc:creator>
  <cp:lastModifiedBy>Amy Mikhail</cp:lastModifiedBy>
  <cp:revision>41</cp:revision>
  <dcterms:created xsi:type="dcterms:W3CDTF">2021-12-09T02:33:52Z</dcterms:created>
  <dcterms:modified xsi:type="dcterms:W3CDTF">2021-12-09T05:49:11Z</dcterms:modified>
</cp:coreProperties>
</file>