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B6995B-C3E2-4D19-836A-D58365F18E52}" type="datetimeFigureOut">
              <a:rPr lang="en-GB" smtClean="0"/>
              <a:t>05/02/2021</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E7D97D7A-F413-4023-A373-51A6B8EDD7AC}" type="slidenum">
              <a:rPr lang="en-GB" smtClean="0"/>
              <a:t>‹#›</a:t>
            </a:fld>
            <a:endParaRPr lang="en-GB"/>
          </a:p>
        </p:txBody>
      </p:sp>
    </p:spTree>
    <p:extLst>
      <p:ext uri="{BB962C8B-B14F-4D97-AF65-F5344CB8AC3E}">
        <p14:creationId xmlns:p14="http://schemas.microsoft.com/office/powerpoint/2010/main" val="2402891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B6995B-C3E2-4D19-836A-D58365F18E52}" type="datetimeFigureOut">
              <a:rPr lang="en-GB" smtClean="0"/>
              <a:t>05/02/2021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7D97D7A-F413-4023-A373-51A6B8EDD7AC}" type="slidenum">
              <a:rPr lang="en-GB" smtClean="0"/>
              <a:t>‹#›</a:t>
            </a:fld>
            <a:endParaRPr lang="en-GB"/>
          </a:p>
        </p:txBody>
      </p:sp>
    </p:spTree>
    <p:extLst>
      <p:ext uri="{BB962C8B-B14F-4D97-AF65-F5344CB8AC3E}">
        <p14:creationId xmlns:p14="http://schemas.microsoft.com/office/powerpoint/2010/main" val="283310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B6995B-C3E2-4D19-836A-D58365F18E52}" type="datetimeFigureOut">
              <a:rPr lang="en-GB" smtClean="0"/>
              <a:t>05/02/2021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D97D7A-F413-4023-A373-51A6B8EDD7AC}" type="slidenum">
              <a:rPr lang="en-GB" smtClean="0"/>
              <a:t>‹#›</a:t>
            </a:fld>
            <a:endParaRPr lang="en-GB"/>
          </a:p>
        </p:txBody>
      </p:sp>
    </p:spTree>
    <p:extLst>
      <p:ext uri="{BB962C8B-B14F-4D97-AF65-F5344CB8AC3E}">
        <p14:creationId xmlns:p14="http://schemas.microsoft.com/office/powerpoint/2010/main" val="3321847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B6995B-C3E2-4D19-836A-D58365F18E52}" type="datetimeFigureOut">
              <a:rPr lang="en-GB" smtClean="0"/>
              <a:t>05/02/2021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D97D7A-F413-4023-A373-51A6B8EDD7AC}" type="slidenum">
              <a:rPr lang="en-GB" smtClean="0"/>
              <a:t>‹#›</a:t>
            </a:fld>
            <a:endParaRPr lang="en-GB"/>
          </a:p>
        </p:txBody>
      </p:sp>
    </p:spTree>
    <p:extLst>
      <p:ext uri="{BB962C8B-B14F-4D97-AF65-F5344CB8AC3E}">
        <p14:creationId xmlns:p14="http://schemas.microsoft.com/office/powerpoint/2010/main" val="3109783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B6995B-C3E2-4D19-836A-D58365F18E52}" type="datetimeFigureOut">
              <a:rPr lang="en-GB" smtClean="0"/>
              <a:t>05/02/2021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D97D7A-F413-4023-A373-51A6B8EDD7AC}" type="slidenum">
              <a:rPr lang="en-GB" smtClean="0"/>
              <a:t>‹#›</a:t>
            </a:fld>
            <a:endParaRPr lang="en-GB"/>
          </a:p>
        </p:txBody>
      </p:sp>
    </p:spTree>
    <p:extLst>
      <p:ext uri="{BB962C8B-B14F-4D97-AF65-F5344CB8AC3E}">
        <p14:creationId xmlns:p14="http://schemas.microsoft.com/office/powerpoint/2010/main" val="3969233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B6995B-C3E2-4D19-836A-D58365F18E52}" type="datetimeFigureOut">
              <a:rPr lang="en-GB" smtClean="0"/>
              <a:t>05/02/2021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D97D7A-F413-4023-A373-51A6B8EDD7AC}" type="slidenum">
              <a:rPr lang="en-GB" smtClean="0"/>
              <a:t>‹#›</a:t>
            </a:fld>
            <a:endParaRPr lang="en-GB"/>
          </a:p>
        </p:txBody>
      </p:sp>
    </p:spTree>
    <p:extLst>
      <p:ext uri="{BB962C8B-B14F-4D97-AF65-F5344CB8AC3E}">
        <p14:creationId xmlns:p14="http://schemas.microsoft.com/office/powerpoint/2010/main" val="2749172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B6995B-C3E2-4D19-836A-D58365F18E52}" type="datetimeFigureOut">
              <a:rPr lang="en-GB" smtClean="0"/>
              <a:t>05/02/2021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D97D7A-F413-4023-A373-51A6B8EDD7AC}" type="slidenum">
              <a:rPr lang="en-GB" smtClean="0"/>
              <a:t>‹#›</a:t>
            </a:fld>
            <a:endParaRPr lang="en-GB"/>
          </a:p>
        </p:txBody>
      </p:sp>
    </p:spTree>
    <p:extLst>
      <p:ext uri="{BB962C8B-B14F-4D97-AF65-F5344CB8AC3E}">
        <p14:creationId xmlns:p14="http://schemas.microsoft.com/office/powerpoint/2010/main" val="767068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B6995B-C3E2-4D19-836A-D58365F18E52}" type="datetimeFigureOut">
              <a:rPr lang="en-GB" smtClean="0"/>
              <a:t>05/02/2021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D97D7A-F413-4023-A373-51A6B8EDD7AC}" type="slidenum">
              <a:rPr lang="en-GB" smtClean="0"/>
              <a:t>‹#›</a:t>
            </a:fld>
            <a:endParaRPr lang="en-GB"/>
          </a:p>
        </p:txBody>
      </p:sp>
    </p:spTree>
    <p:extLst>
      <p:ext uri="{BB962C8B-B14F-4D97-AF65-F5344CB8AC3E}">
        <p14:creationId xmlns:p14="http://schemas.microsoft.com/office/powerpoint/2010/main" val="3188422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B6995B-C3E2-4D19-836A-D58365F18E52}" type="datetimeFigureOut">
              <a:rPr lang="en-GB" smtClean="0"/>
              <a:t>05/02/2021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D97D7A-F413-4023-A373-51A6B8EDD7AC}" type="slidenum">
              <a:rPr lang="en-GB" smtClean="0"/>
              <a:t>‹#›</a:t>
            </a:fld>
            <a:endParaRPr lang="en-GB"/>
          </a:p>
        </p:txBody>
      </p:sp>
    </p:spTree>
    <p:extLst>
      <p:ext uri="{BB962C8B-B14F-4D97-AF65-F5344CB8AC3E}">
        <p14:creationId xmlns:p14="http://schemas.microsoft.com/office/powerpoint/2010/main" val="3400979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B6995B-C3E2-4D19-836A-D58365F18E52}" type="datetimeFigureOut">
              <a:rPr lang="en-GB" smtClean="0"/>
              <a:t>05/02/2021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E7D97D7A-F413-4023-A373-51A6B8EDD7AC}" type="slidenum">
              <a:rPr lang="en-GB" smtClean="0"/>
              <a:t>‹#›</a:t>
            </a:fld>
            <a:endParaRPr lang="en-GB"/>
          </a:p>
        </p:txBody>
      </p:sp>
    </p:spTree>
    <p:extLst>
      <p:ext uri="{BB962C8B-B14F-4D97-AF65-F5344CB8AC3E}">
        <p14:creationId xmlns:p14="http://schemas.microsoft.com/office/powerpoint/2010/main" val="3455549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B6995B-C3E2-4D19-836A-D58365F18E52}" type="datetimeFigureOut">
              <a:rPr lang="en-GB" smtClean="0"/>
              <a:t>05/02/2021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D97D7A-F413-4023-A373-51A6B8EDD7AC}" type="slidenum">
              <a:rPr lang="en-GB" smtClean="0"/>
              <a:t>‹#›</a:t>
            </a:fld>
            <a:endParaRPr lang="en-GB"/>
          </a:p>
        </p:txBody>
      </p:sp>
    </p:spTree>
    <p:extLst>
      <p:ext uri="{BB962C8B-B14F-4D97-AF65-F5344CB8AC3E}">
        <p14:creationId xmlns:p14="http://schemas.microsoft.com/office/powerpoint/2010/main" val="1899045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B6995B-C3E2-4D19-836A-D58365F18E52}" type="datetimeFigureOut">
              <a:rPr lang="en-GB" smtClean="0"/>
              <a:t>05/02/2021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7D97D7A-F413-4023-A373-51A6B8EDD7AC}" type="slidenum">
              <a:rPr lang="en-GB" smtClean="0"/>
              <a:t>‹#›</a:t>
            </a:fld>
            <a:endParaRPr lang="en-GB"/>
          </a:p>
        </p:txBody>
      </p:sp>
    </p:spTree>
    <p:extLst>
      <p:ext uri="{BB962C8B-B14F-4D97-AF65-F5344CB8AC3E}">
        <p14:creationId xmlns:p14="http://schemas.microsoft.com/office/powerpoint/2010/main" val="3990996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B6995B-C3E2-4D19-836A-D58365F18E52}" type="datetimeFigureOut">
              <a:rPr lang="en-GB" smtClean="0"/>
              <a:t>05/02/2021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7D97D7A-F413-4023-A373-51A6B8EDD7AC}" type="slidenum">
              <a:rPr lang="en-GB" smtClean="0"/>
              <a:t>‹#›</a:t>
            </a:fld>
            <a:endParaRPr lang="en-GB"/>
          </a:p>
        </p:txBody>
      </p:sp>
    </p:spTree>
    <p:extLst>
      <p:ext uri="{BB962C8B-B14F-4D97-AF65-F5344CB8AC3E}">
        <p14:creationId xmlns:p14="http://schemas.microsoft.com/office/powerpoint/2010/main" val="4042374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B6995B-C3E2-4D19-836A-D58365F18E52}" type="datetimeFigureOut">
              <a:rPr lang="en-GB" smtClean="0"/>
              <a:t>05/02/2021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7D97D7A-F413-4023-A373-51A6B8EDD7AC}" type="slidenum">
              <a:rPr lang="en-GB" smtClean="0"/>
              <a:t>‹#›</a:t>
            </a:fld>
            <a:endParaRPr lang="en-GB"/>
          </a:p>
        </p:txBody>
      </p:sp>
    </p:spTree>
    <p:extLst>
      <p:ext uri="{BB962C8B-B14F-4D97-AF65-F5344CB8AC3E}">
        <p14:creationId xmlns:p14="http://schemas.microsoft.com/office/powerpoint/2010/main" val="862770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B6995B-C3E2-4D19-836A-D58365F18E52}" type="datetimeFigureOut">
              <a:rPr lang="en-GB" smtClean="0"/>
              <a:t>05/02/2021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7D97D7A-F413-4023-A373-51A6B8EDD7AC}" type="slidenum">
              <a:rPr lang="en-GB" smtClean="0"/>
              <a:t>‹#›</a:t>
            </a:fld>
            <a:endParaRPr lang="en-GB"/>
          </a:p>
        </p:txBody>
      </p:sp>
    </p:spTree>
    <p:extLst>
      <p:ext uri="{BB962C8B-B14F-4D97-AF65-F5344CB8AC3E}">
        <p14:creationId xmlns:p14="http://schemas.microsoft.com/office/powerpoint/2010/main" val="4286742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B6995B-C3E2-4D19-836A-D58365F18E52}" type="datetimeFigureOut">
              <a:rPr lang="en-GB" smtClean="0"/>
              <a:t>05/02/2021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7D97D7A-F413-4023-A373-51A6B8EDD7AC}" type="slidenum">
              <a:rPr lang="en-GB" smtClean="0"/>
              <a:t>‹#›</a:t>
            </a:fld>
            <a:endParaRPr lang="en-GB"/>
          </a:p>
        </p:txBody>
      </p:sp>
    </p:spTree>
    <p:extLst>
      <p:ext uri="{BB962C8B-B14F-4D97-AF65-F5344CB8AC3E}">
        <p14:creationId xmlns:p14="http://schemas.microsoft.com/office/powerpoint/2010/main" val="3566368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B6995B-C3E2-4D19-836A-D58365F18E52}" type="datetimeFigureOut">
              <a:rPr lang="en-GB" smtClean="0"/>
              <a:t>05/02/2021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7D97D7A-F413-4023-A373-51A6B8EDD7AC}" type="slidenum">
              <a:rPr lang="en-GB" smtClean="0"/>
              <a:t>‹#›</a:t>
            </a:fld>
            <a:endParaRPr lang="en-GB"/>
          </a:p>
        </p:txBody>
      </p:sp>
    </p:spTree>
    <p:extLst>
      <p:ext uri="{BB962C8B-B14F-4D97-AF65-F5344CB8AC3E}">
        <p14:creationId xmlns:p14="http://schemas.microsoft.com/office/powerpoint/2010/main" val="557720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B6995B-C3E2-4D19-836A-D58365F18E52}" type="datetimeFigureOut">
              <a:rPr lang="en-GB" smtClean="0"/>
              <a:t>05/02/2021</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7D97D7A-F413-4023-A373-51A6B8EDD7AC}" type="slidenum">
              <a:rPr lang="en-GB" smtClean="0"/>
              <a:t>‹#›</a:t>
            </a:fld>
            <a:endParaRPr lang="en-GB"/>
          </a:p>
        </p:txBody>
      </p:sp>
    </p:spTree>
    <p:extLst>
      <p:ext uri="{BB962C8B-B14F-4D97-AF65-F5344CB8AC3E}">
        <p14:creationId xmlns:p14="http://schemas.microsoft.com/office/powerpoint/2010/main" val="212489427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33629-A8F9-4EB5-AAD5-EA61AD6A83B8}"/>
              </a:ext>
            </a:extLst>
          </p:cNvPr>
          <p:cNvSpPr>
            <a:spLocks noGrp="1"/>
          </p:cNvSpPr>
          <p:nvPr>
            <p:ph type="ctrTitle"/>
          </p:nvPr>
        </p:nvSpPr>
        <p:spPr>
          <a:xfrm>
            <a:off x="1657165" y="1908699"/>
            <a:ext cx="7889289" cy="1006460"/>
          </a:xfrm>
        </p:spPr>
        <p:txBody>
          <a:bodyPr>
            <a:normAutofit fontScale="90000"/>
          </a:bodyPr>
          <a:lstStyle/>
          <a:p>
            <a:r>
              <a:rPr lang="en-GB" b="1" dirty="0">
                <a:solidFill>
                  <a:srgbClr val="C00000"/>
                </a:solidFill>
              </a:rPr>
              <a:t>Exploratory Data Analysis</a:t>
            </a:r>
          </a:p>
        </p:txBody>
      </p:sp>
      <p:sp>
        <p:nvSpPr>
          <p:cNvPr id="4" name="TextBox 3">
            <a:extLst>
              <a:ext uri="{FF2B5EF4-FFF2-40B4-BE49-F238E27FC236}">
                <a16:creationId xmlns:a16="http://schemas.microsoft.com/office/drawing/2014/main" id="{9387C646-A6D1-462D-B49A-4065F4BA4C3F}"/>
              </a:ext>
            </a:extLst>
          </p:cNvPr>
          <p:cNvSpPr txBox="1"/>
          <p:nvPr/>
        </p:nvSpPr>
        <p:spPr>
          <a:xfrm>
            <a:off x="8805168" y="2915159"/>
            <a:ext cx="1634972" cy="369332"/>
          </a:xfrm>
          <a:prstGeom prst="rect">
            <a:avLst/>
          </a:prstGeom>
          <a:noFill/>
        </p:spPr>
        <p:txBody>
          <a:bodyPr wrap="square" rtlCol="0">
            <a:spAutoFit/>
          </a:bodyPr>
          <a:lstStyle/>
          <a:p>
            <a:r>
              <a:rPr lang="en-GB" b="1" i="1" dirty="0"/>
              <a:t>Amy Rafferty</a:t>
            </a:r>
          </a:p>
        </p:txBody>
      </p:sp>
    </p:spTree>
    <p:extLst>
      <p:ext uri="{BB962C8B-B14F-4D97-AF65-F5344CB8AC3E}">
        <p14:creationId xmlns:p14="http://schemas.microsoft.com/office/powerpoint/2010/main" val="1533740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ox and whisker chart&#10;&#10;Description automatically generated">
            <a:extLst>
              <a:ext uri="{FF2B5EF4-FFF2-40B4-BE49-F238E27FC236}">
                <a16:creationId xmlns:a16="http://schemas.microsoft.com/office/drawing/2014/main" id="{6916E39E-BE40-4B0B-A6C2-7E5A0C0C607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149" t="9847" r="8898" b="2364"/>
          <a:stretch/>
        </p:blipFill>
        <p:spPr>
          <a:xfrm>
            <a:off x="7026965" y="3437587"/>
            <a:ext cx="4928053" cy="3243694"/>
          </a:xfrm>
        </p:spPr>
      </p:pic>
      <p:pic>
        <p:nvPicPr>
          <p:cNvPr id="7" name="Picture 6" descr="Chart, bar chart&#10;&#10;Description automatically generated">
            <a:extLst>
              <a:ext uri="{FF2B5EF4-FFF2-40B4-BE49-F238E27FC236}">
                <a16:creationId xmlns:a16="http://schemas.microsoft.com/office/drawing/2014/main" id="{53F252E6-7BEC-4718-940D-69702A3110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2165" y="176719"/>
            <a:ext cx="4592853" cy="3134294"/>
          </a:xfrm>
          <a:prstGeom prst="rect">
            <a:avLst/>
          </a:prstGeom>
        </p:spPr>
      </p:pic>
      <p:sp>
        <p:nvSpPr>
          <p:cNvPr id="8" name="TextBox 7">
            <a:extLst>
              <a:ext uri="{FF2B5EF4-FFF2-40B4-BE49-F238E27FC236}">
                <a16:creationId xmlns:a16="http://schemas.microsoft.com/office/drawing/2014/main" id="{6007C879-21D0-499F-B367-9317B8801596}"/>
              </a:ext>
            </a:extLst>
          </p:cNvPr>
          <p:cNvSpPr txBox="1"/>
          <p:nvPr/>
        </p:nvSpPr>
        <p:spPr>
          <a:xfrm>
            <a:off x="1803864" y="914151"/>
            <a:ext cx="5486400" cy="2292935"/>
          </a:xfrm>
          <a:prstGeom prst="rect">
            <a:avLst/>
          </a:prstGeom>
          <a:noFill/>
        </p:spPr>
        <p:txBody>
          <a:bodyPr wrap="square" rtlCol="0">
            <a:spAutoFit/>
          </a:bodyPr>
          <a:lstStyle/>
          <a:p>
            <a:r>
              <a:rPr lang="en-GB" sz="1300" dirty="0"/>
              <a:t>In order to determine whether there were any differences between types/definitions/amounts of transactions between categories, I decided that I had to represent each quality in a different way.</a:t>
            </a:r>
          </a:p>
          <a:p>
            <a:endParaRPr lang="en-GB" sz="1300" dirty="0"/>
          </a:p>
          <a:p>
            <a:r>
              <a:rPr lang="en-GB" sz="1300" dirty="0"/>
              <a:t>The transaction amounts, as numerical values, I felt should be represented as box plots, showing the spread of data for each category as well as the means and edge values.</a:t>
            </a:r>
          </a:p>
          <a:p>
            <a:endParaRPr lang="en-GB" sz="1300" dirty="0"/>
          </a:p>
          <a:p>
            <a:r>
              <a:rPr lang="en-GB" sz="1300" dirty="0"/>
              <a:t>Transaction type, as categorical values, I represented in a bar chart, showing the split of each type into categories and the count of each. This was possible because there are only 6 transaction types, so it is easy to display.</a:t>
            </a:r>
          </a:p>
        </p:txBody>
      </p:sp>
      <p:sp>
        <p:nvSpPr>
          <p:cNvPr id="11" name="TextBox 10">
            <a:extLst>
              <a:ext uri="{FF2B5EF4-FFF2-40B4-BE49-F238E27FC236}">
                <a16:creationId xmlns:a16="http://schemas.microsoft.com/office/drawing/2014/main" id="{37186695-45BB-41CF-94E7-28E8E852064E}"/>
              </a:ext>
            </a:extLst>
          </p:cNvPr>
          <p:cNvSpPr txBox="1"/>
          <p:nvPr/>
        </p:nvSpPr>
        <p:spPr>
          <a:xfrm flipH="1">
            <a:off x="1590024" y="452486"/>
            <a:ext cx="4029540" cy="461665"/>
          </a:xfrm>
          <a:prstGeom prst="rect">
            <a:avLst/>
          </a:prstGeom>
          <a:noFill/>
        </p:spPr>
        <p:txBody>
          <a:bodyPr wrap="square" rtlCol="0">
            <a:spAutoFit/>
          </a:bodyPr>
          <a:lstStyle/>
          <a:p>
            <a:r>
              <a:rPr lang="en-GB" sz="2400" b="1" dirty="0">
                <a:solidFill>
                  <a:srgbClr val="C00000"/>
                </a:solidFill>
              </a:rPr>
              <a:t>Amounts and Types</a:t>
            </a:r>
          </a:p>
        </p:txBody>
      </p:sp>
      <p:sp>
        <p:nvSpPr>
          <p:cNvPr id="12" name="TextBox 11">
            <a:extLst>
              <a:ext uri="{FF2B5EF4-FFF2-40B4-BE49-F238E27FC236}">
                <a16:creationId xmlns:a16="http://schemas.microsoft.com/office/drawing/2014/main" id="{3CF9D4D2-9025-4F79-A456-81DA6C2E293E}"/>
              </a:ext>
            </a:extLst>
          </p:cNvPr>
          <p:cNvSpPr txBox="1"/>
          <p:nvPr/>
        </p:nvSpPr>
        <p:spPr>
          <a:xfrm>
            <a:off x="1313895" y="3881747"/>
            <a:ext cx="5697195" cy="1892826"/>
          </a:xfrm>
          <a:prstGeom prst="rect">
            <a:avLst/>
          </a:prstGeom>
          <a:noFill/>
        </p:spPr>
        <p:txBody>
          <a:bodyPr wrap="square" rtlCol="0">
            <a:spAutoFit/>
          </a:bodyPr>
          <a:lstStyle/>
          <a:p>
            <a:r>
              <a:rPr lang="en-GB" sz="1300" dirty="0"/>
              <a:t>From the graphs, it’s clear that transactions in different categories have very different types. For example, the CHG type is used exclusively by transactions in the Bank/Finance category.</a:t>
            </a:r>
          </a:p>
          <a:p>
            <a:endParaRPr lang="en-GB" sz="1300" dirty="0"/>
          </a:p>
          <a:p>
            <a:r>
              <a:rPr lang="en-GB" sz="1300" dirty="0"/>
              <a:t>It’s also clear that the different categories cover transactions with different amounts. The Bank/Finance category in particular is very different from the rest, with a much narrower range of values spanning over higher values than the other categories. The Motor and Accommodation/Meals categories seem to cover transactions with similar amounts.</a:t>
            </a:r>
          </a:p>
        </p:txBody>
      </p:sp>
    </p:spTree>
    <p:extLst>
      <p:ext uri="{BB962C8B-B14F-4D97-AF65-F5344CB8AC3E}">
        <p14:creationId xmlns:p14="http://schemas.microsoft.com/office/powerpoint/2010/main" val="3667489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10">
            <a:extLst>
              <a:ext uri="{FF2B5EF4-FFF2-40B4-BE49-F238E27FC236}">
                <a16:creationId xmlns:a16="http://schemas.microsoft.com/office/drawing/2014/main" id="{AF214EA3-FF7E-407F-A5C7-C3F464B83207}"/>
              </a:ext>
            </a:extLst>
          </p:cNvPr>
          <p:cNvGraphicFramePr>
            <a:graphicFrameLocks noGrp="1"/>
          </p:cNvGraphicFramePr>
          <p:nvPr>
            <p:extLst>
              <p:ext uri="{D42A27DB-BD31-4B8C-83A1-F6EECF244321}">
                <p14:modId xmlns:p14="http://schemas.microsoft.com/office/powerpoint/2010/main" val="2102195509"/>
              </p:ext>
            </p:extLst>
          </p:nvPr>
        </p:nvGraphicFramePr>
        <p:xfrm>
          <a:off x="3693111" y="3659918"/>
          <a:ext cx="8128002" cy="285496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155465617"/>
                    </a:ext>
                  </a:extLst>
                </a:gridCol>
                <a:gridCol w="1354667">
                  <a:extLst>
                    <a:ext uri="{9D8B030D-6E8A-4147-A177-3AD203B41FA5}">
                      <a16:colId xmlns:a16="http://schemas.microsoft.com/office/drawing/2014/main" val="52106850"/>
                    </a:ext>
                  </a:extLst>
                </a:gridCol>
                <a:gridCol w="1354667">
                  <a:extLst>
                    <a:ext uri="{9D8B030D-6E8A-4147-A177-3AD203B41FA5}">
                      <a16:colId xmlns:a16="http://schemas.microsoft.com/office/drawing/2014/main" val="903822844"/>
                    </a:ext>
                  </a:extLst>
                </a:gridCol>
                <a:gridCol w="1354667">
                  <a:extLst>
                    <a:ext uri="{9D8B030D-6E8A-4147-A177-3AD203B41FA5}">
                      <a16:colId xmlns:a16="http://schemas.microsoft.com/office/drawing/2014/main" val="1874503327"/>
                    </a:ext>
                  </a:extLst>
                </a:gridCol>
                <a:gridCol w="1354667">
                  <a:extLst>
                    <a:ext uri="{9D8B030D-6E8A-4147-A177-3AD203B41FA5}">
                      <a16:colId xmlns:a16="http://schemas.microsoft.com/office/drawing/2014/main" val="1726060905"/>
                    </a:ext>
                  </a:extLst>
                </a:gridCol>
                <a:gridCol w="1354667">
                  <a:extLst>
                    <a:ext uri="{9D8B030D-6E8A-4147-A177-3AD203B41FA5}">
                      <a16:colId xmlns:a16="http://schemas.microsoft.com/office/drawing/2014/main" val="2110461879"/>
                    </a:ext>
                  </a:extLst>
                </a:gridCol>
              </a:tblGrid>
              <a:tr h="370840">
                <a:tc>
                  <a:txBody>
                    <a:bodyPr/>
                    <a:lstStyle/>
                    <a:p>
                      <a:pPr algn="ctr"/>
                      <a:endParaRPr lang="en-GB" sz="1200" dirty="0"/>
                    </a:p>
                  </a:txBody>
                  <a:tcPr/>
                </a:tc>
                <a:tc>
                  <a:txBody>
                    <a:bodyPr/>
                    <a:lstStyle/>
                    <a:p>
                      <a:pPr algn="ctr"/>
                      <a:r>
                        <a:rPr lang="en-GB" sz="1200" dirty="0"/>
                        <a:t>TRAVEL</a:t>
                      </a:r>
                    </a:p>
                  </a:txBody>
                  <a:tcPr/>
                </a:tc>
                <a:tc>
                  <a:txBody>
                    <a:bodyPr/>
                    <a:lstStyle/>
                    <a:p>
                      <a:pPr algn="ctr"/>
                      <a:r>
                        <a:rPr lang="en-GB" sz="1200" dirty="0"/>
                        <a:t>MOTOR</a:t>
                      </a:r>
                    </a:p>
                  </a:txBody>
                  <a:tcPr/>
                </a:tc>
                <a:tc>
                  <a:txBody>
                    <a:bodyPr/>
                    <a:lstStyle/>
                    <a:p>
                      <a:pPr algn="ctr"/>
                      <a:r>
                        <a:rPr lang="en-GB" sz="1200" dirty="0"/>
                        <a:t>ACCOM/MEALS</a:t>
                      </a:r>
                    </a:p>
                  </a:txBody>
                  <a:tcPr/>
                </a:tc>
                <a:tc>
                  <a:txBody>
                    <a:bodyPr/>
                    <a:lstStyle/>
                    <a:p>
                      <a:pPr algn="ctr"/>
                      <a:r>
                        <a:rPr lang="en-GB" sz="1200" dirty="0"/>
                        <a:t>FINANCE</a:t>
                      </a:r>
                    </a:p>
                  </a:txBody>
                  <a:tcPr/>
                </a:tc>
                <a:tc>
                  <a:txBody>
                    <a:bodyPr/>
                    <a:lstStyle/>
                    <a:p>
                      <a:pPr algn="ctr"/>
                      <a:r>
                        <a:rPr lang="en-GB" sz="1200" dirty="0"/>
                        <a:t>INSURANCE</a:t>
                      </a:r>
                    </a:p>
                  </a:txBody>
                  <a:tcPr/>
                </a:tc>
                <a:extLst>
                  <a:ext uri="{0D108BD9-81ED-4DB2-BD59-A6C34878D82A}">
                    <a16:rowId xmlns:a16="http://schemas.microsoft.com/office/drawing/2014/main" val="378507216"/>
                  </a:ext>
                </a:extLst>
              </a:tr>
              <a:tr h="370840">
                <a:tc>
                  <a:txBody>
                    <a:bodyPr/>
                    <a:lstStyle/>
                    <a:p>
                      <a:pPr algn="ctr"/>
                      <a:r>
                        <a:rPr lang="en-GB" sz="1200" b="1" dirty="0"/>
                        <a:t>Most Common</a:t>
                      </a:r>
                    </a:p>
                  </a:txBody>
                  <a:tcPr/>
                </a:tc>
                <a:tc>
                  <a:txBody>
                    <a:bodyPr/>
                    <a:lstStyle/>
                    <a:p>
                      <a:pPr algn="ctr"/>
                      <a:r>
                        <a:rPr lang="en-GB" sz="1200" dirty="0"/>
                        <a:t>TRAVELODGE</a:t>
                      </a:r>
                    </a:p>
                  </a:txBody>
                  <a:tcPr/>
                </a:tc>
                <a:tc>
                  <a:txBody>
                    <a:bodyPr/>
                    <a:lstStyle/>
                    <a:p>
                      <a:pPr algn="ctr"/>
                      <a:r>
                        <a:rPr lang="en-GB" sz="1200" dirty="0" err="1"/>
                        <a:t>tesco</a:t>
                      </a:r>
                      <a:r>
                        <a:rPr lang="en-GB" sz="1200" dirty="0"/>
                        <a:t> pay at pump</a:t>
                      </a:r>
                    </a:p>
                  </a:txBody>
                  <a:tcPr/>
                </a:tc>
                <a:tc>
                  <a:txBody>
                    <a:bodyPr/>
                    <a:lstStyle/>
                    <a:p>
                      <a:pPr algn="ctr"/>
                      <a:r>
                        <a:rPr lang="en-GB" sz="1200" dirty="0" err="1"/>
                        <a:t>macdonalds</a:t>
                      </a:r>
                      <a:endParaRPr lang="en-GB" sz="1200" dirty="0"/>
                    </a:p>
                  </a:txBody>
                  <a:tcPr/>
                </a:tc>
                <a:tc>
                  <a:txBody>
                    <a:bodyPr/>
                    <a:lstStyle/>
                    <a:p>
                      <a:pPr algn="ctr"/>
                      <a:r>
                        <a:rPr lang="en-GB" sz="1200" dirty="0"/>
                        <a:t>Fee</a:t>
                      </a:r>
                    </a:p>
                  </a:txBody>
                  <a:tcPr/>
                </a:tc>
                <a:tc>
                  <a:txBody>
                    <a:bodyPr/>
                    <a:lstStyle/>
                    <a:p>
                      <a:pPr algn="ctr"/>
                      <a:r>
                        <a:rPr lang="en-GB" sz="1200" dirty="0"/>
                        <a:t>enterprise car insurance</a:t>
                      </a:r>
                    </a:p>
                  </a:txBody>
                  <a:tcPr/>
                </a:tc>
                <a:extLst>
                  <a:ext uri="{0D108BD9-81ED-4DB2-BD59-A6C34878D82A}">
                    <a16:rowId xmlns:a16="http://schemas.microsoft.com/office/drawing/2014/main" val="1706403257"/>
                  </a:ext>
                </a:extLst>
              </a:tr>
              <a:tr h="370840">
                <a:tc>
                  <a:txBody>
                    <a:bodyPr/>
                    <a:lstStyle/>
                    <a:p>
                      <a:pPr algn="ctr"/>
                      <a:r>
                        <a:rPr lang="en-GB" sz="1200" b="1" dirty="0"/>
                        <a:t>2nd</a:t>
                      </a:r>
                    </a:p>
                  </a:txBody>
                  <a:tcPr/>
                </a:tc>
                <a:tc>
                  <a:txBody>
                    <a:bodyPr/>
                    <a:lstStyle/>
                    <a:p>
                      <a:pPr algn="ctr"/>
                      <a:r>
                        <a:rPr lang="en-GB" sz="1200" dirty="0"/>
                        <a:t>tfl.gov </a:t>
                      </a:r>
                    </a:p>
                  </a:txBody>
                  <a:tcPr/>
                </a:tc>
                <a:tc>
                  <a:txBody>
                    <a:bodyPr/>
                    <a:lstStyle/>
                    <a:p>
                      <a:pPr algn="ctr"/>
                      <a:r>
                        <a:rPr lang="en-GB" sz="1200" dirty="0"/>
                        <a:t>parking</a:t>
                      </a:r>
                    </a:p>
                  </a:txBody>
                  <a:tcPr/>
                </a:tc>
                <a:tc>
                  <a:txBody>
                    <a:bodyPr/>
                    <a:lstStyle/>
                    <a:p>
                      <a:pPr algn="ctr"/>
                      <a:r>
                        <a:rPr lang="en-GB" sz="1200" dirty="0"/>
                        <a:t>COSTA COFFEE </a:t>
                      </a:r>
                    </a:p>
                  </a:txBody>
                  <a:tcPr/>
                </a:tc>
                <a:tc>
                  <a:txBody>
                    <a:bodyPr/>
                    <a:lstStyle/>
                    <a:p>
                      <a:pPr algn="ctr"/>
                      <a:r>
                        <a:rPr lang="en-GB" sz="1200" dirty="0"/>
                        <a:t>Bank Charges </a:t>
                      </a:r>
                    </a:p>
                  </a:txBody>
                  <a:tcPr/>
                </a:tc>
                <a:tc>
                  <a:txBody>
                    <a:bodyPr/>
                    <a:lstStyle/>
                    <a:p>
                      <a:pPr algn="ctr"/>
                      <a:r>
                        <a:rPr lang="en-GB" sz="1200" dirty="0" err="1"/>
                        <a:t>hiscox</a:t>
                      </a:r>
                      <a:endParaRPr lang="en-GB" sz="1200" dirty="0"/>
                    </a:p>
                  </a:txBody>
                  <a:tcPr/>
                </a:tc>
                <a:extLst>
                  <a:ext uri="{0D108BD9-81ED-4DB2-BD59-A6C34878D82A}">
                    <a16:rowId xmlns:a16="http://schemas.microsoft.com/office/drawing/2014/main" val="728833654"/>
                  </a:ext>
                </a:extLst>
              </a:tr>
              <a:tr h="370840">
                <a:tc>
                  <a:txBody>
                    <a:bodyPr/>
                    <a:lstStyle/>
                    <a:p>
                      <a:pPr algn="ctr"/>
                      <a:r>
                        <a:rPr lang="en-GB" sz="1200" b="1" dirty="0"/>
                        <a:t>3rd</a:t>
                      </a:r>
                    </a:p>
                  </a:txBody>
                  <a:tcPr/>
                </a:tc>
                <a:tc>
                  <a:txBody>
                    <a:bodyPr/>
                    <a:lstStyle/>
                    <a:p>
                      <a:pPr algn="ctr"/>
                      <a:r>
                        <a:rPr lang="en-GB" sz="1200" dirty="0"/>
                        <a:t>TFL TRAVEL </a:t>
                      </a:r>
                    </a:p>
                  </a:txBody>
                  <a:tcPr/>
                </a:tc>
                <a:tc>
                  <a:txBody>
                    <a:bodyPr/>
                    <a:lstStyle/>
                    <a:p>
                      <a:pPr algn="ctr"/>
                      <a:r>
                        <a:rPr lang="en-GB" sz="1200" dirty="0"/>
                        <a:t>ENTERPRISE CAR RENTAL </a:t>
                      </a:r>
                    </a:p>
                  </a:txBody>
                  <a:tcPr/>
                </a:tc>
                <a:tc>
                  <a:txBody>
                    <a:bodyPr/>
                    <a:lstStyle/>
                    <a:p>
                      <a:pPr algn="ctr"/>
                      <a:r>
                        <a:rPr lang="en-GB" sz="1200" dirty="0" err="1"/>
                        <a:t>starbucks</a:t>
                      </a:r>
                      <a:endParaRPr lang="en-GB" sz="1200" dirty="0"/>
                    </a:p>
                  </a:txBody>
                  <a:tcPr/>
                </a:tc>
                <a:tc>
                  <a:txBody>
                    <a:bodyPr/>
                    <a:lstStyle/>
                    <a:p>
                      <a:pPr algn="ctr"/>
                      <a:r>
                        <a:rPr lang="en-GB" sz="1200" dirty="0" err="1"/>
                        <a:t>paypal</a:t>
                      </a:r>
                      <a:endParaRPr lang="en-GB" sz="1200" dirty="0"/>
                    </a:p>
                  </a:txBody>
                  <a:tcPr/>
                </a:tc>
                <a:tc>
                  <a:txBody>
                    <a:bodyPr/>
                    <a:lstStyle/>
                    <a:p>
                      <a:pPr algn="ctr"/>
                      <a:r>
                        <a:rPr lang="en-GB" sz="1200" dirty="0"/>
                        <a:t>insurance</a:t>
                      </a:r>
                    </a:p>
                  </a:txBody>
                  <a:tcPr/>
                </a:tc>
                <a:extLst>
                  <a:ext uri="{0D108BD9-81ED-4DB2-BD59-A6C34878D82A}">
                    <a16:rowId xmlns:a16="http://schemas.microsoft.com/office/drawing/2014/main" val="3009337085"/>
                  </a:ext>
                </a:extLst>
              </a:tr>
              <a:tr h="370840">
                <a:tc>
                  <a:txBody>
                    <a:bodyPr/>
                    <a:lstStyle/>
                    <a:p>
                      <a:pPr algn="ctr"/>
                      <a:r>
                        <a:rPr lang="en-GB" sz="1200" b="1" dirty="0"/>
                        <a:t>4th</a:t>
                      </a:r>
                    </a:p>
                  </a:txBody>
                  <a:tcPr/>
                </a:tc>
                <a:tc>
                  <a:txBody>
                    <a:bodyPr/>
                    <a:lstStyle/>
                    <a:p>
                      <a:pPr algn="ctr"/>
                      <a:r>
                        <a:rPr lang="en-GB" sz="1200" dirty="0" err="1"/>
                        <a:t>tfl</a:t>
                      </a:r>
                      <a:r>
                        <a:rPr lang="en-GB" sz="1200" dirty="0"/>
                        <a:t> travel </a:t>
                      </a:r>
                    </a:p>
                  </a:txBody>
                  <a:tcPr/>
                </a:tc>
                <a:tc>
                  <a:txBody>
                    <a:bodyPr/>
                    <a:lstStyle/>
                    <a:p>
                      <a:pPr algn="ctr"/>
                      <a:r>
                        <a:rPr lang="en-GB" sz="1200" dirty="0"/>
                        <a:t>admiral insurance </a:t>
                      </a:r>
                    </a:p>
                  </a:txBody>
                  <a:tcPr/>
                </a:tc>
                <a:tc>
                  <a:txBody>
                    <a:bodyPr/>
                    <a:lstStyle/>
                    <a:p>
                      <a:pPr algn="ctr"/>
                      <a:r>
                        <a:rPr lang="en-GB" sz="1200" dirty="0"/>
                        <a:t>GREGGS PLC </a:t>
                      </a:r>
                    </a:p>
                  </a:txBody>
                  <a:tcPr/>
                </a:tc>
                <a:tc>
                  <a:txBody>
                    <a:bodyPr/>
                    <a:lstStyle/>
                    <a:p>
                      <a:pPr algn="ctr"/>
                      <a:r>
                        <a:rPr lang="en-GB" sz="1200" dirty="0"/>
                        <a:t>PAYPAL</a:t>
                      </a:r>
                    </a:p>
                  </a:txBody>
                  <a:tcPr/>
                </a:tc>
                <a:tc>
                  <a:txBody>
                    <a:bodyPr/>
                    <a:lstStyle/>
                    <a:p>
                      <a:pPr algn="ctr"/>
                      <a:r>
                        <a:rPr lang="en-GB" sz="1200" dirty="0"/>
                        <a:t>INSURANCE</a:t>
                      </a:r>
                    </a:p>
                  </a:txBody>
                  <a:tcPr/>
                </a:tc>
                <a:extLst>
                  <a:ext uri="{0D108BD9-81ED-4DB2-BD59-A6C34878D82A}">
                    <a16:rowId xmlns:a16="http://schemas.microsoft.com/office/drawing/2014/main" val="729764052"/>
                  </a:ext>
                </a:extLst>
              </a:tr>
              <a:tr h="370840">
                <a:tc>
                  <a:txBody>
                    <a:bodyPr/>
                    <a:lstStyle/>
                    <a:p>
                      <a:pPr algn="ctr"/>
                      <a:r>
                        <a:rPr lang="en-GB" sz="1200" b="1" dirty="0"/>
                        <a:t>5</a:t>
                      </a:r>
                      <a:r>
                        <a:rPr lang="en-GB" sz="1200" b="1" baseline="30000" dirty="0"/>
                        <a:t>th</a:t>
                      </a:r>
                      <a:r>
                        <a:rPr lang="en-GB" sz="1200" b="1" dirty="0"/>
                        <a:t> Most Common</a:t>
                      </a:r>
                    </a:p>
                  </a:txBody>
                  <a:tcPr/>
                </a:tc>
                <a:tc>
                  <a:txBody>
                    <a:bodyPr/>
                    <a:lstStyle/>
                    <a:p>
                      <a:pPr algn="ctr"/>
                      <a:r>
                        <a:rPr lang="en-GB" sz="1200" dirty="0" err="1"/>
                        <a:t>travelodge</a:t>
                      </a:r>
                      <a:endParaRPr lang="en-GB" sz="1200" dirty="0"/>
                    </a:p>
                  </a:txBody>
                  <a:tcPr/>
                </a:tc>
                <a:tc>
                  <a:txBody>
                    <a:bodyPr/>
                    <a:lstStyle/>
                    <a:p>
                      <a:pPr algn="ctr"/>
                      <a:r>
                        <a:rPr lang="en-GB" sz="1200" dirty="0"/>
                        <a:t>PARKING</a:t>
                      </a:r>
                    </a:p>
                  </a:txBody>
                  <a:tcPr/>
                </a:tc>
                <a:tc>
                  <a:txBody>
                    <a:bodyPr/>
                    <a:lstStyle/>
                    <a:p>
                      <a:pPr algn="ctr"/>
                      <a:r>
                        <a:rPr lang="en-GB" sz="1200" dirty="0"/>
                        <a:t>MACDONALDS</a:t>
                      </a:r>
                    </a:p>
                  </a:txBody>
                  <a:tcPr/>
                </a:tc>
                <a:tc>
                  <a:txBody>
                    <a:bodyPr/>
                    <a:lstStyle/>
                    <a:p>
                      <a:pPr algn="ctr"/>
                      <a:r>
                        <a:rPr lang="en-GB" sz="1200" dirty="0"/>
                        <a:t>Fin: </a:t>
                      </a:r>
                    </a:p>
                  </a:txBody>
                  <a:tcPr/>
                </a:tc>
                <a:tc>
                  <a:txBody>
                    <a:bodyPr/>
                    <a:lstStyle/>
                    <a:p>
                      <a:pPr algn="ctr"/>
                      <a:r>
                        <a:rPr lang="en-GB" sz="1200" dirty="0"/>
                        <a:t>HISCOX INSURANCE </a:t>
                      </a:r>
                    </a:p>
                  </a:txBody>
                  <a:tcPr/>
                </a:tc>
                <a:extLst>
                  <a:ext uri="{0D108BD9-81ED-4DB2-BD59-A6C34878D82A}">
                    <a16:rowId xmlns:a16="http://schemas.microsoft.com/office/drawing/2014/main" val="1268079438"/>
                  </a:ext>
                </a:extLst>
              </a:tr>
              <a:tr h="370840">
                <a:tc>
                  <a:txBody>
                    <a:bodyPr/>
                    <a:lstStyle/>
                    <a:p>
                      <a:pPr algn="ctr"/>
                      <a:r>
                        <a:rPr lang="en-GB" sz="1200" b="1" dirty="0"/>
                        <a:t># Unique</a:t>
                      </a:r>
                    </a:p>
                  </a:txBody>
                  <a:tcPr/>
                </a:tc>
                <a:tc>
                  <a:txBody>
                    <a:bodyPr/>
                    <a:lstStyle/>
                    <a:p>
                      <a:pPr algn="ctr"/>
                      <a:r>
                        <a:rPr lang="en-GB" sz="1200" dirty="0"/>
                        <a:t>2620</a:t>
                      </a:r>
                    </a:p>
                  </a:txBody>
                  <a:tcPr/>
                </a:tc>
                <a:tc>
                  <a:txBody>
                    <a:bodyPr/>
                    <a:lstStyle/>
                    <a:p>
                      <a:pPr algn="ctr"/>
                      <a:r>
                        <a:rPr lang="en-GB" sz="1200" dirty="0"/>
                        <a:t>1363</a:t>
                      </a:r>
                    </a:p>
                  </a:txBody>
                  <a:tcPr/>
                </a:tc>
                <a:tc>
                  <a:txBody>
                    <a:bodyPr/>
                    <a:lstStyle/>
                    <a:p>
                      <a:pPr algn="ctr"/>
                      <a:r>
                        <a:rPr lang="en-GB" sz="1200" dirty="0"/>
                        <a:t>2928</a:t>
                      </a:r>
                    </a:p>
                  </a:txBody>
                  <a:tcPr/>
                </a:tc>
                <a:tc>
                  <a:txBody>
                    <a:bodyPr/>
                    <a:lstStyle/>
                    <a:p>
                      <a:pPr algn="ctr"/>
                      <a:r>
                        <a:rPr lang="en-GB" sz="1200" dirty="0"/>
                        <a:t>1736</a:t>
                      </a:r>
                    </a:p>
                  </a:txBody>
                  <a:tcPr/>
                </a:tc>
                <a:tc>
                  <a:txBody>
                    <a:bodyPr/>
                    <a:lstStyle/>
                    <a:p>
                      <a:pPr algn="ctr"/>
                      <a:r>
                        <a:rPr lang="en-GB" sz="1200" dirty="0"/>
                        <a:t>964</a:t>
                      </a:r>
                    </a:p>
                  </a:txBody>
                  <a:tcPr/>
                </a:tc>
                <a:extLst>
                  <a:ext uri="{0D108BD9-81ED-4DB2-BD59-A6C34878D82A}">
                    <a16:rowId xmlns:a16="http://schemas.microsoft.com/office/drawing/2014/main" val="335067603"/>
                  </a:ext>
                </a:extLst>
              </a:tr>
            </a:tbl>
          </a:graphicData>
        </a:graphic>
      </p:graphicFrame>
      <p:sp>
        <p:nvSpPr>
          <p:cNvPr id="5" name="TextBox 4">
            <a:extLst>
              <a:ext uri="{FF2B5EF4-FFF2-40B4-BE49-F238E27FC236}">
                <a16:creationId xmlns:a16="http://schemas.microsoft.com/office/drawing/2014/main" id="{018BA1F7-24F7-4F1A-8D43-67C591A344E0}"/>
              </a:ext>
            </a:extLst>
          </p:cNvPr>
          <p:cNvSpPr txBox="1"/>
          <p:nvPr/>
        </p:nvSpPr>
        <p:spPr>
          <a:xfrm>
            <a:off x="1929890" y="816496"/>
            <a:ext cx="9371383" cy="2462213"/>
          </a:xfrm>
          <a:prstGeom prst="rect">
            <a:avLst/>
          </a:prstGeom>
          <a:noFill/>
        </p:spPr>
        <p:txBody>
          <a:bodyPr wrap="square" rtlCol="0">
            <a:spAutoFit/>
          </a:bodyPr>
          <a:lstStyle/>
          <a:p>
            <a:r>
              <a:rPr lang="en-GB" sz="1400" dirty="0"/>
              <a:t>Transaction descriptions, although categorical, includes 9474 unique values, which means this quality is not representable in a graph. Instead, I found the top 5 descriptions for each category, and the number of unique descriptions, for each category.</a:t>
            </a:r>
          </a:p>
          <a:p>
            <a:endParaRPr lang="en-GB" sz="1400" dirty="0"/>
          </a:p>
          <a:p>
            <a:r>
              <a:rPr lang="en-GB" sz="1400" dirty="0"/>
              <a:t>From the top 5 of each category, it’s immediately clear that there are duplicate descriptions for the same entity, for example “</a:t>
            </a:r>
            <a:r>
              <a:rPr lang="en-GB" sz="1400" dirty="0" err="1"/>
              <a:t>travelodge</a:t>
            </a:r>
            <a:r>
              <a:rPr lang="en-GB" sz="1400" dirty="0"/>
              <a:t>” and “TRAVELODGE”. Also, a lot of the descriptions involve dates, such as “</a:t>
            </a:r>
            <a:r>
              <a:rPr kumimoji="0" lang="en-US" altLang="en-US" sz="1400" b="0" i="0" u="none" strike="noStrike" cap="none" normalizeH="0" baseline="0" dirty="0">
                <a:ln>
                  <a:noFill/>
                </a:ln>
                <a:solidFill>
                  <a:srgbClr val="000000"/>
                </a:solidFill>
                <a:effectLst/>
              </a:rPr>
              <a:t>ON 12 Jul NANDOS CONTACTLESS”, and such most descriptions only occur once.</a:t>
            </a:r>
            <a:r>
              <a:rPr kumimoji="0" lang="en-US" altLang="en-US" sz="1400" b="0" i="0" u="none" strike="noStrike" cap="none" normalizeH="0" baseline="0" dirty="0">
                <a:ln>
                  <a:noFill/>
                </a:ln>
                <a:solidFill>
                  <a:schemeClr val="tx1"/>
                </a:solidFill>
                <a:effectLst/>
              </a:rPr>
              <a:t> </a:t>
            </a:r>
          </a:p>
          <a:p>
            <a:endParaRPr lang="en-US" altLang="en-US" sz="1400" dirty="0"/>
          </a:p>
          <a:p>
            <a:r>
              <a:rPr kumimoji="0" lang="en-US" altLang="en-US" sz="1400" b="0" i="0" u="none" strike="noStrike" cap="none" normalizeH="0" baseline="0" dirty="0">
                <a:ln>
                  <a:noFill/>
                </a:ln>
                <a:solidFill>
                  <a:schemeClr val="tx1"/>
                </a:solidFill>
                <a:effectLst/>
              </a:rPr>
              <a:t>Obviously, the descriptions between categories are mutually exclusive, since the description is directly related to the nature of the transaction, and therefore the category. For each category there are a significant number of descriptions, so there is no way to represent them in the way I did with the transaction types.</a:t>
            </a:r>
          </a:p>
          <a:p>
            <a:endParaRPr lang="en-GB" sz="1400" dirty="0"/>
          </a:p>
        </p:txBody>
      </p:sp>
      <p:sp>
        <p:nvSpPr>
          <p:cNvPr id="6" name="TextBox 5">
            <a:extLst>
              <a:ext uri="{FF2B5EF4-FFF2-40B4-BE49-F238E27FC236}">
                <a16:creationId xmlns:a16="http://schemas.microsoft.com/office/drawing/2014/main" id="{9647AED4-C20F-4F1A-B77D-56FD71B4E2F4}"/>
              </a:ext>
            </a:extLst>
          </p:cNvPr>
          <p:cNvSpPr txBox="1"/>
          <p:nvPr/>
        </p:nvSpPr>
        <p:spPr>
          <a:xfrm flipH="1">
            <a:off x="1590024" y="354831"/>
            <a:ext cx="2103087" cy="461665"/>
          </a:xfrm>
          <a:prstGeom prst="rect">
            <a:avLst/>
          </a:prstGeom>
          <a:noFill/>
        </p:spPr>
        <p:txBody>
          <a:bodyPr wrap="square" rtlCol="0">
            <a:spAutoFit/>
          </a:bodyPr>
          <a:lstStyle/>
          <a:p>
            <a:r>
              <a:rPr lang="en-GB" sz="2400" b="1" dirty="0">
                <a:solidFill>
                  <a:srgbClr val="C00000"/>
                </a:solidFill>
              </a:rPr>
              <a:t>Descriptions</a:t>
            </a:r>
          </a:p>
        </p:txBody>
      </p:sp>
    </p:spTree>
    <p:extLst>
      <p:ext uri="{BB962C8B-B14F-4D97-AF65-F5344CB8AC3E}">
        <p14:creationId xmlns:p14="http://schemas.microsoft.com/office/powerpoint/2010/main" val="3070948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CFD5B1-9A04-41C0-89D7-7680BEF98014}"/>
              </a:ext>
            </a:extLst>
          </p:cNvPr>
          <p:cNvSpPr txBox="1"/>
          <p:nvPr/>
        </p:nvSpPr>
        <p:spPr>
          <a:xfrm flipH="1">
            <a:off x="1590023" y="354831"/>
            <a:ext cx="2884322" cy="461665"/>
          </a:xfrm>
          <a:prstGeom prst="rect">
            <a:avLst/>
          </a:prstGeom>
          <a:noFill/>
        </p:spPr>
        <p:txBody>
          <a:bodyPr wrap="square" rtlCol="0">
            <a:spAutoFit/>
          </a:bodyPr>
          <a:lstStyle/>
          <a:p>
            <a:r>
              <a:rPr lang="en-GB" sz="2400" b="1" dirty="0">
                <a:solidFill>
                  <a:srgbClr val="C00000"/>
                </a:solidFill>
              </a:rPr>
              <a:t>Validation / Testing</a:t>
            </a:r>
          </a:p>
        </p:txBody>
      </p:sp>
      <p:pic>
        <p:nvPicPr>
          <p:cNvPr id="10" name="Picture 9" descr="Chart, box and whisker chart&#10;&#10;Description automatically generated">
            <a:extLst>
              <a:ext uri="{FF2B5EF4-FFF2-40B4-BE49-F238E27FC236}">
                <a16:creationId xmlns:a16="http://schemas.microsoft.com/office/drawing/2014/main" id="{AB1BB72F-B2B3-4D88-9BD8-EADD3B1BE36A}"/>
              </a:ext>
            </a:extLst>
          </p:cNvPr>
          <p:cNvPicPr>
            <a:picLocks noChangeAspect="1"/>
          </p:cNvPicPr>
          <p:nvPr/>
        </p:nvPicPr>
        <p:blipFill rotWithShape="1">
          <a:blip r:embed="rId2">
            <a:extLst>
              <a:ext uri="{28A0092B-C50C-407E-A947-70E740481C1C}">
                <a14:useLocalDpi xmlns:a14="http://schemas.microsoft.com/office/drawing/2010/main" val="0"/>
              </a:ext>
            </a:extLst>
          </a:blip>
          <a:srcRect l="7835" t="10009" r="8840"/>
          <a:stretch/>
        </p:blipFill>
        <p:spPr>
          <a:xfrm>
            <a:off x="7470841" y="148703"/>
            <a:ext cx="4435812" cy="3353463"/>
          </a:xfrm>
          <a:prstGeom prst="rect">
            <a:avLst/>
          </a:prstGeom>
        </p:spPr>
      </p:pic>
      <p:pic>
        <p:nvPicPr>
          <p:cNvPr id="12" name="Picture 11" descr="Chart, bar chart&#10;&#10;Description automatically generated">
            <a:extLst>
              <a:ext uri="{FF2B5EF4-FFF2-40B4-BE49-F238E27FC236}">
                <a16:creationId xmlns:a16="http://schemas.microsoft.com/office/drawing/2014/main" id="{464C1DFE-D7B4-4113-8416-7788CA17BA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2281" y="3610456"/>
            <a:ext cx="4852998" cy="3098841"/>
          </a:xfrm>
          <a:prstGeom prst="rect">
            <a:avLst/>
          </a:prstGeom>
        </p:spPr>
      </p:pic>
      <p:sp>
        <p:nvSpPr>
          <p:cNvPr id="13" name="TextBox 12">
            <a:extLst>
              <a:ext uri="{FF2B5EF4-FFF2-40B4-BE49-F238E27FC236}">
                <a16:creationId xmlns:a16="http://schemas.microsoft.com/office/drawing/2014/main" id="{29EEB6CB-2297-4489-84B2-CEF99C7D22E1}"/>
              </a:ext>
            </a:extLst>
          </p:cNvPr>
          <p:cNvSpPr txBox="1"/>
          <p:nvPr/>
        </p:nvSpPr>
        <p:spPr>
          <a:xfrm>
            <a:off x="1760706" y="1031132"/>
            <a:ext cx="4961107" cy="2893100"/>
          </a:xfrm>
          <a:prstGeom prst="rect">
            <a:avLst/>
          </a:prstGeom>
          <a:noFill/>
        </p:spPr>
        <p:txBody>
          <a:bodyPr wrap="square" rtlCol="0">
            <a:spAutoFit/>
          </a:bodyPr>
          <a:lstStyle/>
          <a:p>
            <a:r>
              <a:rPr lang="en-GB" sz="1300" dirty="0"/>
              <a:t>The training data (10,000 entries) and validation data (2500 entries) are laid out in the same way as previous.</a:t>
            </a:r>
          </a:p>
          <a:p>
            <a:endParaRPr lang="en-GB" sz="1300" dirty="0"/>
          </a:p>
          <a:p>
            <a:r>
              <a:rPr lang="en-GB" sz="1300" dirty="0"/>
              <a:t>In terms of amounts, the numbers seem to be equally distributed between the two sets, with slightly more outliers on the lower side for the training set, which is to be expected as there are more values.</a:t>
            </a:r>
          </a:p>
          <a:p>
            <a:endParaRPr lang="en-GB" sz="1300" dirty="0"/>
          </a:p>
          <a:p>
            <a:r>
              <a:rPr lang="en-GB" sz="1300" dirty="0"/>
              <a:t>In terms of types, the distribution seems even between the sets, when the numbers of transactions in each set is taken into account.</a:t>
            </a:r>
          </a:p>
          <a:p>
            <a:endParaRPr lang="en-GB" sz="1300" dirty="0"/>
          </a:p>
          <a:p>
            <a:r>
              <a:rPr lang="en-GB" sz="1300" dirty="0"/>
              <a:t>In terms of descriptions, it’s interesting that most of the top descriptions in the training set are from the financial class. There is an overlap of Bank Charges between the sets, but otherwise the most popular transaction descriptions are different.</a:t>
            </a:r>
          </a:p>
        </p:txBody>
      </p:sp>
      <p:graphicFrame>
        <p:nvGraphicFramePr>
          <p:cNvPr id="14" name="Table 14">
            <a:extLst>
              <a:ext uri="{FF2B5EF4-FFF2-40B4-BE49-F238E27FC236}">
                <a16:creationId xmlns:a16="http://schemas.microsoft.com/office/drawing/2014/main" id="{032D174E-84A9-44B6-90CA-E443C2DE19BB}"/>
              </a:ext>
            </a:extLst>
          </p:cNvPr>
          <p:cNvGraphicFramePr>
            <a:graphicFrameLocks noGrp="1"/>
          </p:cNvGraphicFramePr>
          <p:nvPr>
            <p:extLst>
              <p:ext uri="{D42A27DB-BD31-4B8C-83A1-F6EECF244321}">
                <p14:modId xmlns:p14="http://schemas.microsoft.com/office/powerpoint/2010/main" val="2711944376"/>
              </p:ext>
            </p:extLst>
          </p:nvPr>
        </p:nvGraphicFramePr>
        <p:xfrm>
          <a:off x="2668265" y="4113417"/>
          <a:ext cx="4247440" cy="2595880"/>
        </p:xfrm>
        <a:graphic>
          <a:graphicData uri="http://schemas.openxmlformats.org/drawingml/2006/table">
            <a:tbl>
              <a:tblPr firstRow="1" bandRow="1">
                <a:tableStyleId>{5C22544A-7EE6-4342-B048-85BDC9FD1C3A}</a:tableStyleId>
              </a:tblPr>
              <a:tblGrid>
                <a:gridCol w="1319225">
                  <a:extLst>
                    <a:ext uri="{9D8B030D-6E8A-4147-A177-3AD203B41FA5}">
                      <a16:colId xmlns:a16="http://schemas.microsoft.com/office/drawing/2014/main" val="638122952"/>
                    </a:ext>
                  </a:extLst>
                </a:gridCol>
                <a:gridCol w="1384916">
                  <a:extLst>
                    <a:ext uri="{9D8B030D-6E8A-4147-A177-3AD203B41FA5}">
                      <a16:colId xmlns:a16="http://schemas.microsoft.com/office/drawing/2014/main" val="3331823695"/>
                    </a:ext>
                  </a:extLst>
                </a:gridCol>
                <a:gridCol w="1543299">
                  <a:extLst>
                    <a:ext uri="{9D8B030D-6E8A-4147-A177-3AD203B41FA5}">
                      <a16:colId xmlns:a16="http://schemas.microsoft.com/office/drawing/2014/main" val="1513594961"/>
                    </a:ext>
                  </a:extLst>
                </a:gridCol>
              </a:tblGrid>
              <a:tr h="370840">
                <a:tc>
                  <a:txBody>
                    <a:bodyPr/>
                    <a:lstStyle/>
                    <a:p>
                      <a:endParaRPr lang="en-GB" sz="1600" dirty="0"/>
                    </a:p>
                  </a:txBody>
                  <a:tcPr/>
                </a:tc>
                <a:tc>
                  <a:txBody>
                    <a:bodyPr/>
                    <a:lstStyle/>
                    <a:p>
                      <a:pPr algn="ctr"/>
                      <a:r>
                        <a:rPr lang="en-GB" sz="1100" dirty="0"/>
                        <a:t>TRAIN</a:t>
                      </a:r>
                    </a:p>
                  </a:txBody>
                  <a:tcPr/>
                </a:tc>
                <a:tc>
                  <a:txBody>
                    <a:bodyPr/>
                    <a:lstStyle/>
                    <a:p>
                      <a:pPr algn="ctr"/>
                      <a:r>
                        <a:rPr lang="en-GB" sz="1100" dirty="0"/>
                        <a:t>VAL</a:t>
                      </a:r>
                    </a:p>
                  </a:txBody>
                  <a:tcPr/>
                </a:tc>
                <a:extLst>
                  <a:ext uri="{0D108BD9-81ED-4DB2-BD59-A6C34878D82A}">
                    <a16:rowId xmlns:a16="http://schemas.microsoft.com/office/drawing/2014/main" val="3269531306"/>
                  </a:ext>
                </a:extLst>
              </a:tr>
              <a:tr h="370840">
                <a:tc>
                  <a:txBody>
                    <a:bodyPr/>
                    <a:lstStyle/>
                    <a:p>
                      <a:pPr algn="ctr"/>
                      <a:r>
                        <a:rPr lang="en-GB" sz="1100" b="1" dirty="0"/>
                        <a:t>Most Common</a:t>
                      </a:r>
                    </a:p>
                  </a:txBody>
                  <a:tcPr/>
                </a:tc>
                <a:tc>
                  <a:txBody>
                    <a:bodyPr/>
                    <a:lstStyle/>
                    <a:p>
                      <a:pPr algn="ctr"/>
                      <a:r>
                        <a:rPr lang="en-GB" sz="1100" dirty="0"/>
                        <a:t>Fee</a:t>
                      </a:r>
                    </a:p>
                  </a:txBody>
                  <a:tcPr/>
                </a:tc>
                <a:tc>
                  <a:txBody>
                    <a:bodyPr/>
                    <a:lstStyle/>
                    <a:p>
                      <a:pPr algn="ctr"/>
                      <a:r>
                        <a:rPr lang="en-GB" sz="1100" dirty="0"/>
                        <a:t>Bank Charges</a:t>
                      </a:r>
                    </a:p>
                  </a:txBody>
                  <a:tcPr/>
                </a:tc>
                <a:extLst>
                  <a:ext uri="{0D108BD9-81ED-4DB2-BD59-A6C34878D82A}">
                    <a16:rowId xmlns:a16="http://schemas.microsoft.com/office/drawing/2014/main" val="558942605"/>
                  </a:ext>
                </a:extLst>
              </a:tr>
              <a:tr h="370840">
                <a:tc>
                  <a:txBody>
                    <a:bodyPr/>
                    <a:lstStyle/>
                    <a:p>
                      <a:pPr algn="ctr"/>
                      <a:r>
                        <a:rPr lang="en-GB" sz="1100" b="1" dirty="0"/>
                        <a:t>2nd</a:t>
                      </a:r>
                    </a:p>
                  </a:txBody>
                  <a:tcPr/>
                </a:tc>
                <a:tc>
                  <a:txBody>
                    <a:bodyPr/>
                    <a:lstStyle/>
                    <a:p>
                      <a:pPr algn="ctr"/>
                      <a:r>
                        <a:rPr lang="en-GB" sz="1100" dirty="0" err="1"/>
                        <a:t>paypal</a:t>
                      </a:r>
                      <a:endParaRPr lang="en-GB" sz="1100" dirty="0"/>
                    </a:p>
                  </a:txBody>
                  <a:tcPr/>
                </a:tc>
                <a:tc>
                  <a:txBody>
                    <a:bodyPr/>
                    <a:lstStyle/>
                    <a:p>
                      <a:pPr algn="ctr"/>
                      <a:r>
                        <a:rPr lang="en-GB" sz="1100" dirty="0" err="1"/>
                        <a:t>transferwise</a:t>
                      </a:r>
                      <a:endParaRPr lang="en-GB" sz="1100" dirty="0"/>
                    </a:p>
                  </a:txBody>
                  <a:tcPr/>
                </a:tc>
                <a:extLst>
                  <a:ext uri="{0D108BD9-81ED-4DB2-BD59-A6C34878D82A}">
                    <a16:rowId xmlns:a16="http://schemas.microsoft.com/office/drawing/2014/main" val="3284828829"/>
                  </a:ext>
                </a:extLst>
              </a:tr>
              <a:tr h="370840">
                <a:tc>
                  <a:txBody>
                    <a:bodyPr/>
                    <a:lstStyle/>
                    <a:p>
                      <a:pPr algn="ctr"/>
                      <a:r>
                        <a:rPr lang="en-GB" sz="1100" b="1" dirty="0"/>
                        <a:t>3rd</a:t>
                      </a:r>
                    </a:p>
                  </a:txBody>
                  <a:tcPr/>
                </a:tc>
                <a:tc>
                  <a:txBody>
                    <a:bodyPr/>
                    <a:lstStyle/>
                    <a:p>
                      <a:pPr algn="ctr"/>
                      <a:r>
                        <a:rPr lang="en-GB" sz="1100" dirty="0"/>
                        <a:t>Bank Charges </a:t>
                      </a:r>
                    </a:p>
                  </a:txBody>
                  <a:tcPr/>
                </a:tc>
                <a:tc>
                  <a:txBody>
                    <a:bodyPr/>
                    <a:lstStyle/>
                    <a:p>
                      <a:pPr algn="ctr"/>
                      <a:r>
                        <a:rPr lang="en-GB" sz="1100" dirty="0"/>
                        <a:t>Sundry debit: </a:t>
                      </a:r>
                    </a:p>
                  </a:txBody>
                  <a:tcPr/>
                </a:tc>
                <a:extLst>
                  <a:ext uri="{0D108BD9-81ED-4DB2-BD59-A6C34878D82A}">
                    <a16:rowId xmlns:a16="http://schemas.microsoft.com/office/drawing/2014/main" val="3087981958"/>
                  </a:ext>
                </a:extLst>
              </a:tr>
              <a:tr h="370840">
                <a:tc>
                  <a:txBody>
                    <a:bodyPr/>
                    <a:lstStyle/>
                    <a:p>
                      <a:pPr algn="ctr"/>
                      <a:r>
                        <a:rPr lang="en-GB" sz="1100" b="1" dirty="0"/>
                        <a:t>4th</a:t>
                      </a:r>
                    </a:p>
                  </a:txBody>
                  <a:tcPr/>
                </a:tc>
                <a:tc>
                  <a:txBody>
                    <a:bodyPr/>
                    <a:lstStyle/>
                    <a:p>
                      <a:pPr algn="ctr"/>
                      <a:r>
                        <a:rPr lang="en-GB" sz="1100" dirty="0"/>
                        <a:t>PAYPAL</a:t>
                      </a:r>
                    </a:p>
                  </a:txBody>
                  <a:tcPr/>
                </a:tc>
                <a:tc>
                  <a:txBody>
                    <a:bodyPr/>
                    <a:lstStyle/>
                    <a:p>
                      <a:pPr algn="ctr"/>
                      <a:r>
                        <a:rPr lang="en-GB" sz="1100" dirty="0"/>
                        <a:t>PRET A MANGER </a:t>
                      </a:r>
                    </a:p>
                  </a:txBody>
                  <a:tcPr/>
                </a:tc>
                <a:extLst>
                  <a:ext uri="{0D108BD9-81ED-4DB2-BD59-A6C34878D82A}">
                    <a16:rowId xmlns:a16="http://schemas.microsoft.com/office/drawing/2014/main" val="2978751608"/>
                  </a:ext>
                </a:extLst>
              </a:tr>
              <a:tr h="370840">
                <a:tc>
                  <a:txBody>
                    <a:bodyPr/>
                    <a:lstStyle/>
                    <a:p>
                      <a:pPr algn="ctr"/>
                      <a:r>
                        <a:rPr lang="en-GB" sz="1100" b="1" dirty="0"/>
                        <a:t>5</a:t>
                      </a:r>
                      <a:r>
                        <a:rPr lang="en-GB" sz="1100" b="1" baseline="30000" dirty="0"/>
                        <a:t>th</a:t>
                      </a:r>
                      <a:r>
                        <a:rPr lang="en-GB" sz="1100" b="1" dirty="0"/>
                        <a:t> Most Common</a:t>
                      </a:r>
                    </a:p>
                  </a:txBody>
                  <a:tcPr/>
                </a:tc>
                <a:tc>
                  <a:txBody>
                    <a:bodyPr/>
                    <a:lstStyle/>
                    <a:p>
                      <a:pPr algn="ctr"/>
                      <a:r>
                        <a:rPr lang="en-GB" sz="1100" dirty="0"/>
                        <a:t>AMZNMKTPLACE</a:t>
                      </a:r>
                    </a:p>
                  </a:txBody>
                  <a:tcPr/>
                </a:tc>
                <a:tc>
                  <a:txBody>
                    <a:bodyPr/>
                    <a:lstStyle/>
                    <a:p>
                      <a:pPr algn="ctr"/>
                      <a:r>
                        <a:rPr lang="en-GB" sz="1100" dirty="0"/>
                        <a:t>HALIFAX</a:t>
                      </a:r>
                    </a:p>
                  </a:txBody>
                  <a:tcPr/>
                </a:tc>
                <a:extLst>
                  <a:ext uri="{0D108BD9-81ED-4DB2-BD59-A6C34878D82A}">
                    <a16:rowId xmlns:a16="http://schemas.microsoft.com/office/drawing/2014/main" val="4288129962"/>
                  </a:ext>
                </a:extLst>
              </a:tr>
              <a:tr h="370840">
                <a:tc>
                  <a:txBody>
                    <a:bodyPr/>
                    <a:lstStyle/>
                    <a:p>
                      <a:pPr algn="ctr"/>
                      <a:r>
                        <a:rPr lang="en-GB" sz="1100" b="1" dirty="0"/>
                        <a:t># Unique</a:t>
                      </a:r>
                    </a:p>
                  </a:txBody>
                  <a:tcPr/>
                </a:tc>
                <a:tc>
                  <a:txBody>
                    <a:bodyPr/>
                    <a:lstStyle/>
                    <a:p>
                      <a:pPr algn="ctr"/>
                      <a:r>
                        <a:rPr lang="en-GB" sz="1100" dirty="0"/>
                        <a:t>7728</a:t>
                      </a:r>
                    </a:p>
                  </a:txBody>
                  <a:tcPr/>
                </a:tc>
                <a:tc>
                  <a:txBody>
                    <a:bodyPr/>
                    <a:lstStyle/>
                    <a:p>
                      <a:pPr algn="ctr"/>
                      <a:r>
                        <a:rPr lang="en-GB" sz="1100" dirty="0"/>
                        <a:t>2188</a:t>
                      </a:r>
                    </a:p>
                  </a:txBody>
                  <a:tcPr/>
                </a:tc>
                <a:extLst>
                  <a:ext uri="{0D108BD9-81ED-4DB2-BD59-A6C34878D82A}">
                    <a16:rowId xmlns:a16="http://schemas.microsoft.com/office/drawing/2014/main" val="530048014"/>
                  </a:ext>
                </a:extLst>
              </a:tr>
            </a:tbl>
          </a:graphicData>
        </a:graphic>
      </p:graphicFrame>
    </p:spTree>
    <p:extLst>
      <p:ext uri="{BB962C8B-B14F-4D97-AF65-F5344CB8AC3E}">
        <p14:creationId xmlns:p14="http://schemas.microsoft.com/office/powerpoint/2010/main" val="2458181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447F659-72FC-4426-A0B7-8A0244893A9E}"/>
              </a:ext>
            </a:extLst>
          </p:cNvPr>
          <p:cNvSpPr>
            <a:spLocks noGrp="1"/>
          </p:cNvSpPr>
          <p:nvPr>
            <p:ph type="ctrTitle"/>
          </p:nvPr>
        </p:nvSpPr>
        <p:spPr>
          <a:xfrm>
            <a:off x="1657165" y="1908699"/>
            <a:ext cx="9697375" cy="1006460"/>
          </a:xfrm>
        </p:spPr>
        <p:txBody>
          <a:bodyPr>
            <a:normAutofit fontScale="90000"/>
          </a:bodyPr>
          <a:lstStyle/>
          <a:p>
            <a:r>
              <a:rPr lang="en-GB" b="1" dirty="0">
                <a:solidFill>
                  <a:srgbClr val="C00000"/>
                </a:solidFill>
              </a:rPr>
              <a:t>Transaction Classification Model</a:t>
            </a:r>
          </a:p>
        </p:txBody>
      </p:sp>
      <p:sp>
        <p:nvSpPr>
          <p:cNvPr id="5" name="TextBox 4">
            <a:extLst>
              <a:ext uri="{FF2B5EF4-FFF2-40B4-BE49-F238E27FC236}">
                <a16:creationId xmlns:a16="http://schemas.microsoft.com/office/drawing/2014/main" id="{6A306111-22C5-4A5B-9963-1E102C1A5EF5}"/>
              </a:ext>
            </a:extLst>
          </p:cNvPr>
          <p:cNvSpPr txBox="1"/>
          <p:nvPr/>
        </p:nvSpPr>
        <p:spPr>
          <a:xfrm>
            <a:off x="10065797" y="2835260"/>
            <a:ext cx="1634972" cy="369332"/>
          </a:xfrm>
          <a:prstGeom prst="rect">
            <a:avLst/>
          </a:prstGeom>
          <a:noFill/>
        </p:spPr>
        <p:txBody>
          <a:bodyPr wrap="square" rtlCol="0">
            <a:spAutoFit/>
          </a:bodyPr>
          <a:lstStyle/>
          <a:p>
            <a:r>
              <a:rPr lang="en-GB" b="1" i="1" dirty="0"/>
              <a:t>Amy Rafferty</a:t>
            </a:r>
          </a:p>
        </p:txBody>
      </p:sp>
    </p:spTree>
    <p:extLst>
      <p:ext uri="{BB962C8B-B14F-4D97-AF65-F5344CB8AC3E}">
        <p14:creationId xmlns:p14="http://schemas.microsoft.com/office/powerpoint/2010/main" val="1589492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A482AA9-D0BC-4E0A-964E-1326DB89D917}"/>
              </a:ext>
            </a:extLst>
          </p:cNvPr>
          <p:cNvGraphicFramePr>
            <a:graphicFrameLocks noGrp="1"/>
          </p:cNvGraphicFramePr>
          <p:nvPr>
            <p:extLst>
              <p:ext uri="{D42A27DB-BD31-4B8C-83A1-F6EECF244321}">
                <p14:modId xmlns:p14="http://schemas.microsoft.com/office/powerpoint/2010/main" val="22905564"/>
              </p:ext>
            </p:extLst>
          </p:nvPr>
        </p:nvGraphicFramePr>
        <p:xfrm>
          <a:off x="8273988" y="258027"/>
          <a:ext cx="3639845" cy="741680"/>
        </p:xfrm>
        <a:graphic>
          <a:graphicData uri="http://schemas.openxmlformats.org/drawingml/2006/table">
            <a:tbl>
              <a:tblPr firstRow="1" bandRow="1">
                <a:tableStyleId>{5C22544A-7EE6-4342-B048-85BDC9FD1C3A}</a:tableStyleId>
              </a:tblPr>
              <a:tblGrid>
                <a:gridCol w="2858610">
                  <a:extLst>
                    <a:ext uri="{9D8B030D-6E8A-4147-A177-3AD203B41FA5}">
                      <a16:colId xmlns:a16="http://schemas.microsoft.com/office/drawing/2014/main" val="195773694"/>
                    </a:ext>
                  </a:extLst>
                </a:gridCol>
                <a:gridCol w="781235">
                  <a:extLst>
                    <a:ext uri="{9D8B030D-6E8A-4147-A177-3AD203B41FA5}">
                      <a16:colId xmlns:a16="http://schemas.microsoft.com/office/drawing/2014/main" val="2266647855"/>
                    </a:ext>
                  </a:extLst>
                </a:gridCol>
              </a:tblGrid>
              <a:tr h="370840">
                <a:tc>
                  <a:txBody>
                    <a:bodyPr/>
                    <a:lstStyle/>
                    <a:p>
                      <a:r>
                        <a:rPr lang="en-GB" b="1" dirty="0">
                          <a:solidFill>
                            <a:schemeClr val="tx1"/>
                          </a:solidFill>
                        </a:rPr>
                        <a:t>Testing Accuracy Score</a:t>
                      </a:r>
                    </a:p>
                  </a:txBody>
                  <a:tcPr>
                    <a:solidFill>
                      <a:schemeClr val="accent1">
                        <a:lumMod val="40000"/>
                        <a:lumOff val="60000"/>
                      </a:schemeClr>
                    </a:solidFill>
                  </a:tcPr>
                </a:tc>
                <a:tc>
                  <a:txBody>
                    <a:bodyPr/>
                    <a:lstStyle/>
                    <a:p>
                      <a:r>
                        <a:rPr lang="en-GB" b="0" dirty="0">
                          <a:solidFill>
                            <a:schemeClr val="tx1"/>
                          </a:solidFill>
                        </a:rPr>
                        <a:t>0.937</a:t>
                      </a:r>
                    </a:p>
                  </a:txBody>
                  <a:tcPr>
                    <a:solidFill>
                      <a:schemeClr val="accent1">
                        <a:lumMod val="20000"/>
                        <a:lumOff val="80000"/>
                      </a:schemeClr>
                    </a:solidFill>
                  </a:tcPr>
                </a:tc>
                <a:extLst>
                  <a:ext uri="{0D108BD9-81ED-4DB2-BD59-A6C34878D82A}">
                    <a16:rowId xmlns:a16="http://schemas.microsoft.com/office/drawing/2014/main" val="1317651910"/>
                  </a:ext>
                </a:extLst>
              </a:tr>
              <a:tr h="370840">
                <a:tc>
                  <a:txBody>
                    <a:bodyPr/>
                    <a:lstStyle/>
                    <a:p>
                      <a:r>
                        <a:rPr lang="en-GB" b="1" dirty="0">
                          <a:solidFill>
                            <a:schemeClr val="tx1"/>
                          </a:solidFill>
                        </a:rPr>
                        <a:t>Validation Accuracy Score</a:t>
                      </a:r>
                    </a:p>
                  </a:txBody>
                  <a:tcPr>
                    <a:solidFill>
                      <a:schemeClr val="accent1">
                        <a:lumMod val="40000"/>
                        <a:lumOff val="60000"/>
                      </a:schemeClr>
                    </a:solidFill>
                  </a:tcPr>
                </a:tc>
                <a:tc>
                  <a:txBody>
                    <a:bodyPr/>
                    <a:lstStyle/>
                    <a:p>
                      <a:r>
                        <a:rPr lang="en-GB" b="0" dirty="0">
                          <a:solidFill>
                            <a:schemeClr val="tx1"/>
                          </a:solidFill>
                        </a:rPr>
                        <a:t>0.854</a:t>
                      </a:r>
                    </a:p>
                  </a:txBody>
                  <a:tcPr>
                    <a:solidFill>
                      <a:schemeClr val="accent1">
                        <a:lumMod val="20000"/>
                        <a:lumOff val="80000"/>
                      </a:schemeClr>
                    </a:solidFill>
                  </a:tcPr>
                </a:tc>
                <a:extLst>
                  <a:ext uri="{0D108BD9-81ED-4DB2-BD59-A6C34878D82A}">
                    <a16:rowId xmlns:a16="http://schemas.microsoft.com/office/drawing/2014/main" val="3256741209"/>
                  </a:ext>
                </a:extLst>
              </a:tr>
            </a:tbl>
          </a:graphicData>
        </a:graphic>
      </p:graphicFrame>
      <p:pic>
        <p:nvPicPr>
          <p:cNvPr id="6" name="Picture 5" descr="A picture containing chart&#10;&#10;Description automatically generated">
            <a:extLst>
              <a:ext uri="{FF2B5EF4-FFF2-40B4-BE49-F238E27FC236}">
                <a16:creationId xmlns:a16="http://schemas.microsoft.com/office/drawing/2014/main" id="{9E3B286C-9216-4F22-8924-E94DE97FD275}"/>
              </a:ext>
            </a:extLst>
          </p:cNvPr>
          <p:cNvPicPr>
            <a:picLocks noChangeAspect="1"/>
          </p:cNvPicPr>
          <p:nvPr/>
        </p:nvPicPr>
        <p:blipFill rotWithShape="1">
          <a:blip r:embed="rId2">
            <a:extLst>
              <a:ext uri="{28A0092B-C50C-407E-A947-70E740481C1C}">
                <a14:useLocalDpi xmlns:a14="http://schemas.microsoft.com/office/drawing/2010/main" val="0"/>
              </a:ext>
            </a:extLst>
          </a:blip>
          <a:srcRect r="9381"/>
          <a:stretch/>
        </p:blipFill>
        <p:spPr>
          <a:xfrm>
            <a:off x="7368466" y="1124619"/>
            <a:ext cx="4545367" cy="3761912"/>
          </a:xfrm>
          <a:prstGeom prst="rect">
            <a:avLst/>
          </a:prstGeom>
        </p:spPr>
      </p:pic>
      <p:sp>
        <p:nvSpPr>
          <p:cNvPr id="10" name="TextBox 9">
            <a:extLst>
              <a:ext uri="{FF2B5EF4-FFF2-40B4-BE49-F238E27FC236}">
                <a16:creationId xmlns:a16="http://schemas.microsoft.com/office/drawing/2014/main" id="{A19DF6F7-0A8E-43B5-9E15-D24ABBF7E81D}"/>
              </a:ext>
            </a:extLst>
          </p:cNvPr>
          <p:cNvSpPr txBox="1"/>
          <p:nvPr/>
        </p:nvSpPr>
        <p:spPr>
          <a:xfrm>
            <a:off x="1882067" y="627359"/>
            <a:ext cx="5299968" cy="3493264"/>
          </a:xfrm>
          <a:prstGeom prst="rect">
            <a:avLst/>
          </a:prstGeom>
          <a:noFill/>
        </p:spPr>
        <p:txBody>
          <a:bodyPr wrap="square" rtlCol="0">
            <a:spAutoFit/>
          </a:bodyPr>
          <a:lstStyle/>
          <a:p>
            <a:r>
              <a:rPr lang="en-GB" sz="100" dirty="0"/>
              <a:t>3</a:t>
            </a:r>
            <a:r>
              <a:rPr lang="en-GB" sz="1300" dirty="0"/>
              <a:t>Before any classification could take place, the data itself needed to be pre-processed to be more manageable.  This process involved:</a:t>
            </a:r>
          </a:p>
          <a:p>
            <a:endParaRPr lang="en-GB" sz="1300" dirty="0"/>
          </a:p>
          <a:p>
            <a:pPr marL="285750" indent="-285750">
              <a:buFont typeface="Arial" panose="020B0604020202020204" pitchFamily="34" charset="0"/>
              <a:buChar char="•"/>
            </a:pPr>
            <a:r>
              <a:rPr lang="en-GB" sz="1300" dirty="0"/>
              <a:t>Removing all unnecessary columns, leaving only the description, category and dataset of each transaction</a:t>
            </a:r>
          </a:p>
          <a:p>
            <a:pPr marL="285750" indent="-285750">
              <a:buFont typeface="Arial" panose="020B0604020202020204" pitchFamily="34" charset="0"/>
              <a:buChar char="•"/>
            </a:pPr>
            <a:r>
              <a:rPr lang="en-GB" sz="1300" dirty="0"/>
              <a:t>Converting descriptions to lowercase to avoid any inconsistencies (eg. </a:t>
            </a:r>
            <a:r>
              <a:rPr lang="en-GB" sz="1300" dirty="0" err="1"/>
              <a:t>travelodge</a:t>
            </a:r>
            <a:r>
              <a:rPr lang="en-GB" sz="1300" dirty="0"/>
              <a:t> / TRAVELODGE being classified differently)</a:t>
            </a:r>
          </a:p>
          <a:p>
            <a:pPr marL="285750" indent="-285750">
              <a:buFont typeface="Arial" panose="020B0604020202020204" pitchFamily="34" charset="0"/>
              <a:buChar char="•"/>
            </a:pPr>
            <a:r>
              <a:rPr lang="en-GB" sz="1300" dirty="0"/>
              <a:t>Removing any transactions with a description that only occurred once in the dataset</a:t>
            </a:r>
          </a:p>
          <a:p>
            <a:pPr marL="285750" indent="-285750">
              <a:buFont typeface="Arial" panose="020B0604020202020204" pitchFamily="34" charset="0"/>
              <a:buChar char="•"/>
            </a:pPr>
            <a:r>
              <a:rPr lang="en-GB" sz="1300" dirty="0"/>
              <a:t>Converting the categorical description value into integer values in the form of one-hot encoding, so that they could be classified</a:t>
            </a:r>
          </a:p>
          <a:p>
            <a:pPr marL="285750" indent="-285750">
              <a:buFont typeface="Arial" panose="020B0604020202020204" pitchFamily="34" charset="0"/>
              <a:buChar char="•"/>
            </a:pPr>
            <a:endParaRPr lang="en-GB" sz="1300" dirty="0"/>
          </a:p>
          <a:p>
            <a:r>
              <a:rPr lang="en-GB" sz="1300" dirty="0"/>
              <a:t>I decided to remove transactions with unique descriptions as in this case they are unlikely to re-occur, for example “somewhere on 12Aug20” is a transaction unlikely to be seen again after a specific day. Doing this also made the dataset much more manageable without losing any of the underlying patterns in the data.</a:t>
            </a:r>
          </a:p>
        </p:txBody>
      </p:sp>
      <p:sp>
        <p:nvSpPr>
          <p:cNvPr id="11" name="TextBox 10">
            <a:extLst>
              <a:ext uri="{FF2B5EF4-FFF2-40B4-BE49-F238E27FC236}">
                <a16:creationId xmlns:a16="http://schemas.microsoft.com/office/drawing/2014/main" id="{027AE9F9-D839-463F-A885-33A3F12B97D8}"/>
              </a:ext>
            </a:extLst>
          </p:cNvPr>
          <p:cNvSpPr txBox="1"/>
          <p:nvPr/>
        </p:nvSpPr>
        <p:spPr>
          <a:xfrm>
            <a:off x="1624615" y="258027"/>
            <a:ext cx="2201662" cy="369332"/>
          </a:xfrm>
          <a:prstGeom prst="rect">
            <a:avLst/>
          </a:prstGeom>
          <a:noFill/>
        </p:spPr>
        <p:txBody>
          <a:bodyPr wrap="square" rtlCol="0">
            <a:spAutoFit/>
          </a:bodyPr>
          <a:lstStyle/>
          <a:p>
            <a:r>
              <a:rPr lang="en-GB" b="1" dirty="0">
                <a:solidFill>
                  <a:srgbClr val="C00000"/>
                </a:solidFill>
              </a:rPr>
              <a:t>Data Pre-Processing</a:t>
            </a:r>
          </a:p>
        </p:txBody>
      </p:sp>
      <p:sp>
        <p:nvSpPr>
          <p:cNvPr id="12" name="TextBox 11">
            <a:extLst>
              <a:ext uri="{FF2B5EF4-FFF2-40B4-BE49-F238E27FC236}">
                <a16:creationId xmlns:a16="http://schemas.microsoft.com/office/drawing/2014/main" id="{4A9CB93B-449E-4DBB-9905-1B3DCB94F20F}"/>
              </a:ext>
            </a:extLst>
          </p:cNvPr>
          <p:cNvSpPr txBox="1"/>
          <p:nvPr/>
        </p:nvSpPr>
        <p:spPr>
          <a:xfrm>
            <a:off x="7776839" y="4989250"/>
            <a:ext cx="4136994" cy="892552"/>
          </a:xfrm>
          <a:prstGeom prst="rect">
            <a:avLst/>
          </a:prstGeom>
          <a:noFill/>
        </p:spPr>
        <p:txBody>
          <a:bodyPr wrap="square" rtlCol="0">
            <a:spAutoFit/>
          </a:bodyPr>
          <a:lstStyle/>
          <a:p>
            <a:r>
              <a:rPr lang="en-GB" sz="1300" dirty="0"/>
              <a:t>The labels are slightly cut off here but are, in order, “ACCOMODATION_AND_MEALS”, “BANK_OR_FINANCE_CHARGES”, “INSURANCE”, “MOTOR_EXPENSES”, and  “TRAVEL”</a:t>
            </a:r>
          </a:p>
        </p:txBody>
      </p:sp>
      <p:sp>
        <p:nvSpPr>
          <p:cNvPr id="13" name="TextBox 12">
            <a:extLst>
              <a:ext uri="{FF2B5EF4-FFF2-40B4-BE49-F238E27FC236}">
                <a16:creationId xmlns:a16="http://schemas.microsoft.com/office/drawing/2014/main" id="{A9E63FBE-040C-4FCF-B2FB-AE79E8E92326}"/>
              </a:ext>
            </a:extLst>
          </p:cNvPr>
          <p:cNvSpPr txBox="1"/>
          <p:nvPr/>
        </p:nvSpPr>
        <p:spPr>
          <a:xfrm>
            <a:off x="1624615" y="4305289"/>
            <a:ext cx="2201662" cy="369332"/>
          </a:xfrm>
          <a:prstGeom prst="rect">
            <a:avLst/>
          </a:prstGeom>
          <a:noFill/>
        </p:spPr>
        <p:txBody>
          <a:bodyPr wrap="square" rtlCol="0">
            <a:spAutoFit/>
          </a:bodyPr>
          <a:lstStyle/>
          <a:p>
            <a:r>
              <a:rPr lang="en-GB" b="1" dirty="0">
                <a:solidFill>
                  <a:srgbClr val="C00000"/>
                </a:solidFill>
              </a:rPr>
              <a:t>The Model</a:t>
            </a:r>
          </a:p>
        </p:txBody>
      </p:sp>
      <p:sp>
        <p:nvSpPr>
          <p:cNvPr id="14" name="TextBox 13">
            <a:extLst>
              <a:ext uri="{FF2B5EF4-FFF2-40B4-BE49-F238E27FC236}">
                <a16:creationId xmlns:a16="http://schemas.microsoft.com/office/drawing/2014/main" id="{9EFB2A90-D59F-42BD-B5E9-40717ABD06C6}"/>
              </a:ext>
            </a:extLst>
          </p:cNvPr>
          <p:cNvSpPr txBox="1"/>
          <p:nvPr/>
        </p:nvSpPr>
        <p:spPr>
          <a:xfrm>
            <a:off x="2388093" y="4643001"/>
            <a:ext cx="4039340" cy="1892826"/>
          </a:xfrm>
          <a:prstGeom prst="rect">
            <a:avLst/>
          </a:prstGeom>
          <a:noFill/>
        </p:spPr>
        <p:txBody>
          <a:bodyPr wrap="square" rtlCol="0">
            <a:spAutoFit/>
          </a:bodyPr>
          <a:lstStyle/>
          <a:p>
            <a:r>
              <a:rPr lang="en-GB" sz="1300" dirty="0"/>
              <a:t>After splitting the pre-processed data into the test and validation sets, I applied a Logistic Regression model to the data, and retrieved the accuracy scores displayed at the top of this slide. As you can see, my model performed very well on both sets of data.</a:t>
            </a:r>
          </a:p>
          <a:p>
            <a:endParaRPr lang="en-GB" sz="1300" dirty="0"/>
          </a:p>
          <a:p>
            <a:r>
              <a:rPr lang="en-GB" sz="1300" dirty="0"/>
              <a:t>I decided to use Logistic regression because in my experience it performs well on categorical data with lots of possible values when encoded.</a:t>
            </a:r>
          </a:p>
        </p:txBody>
      </p:sp>
    </p:spTree>
    <p:extLst>
      <p:ext uri="{BB962C8B-B14F-4D97-AF65-F5344CB8AC3E}">
        <p14:creationId xmlns:p14="http://schemas.microsoft.com/office/powerpoint/2010/main" val="3467506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C40AC4-373E-4C85-A5B5-71B223934930}"/>
              </a:ext>
            </a:extLst>
          </p:cNvPr>
          <p:cNvSpPr txBox="1"/>
          <p:nvPr/>
        </p:nvSpPr>
        <p:spPr>
          <a:xfrm>
            <a:off x="1669003" y="283704"/>
            <a:ext cx="3471168" cy="369332"/>
          </a:xfrm>
          <a:prstGeom prst="rect">
            <a:avLst/>
          </a:prstGeom>
          <a:noFill/>
        </p:spPr>
        <p:txBody>
          <a:bodyPr wrap="square" rtlCol="0">
            <a:spAutoFit/>
          </a:bodyPr>
          <a:lstStyle/>
          <a:p>
            <a:r>
              <a:rPr lang="en-GB" b="1" dirty="0">
                <a:solidFill>
                  <a:srgbClr val="C00000"/>
                </a:solidFill>
              </a:rPr>
              <a:t>Analysing the Validation Results</a:t>
            </a:r>
          </a:p>
        </p:txBody>
      </p:sp>
      <p:sp>
        <p:nvSpPr>
          <p:cNvPr id="5" name="TextBox 4">
            <a:extLst>
              <a:ext uri="{FF2B5EF4-FFF2-40B4-BE49-F238E27FC236}">
                <a16:creationId xmlns:a16="http://schemas.microsoft.com/office/drawing/2014/main" id="{2EC6BF43-4C06-4E64-BBC3-8A88731B1E29}"/>
              </a:ext>
            </a:extLst>
          </p:cNvPr>
          <p:cNvSpPr txBox="1"/>
          <p:nvPr/>
        </p:nvSpPr>
        <p:spPr>
          <a:xfrm>
            <a:off x="2032986" y="653036"/>
            <a:ext cx="4438835" cy="2292935"/>
          </a:xfrm>
          <a:prstGeom prst="rect">
            <a:avLst/>
          </a:prstGeom>
          <a:noFill/>
        </p:spPr>
        <p:txBody>
          <a:bodyPr wrap="square" rtlCol="0">
            <a:spAutoFit/>
          </a:bodyPr>
          <a:lstStyle/>
          <a:p>
            <a:r>
              <a:rPr lang="en-GB" sz="1300" dirty="0"/>
              <a:t>With an accuracy score of 0.854, my model performed generally well on the validation set.</a:t>
            </a:r>
          </a:p>
          <a:p>
            <a:endParaRPr lang="en-GB" sz="1300" dirty="0"/>
          </a:p>
          <a:p>
            <a:r>
              <a:rPr lang="en-GB" sz="1300" dirty="0"/>
              <a:t>As you can see from the confusion matrix, the main source of error occurs with the “ACCOMODATION_AND_MEALS” category. The model predicts that a significant number of transactions exist within this category, when they actually do not – these are false positives with regards to this category. The errors seem to mostly occur for the “INSURANCE” category, but also happen for the “MOTOR_EXPENSES” and “TRAVEL” categories.</a:t>
            </a:r>
          </a:p>
        </p:txBody>
      </p:sp>
      <p:pic>
        <p:nvPicPr>
          <p:cNvPr id="7" name="Picture 6" descr="Chart&#10;&#10;Description automatically generated with medium confidence">
            <a:extLst>
              <a:ext uri="{FF2B5EF4-FFF2-40B4-BE49-F238E27FC236}">
                <a16:creationId xmlns:a16="http://schemas.microsoft.com/office/drawing/2014/main" id="{833D2CFC-0AF9-4DAB-A6BB-8155A69536E2}"/>
              </a:ext>
            </a:extLst>
          </p:cNvPr>
          <p:cNvPicPr>
            <a:picLocks noChangeAspect="1"/>
          </p:cNvPicPr>
          <p:nvPr/>
        </p:nvPicPr>
        <p:blipFill rotWithShape="1">
          <a:blip r:embed="rId2">
            <a:extLst>
              <a:ext uri="{28A0092B-C50C-407E-A947-70E740481C1C}">
                <a14:useLocalDpi xmlns:a14="http://schemas.microsoft.com/office/drawing/2010/main" val="0"/>
              </a:ext>
            </a:extLst>
          </a:blip>
          <a:srcRect r="11266"/>
          <a:stretch/>
        </p:blipFill>
        <p:spPr>
          <a:xfrm>
            <a:off x="6854147" y="115849"/>
            <a:ext cx="5192851" cy="4389129"/>
          </a:xfrm>
          <a:prstGeom prst="rect">
            <a:avLst/>
          </a:prstGeom>
        </p:spPr>
      </p:pic>
      <p:sp>
        <p:nvSpPr>
          <p:cNvPr id="8" name="TextBox 7">
            <a:extLst>
              <a:ext uri="{FF2B5EF4-FFF2-40B4-BE49-F238E27FC236}">
                <a16:creationId xmlns:a16="http://schemas.microsoft.com/office/drawing/2014/main" id="{13BC9661-4060-4C8A-B08C-B47348EC730B}"/>
              </a:ext>
            </a:extLst>
          </p:cNvPr>
          <p:cNvSpPr txBox="1"/>
          <p:nvPr/>
        </p:nvSpPr>
        <p:spPr>
          <a:xfrm>
            <a:off x="8194089" y="4571999"/>
            <a:ext cx="3684233" cy="892552"/>
          </a:xfrm>
          <a:prstGeom prst="rect">
            <a:avLst/>
          </a:prstGeom>
          <a:noFill/>
        </p:spPr>
        <p:txBody>
          <a:bodyPr wrap="square" rtlCol="0">
            <a:spAutoFit/>
          </a:bodyPr>
          <a:lstStyle/>
          <a:p>
            <a:r>
              <a:rPr lang="en-GB" sz="1300" dirty="0"/>
              <a:t>The labels are slightly cut off here but are, in order, “ACCOMODATION_AND_MEALS”, “BANK_OR_FINANCE_CHARGES”, “INSURANCE”, “MOTOR_EXPENSES”, and  “TRAVEL”</a:t>
            </a:r>
          </a:p>
        </p:txBody>
      </p:sp>
      <p:graphicFrame>
        <p:nvGraphicFramePr>
          <p:cNvPr id="9" name="Table 4">
            <a:extLst>
              <a:ext uri="{FF2B5EF4-FFF2-40B4-BE49-F238E27FC236}">
                <a16:creationId xmlns:a16="http://schemas.microsoft.com/office/drawing/2014/main" id="{3F729F86-A101-48CA-B761-D06D6438CA7C}"/>
              </a:ext>
            </a:extLst>
          </p:cNvPr>
          <p:cNvGraphicFramePr>
            <a:graphicFrameLocks noGrp="1"/>
          </p:cNvGraphicFramePr>
          <p:nvPr>
            <p:extLst>
              <p:ext uri="{D42A27DB-BD31-4B8C-83A1-F6EECF244321}">
                <p14:modId xmlns:p14="http://schemas.microsoft.com/office/powerpoint/2010/main" val="1220618064"/>
              </p:ext>
            </p:extLst>
          </p:nvPr>
        </p:nvGraphicFramePr>
        <p:xfrm>
          <a:off x="8194089" y="5762183"/>
          <a:ext cx="3639845" cy="741680"/>
        </p:xfrm>
        <a:graphic>
          <a:graphicData uri="http://schemas.openxmlformats.org/drawingml/2006/table">
            <a:tbl>
              <a:tblPr firstRow="1" bandRow="1">
                <a:tableStyleId>{5C22544A-7EE6-4342-B048-85BDC9FD1C3A}</a:tableStyleId>
              </a:tblPr>
              <a:tblGrid>
                <a:gridCol w="2858610">
                  <a:extLst>
                    <a:ext uri="{9D8B030D-6E8A-4147-A177-3AD203B41FA5}">
                      <a16:colId xmlns:a16="http://schemas.microsoft.com/office/drawing/2014/main" val="195773694"/>
                    </a:ext>
                  </a:extLst>
                </a:gridCol>
                <a:gridCol w="781235">
                  <a:extLst>
                    <a:ext uri="{9D8B030D-6E8A-4147-A177-3AD203B41FA5}">
                      <a16:colId xmlns:a16="http://schemas.microsoft.com/office/drawing/2014/main" val="2266647855"/>
                    </a:ext>
                  </a:extLst>
                </a:gridCol>
              </a:tblGrid>
              <a:tr h="370840">
                <a:tc>
                  <a:txBody>
                    <a:bodyPr/>
                    <a:lstStyle/>
                    <a:p>
                      <a:r>
                        <a:rPr lang="en-GB" b="1" dirty="0">
                          <a:solidFill>
                            <a:schemeClr val="tx1"/>
                          </a:solidFill>
                        </a:rPr>
                        <a:t>Testing Accuracy Score</a:t>
                      </a:r>
                    </a:p>
                  </a:txBody>
                  <a:tcPr>
                    <a:solidFill>
                      <a:schemeClr val="accent1">
                        <a:lumMod val="40000"/>
                        <a:lumOff val="60000"/>
                      </a:schemeClr>
                    </a:solidFill>
                  </a:tcPr>
                </a:tc>
                <a:tc>
                  <a:txBody>
                    <a:bodyPr/>
                    <a:lstStyle/>
                    <a:p>
                      <a:r>
                        <a:rPr lang="en-GB" b="0" dirty="0">
                          <a:solidFill>
                            <a:schemeClr val="tx1"/>
                          </a:solidFill>
                        </a:rPr>
                        <a:t>0.937</a:t>
                      </a:r>
                    </a:p>
                  </a:txBody>
                  <a:tcPr>
                    <a:solidFill>
                      <a:schemeClr val="accent1">
                        <a:lumMod val="20000"/>
                        <a:lumOff val="80000"/>
                      </a:schemeClr>
                    </a:solidFill>
                  </a:tcPr>
                </a:tc>
                <a:extLst>
                  <a:ext uri="{0D108BD9-81ED-4DB2-BD59-A6C34878D82A}">
                    <a16:rowId xmlns:a16="http://schemas.microsoft.com/office/drawing/2014/main" val="1317651910"/>
                  </a:ext>
                </a:extLst>
              </a:tr>
              <a:tr h="370840">
                <a:tc>
                  <a:txBody>
                    <a:bodyPr/>
                    <a:lstStyle/>
                    <a:p>
                      <a:r>
                        <a:rPr lang="en-GB" b="1" dirty="0">
                          <a:solidFill>
                            <a:schemeClr val="tx1"/>
                          </a:solidFill>
                        </a:rPr>
                        <a:t>Validation Accuracy Score</a:t>
                      </a:r>
                    </a:p>
                  </a:txBody>
                  <a:tcPr>
                    <a:solidFill>
                      <a:schemeClr val="accent1">
                        <a:lumMod val="40000"/>
                        <a:lumOff val="60000"/>
                      </a:schemeClr>
                    </a:solidFill>
                  </a:tcPr>
                </a:tc>
                <a:tc>
                  <a:txBody>
                    <a:bodyPr/>
                    <a:lstStyle/>
                    <a:p>
                      <a:r>
                        <a:rPr lang="en-GB" b="0" dirty="0">
                          <a:solidFill>
                            <a:schemeClr val="tx1"/>
                          </a:solidFill>
                        </a:rPr>
                        <a:t>0.854</a:t>
                      </a:r>
                    </a:p>
                  </a:txBody>
                  <a:tcPr>
                    <a:solidFill>
                      <a:schemeClr val="accent1">
                        <a:lumMod val="20000"/>
                        <a:lumOff val="80000"/>
                      </a:schemeClr>
                    </a:solidFill>
                  </a:tcPr>
                </a:tc>
                <a:extLst>
                  <a:ext uri="{0D108BD9-81ED-4DB2-BD59-A6C34878D82A}">
                    <a16:rowId xmlns:a16="http://schemas.microsoft.com/office/drawing/2014/main" val="3256741209"/>
                  </a:ext>
                </a:extLst>
              </a:tr>
            </a:tbl>
          </a:graphicData>
        </a:graphic>
      </p:graphicFrame>
      <p:sp>
        <p:nvSpPr>
          <p:cNvPr id="10" name="TextBox 9">
            <a:extLst>
              <a:ext uri="{FF2B5EF4-FFF2-40B4-BE49-F238E27FC236}">
                <a16:creationId xmlns:a16="http://schemas.microsoft.com/office/drawing/2014/main" id="{0F1046D7-8B43-49E4-9621-D9BE3ECF5E1F}"/>
              </a:ext>
            </a:extLst>
          </p:cNvPr>
          <p:cNvSpPr txBox="1"/>
          <p:nvPr/>
        </p:nvSpPr>
        <p:spPr>
          <a:xfrm>
            <a:off x="1155577" y="3353033"/>
            <a:ext cx="4182277" cy="369332"/>
          </a:xfrm>
          <a:prstGeom prst="rect">
            <a:avLst/>
          </a:prstGeom>
          <a:noFill/>
        </p:spPr>
        <p:txBody>
          <a:bodyPr wrap="square" rtlCol="0">
            <a:spAutoFit/>
          </a:bodyPr>
          <a:lstStyle/>
          <a:p>
            <a:r>
              <a:rPr lang="en-GB" b="1" dirty="0">
                <a:solidFill>
                  <a:srgbClr val="C00000"/>
                </a:solidFill>
              </a:rPr>
              <a:t>Suggesting Improvements for My Model</a:t>
            </a:r>
          </a:p>
        </p:txBody>
      </p:sp>
      <p:sp>
        <p:nvSpPr>
          <p:cNvPr id="11" name="TextBox 10">
            <a:extLst>
              <a:ext uri="{FF2B5EF4-FFF2-40B4-BE49-F238E27FC236}">
                <a16:creationId xmlns:a16="http://schemas.microsoft.com/office/drawing/2014/main" id="{125D9C33-25B4-4EEB-9DFA-4B07FB379519}"/>
              </a:ext>
            </a:extLst>
          </p:cNvPr>
          <p:cNvSpPr txBox="1"/>
          <p:nvPr/>
        </p:nvSpPr>
        <p:spPr>
          <a:xfrm>
            <a:off x="1751861" y="3722365"/>
            <a:ext cx="5299969" cy="2492990"/>
          </a:xfrm>
          <a:prstGeom prst="rect">
            <a:avLst/>
          </a:prstGeom>
          <a:noFill/>
        </p:spPr>
        <p:txBody>
          <a:bodyPr wrap="square" rtlCol="0">
            <a:spAutoFit/>
          </a:bodyPr>
          <a:lstStyle/>
          <a:p>
            <a:r>
              <a:rPr lang="en-GB" sz="1300" dirty="0"/>
              <a:t>During pre-processing, I removed transactions that had unique descriptions. To improve my model, I could have done one of two things.</a:t>
            </a:r>
          </a:p>
          <a:p>
            <a:endParaRPr lang="en-GB" sz="1300" dirty="0"/>
          </a:p>
          <a:p>
            <a:r>
              <a:rPr lang="en-GB" sz="1300" dirty="0"/>
              <a:t>I could have removed transactions with descriptions that appeared less than 125 (1% of full dataset) times – this would have ensured that any patterns coming from purchases with dates, or irregular sources, would have been disregarded.</a:t>
            </a:r>
          </a:p>
          <a:p>
            <a:endParaRPr lang="en-GB" sz="1300" dirty="0"/>
          </a:p>
          <a:p>
            <a:r>
              <a:rPr lang="en-GB" sz="1300" dirty="0"/>
              <a:t>I could also have directly reformatted any descriptions involving dates, so that they only stated the source of the transaction and not, for example, “on 2Aug20”. This would have given me more data to work with, as I wouldn’t have been deleting the transactions with this type of description.</a:t>
            </a:r>
          </a:p>
        </p:txBody>
      </p:sp>
    </p:spTree>
    <p:extLst>
      <p:ext uri="{BB962C8B-B14F-4D97-AF65-F5344CB8AC3E}">
        <p14:creationId xmlns:p14="http://schemas.microsoft.com/office/powerpoint/2010/main" val="1405255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B86CC8-12D4-4581-A287-5182C1D9BB69}"/>
              </a:ext>
            </a:extLst>
          </p:cNvPr>
          <p:cNvSpPr txBox="1"/>
          <p:nvPr/>
        </p:nvSpPr>
        <p:spPr>
          <a:xfrm>
            <a:off x="1404153" y="2127915"/>
            <a:ext cx="4463988" cy="369332"/>
          </a:xfrm>
          <a:prstGeom prst="rect">
            <a:avLst/>
          </a:prstGeom>
          <a:noFill/>
        </p:spPr>
        <p:txBody>
          <a:bodyPr wrap="square" rtlCol="0">
            <a:spAutoFit/>
          </a:bodyPr>
          <a:lstStyle/>
          <a:p>
            <a:r>
              <a:rPr lang="en-GB" b="1" dirty="0">
                <a:solidFill>
                  <a:srgbClr val="C00000"/>
                </a:solidFill>
              </a:rPr>
              <a:t>Suggesting Improvements for the Dataset</a:t>
            </a:r>
          </a:p>
        </p:txBody>
      </p:sp>
      <p:sp>
        <p:nvSpPr>
          <p:cNvPr id="5" name="TextBox 4">
            <a:extLst>
              <a:ext uri="{FF2B5EF4-FFF2-40B4-BE49-F238E27FC236}">
                <a16:creationId xmlns:a16="http://schemas.microsoft.com/office/drawing/2014/main" id="{075EBF45-4936-43AC-8EF5-967C13618F0E}"/>
              </a:ext>
            </a:extLst>
          </p:cNvPr>
          <p:cNvSpPr txBox="1"/>
          <p:nvPr/>
        </p:nvSpPr>
        <p:spPr>
          <a:xfrm>
            <a:off x="2348146" y="2497247"/>
            <a:ext cx="7585967" cy="1692771"/>
          </a:xfrm>
          <a:prstGeom prst="rect">
            <a:avLst/>
          </a:prstGeom>
          <a:noFill/>
        </p:spPr>
        <p:txBody>
          <a:bodyPr wrap="square" rtlCol="0">
            <a:spAutoFit/>
          </a:bodyPr>
          <a:lstStyle/>
          <a:p>
            <a:r>
              <a:rPr lang="en-GB" sz="1300" dirty="0"/>
              <a:t>Transaction descriptions containing dates in general is bad practise if transaction classification is something you want to be able to do. Removing these dates would allow transactions to be further grouped – for example, “Travelodge” and “Travelodge on 3Feb” would be classified as the same without fail. Introducing pre-formatting of descriptions would aid this.</a:t>
            </a:r>
          </a:p>
          <a:p>
            <a:endParaRPr lang="en-GB" sz="1300" dirty="0"/>
          </a:p>
          <a:p>
            <a:r>
              <a:rPr lang="en-GB" sz="1300" dirty="0"/>
              <a:t>Another smaller thing is that for someone new to this dataset, the transaction types are not intuitive as to what they mean – better type labelling would make the dataset as a whole easier to intuitively understand and visualise.</a:t>
            </a:r>
          </a:p>
        </p:txBody>
      </p:sp>
      <p:sp>
        <p:nvSpPr>
          <p:cNvPr id="6" name="TextBox 5">
            <a:extLst>
              <a:ext uri="{FF2B5EF4-FFF2-40B4-BE49-F238E27FC236}">
                <a16:creationId xmlns:a16="http://schemas.microsoft.com/office/drawing/2014/main" id="{C9DE0E89-5E6F-4E66-BFB9-28D05D4AE2DF}"/>
              </a:ext>
            </a:extLst>
          </p:cNvPr>
          <p:cNvSpPr txBox="1"/>
          <p:nvPr/>
        </p:nvSpPr>
        <p:spPr>
          <a:xfrm>
            <a:off x="1519562" y="439682"/>
            <a:ext cx="5299969" cy="369332"/>
          </a:xfrm>
          <a:prstGeom prst="rect">
            <a:avLst/>
          </a:prstGeom>
          <a:noFill/>
        </p:spPr>
        <p:txBody>
          <a:bodyPr wrap="square" rtlCol="0">
            <a:spAutoFit/>
          </a:bodyPr>
          <a:lstStyle/>
          <a:p>
            <a:r>
              <a:rPr lang="en-GB" b="1" dirty="0">
                <a:solidFill>
                  <a:srgbClr val="C00000"/>
                </a:solidFill>
              </a:rPr>
              <a:t>Suggesting Improvements for My Model Continued</a:t>
            </a:r>
          </a:p>
        </p:txBody>
      </p:sp>
      <p:sp>
        <p:nvSpPr>
          <p:cNvPr id="7" name="TextBox 6">
            <a:extLst>
              <a:ext uri="{FF2B5EF4-FFF2-40B4-BE49-F238E27FC236}">
                <a16:creationId xmlns:a16="http://schemas.microsoft.com/office/drawing/2014/main" id="{96C83833-C349-4967-A4E4-0AB370F2375A}"/>
              </a:ext>
            </a:extLst>
          </p:cNvPr>
          <p:cNvSpPr txBox="1"/>
          <p:nvPr/>
        </p:nvSpPr>
        <p:spPr>
          <a:xfrm>
            <a:off x="2348146" y="832097"/>
            <a:ext cx="7390658" cy="492443"/>
          </a:xfrm>
          <a:prstGeom prst="rect">
            <a:avLst/>
          </a:prstGeom>
          <a:noFill/>
        </p:spPr>
        <p:txBody>
          <a:bodyPr wrap="square" rtlCol="0">
            <a:spAutoFit/>
          </a:bodyPr>
          <a:lstStyle/>
          <a:p>
            <a:r>
              <a:rPr lang="en-GB" sz="1300" dirty="0"/>
              <a:t>I could also have experimented with other model types, and perhaps used a logical regression model in conjunction with a linear regression model, for better accuracy results.</a:t>
            </a:r>
          </a:p>
        </p:txBody>
      </p:sp>
    </p:spTree>
    <p:extLst>
      <p:ext uri="{BB962C8B-B14F-4D97-AF65-F5344CB8AC3E}">
        <p14:creationId xmlns:p14="http://schemas.microsoft.com/office/powerpoint/2010/main" val="37170798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Parallax</Template>
  <TotalTime>94</TotalTime>
  <Words>1316</Words>
  <Application>Microsoft Office PowerPoint</Application>
  <PresentationFormat>Widescreen</PresentationFormat>
  <Paragraphs>127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Corbel</vt:lpstr>
      <vt:lpstr>Parallax</vt:lpstr>
      <vt:lpstr>Exploratory Data Analysis</vt:lpstr>
      <vt:lpstr>PowerPoint Presentation</vt:lpstr>
      <vt:lpstr>PowerPoint Presentation</vt:lpstr>
      <vt:lpstr>PowerPoint Presentation</vt:lpstr>
      <vt:lpstr>Transaction Classification Model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dc:title>
  <dc:creator>Amy Rafferty</dc:creator>
  <cp:lastModifiedBy>Amy Rafferty</cp:lastModifiedBy>
  <cp:revision>12</cp:revision>
  <dcterms:created xsi:type="dcterms:W3CDTF">2021-02-04T23:07:18Z</dcterms:created>
  <dcterms:modified xsi:type="dcterms:W3CDTF">2021-02-05T19:06:31Z</dcterms:modified>
</cp:coreProperties>
</file>