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72" r:id="rId4"/>
    <p:sldId id="273" r:id="rId5"/>
    <p:sldId id="274" r:id="rId6"/>
    <p:sldId id="280" r:id="rId7"/>
    <p:sldId id="275" r:id="rId8"/>
    <p:sldId id="276" r:id="rId9"/>
    <p:sldId id="277" r:id="rId10"/>
    <p:sldId id="278" r:id="rId11"/>
    <p:sldId id="28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6C207-3996-4076-AECF-DF7A34A37F73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BF330-2A1A-4A09-91F1-DD3CA020C5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5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A1FA9E1-4C7A-4B66-B99B-B6BA8B18BA98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0A72B44-06F0-4347-AD8F-677D81DCAA16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3471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A9E1-4C7A-4B66-B99B-B6BA8B18BA98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2B44-06F0-4347-AD8F-677D81DCA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7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A9E1-4C7A-4B66-B99B-B6BA8B18BA98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2B44-06F0-4347-AD8F-677D81DCA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7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A9E1-4C7A-4B66-B99B-B6BA8B18BA98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2B44-06F0-4347-AD8F-677D81DCA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7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1FA9E1-4C7A-4B66-B99B-B6BA8B18BA98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A72B44-06F0-4347-AD8F-677D81DCAA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99174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A9E1-4C7A-4B66-B99B-B6BA8B18BA98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2B44-06F0-4347-AD8F-677D81DCA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7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A9E1-4C7A-4B66-B99B-B6BA8B18BA98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2B44-06F0-4347-AD8F-677D81DCA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A9E1-4C7A-4B66-B99B-B6BA8B18BA98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2B44-06F0-4347-AD8F-677D81DCA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A9E1-4C7A-4B66-B99B-B6BA8B18BA98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72B44-06F0-4347-AD8F-677D81DCA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1FA9E1-4C7A-4B66-B99B-B6BA8B18BA98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A72B44-06F0-4347-AD8F-677D81DCAA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462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1FA9E1-4C7A-4B66-B99B-B6BA8B18BA98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A72B44-06F0-4347-AD8F-677D81DCAA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908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A1FA9E1-4C7A-4B66-B99B-B6BA8B18BA98}" type="datetimeFigureOut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80A72B44-06F0-4347-AD8F-677D81DCAA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450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ww2vrIhjeU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772400" cy="169545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JOB HUNTING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What’s out there?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256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5"/>
          <p:cNvSpPr txBox="1"/>
          <p:nvPr/>
        </p:nvSpPr>
        <p:spPr>
          <a:xfrm>
            <a:off x="838200" y="889000"/>
            <a:ext cx="7924800" cy="49784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dirty="0">
                <a:effectLst/>
                <a:ea typeface="Calibri"/>
                <a:cs typeface="Iskoola Pota"/>
              </a:rPr>
              <a:t>Self-Reflection: </a:t>
            </a:r>
            <a:endParaRPr lang="en-US" sz="2800" dirty="0">
              <a:effectLst/>
              <a:ea typeface="Calibri"/>
              <a:cs typeface="Iskoola Pota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Calibri"/>
                <a:cs typeface="Iskoola Pota"/>
              </a:rPr>
              <a:t>• What were your interviewing strengths?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Calibri"/>
                <a:cs typeface="Iskoola Pota"/>
              </a:rPr>
              <a:t>• What were your interviewing weaknesses? What can you do to improve that skill?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Calibri"/>
                <a:cs typeface="Iskoola Pota"/>
              </a:rPr>
              <a:t>• What was the most important thing that you learned from completing this activity?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Calibri"/>
                <a:cs typeface="Iskoola Pota"/>
              </a:rPr>
              <a:t>• Pretend you are the employer. Based on this interview, would you hire yourself?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194667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09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8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2699" y="18220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Curriculum </a:t>
            </a:r>
            <a:r>
              <a:rPr lang="en-US" b="1" dirty="0"/>
              <a:t>Vitae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38600" y="1574800"/>
            <a:ext cx="4775200" cy="41148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 Curriculum Vitae(CV) is,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r>
              <a:rPr lang="en-US" sz="2800" dirty="0" smtClean="0">
                <a:solidFill>
                  <a:schemeClr val="tx1"/>
                </a:solidFill>
              </a:rPr>
              <a:t> formal document of one to two pages which contains a detailed synopsis of a person’s  education, qualifications, experience and accomplishments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3825">
            <a:off x="509823" y="448354"/>
            <a:ext cx="2847036" cy="2303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4338">
            <a:off x="821541" y="3602716"/>
            <a:ext cx="2769215" cy="242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Job Interviews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50" y="2590800"/>
            <a:ext cx="30099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33400"/>
            <a:ext cx="769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Activity 5</a:t>
            </a:r>
            <a:endParaRPr lang="en-US" dirty="0"/>
          </a:p>
          <a:p>
            <a:r>
              <a:rPr lang="en-US" b="1" dirty="0"/>
              <a:t>Watch the video of the interview and complete the following table with the do’s and the don’ts of the interview process</a:t>
            </a:r>
            <a:r>
              <a:rPr lang="en-US" b="1" dirty="0" smtClean="0"/>
              <a:t>?</a:t>
            </a:r>
          </a:p>
          <a:p>
            <a:endParaRPr lang="en-US" b="1" dirty="0"/>
          </a:p>
          <a:p>
            <a:r>
              <a:rPr lang="en-US" dirty="0"/>
              <a:t>Link:</a:t>
            </a:r>
            <a:r>
              <a:rPr lang="en-US" b="1" dirty="0"/>
              <a:t> </a:t>
            </a:r>
            <a:r>
              <a:rPr lang="en-US" u="sng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US" u="sng" dirty="0" smtClean="0">
                <a:solidFill>
                  <a:srgbClr val="FF0000"/>
                </a:solidFill>
                <a:hlinkClick r:id="rId2"/>
              </a:rPr>
              <a:t>www.youtube.com/watch?v=Gww2vrIhjeU</a:t>
            </a:r>
            <a:endParaRPr lang="en-US" u="sng" dirty="0" smtClean="0">
              <a:solidFill>
                <a:srgbClr val="FF0000"/>
              </a:solidFill>
            </a:endParaRPr>
          </a:p>
          <a:p>
            <a:endParaRPr lang="en-US" u="sng" dirty="0"/>
          </a:p>
          <a:p>
            <a:r>
              <a:rPr lang="en-US" dirty="0"/>
              <a:t>https://www.youtube.com/watch?v=ExJZAegsOis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771918"/>
              </p:ext>
            </p:extLst>
          </p:nvPr>
        </p:nvGraphicFramePr>
        <p:xfrm>
          <a:off x="1371600" y="2819400"/>
          <a:ext cx="6096000" cy="2936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8000"/>
                <a:gridCol w="3048000"/>
              </a:tblGrid>
              <a:tr h="340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Do’s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Don’ts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1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57200"/>
            <a:ext cx="8382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Activity 6</a:t>
            </a:r>
          </a:p>
          <a:p>
            <a:pPr algn="ctr"/>
            <a:endParaRPr lang="en-US" sz="3600" b="1" u="sng" dirty="0" smtClean="0"/>
          </a:p>
          <a:p>
            <a:r>
              <a:rPr lang="en-US" sz="2800" b="1" dirty="0"/>
              <a:t>6.1 Compile a list of possible questions that can be asked by an interviewer from the interviewee</a:t>
            </a:r>
            <a:r>
              <a:rPr lang="en-US" sz="2800" b="1" dirty="0" smtClean="0"/>
              <a:t>.</a:t>
            </a:r>
          </a:p>
          <a:p>
            <a:endParaRPr lang="en-US" sz="2800" b="1" dirty="0" smtClean="0"/>
          </a:p>
          <a:p>
            <a:r>
              <a:rPr lang="en-US" sz="2800" b="1" dirty="0"/>
              <a:t>6.2 Write a list of questions often asked by the candidates from the interviewer.</a:t>
            </a:r>
            <a:endParaRPr lang="en-US" sz="2800" dirty="0"/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717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381000" y="1555403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Mock </a:t>
            </a:r>
            <a:r>
              <a:rPr lang="en-US" sz="4000" b="1" dirty="0"/>
              <a:t>interviews</a:t>
            </a:r>
            <a:endParaRPr lang="en-US" sz="4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67000"/>
            <a:ext cx="2324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1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5400" y="1981200"/>
            <a:ext cx="7162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- You will use the CV that you’ve created for yourself for this activity.</a:t>
            </a:r>
            <a:endParaRPr lang="en-US" sz="2800" dirty="0"/>
          </a:p>
          <a:p>
            <a:r>
              <a:rPr lang="en-US" sz="2800" b="1" dirty="0"/>
              <a:t>- Get into groups and practice job interviews while taking turns for the roles of interviewers and interviewees.</a:t>
            </a:r>
            <a:endParaRPr lang="en-US" sz="2800" dirty="0"/>
          </a:p>
          <a:p>
            <a:r>
              <a:rPr lang="en-US" sz="2800" b="1" dirty="0"/>
              <a:t>- Rate the interviewee on a scale of 1 (lowest) to 5 (highest) using the following evaluation sheet.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124200" y="457200"/>
            <a:ext cx="2180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/>
              <a:t>Activity 7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96472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3048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MOCK INTERVIEW EVALUATION</a:t>
            </a:r>
          </a:p>
          <a:p>
            <a:pPr algn="ctr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138542"/>
              </p:ext>
            </p:extLst>
          </p:nvPr>
        </p:nvGraphicFramePr>
        <p:xfrm>
          <a:off x="1066800" y="1371600"/>
          <a:ext cx="6696076" cy="29260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018757"/>
                <a:gridCol w="511289"/>
                <a:gridCol w="491838"/>
                <a:gridCol w="591177"/>
                <a:gridCol w="590483"/>
                <a:gridCol w="492532"/>
              </a:tblGrid>
              <a:tr h="192405">
                <a:tc>
                  <a:txBody>
                    <a:bodyPr/>
                    <a:lstStyle/>
                    <a:p>
                      <a:pPr marL="1270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 Dressed appropriately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71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8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25095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127000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 Firmly shook hands of interviewer before and after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0980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6855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25095" algn="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127000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3. Maintained eye contact with interviewer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710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85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26365" algn="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</a:tr>
              <a:tr h="211455">
                <a:tc>
                  <a:txBody>
                    <a:bodyPr/>
                    <a:lstStyle/>
                    <a:p>
                      <a:pPr marL="127000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4. Maintained good posture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710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85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26365" algn="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</a:tr>
              <a:tr h="228600">
                <a:tc>
                  <a:txBody>
                    <a:bodyPr/>
                    <a:lstStyle/>
                    <a:p>
                      <a:pPr marL="127000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5. Did not fidget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710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85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26365" algn="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</a:tr>
              <a:tr h="192405">
                <a:tc>
                  <a:txBody>
                    <a:bodyPr/>
                    <a:lstStyle/>
                    <a:p>
                      <a:pPr marL="1270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6. Used hands for emphasis where appropriate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80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27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368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26365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04900" y="951131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NONVERBAL BEHAVIOURS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59436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rubric will be used in the assignment 1 mock interview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5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38239"/>
              </p:ext>
            </p:extLst>
          </p:nvPr>
        </p:nvGraphicFramePr>
        <p:xfrm>
          <a:off x="762000" y="550396"/>
          <a:ext cx="7848600" cy="62179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029200"/>
                <a:gridCol w="533400"/>
                <a:gridCol w="533400"/>
                <a:gridCol w="609600"/>
                <a:gridCol w="609600"/>
                <a:gridCol w="533400"/>
              </a:tblGrid>
              <a:tr h="249495">
                <a:tc>
                  <a:txBody>
                    <a:bodyPr/>
                    <a:lstStyle/>
                    <a:p>
                      <a:pPr marL="20447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 Listened closely to questions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3495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85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26365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</a:tr>
              <a:tr h="249495">
                <a:tc>
                  <a:txBody>
                    <a:bodyPr/>
                    <a:lstStyle/>
                    <a:p>
                      <a:pPr marL="204470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 Answered questions completely, yet briefly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33680" algn="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85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25095" algn="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</a:tr>
              <a:tr h="249495">
                <a:tc>
                  <a:txBody>
                    <a:bodyPr/>
                    <a:lstStyle/>
                    <a:p>
                      <a:pPr marL="204470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3. Greeted interviewer by name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33680" algn="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7490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25095" algn="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</a:tr>
              <a:tr h="249495">
                <a:tc>
                  <a:txBody>
                    <a:bodyPr/>
                    <a:lstStyle/>
                    <a:p>
                      <a:pPr marL="204470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4. Thanked interviewer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33680" algn="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85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25095" algn="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</a:tr>
              <a:tr h="249495">
                <a:tc>
                  <a:txBody>
                    <a:bodyPr/>
                    <a:lstStyle/>
                    <a:p>
                      <a:pPr marL="204470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5. Emphasized qualifications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33680" algn="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85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25095" algn="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</a:tr>
              <a:tr h="249495">
                <a:tc>
                  <a:txBody>
                    <a:bodyPr/>
                    <a:lstStyle/>
                    <a:p>
                      <a:pPr marL="204470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6. Pointed out work-related skills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34950" algn="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85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25095" algn="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</a:tr>
              <a:tr h="249495">
                <a:tc>
                  <a:txBody>
                    <a:bodyPr/>
                    <a:lstStyle/>
                    <a:p>
                      <a:pPr marL="204470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7. Displayed enthusiasm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33680" algn="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85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25095" algn="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</a:tr>
              <a:tr h="249495">
                <a:tc>
                  <a:txBody>
                    <a:bodyPr/>
                    <a:lstStyle/>
                    <a:p>
                      <a:pPr marL="204470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8. Focused on strengths; avoided weaknesses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34950" algn="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35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315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26365" algn="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</a:tr>
              <a:tr h="249495">
                <a:tc>
                  <a:txBody>
                    <a:bodyPr/>
                    <a:lstStyle/>
                    <a:p>
                      <a:pPr marL="204470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9. Acted in polite manner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33680" algn="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85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25095" algn="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</a:tr>
              <a:tr h="272564">
                <a:tc>
                  <a:txBody>
                    <a:bodyPr/>
                    <a:lstStyle/>
                    <a:p>
                      <a:pPr marL="127000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10. Stayed calm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33680" algn="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7490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25095" algn="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</a:tr>
              <a:tr h="364004">
                <a:tc>
                  <a:txBody>
                    <a:bodyPr/>
                    <a:lstStyle/>
                    <a:p>
                      <a:pPr marL="413385" marR="111760" indent="-28702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11. Responded to questions promptly, but not hurriedly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33680" algn="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85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25095" algn="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</a:tr>
              <a:tr h="249495">
                <a:tc>
                  <a:txBody>
                    <a:bodyPr/>
                    <a:lstStyle/>
                    <a:p>
                      <a:pPr marL="127000" marR="0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12. Knows when a decision will be made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33680" algn="r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85" marR="0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25095" algn="r">
                        <a:lnSpc>
                          <a:spcPct val="15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</a:tr>
              <a:tr h="249495">
                <a:tc>
                  <a:txBody>
                    <a:bodyPr/>
                    <a:lstStyle/>
                    <a:p>
                      <a:pPr marL="127000" marR="0">
                        <a:lnSpc>
                          <a:spcPct val="150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13. Asked appropriate questions of the interviewer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34950" algn="r">
                        <a:lnSpc>
                          <a:spcPct val="150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50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85" marR="0">
                        <a:lnSpc>
                          <a:spcPct val="150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ct val="150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25095" algn="r">
                        <a:lnSpc>
                          <a:spcPct val="150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</a:tr>
              <a:tr h="249495">
                <a:tc>
                  <a:txBody>
                    <a:bodyPr/>
                    <a:lstStyle/>
                    <a:p>
                      <a:pPr marL="127000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14. Spoke clearly and at a reasonable volume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33680" algn="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85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25095" algn="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</a:tr>
              <a:tr h="350520">
                <a:tc>
                  <a:txBody>
                    <a:bodyPr/>
                    <a:lstStyle/>
                    <a:p>
                      <a:pPr marL="127000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15. Demonstrated knowledge of the field/ company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34950" algn="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85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25095" algn="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</a:tr>
              <a:tr h="365760">
                <a:tc>
                  <a:txBody>
                    <a:bodyPr/>
                    <a:lstStyle/>
                    <a:p>
                      <a:pPr marL="413385" marR="111760" indent="-287020">
                        <a:lnSpc>
                          <a:spcPct val="150000"/>
                        </a:lnSpc>
                        <a:spcBef>
                          <a:spcPts val="26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16. Avoided use of phrases such as “um” &amp; “you know”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33680" algn="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85" marR="0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25095" algn="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</a:tr>
              <a:tr h="249495">
                <a:tc>
                  <a:txBody>
                    <a:bodyPr/>
                    <a:lstStyle/>
                    <a:p>
                      <a:pPr marL="127000" marR="0">
                        <a:lnSpc>
                          <a:spcPct val="15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17. Stated career goal(s) and related it to position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33680" algn="r">
                        <a:lnSpc>
                          <a:spcPct val="15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ct val="15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85" marR="0">
                        <a:lnSpc>
                          <a:spcPct val="15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ct val="15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125095" algn="r">
                        <a:lnSpc>
                          <a:spcPct val="150000"/>
                        </a:lnSpc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90600" y="-134035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VERBAL BEHAVIOURS</a:t>
            </a:r>
          </a:p>
        </p:txBody>
      </p:sp>
    </p:spTree>
    <p:extLst>
      <p:ext uri="{BB962C8B-B14F-4D97-AF65-F5344CB8AC3E}">
        <p14:creationId xmlns:p14="http://schemas.microsoft.com/office/powerpoint/2010/main" val="54432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1628</TotalTime>
  <Words>527</Words>
  <Application>Microsoft Office PowerPoint</Application>
  <PresentationFormat>On-screen Show (4:3)</PresentationFormat>
  <Paragraphs>173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Iskoola Pota</vt:lpstr>
      <vt:lpstr>Crop</vt:lpstr>
      <vt:lpstr> JOB HUNTING </vt:lpstr>
      <vt:lpstr> Curriculum Vitae </vt:lpstr>
      <vt:lpstr>Job Interviews </vt:lpstr>
      <vt:lpstr>PowerPoint Presentation</vt:lpstr>
      <vt:lpstr>PowerPoint Presentation</vt:lpstr>
      <vt:lpstr>Mock interviews 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13 JOB HUNTING</dc:title>
  <dc:creator>User</dc:creator>
  <cp:lastModifiedBy>Raviharee  Weerasinghe</cp:lastModifiedBy>
  <cp:revision>33</cp:revision>
  <dcterms:created xsi:type="dcterms:W3CDTF">2019-09-27T02:53:55Z</dcterms:created>
  <dcterms:modified xsi:type="dcterms:W3CDTF">2022-01-30T05:41:37Z</dcterms:modified>
</cp:coreProperties>
</file>