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5DD5316-5D59-44A9-8B8B-989B39F87C09}">
  <a:tblStyle styleId="{D5DD5316-5D59-44A9-8B8B-989B39F87C0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rtl="0">
              <a:spcBef>
                <a:spcPts val="0"/>
              </a:spcBef>
              <a:spcAft>
                <a:spcPts val="0"/>
              </a:spcAft>
              <a:buSzPts val="1100"/>
              <a:buChar char="●"/>
              <a:defRPr sz="1100"/>
            </a:lvl1pPr>
            <a:lvl2pPr indent="-298450" lvl="1" marL="914400" rtl="0">
              <a:spcBef>
                <a:spcPts val="0"/>
              </a:spcBef>
              <a:spcAft>
                <a:spcPts val="0"/>
              </a:spcAft>
              <a:buSzPts val="1100"/>
              <a:buChar char="○"/>
              <a:defRPr sz="1100"/>
            </a:lvl2pPr>
            <a:lvl3pPr indent="-298450" lvl="2" marL="1371600" rtl="0">
              <a:spcBef>
                <a:spcPts val="0"/>
              </a:spcBef>
              <a:spcAft>
                <a:spcPts val="0"/>
              </a:spcAft>
              <a:buSzPts val="1100"/>
              <a:buChar char="■"/>
              <a:defRPr sz="1100"/>
            </a:lvl3pPr>
            <a:lvl4pPr indent="-298450" lvl="3" marL="1828800" rtl="0">
              <a:spcBef>
                <a:spcPts val="0"/>
              </a:spcBef>
              <a:spcAft>
                <a:spcPts val="0"/>
              </a:spcAft>
              <a:buSzPts val="1100"/>
              <a:buChar char="●"/>
              <a:defRPr sz="1100"/>
            </a:lvl4pPr>
            <a:lvl5pPr indent="-298450" lvl="4" marL="2286000" rtl="0">
              <a:spcBef>
                <a:spcPts val="0"/>
              </a:spcBef>
              <a:spcAft>
                <a:spcPts val="0"/>
              </a:spcAft>
              <a:buSzPts val="1100"/>
              <a:buChar char="○"/>
              <a:defRPr sz="1100"/>
            </a:lvl5pPr>
            <a:lvl6pPr indent="-298450" lvl="5" marL="2743200" rtl="0">
              <a:spcBef>
                <a:spcPts val="0"/>
              </a:spcBef>
              <a:spcAft>
                <a:spcPts val="0"/>
              </a:spcAft>
              <a:buSzPts val="1100"/>
              <a:buChar char="■"/>
              <a:defRPr sz="1100"/>
            </a:lvl6pPr>
            <a:lvl7pPr indent="-298450" lvl="6" marL="3200400" rtl="0">
              <a:spcBef>
                <a:spcPts val="0"/>
              </a:spcBef>
              <a:spcAft>
                <a:spcPts val="0"/>
              </a:spcAft>
              <a:buSzPts val="1100"/>
              <a:buChar char="●"/>
              <a:defRPr sz="1100"/>
            </a:lvl7pPr>
            <a:lvl8pPr indent="-298450" lvl="7" marL="3657600" rtl="0">
              <a:spcBef>
                <a:spcPts val="0"/>
              </a:spcBef>
              <a:spcAft>
                <a:spcPts val="0"/>
              </a:spcAft>
              <a:buSzPts val="1100"/>
              <a:buChar char="○"/>
              <a:defRPr sz="1100"/>
            </a:lvl8pPr>
            <a:lvl9pPr indent="-298450" lvl="8" marL="4114800" rtl="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122363"/>
            <a:ext cx="77724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 name="Google Shape;13;p2"/>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 name="Google Shape;15;p2"/>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 name="Google Shape;16;p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6" name="Shape 66"/>
        <p:cNvGrpSpPr/>
        <p:nvPr/>
      </p:nvGrpSpPr>
      <p:grpSpPr>
        <a:xfrm>
          <a:off x="0" y="0"/>
          <a:ext cx="0" cy="0"/>
          <a:chOff x="0" y="0"/>
          <a:chExt cx="0" cy="0"/>
        </a:xfrm>
      </p:grpSpPr>
      <p:sp>
        <p:nvSpPr>
          <p:cNvPr id="67" name="Google Shape;67;p11"/>
          <p:cNvSpPr txBox="1"/>
          <p:nvPr>
            <p:ph type="title"/>
          </p:nvPr>
        </p:nvSpPr>
        <p:spPr>
          <a:xfrm>
            <a:off x="629841" y="4572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1"/>
          <p:cNvSpPr/>
          <p:nvPr>
            <p:ph idx="2" type="pic"/>
          </p:nvPr>
        </p:nvSpPr>
        <p:spPr>
          <a:xfrm>
            <a:off x="3887391" y="987426"/>
            <a:ext cx="4629300" cy="4873500"/>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11"/>
          <p:cNvSpPr txBox="1"/>
          <p:nvPr>
            <p:ph idx="1" type="body"/>
          </p:nvPr>
        </p:nvSpPr>
        <p:spPr>
          <a:xfrm>
            <a:off x="629841" y="20574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70" name="Google Shape;70;p11"/>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11"/>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2" name="Google Shape;72;p1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3" name="Shape 73"/>
        <p:cNvGrpSpPr/>
        <p:nvPr/>
      </p:nvGrpSpPr>
      <p:grpSpPr>
        <a:xfrm>
          <a:off x="0" y="0"/>
          <a:ext cx="0" cy="0"/>
          <a:chOff x="0" y="0"/>
          <a:chExt cx="0" cy="0"/>
        </a:xfrm>
      </p:grpSpPr>
      <p:sp>
        <p:nvSpPr>
          <p:cNvPr id="74" name="Google Shape;74;p1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5" name="Google Shape;75;p12"/>
          <p:cNvSpPr txBox="1"/>
          <p:nvPr>
            <p:ph idx="1" type="body"/>
          </p:nvPr>
        </p:nvSpPr>
        <p:spPr>
          <a:xfrm rot="5400000">
            <a:off x="2396400" y="57875"/>
            <a:ext cx="4351200" cy="78867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6" name="Google Shape;76;p12"/>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7" name="Google Shape;77;p12"/>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2"/>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3"/>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3"/>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2" name="Google Shape;82;p13"/>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3"/>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4" name="Google Shape;84;p1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 name="Google Shape;19;p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3"/>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 name="Google Shape;25;p4"/>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4"/>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28" name="Shape 28"/>
        <p:cNvGrpSpPr/>
        <p:nvPr/>
      </p:nvGrpSpPr>
      <p:grpSpPr>
        <a:xfrm>
          <a:off x="0" y="0"/>
          <a:ext cx="0" cy="0"/>
          <a:chOff x="0" y="0"/>
          <a:chExt cx="0" cy="0"/>
        </a:xfrm>
      </p:grpSpPr>
      <p:sp>
        <p:nvSpPr>
          <p:cNvPr id="29" name="Google Shape;29;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5"/>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5"/>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5"/>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rgbClr val="888888"/>
                </a:solidFill>
                <a:latin typeface="Calibri"/>
                <a:ea typeface="Calibri"/>
                <a:cs typeface="Calibri"/>
                <a:sym typeface="Calibri"/>
              </a:defRPr>
            </a:lvl1pPr>
            <a:lvl2pPr indent="0" lvl="1" marL="0" rtl="0" algn="r">
              <a:spcBef>
                <a:spcPts val="0"/>
              </a:spcBef>
              <a:buNone/>
              <a:defRPr b="0" i="0" sz="1200" u="none" cap="none" strike="noStrike">
                <a:solidFill>
                  <a:srgbClr val="888888"/>
                </a:solidFill>
                <a:latin typeface="Calibri"/>
                <a:ea typeface="Calibri"/>
                <a:cs typeface="Calibri"/>
                <a:sym typeface="Calibri"/>
              </a:defRPr>
            </a:lvl2pPr>
            <a:lvl3pPr indent="0" lvl="2" marL="0" rtl="0" algn="r">
              <a:spcBef>
                <a:spcPts val="0"/>
              </a:spcBef>
              <a:buNone/>
              <a:defRPr b="0" i="0" sz="1200" u="none" cap="none" strike="noStrike">
                <a:solidFill>
                  <a:srgbClr val="888888"/>
                </a:solidFill>
                <a:latin typeface="Calibri"/>
                <a:ea typeface="Calibri"/>
                <a:cs typeface="Calibri"/>
                <a:sym typeface="Calibri"/>
              </a:defRPr>
            </a:lvl3pPr>
            <a:lvl4pPr indent="0" lvl="3" marL="0" rtl="0" algn="r">
              <a:spcBef>
                <a:spcPts val="0"/>
              </a:spcBef>
              <a:buNone/>
              <a:defRPr b="0" i="0" sz="1200" u="none" cap="none" strike="noStrike">
                <a:solidFill>
                  <a:srgbClr val="888888"/>
                </a:solidFill>
                <a:latin typeface="Calibri"/>
                <a:ea typeface="Calibri"/>
                <a:cs typeface="Calibri"/>
                <a:sym typeface="Calibri"/>
              </a:defRPr>
            </a:lvl4pPr>
            <a:lvl5pPr indent="0" lvl="4" marL="0" rtl="0" algn="r">
              <a:spcBef>
                <a:spcPts val="0"/>
              </a:spcBef>
              <a:buNone/>
              <a:defRPr b="0" i="0" sz="1200" u="none" cap="none" strike="noStrike">
                <a:solidFill>
                  <a:srgbClr val="888888"/>
                </a:solidFill>
                <a:latin typeface="Calibri"/>
                <a:ea typeface="Calibri"/>
                <a:cs typeface="Calibri"/>
                <a:sym typeface="Calibri"/>
              </a:defRPr>
            </a:lvl5pPr>
            <a:lvl6pPr indent="0" lvl="5" marL="0" rtl="0" algn="r">
              <a:spcBef>
                <a:spcPts val="0"/>
              </a:spcBef>
              <a:buNone/>
              <a:defRPr b="0" i="0" sz="1200" u="none" cap="none" strike="noStrike">
                <a:solidFill>
                  <a:srgbClr val="888888"/>
                </a:solidFill>
                <a:latin typeface="Calibri"/>
                <a:ea typeface="Calibri"/>
                <a:cs typeface="Calibri"/>
                <a:sym typeface="Calibri"/>
              </a:defRPr>
            </a:lvl6pPr>
            <a:lvl7pPr indent="0" lvl="6" marL="0" rtl="0" algn="r">
              <a:spcBef>
                <a:spcPts val="0"/>
              </a:spcBef>
              <a:buNone/>
              <a:defRPr b="0" i="0" sz="1200" u="none" cap="none" strike="noStrike">
                <a:solidFill>
                  <a:srgbClr val="888888"/>
                </a:solidFill>
                <a:latin typeface="Calibri"/>
                <a:ea typeface="Calibri"/>
                <a:cs typeface="Calibri"/>
                <a:sym typeface="Calibri"/>
              </a:defRPr>
            </a:lvl7pPr>
            <a:lvl8pPr indent="0" lvl="7" marL="0" rtl="0" algn="r">
              <a:spcBef>
                <a:spcPts val="0"/>
              </a:spcBef>
              <a:buNone/>
              <a:defRPr b="0" i="0" sz="1200" u="none" cap="none" strike="noStrike">
                <a:solidFill>
                  <a:srgbClr val="888888"/>
                </a:solidFill>
                <a:latin typeface="Calibri"/>
                <a:ea typeface="Calibri"/>
                <a:cs typeface="Calibri"/>
                <a:sym typeface="Calibri"/>
              </a:defRPr>
            </a:lvl8pPr>
            <a:lvl9pPr indent="0" lvl="8" marL="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623888" y="1709739"/>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6"/>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36" name="Google Shape;36;p6"/>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7" name="Google Shape;37;p6"/>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6"/>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9" name="Shape 39"/>
        <p:cNvGrpSpPr/>
        <p:nvPr/>
      </p:nvGrpSpPr>
      <p:grpSpPr>
        <a:xfrm>
          <a:off x="0" y="0"/>
          <a:ext cx="0" cy="0"/>
          <a:chOff x="0" y="0"/>
          <a:chExt cx="0" cy="0"/>
        </a:xfrm>
      </p:grpSpPr>
      <p:sp>
        <p:nvSpPr>
          <p:cNvPr id="40" name="Google Shape;40;p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1" name="Google Shape;41;p7"/>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2" name="Google Shape;42;p7"/>
          <p:cNvSpPr txBox="1"/>
          <p:nvPr>
            <p:ph idx="2" type="body"/>
          </p:nvPr>
        </p:nvSpPr>
        <p:spPr>
          <a:xfrm>
            <a:off x="4629150" y="1825625"/>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3" name="Google Shape;43;p7"/>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4" name="Google Shape;44;p7"/>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7"/>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6" name="Shape 46"/>
        <p:cNvGrpSpPr/>
        <p:nvPr/>
      </p:nvGrpSpPr>
      <p:grpSpPr>
        <a:xfrm>
          <a:off x="0" y="0"/>
          <a:ext cx="0" cy="0"/>
          <a:chOff x="0" y="0"/>
          <a:chExt cx="0" cy="0"/>
        </a:xfrm>
      </p:grpSpPr>
      <p:sp>
        <p:nvSpPr>
          <p:cNvPr id="47" name="Google Shape;47;p8"/>
          <p:cNvSpPr txBox="1"/>
          <p:nvPr>
            <p:ph type="title"/>
          </p:nvPr>
        </p:nvSpPr>
        <p:spPr>
          <a:xfrm>
            <a:off x="629841" y="365126"/>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 name="Google Shape;48;p8"/>
          <p:cNvSpPr txBox="1"/>
          <p:nvPr>
            <p:ph idx="1" type="body"/>
          </p:nvPr>
        </p:nvSpPr>
        <p:spPr>
          <a:xfrm>
            <a:off x="629842" y="1681163"/>
            <a:ext cx="38682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9" name="Google Shape;49;p8"/>
          <p:cNvSpPr txBox="1"/>
          <p:nvPr>
            <p:ph idx="2" type="body"/>
          </p:nvPr>
        </p:nvSpPr>
        <p:spPr>
          <a:xfrm>
            <a:off x="629842" y="2505075"/>
            <a:ext cx="38682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0" name="Google Shape;50;p8"/>
          <p:cNvSpPr txBox="1"/>
          <p:nvPr>
            <p:ph idx="3" type="body"/>
          </p:nvPr>
        </p:nvSpPr>
        <p:spPr>
          <a:xfrm>
            <a:off x="4629150" y="1681163"/>
            <a:ext cx="38874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51" name="Google Shape;51;p8"/>
          <p:cNvSpPr txBox="1"/>
          <p:nvPr>
            <p:ph idx="4" type="body"/>
          </p:nvPr>
        </p:nvSpPr>
        <p:spPr>
          <a:xfrm>
            <a:off x="4629150" y="2505075"/>
            <a:ext cx="38874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52" name="Google Shape;52;p8"/>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8"/>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8"/>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5" name="Shape 55"/>
        <p:cNvGrpSpPr/>
        <p:nvPr/>
      </p:nvGrpSpPr>
      <p:grpSpPr>
        <a:xfrm>
          <a:off x="0" y="0"/>
          <a:ext cx="0" cy="0"/>
          <a:chOff x="0" y="0"/>
          <a:chExt cx="0" cy="0"/>
        </a:xfrm>
      </p:grpSpPr>
      <p:sp>
        <p:nvSpPr>
          <p:cNvPr id="56" name="Google Shape;56;p9"/>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9"/>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9"/>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9" name="Shape 59"/>
        <p:cNvGrpSpPr/>
        <p:nvPr/>
      </p:nvGrpSpPr>
      <p:grpSpPr>
        <a:xfrm>
          <a:off x="0" y="0"/>
          <a:ext cx="0" cy="0"/>
          <a:chOff x="0" y="0"/>
          <a:chExt cx="0" cy="0"/>
        </a:xfrm>
      </p:grpSpPr>
      <p:sp>
        <p:nvSpPr>
          <p:cNvPr id="60" name="Google Shape;60;p10"/>
          <p:cNvSpPr txBox="1"/>
          <p:nvPr>
            <p:ph type="title"/>
          </p:nvPr>
        </p:nvSpPr>
        <p:spPr>
          <a:xfrm>
            <a:off x="629841" y="457200"/>
            <a:ext cx="29493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10"/>
          <p:cNvSpPr txBox="1"/>
          <p:nvPr>
            <p:ph idx="1" type="body"/>
          </p:nvPr>
        </p:nvSpPr>
        <p:spPr>
          <a:xfrm>
            <a:off x="3887391" y="987426"/>
            <a:ext cx="46293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62" name="Google Shape;62;p10"/>
          <p:cNvSpPr txBox="1"/>
          <p:nvPr>
            <p:ph idx="2" type="body"/>
          </p:nvPr>
        </p:nvSpPr>
        <p:spPr>
          <a:xfrm>
            <a:off x="629841" y="2057400"/>
            <a:ext cx="29493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3" name="Google Shape;63;p10"/>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4" name="Google Shape;64;p10"/>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0"/>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pic>
        <p:nvPicPr>
          <p:cNvPr id="89" name="Google Shape;89;p1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90" name="Google Shape;90;p14"/>
          <p:cNvSpPr txBox="1"/>
          <p:nvPr>
            <p:ph type="ctrTitle"/>
          </p:nvPr>
        </p:nvSpPr>
        <p:spPr>
          <a:xfrm>
            <a:off x="3236027" y="3550722"/>
            <a:ext cx="5738700" cy="962400"/>
          </a:xfrm>
          <a:prstGeom prst="rect">
            <a:avLst/>
          </a:prstGeom>
          <a:solidFill>
            <a:schemeClr val="lt1"/>
          </a:solid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Interview  skills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Communication</a:t>
            </a:r>
            <a:endParaRPr/>
          </a:p>
        </p:txBody>
      </p:sp>
      <p:sp>
        <p:nvSpPr>
          <p:cNvPr id="143" name="Google Shape;143;p2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p>
            <a:pPr indent="-50800" lvl="1" marL="685800" rtl="0" algn="l">
              <a:lnSpc>
                <a:spcPct val="90000"/>
              </a:lnSpc>
              <a:spcBef>
                <a:spcPts val="0"/>
              </a:spcBef>
              <a:spcAft>
                <a:spcPts val="0"/>
              </a:spcAft>
              <a:buClr>
                <a:schemeClr val="dk1"/>
              </a:buClr>
              <a:buSzPts val="2800"/>
              <a:buNone/>
            </a:pPr>
            <a:r>
              <a:t/>
            </a:r>
            <a:endParaRPr sz="2800"/>
          </a:p>
          <a:p>
            <a:pPr indent="-228600" lvl="1" marL="685800" rtl="0" algn="l">
              <a:lnSpc>
                <a:spcPct val="90000"/>
              </a:lnSpc>
              <a:spcBef>
                <a:spcPts val="500"/>
              </a:spcBef>
              <a:spcAft>
                <a:spcPts val="0"/>
              </a:spcAft>
              <a:buClr>
                <a:schemeClr val="dk1"/>
              </a:buClr>
              <a:buSzPts val="2800"/>
              <a:buChar char="•"/>
            </a:pPr>
            <a:r>
              <a:rPr lang="en-US" sz="2800"/>
              <a:t>Learn and practice how to smile and greet.  </a:t>
            </a:r>
            <a:endParaRPr/>
          </a:p>
          <a:p>
            <a:pPr indent="-228600" lvl="1" marL="685800" rtl="0" algn="l">
              <a:lnSpc>
                <a:spcPct val="90000"/>
              </a:lnSpc>
              <a:spcBef>
                <a:spcPts val="500"/>
              </a:spcBef>
              <a:spcAft>
                <a:spcPts val="0"/>
              </a:spcAft>
              <a:buClr>
                <a:schemeClr val="dk1"/>
              </a:buClr>
              <a:buSzPts val="2800"/>
              <a:buChar char="•"/>
            </a:pPr>
            <a:r>
              <a:rPr lang="en-US" sz="2800"/>
              <a:t>Maintain positive and comfortable eye contact</a:t>
            </a:r>
            <a:endParaRPr/>
          </a:p>
          <a:p>
            <a:pPr indent="-228600" lvl="1" marL="685800" rtl="0" algn="l">
              <a:lnSpc>
                <a:spcPct val="90000"/>
              </a:lnSpc>
              <a:spcBef>
                <a:spcPts val="500"/>
              </a:spcBef>
              <a:spcAft>
                <a:spcPts val="0"/>
              </a:spcAft>
              <a:buClr>
                <a:schemeClr val="dk1"/>
              </a:buClr>
              <a:buSzPts val="2800"/>
              <a:buChar char="•"/>
            </a:pPr>
            <a:r>
              <a:rPr lang="en-US" sz="2800"/>
              <a:t>Sit firmly and straight on your chair. </a:t>
            </a:r>
            <a:endParaRPr/>
          </a:p>
          <a:p>
            <a:pPr indent="-228600" lvl="1" marL="685800" rtl="0" algn="l">
              <a:lnSpc>
                <a:spcPct val="90000"/>
              </a:lnSpc>
              <a:spcBef>
                <a:spcPts val="500"/>
              </a:spcBef>
              <a:spcAft>
                <a:spcPts val="0"/>
              </a:spcAft>
              <a:buClr>
                <a:schemeClr val="dk1"/>
              </a:buClr>
              <a:buSzPts val="2800"/>
              <a:buChar char="•"/>
            </a:pPr>
            <a:r>
              <a:rPr lang="en-US" sz="2800"/>
              <a:t>Don’t show your nervousness. </a:t>
            </a:r>
            <a:endParaRPr/>
          </a:p>
          <a:p>
            <a:pPr indent="-228600" lvl="1" marL="685800" rtl="0" algn="l">
              <a:lnSpc>
                <a:spcPct val="90000"/>
              </a:lnSpc>
              <a:spcBef>
                <a:spcPts val="500"/>
              </a:spcBef>
              <a:spcAft>
                <a:spcPts val="0"/>
              </a:spcAft>
              <a:buClr>
                <a:schemeClr val="dk1"/>
              </a:buClr>
              <a:buSzPts val="2800"/>
              <a:buChar char="•"/>
            </a:pPr>
            <a:r>
              <a:rPr lang="en-US" sz="2800"/>
              <a:t>Pick up on interviewer’s cues. </a:t>
            </a:r>
            <a:endParaRPr/>
          </a:p>
          <a:p>
            <a:pPr indent="-228600" lvl="1" marL="685800" rtl="0" algn="l">
              <a:lnSpc>
                <a:spcPct val="90000"/>
              </a:lnSpc>
              <a:spcBef>
                <a:spcPts val="500"/>
              </a:spcBef>
              <a:spcAft>
                <a:spcPts val="0"/>
              </a:spcAft>
              <a:buClr>
                <a:schemeClr val="dk1"/>
              </a:buClr>
              <a:buSzPts val="2800"/>
              <a:buChar char="•"/>
            </a:pPr>
            <a:r>
              <a:rPr lang="en-US" sz="2800"/>
              <a:t>Show  your enthusiasm. </a:t>
            </a:r>
            <a:endParaRPr sz="2800"/>
          </a:p>
        </p:txBody>
      </p:sp>
      <p:sp>
        <p:nvSpPr>
          <p:cNvPr id="144" name="Google Shape;144;p2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45C75"/>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Unsuccessful Candidates</a:t>
            </a:r>
            <a:endParaRPr/>
          </a:p>
        </p:txBody>
      </p:sp>
      <p:sp>
        <p:nvSpPr>
          <p:cNvPr id="150" name="Google Shape;150;p2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Had vague ideas</a:t>
            </a:r>
            <a:endParaRPr/>
          </a:p>
          <a:p>
            <a:pPr indent="-228600" lvl="0" marL="228600" rtl="0" algn="l">
              <a:lnSpc>
                <a:spcPct val="90000"/>
              </a:lnSpc>
              <a:spcBef>
                <a:spcPts val="1000"/>
              </a:spcBef>
              <a:spcAft>
                <a:spcPts val="0"/>
              </a:spcAft>
              <a:buClr>
                <a:schemeClr val="dk1"/>
              </a:buClr>
              <a:buSzPts val="2400"/>
              <a:buChar char="•"/>
            </a:pPr>
            <a:r>
              <a:rPr lang="en-US" sz="2400"/>
              <a:t>Rarely used company name </a:t>
            </a:r>
            <a:endParaRPr/>
          </a:p>
          <a:p>
            <a:pPr indent="-228600" lvl="0" marL="228600" rtl="0" algn="l">
              <a:lnSpc>
                <a:spcPct val="90000"/>
              </a:lnSpc>
              <a:spcBef>
                <a:spcPts val="1000"/>
              </a:spcBef>
              <a:spcAft>
                <a:spcPts val="0"/>
              </a:spcAft>
              <a:buClr>
                <a:schemeClr val="dk1"/>
              </a:buClr>
              <a:buSzPts val="2400"/>
              <a:buChar char="•"/>
            </a:pPr>
            <a:r>
              <a:rPr lang="en-US" sz="2400"/>
              <a:t>Didn’t know about the company</a:t>
            </a:r>
            <a:endParaRPr/>
          </a:p>
          <a:p>
            <a:pPr indent="-228600" lvl="0" marL="228600" rtl="0" algn="l">
              <a:lnSpc>
                <a:spcPct val="90000"/>
              </a:lnSpc>
              <a:spcBef>
                <a:spcPts val="1000"/>
              </a:spcBef>
              <a:spcAft>
                <a:spcPts val="0"/>
              </a:spcAft>
              <a:buClr>
                <a:schemeClr val="dk1"/>
              </a:buClr>
              <a:buSzPts val="2400"/>
              <a:buChar char="•"/>
            </a:pPr>
            <a:r>
              <a:rPr lang="en-US" sz="2400"/>
              <a:t>Responded in neutral tone</a:t>
            </a:r>
            <a:endParaRPr/>
          </a:p>
          <a:p>
            <a:pPr indent="-228600" lvl="0" marL="228600" rtl="0" algn="l">
              <a:lnSpc>
                <a:spcPct val="90000"/>
              </a:lnSpc>
              <a:spcBef>
                <a:spcPts val="1000"/>
              </a:spcBef>
              <a:spcAft>
                <a:spcPts val="0"/>
              </a:spcAft>
              <a:buClr>
                <a:schemeClr val="dk1"/>
              </a:buClr>
              <a:buSzPts val="2400"/>
              <a:buChar char="•"/>
            </a:pPr>
            <a:r>
              <a:rPr lang="en-US" sz="2400"/>
              <a:t>Made little eye contact</a:t>
            </a:r>
            <a:endParaRPr/>
          </a:p>
          <a:p>
            <a:pPr indent="-228600" lvl="0" marL="228600" rtl="0" algn="l">
              <a:lnSpc>
                <a:spcPct val="90000"/>
              </a:lnSpc>
              <a:spcBef>
                <a:spcPts val="1000"/>
              </a:spcBef>
              <a:spcAft>
                <a:spcPts val="0"/>
              </a:spcAft>
              <a:buClr>
                <a:schemeClr val="dk1"/>
              </a:buClr>
              <a:buSzPts val="2400"/>
              <a:buChar char="•"/>
            </a:pPr>
            <a:r>
              <a:rPr lang="en-US" sz="2400"/>
              <a:t>Resisted shift of topic</a:t>
            </a:r>
            <a:endParaRPr/>
          </a:p>
          <a:p>
            <a:pPr indent="-228600" lvl="0" marL="228600" rtl="0" algn="l">
              <a:lnSpc>
                <a:spcPct val="90000"/>
              </a:lnSpc>
              <a:spcBef>
                <a:spcPts val="1000"/>
              </a:spcBef>
              <a:spcAft>
                <a:spcPts val="0"/>
              </a:spcAft>
              <a:buClr>
                <a:schemeClr val="dk1"/>
              </a:buClr>
              <a:buSzPts val="2400"/>
              <a:buChar char="•"/>
            </a:pPr>
            <a:r>
              <a:rPr lang="en-US" sz="2400"/>
              <a:t>Didn’t use jargon</a:t>
            </a:r>
            <a:endParaRPr/>
          </a:p>
          <a:p>
            <a:pPr indent="-228600" lvl="0" marL="228600" rtl="0" algn="l">
              <a:lnSpc>
                <a:spcPct val="90000"/>
              </a:lnSpc>
              <a:spcBef>
                <a:spcPts val="1000"/>
              </a:spcBef>
              <a:spcAft>
                <a:spcPts val="0"/>
              </a:spcAft>
              <a:buClr>
                <a:schemeClr val="dk1"/>
              </a:buClr>
              <a:buSzPts val="2400"/>
              <a:buChar char="•"/>
            </a:pPr>
            <a:r>
              <a:rPr lang="en-US" sz="2400"/>
              <a:t>Gave short answers</a:t>
            </a:r>
            <a:endParaRPr/>
          </a:p>
          <a:p>
            <a:pPr indent="-228600" lvl="0" marL="228600" rtl="0" algn="l">
              <a:lnSpc>
                <a:spcPct val="90000"/>
              </a:lnSpc>
              <a:spcBef>
                <a:spcPts val="1000"/>
              </a:spcBef>
              <a:spcAft>
                <a:spcPts val="0"/>
              </a:spcAft>
              <a:buClr>
                <a:schemeClr val="dk1"/>
              </a:buClr>
              <a:buSzPts val="2400"/>
              <a:buChar char="•"/>
            </a:pPr>
            <a:r>
              <a:rPr lang="en-US" sz="2400"/>
              <a:t>Asked few questions</a:t>
            </a:r>
            <a:endParaRPr/>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p:txBody>
      </p:sp>
      <p:sp>
        <p:nvSpPr>
          <p:cNvPr id="151" name="Google Shape;151;p2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045C75"/>
                </a:solidFill>
                <a:latin typeface="Constantia"/>
                <a:ea typeface="Constantia"/>
                <a:cs typeface="Constantia"/>
                <a:sym typeface="Constantia"/>
              </a:rPr>
              <a:t>‹#›</a:t>
            </a:fld>
            <a:endParaRPr b="0" i="0" sz="1200" u="none" cap="none" strike="noStrike">
              <a:solidFill>
                <a:srgbClr val="045C75"/>
              </a:solidFill>
              <a:latin typeface="Constantia"/>
              <a:ea typeface="Constantia"/>
              <a:cs typeface="Constantia"/>
              <a:sym typeface="Constant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Successful Candidates</a:t>
            </a:r>
            <a:endParaRPr/>
          </a:p>
        </p:txBody>
      </p:sp>
      <p:sp>
        <p:nvSpPr>
          <p:cNvPr id="157" name="Google Shape;157;p2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400"/>
              <a:buChar char="•"/>
            </a:pPr>
            <a:r>
              <a:rPr lang="en-US" sz="2400"/>
              <a:t>Were specific and consistent about position.</a:t>
            </a:r>
            <a:endParaRPr sz="2400"/>
          </a:p>
          <a:p>
            <a:pPr indent="-228600" lvl="0" marL="228600" rtl="0" algn="l">
              <a:lnSpc>
                <a:spcPct val="80000"/>
              </a:lnSpc>
              <a:spcBef>
                <a:spcPts val="1000"/>
              </a:spcBef>
              <a:spcAft>
                <a:spcPts val="0"/>
              </a:spcAft>
              <a:buClr>
                <a:schemeClr val="dk1"/>
              </a:buClr>
              <a:buSzPts val="2400"/>
              <a:buChar char="•"/>
            </a:pPr>
            <a:r>
              <a:rPr lang="en-US" sz="2400"/>
              <a:t>Used the company name.</a:t>
            </a:r>
            <a:endParaRPr sz="2400"/>
          </a:p>
          <a:p>
            <a:pPr indent="-228600" lvl="0" marL="228600" rtl="0" algn="l">
              <a:lnSpc>
                <a:spcPct val="80000"/>
              </a:lnSpc>
              <a:spcBef>
                <a:spcPts val="1000"/>
              </a:spcBef>
              <a:spcAft>
                <a:spcPts val="0"/>
              </a:spcAft>
              <a:buClr>
                <a:schemeClr val="dk1"/>
              </a:buClr>
              <a:buSzPts val="2400"/>
              <a:buChar char="•"/>
            </a:pPr>
            <a:r>
              <a:rPr lang="en-US" sz="2400"/>
              <a:t>Showed research about company</a:t>
            </a:r>
            <a:endParaRPr/>
          </a:p>
          <a:p>
            <a:pPr indent="-228600" lvl="0" marL="228600" rtl="0" algn="l">
              <a:lnSpc>
                <a:spcPct val="80000"/>
              </a:lnSpc>
              <a:spcBef>
                <a:spcPts val="1000"/>
              </a:spcBef>
              <a:spcAft>
                <a:spcPts val="0"/>
              </a:spcAft>
              <a:buClr>
                <a:schemeClr val="dk1"/>
              </a:buClr>
              <a:buSzPts val="2400"/>
              <a:buChar char="•"/>
            </a:pPr>
            <a:r>
              <a:rPr lang="en-US" sz="2400"/>
              <a:t>Responded positively to information</a:t>
            </a:r>
            <a:endParaRPr/>
          </a:p>
          <a:p>
            <a:pPr indent="-228600" lvl="0" marL="228600" rtl="0" algn="l">
              <a:lnSpc>
                <a:spcPct val="80000"/>
              </a:lnSpc>
              <a:spcBef>
                <a:spcPts val="1000"/>
              </a:spcBef>
              <a:spcAft>
                <a:spcPts val="0"/>
              </a:spcAft>
              <a:buClr>
                <a:schemeClr val="dk1"/>
              </a:buClr>
              <a:buSzPts val="2400"/>
              <a:buChar char="•"/>
            </a:pPr>
            <a:r>
              <a:rPr lang="en-US" sz="2400"/>
              <a:t>Made eye contact often, SMILED</a:t>
            </a:r>
            <a:endParaRPr/>
          </a:p>
          <a:p>
            <a:pPr indent="-228600" lvl="0" marL="228600" rtl="0" algn="l">
              <a:lnSpc>
                <a:spcPct val="80000"/>
              </a:lnSpc>
              <a:spcBef>
                <a:spcPts val="1000"/>
              </a:spcBef>
              <a:spcAft>
                <a:spcPts val="0"/>
              </a:spcAft>
              <a:buClr>
                <a:schemeClr val="dk1"/>
              </a:buClr>
              <a:buSzPts val="2400"/>
              <a:buChar char="•"/>
            </a:pPr>
            <a:r>
              <a:rPr lang="en-US" sz="2400"/>
              <a:t>Accepted topic shift</a:t>
            </a:r>
            <a:endParaRPr/>
          </a:p>
          <a:p>
            <a:pPr indent="-228600" lvl="0" marL="228600" rtl="0" algn="l">
              <a:lnSpc>
                <a:spcPct val="80000"/>
              </a:lnSpc>
              <a:spcBef>
                <a:spcPts val="1000"/>
              </a:spcBef>
              <a:spcAft>
                <a:spcPts val="0"/>
              </a:spcAft>
              <a:buClr>
                <a:schemeClr val="dk1"/>
              </a:buClr>
              <a:buSzPts val="2400"/>
              <a:buChar char="•"/>
            </a:pPr>
            <a:r>
              <a:rPr lang="en-US" sz="2400"/>
              <a:t>Used technical jargon </a:t>
            </a:r>
            <a:endParaRPr/>
          </a:p>
          <a:p>
            <a:pPr indent="-228600" lvl="0" marL="228600" rtl="0" algn="l">
              <a:lnSpc>
                <a:spcPct val="80000"/>
              </a:lnSpc>
              <a:spcBef>
                <a:spcPts val="1000"/>
              </a:spcBef>
              <a:spcAft>
                <a:spcPts val="0"/>
              </a:spcAft>
              <a:buClr>
                <a:schemeClr val="dk1"/>
              </a:buClr>
              <a:buSzPts val="2400"/>
              <a:buChar char="•"/>
            </a:pPr>
            <a:r>
              <a:rPr lang="en-US" sz="2400"/>
              <a:t>Asked questions</a:t>
            </a:r>
            <a:endParaRPr/>
          </a:p>
          <a:p>
            <a:pPr indent="-228600" lvl="0" marL="228600" rtl="0" algn="l">
              <a:lnSpc>
                <a:spcPct val="80000"/>
              </a:lnSpc>
              <a:spcBef>
                <a:spcPts val="1000"/>
              </a:spcBef>
              <a:spcAft>
                <a:spcPts val="0"/>
              </a:spcAft>
              <a:buClr>
                <a:schemeClr val="dk1"/>
              </a:buClr>
              <a:buSzPts val="2400"/>
              <a:buChar char="•"/>
            </a:pPr>
            <a:r>
              <a:rPr lang="en-US" sz="2400"/>
              <a:t>Answered with specifics, supported claims </a:t>
            </a:r>
            <a:endParaRPr/>
          </a:p>
          <a:p>
            <a:pPr indent="-228600" lvl="0" marL="228600" rtl="0" algn="l">
              <a:lnSpc>
                <a:spcPct val="80000"/>
              </a:lnSpc>
              <a:spcBef>
                <a:spcPts val="1000"/>
              </a:spcBef>
              <a:spcAft>
                <a:spcPts val="0"/>
              </a:spcAft>
              <a:buClr>
                <a:schemeClr val="dk1"/>
              </a:buClr>
              <a:buSzPts val="2400"/>
              <a:buChar char="•"/>
            </a:pPr>
            <a:r>
              <a:rPr lang="en-US" sz="2400"/>
              <a:t>Spoke more than interviewer/s </a:t>
            </a:r>
            <a:endParaRPr/>
          </a:p>
          <a:p>
            <a:pPr indent="-76200" lvl="0" marL="228600" rtl="0" algn="l">
              <a:lnSpc>
                <a:spcPct val="80000"/>
              </a:lnSpc>
              <a:spcBef>
                <a:spcPts val="1000"/>
              </a:spcBef>
              <a:spcAft>
                <a:spcPts val="0"/>
              </a:spcAft>
              <a:buClr>
                <a:schemeClr val="dk1"/>
              </a:buClr>
              <a:buSzPts val="2400"/>
              <a:buNone/>
            </a:pPr>
            <a:r>
              <a:t/>
            </a:r>
            <a:endParaRPr sz="2400"/>
          </a:p>
          <a:p>
            <a:pPr indent="-76200" lvl="0" marL="228600" rtl="0" algn="l">
              <a:lnSpc>
                <a:spcPct val="80000"/>
              </a:lnSpc>
              <a:spcBef>
                <a:spcPts val="1000"/>
              </a:spcBef>
              <a:spcAft>
                <a:spcPts val="0"/>
              </a:spcAft>
              <a:buClr>
                <a:schemeClr val="dk1"/>
              </a:buClr>
              <a:buSzPts val="2400"/>
              <a:buNone/>
            </a:pPr>
            <a:r>
              <a:t/>
            </a:r>
            <a:endParaRPr sz="2400"/>
          </a:p>
          <a:p>
            <a:pPr indent="-50800" lvl="0" marL="228600" rtl="0" algn="l">
              <a:lnSpc>
                <a:spcPct val="80000"/>
              </a:lnSpc>
              <a:spcBef>
                <a:spcPts val="1000"/>
              </a:spcBef>
              <a:spcAft>
                <a:spcPts val="0"/>
              </a:spcAft>
              <a:buClr>
                <a:schemeClr val="dk1"/>
              </a:buClr>
              <a:buSzPts val="2800"/>
              <a:buNone/>
            </a:pPr>
            <a:r>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Active listening </a:t>
            </a:r>
            <a:endParaRPr/>
          </a:p>
        </p:txBody>
      </p:sp>
      <p:sp>
        <p:nvSpPr>
          <p:cNvPr id="163" name="Google Shape;163;p26"/>
          <p:cNvSpPr txBox="1"/>
          <p:nvPr>
            <p:ph idx="1" type="body"/>
          </p:nvPr>
        </p:nvSpPr>
        <p:spPr>
          <a:xfrm>
            <a:off x="628650" y="1690689"/>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800"/>
              <a:buChar char="•"/>
            </a:pPr>
            <a:r>
              <a:rPr lang="en-US"/>
              <a:t>Listening is one of the most important skills you can have. How well you listen has a major impact on your success at the interview, and on the quality of your relationships with others. The top tips  for active listening are:  </a:t>
            </a:r>
            <a:endParaRPr/>
          </a:p>
          <a:p>
            <a:pPr indent="0" lvl="0" marL="0" rtl="0" algn="l">
              <a:lnSpc>
                <a:spcPct val="80000"/>
              </a:lnSpc>
              <a:spcBef>
                <a:spcPts val="1000"/>
              </a:spcBef>
              <a:spcAft>
                <a:spcPts val="0"/>
              </a:spcAft>
              <a:buClr>
                <a:schemeClr val="dk1"/>
              </a:buClr>
              <a:buSzPts val="2800"/>
              <a:buNone/>
            </a:pPr>
            <a:r>
              <a:rPr lang="en-US"/>
              <a:t>            a) Pay attention. </a:t>
            </a:r>
            <a:endParaRPr/>
          </a:p>
          <a:p>
            <a:pPr indent="0" lvl="0" marL="0" rtl="0" algn="l">
              <a:lnSpc>
                <a:spcPct val="80000"/>
              </a:lnSpc>
              <a:spcBef>
                <a:spcPts val="1000"/>
              </a:spcBef>
              <a:spcAft>
                <a:spcPts val="0"/>
              </a:spcAft>
              <a:buClr>
                <a:schemeClr val="dk1"/>
              </a:buClr>
              <a:buSzPts val="2800"/>
              <a:buNone/>
            </a:pPr>
            <a:r>
              <a:rPr lang="en-US"/>
              <a:t>            b) Show  that you are listening. </a:t>
            </a:r>
            <a:endParaRPr/>
          </a:p>
          <a:p>
            <a:pPr indent="0" lvl="0" marL="0" rtl="0" algn="l">
              <a:lnSpc>
                <a:spcPct val="80000"/>
              </a:lnSpc>
              <a:spcBef>
                <a:spcPts val="1000"/>
              </a:spcBef>
              <a:spcAft>
                <a:spcPts val="0"/>
              </a:spcAft>
              <a:buClr>
                <a:schemeClr val="dk1"/>
              </a:buClr>
              <a:buSzPts val="2800"/>
              <a:buNone/>
            </a:pPr>
            <a:r>
              <a:rPr lang="en-US"/>
              <a:t>            c) Seek clarification if you don’t understand.</a:t>
            </a:r>
            <a:endParaRPr/>
          </a:p>
          <a:p>
            <a:pPr indent="0" lvl="0" marL="0" rtl="0" algn="l">
              <a:lnSpc>
                <a:spcPct val="80000"/>
              </a:lnSpc>
              <a:spcBef>
                <a:spcPts val="1000"/>
              </a:spcBef>
              <a:spcAft>
                <a:spcPts val="0"/>
              </a:spcAft>
              <a:buClr>
                <a:schemeClr val="dk1"/>
              </a:buClr>
              <a:buSzPts val="2800"/>
              <a:buNone/>
            </a:pPr>
            <a:r>
              <a:rPr lang="en-US"/>
              <a:t>            d) Deter judgment. </a:t>
            </a:r>
            <a:endParaRPr/>
          </a:p>
          <a:p>
            <a:pPr indent="0" lvl="0" marL="0" rtl="0" algn="l">
              <a:lnSpc>
                <a:spcPct val="80000"/>
              </a:lnSpc>
              <a:spcBef>
                <a:spcPts val="1000"/>
              </a:spcBef>
              <a:spcAft>
                <a:spcPts val="0"/>
              </a:spcAft>
              <a:buClr>
                <a:schemeClr val="dk1"/>
              </a:buClr>
              <a:buSzPts val="2800"/>
              <a:buNone/>
            </a:pPr>
            <a:r>
              <a:rPr lang="en-US"/>
              <a:t>            e)  Respond  appropriately. </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 6 C’s  of Effective Communication. </a:t>
            </a:r>
            <a:endParaRPr b="1" sz="4000"/>
          </a:p>
        </p:txBody>
      </p:sp>
      <p:sp>
        <p:nvSpPr>
          <p:cNvPr id="169" name="Google Shape;169;p27"/>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chemeClr val="dk1"/>
              </a:buClr>
              <a:buSzPts val="2590"/>
              <a:buChar char="•"/>
            </a:pPr>
            <a:r>
              <a:rPr lang="en-US" sz="2590"/>
              <a:t>Clear:  Ensure that information is presented clearly. </a:t>
            </a:r>
            <a:endParaRPr/>
          </a:p>
          <a:p>
            <a:pPr indent="-228600" lvl="0" marL="228600" rtl="0" algn="l">
              <a:lnSpc>
                <a:spcPct val="80000"/>
              </a:lnSpc>
              <a:spcBef>
                <a:spcPts val="1000"/>
              </a:spcBef>
              <a:spcAft>
                <a:spcPts val="0"/>
              </a:spcAft>
              <a:buClr>
                <a:schemeClr val="dk1"/>
              </a:buClr>
              <a:buSzPts val="2590"/>
              <a:buChar char="•"/>
            </a:pPr>
            <a:r>
              <a:rPr lang="en-US" sz="2590"/>
              <a:t>Concise:  Do not lose the message by being long-winded.   </a:t>
            </a:r>
            <a:endParaRPr/>
          </a:p>
          <a:p>
            <a:pPr indent="-228600" lvl="0" marL="228600" rtl="0" algn="l">
              <a:lnSpc>
                <a:spcPct val="80000"/>
              </a:lnSpc>
              <a:spcBef>
                <a:spcPts val="1000"/>
              </a:spcBef>
              <a:spcAft>
                <a:spcPts val="0"/>
              </a:spcAft>
              <a:buClr>
                <a:schemeClr val="dk1"/>
              </a:buClr>
              <a:buSzPts val="2590"/>
              <a:buChar char="•"/>
            </a:pPr>
            <a:r>
              <a:rPr lang="en-US" sz="2590"/>
              <a:t>Correct:  Avoid giving misleading information. </a:t>
            </a:r>
            <a:endParaRPr/>
          </a:p>
          <a:p>
            <a:pPr indent="-228600" lvl="0" marL="228600" rtl="0" algn="l">
              <a:lnSpc>
                <a:spcPct val="80000"/>
              </a:lnSpc>
              <a:spcBef>
                <a:spcPts val="1000"/>
              </a:spcBef>
              <a:spcAft>
                <a:spcPts val="0"/>
              </a:spcAft>
              <a:buClr>
                <a:schemeClr val="dk1"/>
              </a:buClr>
              <a:buSzPts val="2590"/>
              <a:buChar char="•"/>
            </a:pPr>
            <a:r>
              <a:rPr lang="en-US" sz="2590"/>
              <a:t>Complete: Give all the necessary information and not just part of it. </a:t>
            </a:r>
            <a:endParaRPr/>
          </a:p>
          <a:p>
            <a:pPr indent="-228600" lvl="0" marL="228600" rtl="0" algn="l">
              <a:lnSpc>
                <a:spcPct val="80000"/>
              </a:lnSpc>
              <a:spcBef>
                <a:spcPts val="1000"/>
              </a:spcBef>
              <a:spcAft>
                <a:spcPts val="0"/>
              </a:spcAft>
              <a:buClr>
                <a:schemeClr val="dk1"/>
              </a:buClr>
              <a:buSzPts val="2590"/>
              <a:buChar char="•"/>
            </a:pPr>
            <a:r>
              <a:rPr lang="en-US" sz="2590"/>
              <a:t>Concrete: Give examples and stories rather than talking about things in general. </a:t>
            </a:r>
            <a:endParaRPr/>
          </a:p>
          <a:p>
            <a:pPr indent="-228600" lvl="0" marL="228600" rtl="0" algn="l">
              <a:lnSpc>
                <a:spcPct val="80000"/>
              </a:lnSpc>
              <a:spcBef>
                <a:spcPts val="1000"/>
              </a:spcBef>
              <a:spcAft>
                <a:spcPts val="0"/>
              </a:spcAft>
              <a:buClr>
                <a:schemeClr val="dk1"/>
              </a:buClr>
              <a:buSzPts val="2590"/>
              <a:buChar char="•"/>
            </a:pPr>
            <a:r>
              <a:rPr lang="en-US" sz="2590"/>
              <a:t>Courteous: Always be and sound polite.  </a:t>
            </a:r>
            <a:endParaRPr/>
          </a:p>
          <a:p>
            <a:pPr indent="-228600" lvl="0" marL="228600" rtl="0" algn="l">
              <a:lnSpc>
                <a:spcPct val="80000"/>
              </a:lnSpc>
              <a:spcBef>
                <a:spcPts val="1000"/>
              </a:spcBef>
              <a:spcAft>
                <a:spcPts val="0"/>
              </a:spcAft>
              <a:buClr>
                <a:schemeClr val="dk1"/>
              </a:buClr>
              <a:buSzPts val="2590"/>
              <a:buChar char="•"/>
            </a:pPr>
            <a:r>
              <a:rPr lang="en-US" sz="2590"/>
              <a:t>Confident: Demonstrate a confident tone and a  ‘can do’ attitude.   </a:t>
            </a:r>
            <a:endParaRPr/>
          </a:p>
          <a:p>
            <a:pPr indent="-64135" lvl="0" marL="228600" rtl="0" algn="l">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Language support </a:t>
            </a:r>
            <a:r>
              <a:rPr lang="en-US"/>
              <a:t> </a:t>
            </a:r>
            <a:endParaRPr/>
          </a:p>
        </p:txBody>
      </p:sp>
      <p:sp>
        <p:nvSpPr>
          <p:cNvPr id="175" name="Google Shape;175;p28"/>
          <p:cNvSpPr txBox="1"/>
          <p:nvPr>
            <p:ph idx="1" type="body"/>
          </p:nvPr>
        </p:nvSpPr>
        <p:spPr>
          <a:xfrm>
            <a:off x="628650" y="1690689"/>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Describing your personality: adjectives </a:t>
            </a:r>
            <a:endParaRPr/>
          </a:p>
          <a:p>
            <a:pPr indent="-228600" lvl="0" marL="228600" rtl="0" algn="l">
              <a:lnSpc>
                <a:spcPct val="90000"/>
              </a:lnSpc>
              <a:spcBef>
                <a:spcPts val="1000"/>
              </a:spcBef>
              <a:spcAft>
                <a:spcPts val="0"/>
              </a:spcAft>
              <a:buClr>
                <a:schemeClr val="dk1"/>
              </a:buClr>
              <a:buSzPts val="2800"/>
              <a:buChar char="•"/>
            </a:pPr>
            <a:r>
              <a:rPr lang="en-US"/>
              <a:t>Describing your strengths: present tenses</a:t>
            </a:r>
            <a:endParaRPr/>
          </a:p>
          <a:p>
            <a:pPr indent="-228600" lvl="0" marL="228600" rtl="0" algn="l">
              <a:lnSpc>
                <a:spcPct val="90000"/>
              </a:lnSpc>
              <a:spcBef>
                <a:spcPts val="1000"/>
              </a:spcBef>
              <a:spcAft>
                <a:spcPts val="0"/>
              </a:spcAft>
              <a:buClr>
                <a:schemeClr val="dk1"/>
              </a:buClr>
              <a:buSzPts val="2800"/>
              <a:buChar char="•"/>
            </a:pPr>
            <a:r>
              <a:rPr lang="en-US"/>
              <a:t>Describing your education and experience : past simple and present perfect  </a:t>
            </a:r>
            <a:endParaRPr/>
          </a:p>
          <a:p>
            <a:pPr indent="-228600" lvl="0" marL="228600" rtl="0" algn="l">
              <a:lnSpc>
                <a:spcPct val="90000"/>
              </a:lnSpc>
              <a:spcBef>
                <a:spcPts val="1000"/>
              </a:spcBef>
              <a:spcAft>
                <a:spcPts val="0"/>
              </a:spcAft>
              <a:buClr>
                <a:schemeClr val="dk1"/>
              </a:buClr>
              <a:buSzPts val="2800"/>
              <a:buChar char="•"/>
            </a:pPr>
            <a:r>
              <a:rPr lang="en-US"/>
              <a:t>Describing your future goals</a:t>
            </a:r>
            <a:endParaRPr/>
          </a:p>
          <a:p>
            <a:pPr indent="-228600" lvl="0" marL="228600" rtl="0" algn="l">
              <a:lnSpc>
                <a:spcPct val="90000"/>
              </a:lnSpc>
              <a:spcBef>
                <a:spcPts val="1000"/>
              </a:spcBef>
              <a:spcAft>
                <a:spcPts val="0"/>
              </a:spcAft>
              <a:buClr>
                <a:schemeClr val="dk1"/>
              </a:buClr>
              <a:buSzPts val="2800"/>
              <a:buChar char="•"/>
            </a:pPr>
            <a:r>
              <a:rPr lang="en-US"/>
              <a:t>Solving common pronunciation problems </a:t>
            </a:r>
            <a:endParaRPr/>
          </a:p>
          <a:p>
            <a:pPr indent="-228600" lvl="0" marL="228600" rtl="0" algn="l">
              <a:lnSpc>
                <a:spcPct val="90000"/>
              </a:lnSpc>
              <a:spcBef>
                <a:spcPts val="1000"/>
              </a:spcBef>
              <a:spcAft>
                <a:spcPts val="0"/>
              </a:spcAft>
              <a:buClr>
                <a:schemeClr val="dk1"/>
              </a:buClr>
              <a:buSzPts val="2800"/>
              <a:buChar char="•"/>
            </a:pPr>
            <a:r>
              <a:rPr lang="en-US"/>
              <a:t>Structuring your answers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id="180" name="Google Shape;180;p29"/>
          <p:cNvPicPr preferRelativeResize="0"/>
          <p:nvPr/>
        </p:nvPicPr>
        <p:blipFill rotWithShape="1">
          <a:blip r:embed="rId3">
            <a:alphaModFix/>
          </a:blip>
          <a:srcRect b="0" l="0" r="0" t="0"/>
          <a:stretch/>
        </p:blipFill>
        <p:spPr>
          <a:xfrm>
            <a:off x="118753" y="365126"/>
            <a:ext cx="8550234" cy="6412676"/>
          </a:xfrm>
          <a:prstGeom prst="rect">
            <a:avLst/>
          </a:prstGeom>
          <a:noFill/>
          <a:ln>
            <a:noFill/>
          </a:ln>
        </p:spPr>
      </p:pic>
      <p:sp>
        <p:nvSpPr>
          <p:cNvPr id="181" name="Google Shape;181;p29"/>
          <p:cNvSpPr txBox="1"/>
          <p:nvPr>
            <p:ph type="title"/>
          </p:nvPr>
        </p:nvSpPr>
        <p:spPr>
          <a:xfrm>
            <a:off x="640526" y="578882"/>
            <a:ext cx="7886700" cy="1325700"/>
          </a:xfrm>
          <a:prstGeom prst="rect">
            <a:avLst/>
          </a:prstGeom>
          <a:solidFill>
            <a:schemeClr val="lt1"/>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Describing your personality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Describing your strengths </a:t>
            </a:r>
            <a:endParaRPr/>
          </a:p>
        </p:txBody>
      </p:sp>
      <p:sp>
        <p:nvSpPr>
          <p:cNvPr id="187" name="Google Shape;187;p30"/>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000000"/>
              </a:buClr>
              <a:buSzPts val="2800"/>
              <a:buChar char="•"/>
            </a:pPr>
            <a:r>
              <a:rPr i="1" lang="en-US">
                <a:solidFill>
                  <a:srgbClr val="000000"/>
                </a:solidFill>
                <a:latin typeface="Helvetica Neue"/>
                <a:ea typeface="Helvetica Neue"/>
                <a:cs typeface="Helvetica Neue"/>
                <a:sym typeface="Helvetica Neue"/>
              </a:rPr>
              <a:t>I’m good at meeting deadlines.</a:t>
            </a:r>
            <a:endParaRPr/>
          </a:p>
          <a:p>
            <a:pPr indent="-228600" lvl="0" marL="228600" rtl="0" algn="l">
              <a:lnSpc>
                <a:spcPct val="80000"/>
              </a:lnSpc>
              <a:spcBef>
                <a:spcPts val="1000"/>
              </a:spcBef>
              <a:spcAft>
                <a:spcPts val="0"/>
              </a:spcAft>
              <a:buClr>
                <a:srgbClr val="000000"/>
              </a:buClr>
              <a:buSzPts val="2800"/>
              <a:buChar char="•"/>
            </a:pPr>
            <a:r>
              <a:rPr i="1" lang="en-US">
                <a:solidFill>
                  <a:srgbClr val="000000"/>
                </a:solidFill>
                <a:latin typeface="Helvetica Neue"/>
                <a:ea typeface="Helvetica Neue"/>
                <a:cs typeface="Helvetica Neue"/>
                <a:sym typeface="Helvetica Neue"/>
              </a:rPr>
              <a:t>I’m skilled at working under pressure/working to a deadline.</a:t>
            </a:r>
            <a:endParaRPr>
              <a:solidFill>
                <a:srgbClr val="000000"/>
              </a:solidFill>
              <a:latin typeface="Helvetica Neue"/>
              <a:ea typeface="Helvetica Neue"/>
              <a:cs typeface="Helvetica Neue"/>
              <a:sym typeface="Helvetica Neue"/>
            </a:endParaRPr>
          </a:p>
          <a:p>
            <a:pPr indent="-228600" lvl="0" marL="228600" rtl="0" algn="l">
              <a:lnSpc>
                <a:spcPct val="80000"/>
              </a:lnSpc>
              <a:spcBef>
                <a:spcPts val="1000"/>
              </a:spcBef>
              <a:spcAft>
                <a:spcPts val="0"/>
              </a:spcAft>
              <a:buClr>
                <a:srgbClr val="000000"/>
              </a:buClr>
              <a:buSzPts val="2800"/>
              <a:buChar char="•"/>
            </a:pPr>
            <a:r>
              <a:rPr i="1" lang="en-US">
                <a:solidFill>
                  <a:srgbClr val="000000"/>
                </a:solidFill>
                <a:latin typeface="Helvetica Neue"/>
                <a:ea typeface="Helvetica Neue"/>
                <a:cs typeface="Helvetica Neue"/>
                <a:sym typeface="Helvetica Neue"/>
              </a:rPr>
              <a:t>My main strength is my ability to communicate effectively. I am a near-native speaker of English. </a:t>
            </a:r>
            <a:endParaRPr/>
          </a:p>
          <a:p>
            <a:pPr indent="-228600" lvl="0" marL="228600" rtl="0" algn="l">
              <a:lnSpc>
                <a:spcPct val="80000"/>
              </a:lnSpc>
              <a:spcBef>
                <a:spcPts val="1000"/>
              </a:spcBef>
              <a:spcAft>
                <a:spcPts val="0"/>
              </a:spcAft>
              <a:buClr>
                <a:srgbClr val="000000"/>
              </a:buClr>
              <a:buSzPts val="2800"/>
              <a:buChar char="•"/>
            </a:pPr>
            <a:r>
              <a:rPr i="1" lang="en-US">
                <a:solidFill>
                  <a:srgbClr val="000000"/>
                </a:solidFill>
                <a:latin typeface="Helvetica Neue"/>
                <a:ea typeface="Helvetica Neue"/>
                <a:cs typeface="Helvetica Neue"/>
                <a:sym typeface="Helvetica Neue"/>
              </a:rPr>
              <a:t>My strengths include my ability to problem solve/be enthusiastic/speak fluent English, etc. </a:t>
            </a:r>
            <a:endParaRPr/>
          </a:p>
          <a:p>
            <a:pPr indent="-228600" lvl="0" marL="228600" rtl="0" algn="l">
              <a:lnSpc>
                <a:spcPct val="80000"/>
              </a:lnSpc>
              <a:spcBef>
                <a:spcPts val="1000"/>
              </a:spcBef>
              <a:spcAft>
                <a:spcPts val="0"/>
              </a:spcAft>
              <a:buClr>
                <a:srgbClr val="000000"/>
              </a:buClr>
              <a:buSzPts val="2800"/>
              <a:buChar char="•"/>
            </a:pPr>
            <a:r>
              <a:rPr i="1" lang="en-US">
                <a:solidFill>
                  <a:srgbClr val="000000"/>
                </a:solidFill>
                <a:latin typeface="Helvetica Neue"/>
                <a:ea typeface="Helvetica Neue"/>
                <a:cs typeface="Helvetica Neue"/>
                <a:sym typeface="Helvetica Neue"/>
              </a:rPr>
              <a:t>I have a flair for…</a:t>
            </a:r>
            <a:endParaRPr/>
          </a:p>
          <a:p>
            <a:pPr indent="-228600" lvl="0" marL="228600" rtl="0" algn="l">
              <a:lnSpc>
                <a:spcPct val="80000"/>
              </a:lnSpc>
              <a:spcBef>
                <a:spcPts val="1000"/>
              </a:spcBef>
              <a:spcAft>
                <a:spcPts val="0"/>
              </a:spcAft>
              <a:buClr>
                <a:srgbClr val="000000"/>
              </a:buClr>
              <a:buSzPts val="2800"/>
              <a:buChar char="•"/>
            </a:pPr>
            <a:r>
              <a:rPr i="1" lang="en-US">
                <a:solidFill>
                  <a:srgbClr val="000000"/>
                </a:solidFill>
                <a:latin typeface="Helvetica Neue"/>
                <a:ea typeface="Helvetica Neue"/>
                <a:cs typeface="Helvetica Neue"/>
                <a:sym typeface="Helvetica Neue"/>
              </a:rPr>
              <a:t>I am passionate about…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Describing your education</a:t>
            </a:r>
            <a:endParaRPr/>
          </a:p>
        </p:txBody>
      </p:sp>
      <p:sp>
        <p:nvSpPr>
          <p:cNvPr id="193" name="Google Shape;193;p3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 have a degree/diploma  in journalism. </a:t>
            </a:r>
            <a:endParaRPr/>
          </a:p>
          <a:p>
            <a:pPr indent="-228600" lvl="0" marL="228600" rtl="0" algn="l">
              <a:lnSpc>
                <a:spcPct val="90000"/>
              </a:lnSpc>
              <a:spcBef>
                <a:spcPts val="1000"/>
              </a:spcBef>
              <a:spcAft>
                <a:spcPts val="0"/>
              </a:spcAft>
              <a:buClr>
                <a:schemeClr val="dk1"/>
              </a:buClr>
              <a:buSzPts val="2800"/>
              <a:buChar char="•"/>
            </a:pPr>
            <a:r>
              <a:rPr lang="en-US"/>
              <a:t>I have completed a degree/diploma in Geography.</a:t>
            </a:r>
            <a:endParaRPr/>
          </a:p>
          <a:p>
            <a:pPr indent="-228600" lvl="0" marL="228600" rtl="0" algn="l">
              <a:lnSpc>
                <a:spcPct val="90000"/>
              </a:lnSpc>
              <a:spcBef>
                <a:spcPts val="1000"/>
              </a:spcBef>
              <a:spcAft>
                <a:spcPts val="0"/>
              </a:spcAft>
              <a:buClr>
                <a:schemeClr val="dk1"/>
              </a:buClr>
              <a:buSzPts val="2800"/>
              <a:buChar char="•"/>
            </a:pPr>
            <a:r>
              <a:rPr lang="en-US"/>
              <a:t>I have studied graphic design up to diploma level.</a:t>
            </a:r>
            <a:endParaRPr/>
          </a:p>
          <a:p>
            <a:pPr indent="-228600" lvl="0" marL="228600" rtl="0" algn="l">
              <a:lnSpc>
                <a:spcPct val="90000"/>
              </a:lnSpc>
              <a:spcBef>
                <a:spcPts val="1000"/>
              </a:spcBef>
              <a:spcAft>
                <a:spcPts val="0"/>
              </a:spcAft>
              <a:buClr>
                <a:schemeClr val="dk1"/>
              </a:buClr>
              <a:buSzPts val="2800"/>
              <a:buChar char="•"/>
            </a:pPr>
            <a:r>
              <a:rPr lang="en-US"/>
              <a:t>I have successfully completed the strategic level of…</a:t>
            </a:r>
            <a:endParaRPr/>
          </a:p>
          <a:p>
            <a:pPr indent="-228600" lvl="0" marL="228600" rtl="0" algn="l">
              <a:lnSpc>
                <a:spcPct val="90000"/>
              </a:lnSpc>
              <a:spcBef>
                <a:spcPts val="1000"/>
              </a:spcBef>
              <a:spcAft>
                <a:spcPts val="0"/>
              </a:spcAft>
              <a:buClr>
                <a:schemeClr val="dk1"/>
              </a:buClr>
              <a:buSzPts val="2800"/>
              <a:buChar char="•"/>
            </a:pPr>
            <a:r>
              <a:rPr lang="en-US"/>
              <a:t>I recently graduated from  the University of Kelaniya with a degree in Marketing.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Describing your work experience </a:t>
            </a:r>
            <a:endParaRPr/>
          </a:p>
        </p:txBody>
      </p:sp>
      <p:sp>
        <p:nvSpPr>
          <p:cNvPr id="199" name="Google Shape;199;p32"/>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 have five years’ of experience as a….</a:t>
            </a:r>
            <a:endParaRPr/>
          </a:p>
          <a:p>
            <a:pPr indent="-228600" lvl="0" marL="228600" rtl="0" algn="l">
              <a:lnSpc>
                <a:spcPct val="90000"/>
              </a:lnSpc>
              <a:spcBef>
                <a:spcPts val="1000"/>
              </a:spcBef>
              <a:spcAft>
                <a:spcPts val="0"/>
              </a:spcAft>
              <a:buClr>
                <a:schemeClr val="dk1"/>
              </a:buClr>
              <a:buSzPts val="2800"/>
              <a:buChar char="•"/>
            </a:pPr>
            <a:r>
              <a:rPr lang="en-US"/>
              <a:t>I (have) worked in the retail industry for….</a:t>
            </a:r>
            <a:endParaRPr/>
          </a:p>
          <a:p>
            <a:pPr indent="-228600" lvl="0" marL="228600" rtl="0" algn="l">
              <a:lnSpc>
                <a:spcPct val="90000"/>
              </a:lnSpc>
              <a:spcBef>
                <a:spcPts val="1000"/>
              </a:spcBef>
              <a:spcAft>
                <a:spcPts val="0"/>
              </a:spcAft>
              <a:buClr>
                <a:schemeClr val="dk1"/>
              </a:buClr>
              <a:buSzPts val="2800"/>
              <a:buChar char="•"/>
            </a:pPr>
            <a:r>
              <a:rPr lang="en-US"/>
              <a:t>From 2013 to 2016, I worked as../I  was employed at..</a:t>
            </a:r>
            <a:endParaRPr/>
          </a:p>
          <a:p>
            <a:pPr indent="-228600" lvl="0" marL="228600" rtl="0" algn="l">
              <a:lnSpc>
                <a:spcPct val="90000"/>
              </a:lnSpc>
              <a:spcBef>
                <a:spcPts val="1000"/>
              </a:spcBef>
              <a:spcAft>
                <a:spcPts val="0"/>
              </a:spcAft>
              <a:buClr>
                <a:schemeClr val="dk1"/>
              </a:buClr>
              <a:buSzPts val="2800"/>
              <a:buChar char="•"/>
            </a:pPr>
            <a:r>
              <a:rPr lang="en-US"/>
              <a:t>At university, I volunteered as 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By the end of this session, you will be able to </a:t>
            </a:r>
            <a:endParaRPr/>
          </a:p>
        </p:txBody>
      </p:sp>
      <p:sp>
        <p:nvSpPr>
          <p:cNvPr id="96" name="Google Shape;96;p15"/>
          <p:cNvSpPr txBox="1"/>
          <p:nvPr>
            <p:ph idx="1" type="body"/>
          </p:nvPr>
        </p:nvSpPr>
        <p:spPr>
          <a:xfrm>
            <a:off x="628650" y="2253136"/>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appraise the role of effective verbal and non-verbal communication in job-interviews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use a range of verbal and non-verbal communication strategies to face a  job interview successfully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Describing your future goals </a:t>
            </a:r>
            <a:endParaRPr/>
          </a:p>
        </p:txBody>
      </p:sp>
      <p:sp>
        <p:nvSpPr>
          <p:cNvPr id="205" name="Google Shape;205;p3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I’m looking to further my skills as an accountant/in hospitality, as a childcare worker/in training and development</a:t>
            </a:r>
            <a:endParaRPr/>
          </a:p>
          <a:p>
            <a:pPr indent="-228600" lvl="0" marL="228600" rtl="0" algn="l">
              <a:lnSpc>
                <a:spcPct val="90000"/>
              </a:lnSpc>
              <a:spcBef>
                <a:spcPts val="1000"/>
              </a:spcBef>
              <a:spcAft>
                <a:spcPts val="0"/>
              </a:spcAft>
              <a:buClr>
                <a:schemeClr val="dk1"/>
              </a:buClr>
              <a:buSzPts val="2800"/>
              <a:buChar char="•"/>
            </a:pPr>
            <a:r>
              <a:rPr lang="en-US"/>
              <a:t>I’m want to further my career in physiotherapy/as a physiotherapist, in administration/as an administrator, in retail/as a branch manager</a:t>
            </a:r>
            <a:endParaRPr/>
          </a:p>
          <a:p>
            <a:pPr indent="-228600" lvl="0" marL="228600" rtl="0" algn="l">
              <a:lnSpc>
                <a:spcPct val="90000"/>
              </a:lnSpc>
              <a:spcBef>
                <a:spcPts val="1000"/>
              </a:spcBef>
              <a:spcAft>
                <a:spcPts val="0"/>
              </a:spcAft>
              <a:buClr>
                <a:schemeClr val="dk1"/>
              </a:buClr>
              <a:buSzPts val="2800"/>
              <a:buChar char="•"/>
            </a:pPr>
            <a:r>
              <a:rPr lang="en-US"/>
              <a:t>I feel my skills set is a perfect fit for your team and I can contribute by…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To give your opinion…</a:t>
            </a:r>
            <a:endParaRPr/>
          </a:p>
        </p:txBody>
      </p:sp>
      <p:sp>
        <p:nvSpPr>
          <p:cNvPr id="211" name="Google Shape;211;p3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my opinion…</a:t>
            </a:r>
            <a:endParaRPr/>
          </a:p>
          <a:p>
            <a:pPr indent="-228600" lvl="0" marL="228600" rtl="0" algn="l">
              <a:lnSpc>
                <a:spcPct val="90000"/>
              </a:lnSpc>
              <a:spcBef>
                <a:spcPts val="1000"/>
              </a:spcBef>
              <a:spcAft>
                <a:spcPts val="0"/>
              </a:spcAft>
              <a:buClr>
                <a:schemeClr val="dk1"/>
              </a:buClr>
              <a:buSzPts val="2800"/>
              <a:buChar char="•"/>
            </a:pPr>
            <a:r>
              <a:rPr lang="en-US"/>
              <a:t>As  far as I  am concerned…</a:t>
            </a:r>
            <a:endParaRPr/>
          </a:p>
          <a:p>
            <a:pPr indent="-228600" lvl="0" marL="228600" rtl="0" algn="l">
              <a:lnSpc>
                <a:spcPct val="90000"/>
              </a:lnSpc>
              <a:spcBef>
                <a:spcPts val="1000"/>
              </a:spcBef>
              <a:spcAft>
                <a:spcPts val="0"/>
              </a:spcAft>
              <a:buClr>
                <a:schemeClr val="dk1"/>
              </a:buClr>
              <a:buSzPts val="2800"/>
              <a:buChar char="•"/>
            </a:pPr>
            <a:r>
              <a:rPr lang="en-US"/>
              <a:t>To my mind…</a:t>
            </a:r>
            <a:endParaRPr/>
          </a:p>
          <a:p>
            <a:pPr indent="-228600" lvl="0" marL="228600" rtl="0" algn="l">
              <a:lnSpc>
                <a:spcPct val="90000"/>
              </a:lnSpc>
              <a:spcBef>
                <a:spcPts val="1000"/>
              </a:spcBef>
              <a:spcAft>
                <a:spcPts val="0"/>
              </a:spcAft>
              <a:buClr>
                <a:schemeClr val="dk1"/>
              </a:buClr>
              <a:buSzPts val="2800"/>
              <a:buChar char="•"/>
            </a:pPr>
            <a:r>
              <a:rPr lang="en-US"/>
              <a:t>From my point of view </a:t>
            </a:r>
            <a:endParaRPr/>
          </a:p>
          <a:p>
            <a:pPr indent="-228600" lvl="0" marL="228600" rtl="0" algn="l">
              <a:lnSpc>
                <a:spcPct val="90000"/>
              </a:lnSpc>
              <a:spcBef>
                <a:spcPts val="1000"/>
              </a:spcBef>
              <a:spcAft>
                <a:spcPts val="0"/>
              </a:spcAft>
              <a:buClr>
                <a:schemeClr val="dk1"/>
              </a:buClr>
              <a:buSzPts val="2800"/>
              <a:buChar char="•"/>
            </a:pPr>
            <a:r>
              <a:rPr lang="en-US"/>
              <a:t>To the best of  my knowledge </a:t>
            </a:r>
            <a:endParaRPr/>
          </a:p>
          <a:p>
            <a:pPr indent="-228600" lvl="0" marL="228600" rtl="0" algn="l">
              <a:lnSpc>
                <a:spcPct val="90000"/>
              </a:lnSpc>
              <a:spcBef>
                <a:spcPts val="1000"/>
              </a:spcBef>
              <a:spcAft>
                <a:spcPts val="0"/>
              </a:spcAft>
              <a:buClr>
                <a:schemeClr val="dk1"/>
              </a:buClr>
              <a:buSzPts val="2800"/>
              <a:buChar char="•"/>
            </a:pPr>
            <a:r>
              <a:rPr lang="en-US"/>
              <a:t>I strongly/firmly believe that…</a:t>
            </a:r>
            <a:endParaRPr/>
          </a:p>
          <a:p>
            <a:pPr indent="-228600" lvl="0" marL="228600" rtl="0" algn="l">
              <a:lnSpc>
                <a:spcPct val="90000"/>
              </a:lnSpc>
              <a:spcBef>
                <a:spcPts val="1000"/>
              </a:spcBef>
              <a:spcAft>
                <a:spcPts val="0"/>
              </a:spcAft>
              <a:buClr>
                <a:schemeClr val="dk1"/>
              </a:buClr>
              <a:buSzPts val="2800"/>
              <a:buChar char="•"/>
            </a:pPr>
            <a:r>
              <a:rPr lang="en-US"/>
              <a:t>It seems to me that…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Interview Structure </a:t>
            </a:r>
            <a:endParaRPr/>
          </a:p>
        </p:txBody>
      </p:sp>
      <p:sp>
        <p:nvSpPr>
          <p:cNvPr id="217" name="Google Shape;217;p3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Introduction</a:t>
            </a:r>
            <a:endParaRPr/>
          </a:p>
          <a:p>
            <a:pPr indent="-228600" lvl="0" marL="228600" rtl="0" algn="l">
              <a:lnSpc>
                <a:spcPct val="90000"/>
              </a:lnSpc>
              <a:spcBef>
                <a:spcPts val="1000"/>
              </a:spcBef>
              <a:spcAft>
                <a:spcPts val="0"/>
              </a:spcAft>
              <a:buClr>
                <a:schemeClr val="dk1"/>
              </a:buClr>
              <a:buSzPts val="2800"/>
              <a:buChar char="•"/>
            </a:pPr>
            <a:r>
              <a:rPr lang="en-US"/>
              <a:t>Evidence-speaking</a:t>
            </a:r>
            <a:endParaRPr/>
          </a:p>
          <a:p>
            <a:pPr indent="-228600" lvl="0" marL="228600" rtl="0" algn="l">
              <a:lnSpc>
                <a:spcPct val="90000"/>
              </a:lnSpc>
              <a:spcBef>
                <a:spcPts val="1000"/>
              </a:spcBef>
              <a:spcAft>
                <a:spcPts val="0"/>
              </a:spcAft>
              <a:buClr>
                <a:schemeClr val="dk1"/>
              </a:buClr>
              <a:buSzPts val="2800"/>
              <a:buChar char="•"/>
            </a:pPr>
            <a:r>
              <a:rPr lang="en-US"/>
              <a:t>Your questions </a:t>
            </a:r>
            <a:endParaRPr/>
          </a:p>
          <a:p>
            <a:pPr indent="-228600" lvl="0" marL="228600" rtl="0" algn="l">
              <a:lnSpc>
                <a:spcPct val="90000"/>
              </a:lnSpc>
              <a:spcBef>
                <a:spcPts val="1000"/>
              </a:spcBef>
              <a:spcAft>
                <a:spcPts val="0"/>
              </a:spcAft>
              <a:buClr>
                <a:schemeClr val="dk1"/>
              </a:buClr>
              <a:buSzPts val="2800"/>
              <a:buChar char="•"/>
            </a:pPr>
            <a:r>
              <a:rPr lang="en-US"/>
              <a:t>Closure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hlink"/>
              </a:buClr>
              <a:buSzPts val="4400"/>
              <a:buFont typeface="Calibri"/>
              <a:buNone/>
            </a:pPr>
            <a:r>
              <a:rPr lang="en-US">
                <a:solidFill>
                  <a:schemeClr val="hlink"/>
                </a:solidFill>
              </a:rPr>
              <a:t>Structure each of your answers</a:t>
            </a:r>
            <a:r>
              <a:rPr lang="en-US"/>
              <a:t> </a:t>
            </a:r>
            <a:endParaRPr/>
          </a:p>
        </p:txBody>
      </p:sp>
      <p:graphicFrame>
        <p:nvGraphicFramePr>
          <p:cNvPr id="223" name="Google Shape;223;p36"/>
          <p:cNvGraphicFramePr/>
          <p:nvPr/>
        </p:nvGraphicFramePr>
        <p:xfrm>
          <a:off x="457200" y="1600200"/>
          <a:ext cx="3000000" cy="3000000"/>
        </p:xfrm>
        <a:graphic>
          <a:graphicData uri="http://schemas.openxmlformats.org/drawingml/2006/table">
            <a:tbl>
              <a:tblPr>
                <a:noFill/>
                <a:tableStyleId>{D5DD5316-5D59-44A9-8B8B-989B39F87C09}</a:tableStyleId>
              </a:tblPr>
              <a:tblGrid>
                <a:gridCol w="801700"/>
                <a:gridCol w="7427900"/>
              </a:tblGrid>
              <a:tr h="709625">
                <a:tc>
                  <a:txBody>
                    <a:bodyPr/>
                    <a:lstStyle/>
                    <a:p>
                      <a:pPr indent="0" lvl="0" marL="0" marR="0" rtl="0" algn="ctr">
                        <a:lnSpc>
                          <a:spcPct val="100000"/>
                        </a:lnSpc>
                        <a:spcBef>
                          <a:spcPts val="0"/>
                        </a:spcBef>
                        <a:spcAft>
                          <a:spcPts val="0"/>
                        </a:spcAft>
                        <a:buClr>
                          <a:schemeClr val="accent1"/>
                        </a:buClr>
                        <a:buSzPts val="3600"/>
                        <a:buFont typeface="Noto Sans Symbols"/>
                        <a:buNone/>
                      </a:pPr>
                      <a:r>
                        <a:rPr b="0" i="0" lang="en-US" sz="3600" u="none" cap="none" strike="noStrike">
                          <a:solidFill>
                            <a:schemeClr val="hlink"/>
                          </a:solidFill>
                          <a:latin typeface="Arial"/>
                          <a:ea typeface="Arial"/>
                          <a:cs typeface="Arial"/>
                          <a:sym typeface="Arial"/>
                        </a:rPr>
                        <a:t>S</a:t>
                      </a:r>
                      <a:endParaRPr b="0" i="0" sz="3600" u="none" cap="none" strike="noStrike">
                        <a:solidFill>
                          <a:schemeClr val="hlink"/>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chemeClr val="accent1"/>
                        </a:buClr>
                        <a:buSzPts val="2400"/>
                        <a:buFont typeface="Noto Sans Symbols"/>
                        <a:buNone/>
                      </a:pPr>
                      <a:r>
                        <a:rPr b="0" i="0" lang="en-US" sz="2400" u="none" cap="none" strike="noStrike">
                          <a:solidFill>
                            <a:schemeClr val="dk1"/>
                          </a:solidFill>
                          <a:latin typeface="Arial"/>
                          <a:ea typeface="Arial"/>
                          <a:cs typeface="Arial"/>
                          <a:sym typeface="Arial"/>
                        </a:rPr>
                        <a:t>Give brief details of the </a:t>
                      </a:r>
                      <a:r>
                        <a:rPr b="0" i="0" lang="en-US" sz="2400" u="none" cap="none" strike="noStrike">
                          <a:solidFill>
                            <a:schemeClr val="hlink"/>
                          </a:solidFill>
                          <a:latin typeface="Arial"/>
                          <a:ea typeface="Arial"/>
                          <a:cs typeface="Arial"/>
                          <a:sym typeface="Arial"/>
                        </a:rPr>
                        <a:t>situation</a:t>
                      </a:r>
                      <a:r>
                        <a:rPr b="0" i="0" lang="en-US"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9625">
                <a:tc>
                  <a:txBody>
                    <a:bodyPr/>
                    <a:lstStyle/>
                    <a:p>
                      <a:pPr indent="0" lvl="0" marL="0" marR="0" rtl="0" algn="ctr">
                        <a:lnSpc>
                          <a:spcPct val="100000"/>
                        </a:lnSpc>
                        <a:spcBef>
                          <a:spcPts val="0"/>
                        </a:spcBef>
                        <a:spcAft>
                          <a:spcPts val="0"/>
                        </a:spcAft>
                        <a:buClr>
                          <a:schemeClr val="accent1"/>
                        </a:buClr>
                        <a:buSzPts val="3600"/>
                        <a:buFont typeface="Noto Sans Symbols"/>
                        <a:buNone/>
                      </a:pPr>
                      <a:r>
                        <a:rPr b="0" i="0" lang="en-US" sz="3600" u="none" cap="none" strike="noStrike">
                          <a:solidFill>
                            <a:schemeClr val="hlink"/>
                          </a:solidFill>
                          <a:latin typeface="Arial"/>
                          <a:ea typeface="Arial"/>
                          <a:cs typeface="Arial"/>
                          <a:sym typeface="Arial"/>
                        </a:rPr>
                        <a:t>T</a:t>
                      </a:r>
                      <a:endParaRPr b="0" i="0" sz="3600" u="none" cap="none" strike="noStrike">
                        <a:solidFill>
                          <a:schemeClr val="hlink"/>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chemeClr val="accent1"/>
                        </a:buClr>
                        <a:buSzPts val="2400"/>
                        <a:buFont typeface="Noto Sans Symbols"/>
                        <a:buNone/>
                      </a:pPr>
                      <a:r>
                        <a:rPr b="0" i="0" lang="en-US" sz="2400" u="none" cap="none" strike="noStrike">
                          <a:solidFill>
                            <a:schemeClr val="dk1"/>
                          </a:solidFill>
                          <a:latin typeface="Arial"/>
                          <a:ea typeface="Arial"/>
                          <a:cs typeface="Arial"/>
                          <a:sym typeface="Arial"/>
                        </a:rPr>
                        <a:t>Say what you wanted to achieve – your </a:t>
                      </a:r>
                      <a:r>
                        <a:rPr b="0" i="0" lang="en-US" sz="2400" u="none" cap="none" strike="noStrike">
                          <a:solidFill>
                            <a:schemeClr val="hlink"/>
                          </a:solidFill>
                          <a:latin typeface="Arial"/>
                          <a:ea typeface="Arial"/>
                          <a:cs typeface="Arial"/>
                          <a:sym typeface="Arial"/>
                        </a:rPr>
                        <a:t>target</a:t>
                      </a:r>
                      <a:endParaRPr b="0" i="0" sz="2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8025">
                <a:tc>
                  <a:txBody>
                    <a:bodyPr/>
                    <a:lstStyle/>
                    <a:p>
                      <a:pPr indent="0" lvl="0" marL="0" marR="0" rtl="0" algn="ctr">
                        <a:lnSpc>
                          <a:spcPct val="100000"/>
                        </a:lnSpc>
                        <a:spcBef>
                          <a:spcPts val="0"/>
                        </a:spcBef>
                        <a:spcAft>
                          <a:spcPts val="0"/>
                        </a:spcAft>
                        <a:buClr>
                          <a:schemeClr val="accent1"/>
                        </a:buClr>
                        <a:buSzPts val="3600"/>
                        <a:buFont typeface="Noto Sans Symbols"/>
                        <a:buNone/>
                      </a:pPr>
                      <a:r>
                        <a:rPr b="0" i="0" lang="en-US" sz="3600" u="none" cap="none" strike="noStrike">
                          <a:solidFill>
                            <a:schemeClr val="hlink"/>
                          </a:solidFill>
                          <a:latin typeface="Arial"/>
                          <a:ea typeface="Arial"/>
                          <a:cs typeface="Arial"/>
                          <a:sym typeface="Arial"/>
                        </a:rPr>
                        <a:t>A</a:t>
                      </a:r>
                      <a:endParaRPr b="0" i="0" sz="3600" u="none" cap="none" strike="noStrike">
                        <a:solidFill>
                          <a:schemeClr val="hlink"/>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chemeClr val="accent1"/>
                        </a:buClr>
                        <a:buSzPts val="2400"/>
                        <a:buFont typeface="Noto Sans Symbols"/>
                        <a:buNone/>
                      </a:pPr>
                      <a:r>
                        <a:rPr b="0" i="0" lang="en-US" sz="2400" u="none" cap="none" strike="noStrike">
                          <a:solidFill>
                            <a:schemeClr val="dk1"/>
                          </a:solidFill>
                          <a:latin typeface="Arial"/>
                          <a:ea typeface="Arial"/>
                          <a:cs typeface="Arial"/>
                          <a:sym typeface="Arial"/>
                        </a:rPr>
                        <a:t>Say what you did – your </a:t>
                      </a:r>
                      <a:r>
                        <a:rPr b="0" i="0" lang="en-US" sz="2400" u="none" cap="none" strike="noStrike">
                          <a:solidFill>
                            <a:schemeClr val="hlink"/>
                          </a:solidFill>
                          <a:latin typeface="Arial"/>
                          <a:ea typeface="Arial"/>
                          <a:cs typeface="Arial"/>
                          <a:sym typeface="Arial"/>
                        </a:rPr>
                        <a:t>actions</a:t>
                      </a:r>
                      <a:endParaRPr b="0" i="0" sz="2400" u="none" cap="none" strike="noStrike">
                        <a:solidFill>
                          <a:schemeClr val="hlink"/>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9625">
                <a:tc>
                  <a:txBody>
                    <a:bodyPr/>
                    <a:lstStyle/>
                    <a:p>
                      <a:pPr indent="0" lvl="0" marL="0" marR="0" rtl="0" algn="ctr">
                        <a:lnSpc>
                          <a:spcPct val="100000"/>
                        </a:lnSpc>
                        <a:spcBef>
                          <a:spcPts val="0"/>
                        </a:spcBef>
                        <a:spcAft>
                          <a:spcPts val="0"/>
                        </a:spcAft>
                        <a:buClr>
                          <a:schemeClr val="accent1"/>
                        </a:buClr>
                        <a:buSzPts val="3600"/>
                        <a:buFont typeface="Noto Sans Symbols"/>
                        <a:buNone/>
                      </a:pPr>
                      <a:r>
                        <a:rPr b="0" i="0" lang="en-US" sz="3600" u="none" cap="none" strike="noStrike">
                          <a:solidFill>
                            <a:schemeClr val="hlink"/>
                          </a:solidFill>
                          <a:latin typeface="Arial"/>
                          <a:ea typeface="Arial"/>
                          <a:cs typeface="Arial"/>
                          <a:sym typeface="Arial"/>
                        </a:rPr>
                        <a:t>R</a:t>
                      </a:r>
                      <a:endParaRPr b="0" i="0" sz="3600" u="none" cap="none" strike="noStrike">
                        <a:solidFill>
                          <a:schemeClr val="hlink"/>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c>
                  <a:txBody>
                    <a:bodyPr/>
                    <a:lstStyle/>
                    <a:p>
                      <a:pPr indent="0" lvl="0" marL="0" marR="0" rtl="0" algn="l">
                        <a:lnSpc>
                          <a:spcPct val="100000"/>
                        </a:lnSpc>
                        <a:spcBef>
                          <a:spcPts val="0"/>
                        </a:spcBef>
                        <a:spcAft>
                          <a:spcPts val="0"/>
                        </a:spcAft>
                        <a:buClr>
                          <a:schemeClr val="accent1"/>
                        </a:buClr>
                        <a:buSzPts val="2400"/>
                        <a:buFont typeface="Noto Sans Symbols"/>
                        <a:buNone/>
                      </a:pPr>
                      <a:r>
                        <a:rPr b="0" i="0" lang="en-US" sz="2400" u="none" cap="none" strike="noStrike">
                          <a:solidFill>
                            <a:schemeClr val="dk1"/>
                          </a:solidFill>
                          <a:latin typeface="Arial"/>
                          <a:ea typeface="Arial"/>
                          <a:cs typeface="Arial"/>
                          <a:sym typeface="Arial"/>
                        </a:rPr>
                        <a:t>Say what the </a:t>
                      </a:r>
                      <a:r>
                        <a:rPr b="0" i="0" lang="en-US" sz="2400" u="none" cap="none" strike="noStrike">
                          <a:solidFill>
                            <a:schemeClr val="hlink"/>
                          </a:solidFill>
                          <a:latin typeface="Arial"/>
                          <a:ea typeface="Arial"/>
                          <a:cs typeface="Arial"/>
                          <a:sym typeface="Arial"/>
                        </a:rPr>
                        <a:t>result</a:t>
                      </a:r>
                      <a:r>
                        <a:rPr b="0" i="0" lang="en-US" sz="2400" u="none" cap="none" strike="noStrike">
                          <a:solidFill>
                            <a:schemeClr val="dk1"/>
                          </a:solidFill>
                          <a:latin typeface="Arial"/>
                          <a:ea typeface="Arial"/>
                          <a:cs typeface="Arial"/>
                          <a:sym typeface="Arial"/>
                        </a:rPr>
                        <a:t> was.</a:t>
                      </a:r>
                      <a:endParaRPr b="0" i="0" sz="2400" u="none" cap="none" strike="noStrike">
                        <a:solidFill>
                          <a:schemeClr val="dk1"/>
                        </a:solidFill>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24" name="Google Shape;224;p36"/>
          <p:cNvSpPr/>
          <p:nvPr/>
        </p:nvSpPr>
        <p:spPr>
          <a:xfrm>
            <a:off x="468313" y="4581525"/>
            <a:ext cx="8207400" cy="109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And remember to </a:t>
            </a:r>
            <a:r>
              <a:rPr b="0" i="0" lang="en-US" sz="1800" u="none" cap="none" strike="noStrike">
                <a:solidFill>
                  <a:schemeClr val="hlink"/>
                </a:solidFill>
                <a:latin typeface="Arial"/>
                <a:ea typeface="Arial"/>
                <a:cs typeface="Arial"/>
                <a:sym typeface="Arial"/>
              </a:rPr>
              <a:t>signpost</a:t>
            </a:r>
            <a:r>
              <a:rPr b="0" i="0" lang="en-US" sz="1800" u="none" cap="none" strike="noStrike">
                <a:solidFill>
                  <a:schemeClr val="dk1"/>
                </a:solidFill>
                <a:latin typeface="Arial"/>
                <a:ea typeface="Arial"/>
                <a:cs typeface="Arial"/>
                <a:sym typeface="Arial"/>
              </a:rPr>
              <a:t> your evidence:</a:t>
            </a:r>
            <a:endParaRPr/>
          </a:p>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OK. I’m going to tell you about the time when I …… my goal was as follows ….to achieve this objectives I did three things…... As a result of my actions..</a:t>
            </a:r>
            <a:endParaRPr b="0" i="0" sz="1800" u="none" cap="none" strike="noStrike">
              <a:solidFill>
                <a:schemeClr val="dk1"/>
              </a:solidFill>
              <a:latin typeface="Arial"/>
              <a:ea typeface="Arial"/>
              <a:cs typeface="Arial"/>
              <a:sym typeface="Arial"/>
            </a:endParaRPr>
          </a:p>
        </p:txBody>
      </p:sp>
      <p:sp>
        <p:nvSpPr>
          <p:cNvPr id="225" name="Google Shape;225;p36"/>
          <p:cNvSpPr/>
          <p:nvPr/>
        </p:nvSpPr>
        <p:spPr>
          <a:xfrm>
            <a:off x="2819400" y="6300788"/>
            <a:ext cx="247500" cy="366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7"/>
          <p:cNvSpPr txBox="1"/>
          <p:nvPr>
            <p:ph idx="1" type="body"/>
          </p:nvPr>
        </p:nvSpPr>
        <p:spPr>
          <a:xfrm>
            <a:off x="628650" y="1330036"/>
            <a:ext cx="7743600" cy="4846800"/>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dk1"/>
              </a:buClr>
              <a:buSzPts val="2380"/>
              <a:buNone/>
            </a:pPr>
            <a:r>
              <a:rPr lang="en-US" sz="2380"/>
              <a:t>Question: Tell us about a challenge you’ve faced and how you handled it</a:t>
            </a:r>
            <a:endParaRPr/>
          </a:p>
          <a:p>
            <a:pPr indent="0" lvl="0" marL="0" rtl="0" algn="l">
              <a:lnSpc>
                <a:spcPct val="70000"/>
              </a:lnSpc>
              <a:spcBef>
                <a:spcPts val="1000"/>
              </a:spcBef>
              <a:spcAft>
                <a:spcPts val="0"/>
              </a:spcAft>
              <a:buClr>
                <a:schemeClr val="dk1"/>
              </a:buClr>
              <a:buSzPts val="2380"/>
              <a:buNone/>
            </a:pPr>
            <a:r>
              <a:t/>
            </a:r>
            <a:endParaRPr sz="2380"/>
          </a:p>
          <a:p>
            <a:pPr indent="0" lvl="0" marL="0" rtl="0" algn="l">
              <a:lnSpc>
                <a:spcPct val="70000"/>
              </a:lnSpc>
              <a:spcBef>
                <a:spcPts val="1000"/>
              </a:spcBef>
              <a:spcAft>
                <a:spcPts val="0"/>
              </a:spcAft>
              <a:buClr>
                <a:schemeClr val="dk1"/>
              </a:buClr>
              <a:buSzPts val="2380"/>
              <a:buNone/>
            </a:pPr>
            <a:r>
              <a:rPr lang="en-US" sz="2380"/>
              <a:t>Possible answer:  </a:t>
            </a:r>
            <a:endParaRPr/>
          </a:p>
          <a:p>
            <a:pPr indent="0" lvl="0" marL="0" rtl="0" algn="l">
              <a:lnSpc>
                <a:spcPct val="70000"/>
              </a:lnSpc>
              <a:spcBef>
                <a:spcPts val="1000"/>
              </a:spcBef>
              <a:spcAft>
                <a:spcPts val="0"/>
              </a:spcAft>
              <a:buClr>
                <a:schemeClr val="dk1"/>
              </a:buClr>
              <a:buSzPts val="2380"/>
              <a:buNone/>
            </a:pPr>
            <a:r>
              <a:t/>
            </a:r>
            <a:endParaRPr sz="2380"/>
          </a:p>
          <a:p>
            <a:pPr indent="0" lvl="0" marL="0" rtl="0" algn="l">
              <a:lnSpc>
                <a:spcPct val="70000"/>
              </a:lnSpc>
              <a:spcBef>
                <a:spcPts val="1000"/>
              </a:spcBef>
              <a:spcAft>
                <a:spcPts val="0"/>
              </a:spcAft>
              <a:buClr>
                <a:schemeClr val="dk1"/>
              </a:buClr>
              <a:buSzPts val="2380"/>
              <a:buNone/>
            </a:pPr>
            <a:r>
              <a:rPr lang="en-US" sz="2380"/>
              <a:t>In my last job, we were facing a tough deadline and my boss was out for the day. Our client was expecting a project to be delivered by 5PM, but we were far behind schedule. I took the lead on the project, delegated tasks to the four other team members in a way that I thought would utilize everyone’s strengths best. And then I re-organized my own personal tasks so I could dedicate my entire day to contributing to this project as well. The project was a success and we delivered the work on-time. I went on to lead more projects after that, and used what I learned to be a better project manager.”</a:t>
            </a:r>
            <a:endParaRPr/>
          </a:p>
          <a:p>
            <a:pPr indent="-77470" lvl="0" marL="228600" rtl="0" algn="l">
              <a:lnSpc>
                <a:spcPct val="70000"/>
              </a:lnSpc>
              <a:spcBef>
                <a:spcPts val="1000"/>
              </a:spcBef>
              <a:spcAft>
                <a:spcPts val="0"/>
              </a:spcAft>
              <a:buClr>
                <a:schemeClr val="dk1"/>
              </a:buClr>
              <a:buSzPts val="2380"/>
              <a:buNone/>
            </a:pPr>
            <a:r>
              <a:t/>
            </a:r>
            <a:endParaRPr sz="2380"/>
          </a:p>
          <a:p>
            <a:pPr indent="-77470" lvl="0" marL="228600" rtl="0" algn="l">
              <a:lnSpc>
                <a:spcPct val="70000"/>
              </a:lnSpc>
              <a:spcBef>
                <a:spcPts val="1000"/>
              </a:spcBef>
              <a:spcAft>
                <a:spcPts val="0"/>
              </a:spcAft>
              <a:buClr>
                <a:schemeClr val="dk1"/>
              </a:buClr>
              <a:buSzPts val="2380"/>
              <a:buNone/>
            </a:pPr>
            <a:r>
              <a:t/>
            </a:r>
            <a:endParaRPr sz="2380"/>
          </a:p>
          <a:p>
            <a:pPr indent="-77470" lvl="0" marL="228600" rtl="0" algn="l">
              <a:lnSpc>
                <a:spcPct val="70000"/>
              </a:lnSpc>
              <a:spcBef>
                <a:spcPts val="1000"/>
              </a:spcBef>
              <a:spcAft>
                <a:spcPts val="0"/>
              </a:spcAft>
              <a:buClr>
                <a:schemeClr val="dk1"/>
              </a:buClr>
              <a:buSzPts val="2380"/>
              <a:buNone/>
            </a:pPr>
            <a:r>
              <a:t/>
            </a:r>
            <a:endParaRPr sz="238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Other interview details </a:t>
            </a:r>
            <a:endParaRPr/>
          </a:p>
        </p:txBody>
      </p:sp>
      <p:sp>
        <p:nvSpPr>
          <p:cNvPr id="236" name="Google Shape;236;p3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to wear</a:t>
            </a:r>
            <a:endParaRPr/>
          </a:p>
          <a:p>
            <a:pPr indent="-228600" lvl="0" marL="228600" rtl="0" algn="l">
              <a:lnSpc>
                <a:spcPct val="90000"/>
              </a:lnSpc>
              <a:spcBef>
                <a:spcPts val="1000"/>
              </a:spcBef>
              <a:spcAft>
                <a:spcPts val="0"/>
              </a:spcAft>
              <a:buClr>
                <a:schemeClr val="dk1"/>
              </a:buClr>
              <a:buSzPts val="2800"/>
              <a:buChar char="•"/>
            </a:pPr>
            <a:r>
              <a:rPr lang="en-US"/>
              <a:t>What to take </a:t>
            </a:r>
            <a:endParaRPr/>
          </a:p>
          <a:p>
            <a:pPr indent="-228600" lvl="0" marL="228600" rtl="0" algn="l">
              <a:lnSpc>
                <a:spcPct val="90000"/>
              </a:lnSpc>
              <a:spcBef>
                <a:spcPts val="1000"/>
              </a:spcBef>
              <a:spcAft>
                <a:spcPts val="0"/>
              </a:spcAft>
              <a:buClr>
                <a:schemeClr val="dk1"/>
              </a:buClr>
              <a:buSzPts val="2800"/>
              <a:buChar char="•"/>
            </a:pPr>
            <a:r>
              <a:rPr lang="en-US"/>
              <a:t>What to note down</a:t>
            </a:r>
            <a:endParaRPr/>
          </a:p>
          <a:p>
            <a:pPr indent="-228600" lvl="0" marL="228600" rtl="0" algn="l">
              <a:lnSpc>
                <a:spcPct val="90000"/>
              </a:lnSpc>
              <a:spcBef>
                <a:spcPts val="1000"/>
              </a:spcBef>
              <a:spcAft>
                <a:spcPts val="0"/>
              </a:spcAft>
              <a:buClr>
                <a:schemeClr val="dk1"/>
              </a:buClr>
              <a:buSzPts val="2800"/>
              <a:buChar char="•"/>
            </a:pPr>
            <a:r>
              <a:rPr lang="en-US"/>
              <a:t>How to get there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628650" y="119299"/>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Attire </a:t>
            </a:r>
            <a:endParaRPr/>
          </a:p>
        </p:txBody>
      </p:sp>
      <p:pic>
        <p:nvPicPr>
          <p:cNvPr id="242" name="Google Shape;242;p39"/>
          <p:cNvPicPr preferRelativeResize="0"/>
          <p:nvPr/>
        </p:nvPicPr>
        <p:blipFill rotWithShape="1">
          <a:blip r:embed="rId3">
            <a:alphaModFix/>
          </a:blip>
          <a:srcRect b="0" l="0" r="0" t="0"/>
          <a:stretch/>
        </p:blipFill>
        <p:spPr>
          <a:xfrm>
            <a:off x="1745673" y="1104852"/>
            <a:ext cx="6183828" cy="51760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Google Shape;247;p40"/>
          <p:cNvPicPr preferRelativeResize="0"/>
          <p:nvPr/>
        </p:nvPicPr>
        <p:blipFill rotWithShape="1">
          <a:blip r:embed="rId3">
            <a:alphaModFix/>
          </a:blip>
          <a:srcRect b="0" l="0" r="0" t="0"/>
          <a:stretch/>
        </p:blipFill>
        <p:spPr>
          <a:xfrm>
            <a:off x="1864427" y="0"/>
            <a:ext cx="5308270" cy="6679503"/>
          </a:xfrm>
          <a:prstGeom prst="rect">
            <a:avLst/>
          </a:prstGeom>
          <a:noFill/>
          <a:ln>
            <a:noFill/>
          </a:ln>
        </p:spPr>
      </p:pic>
      <p:sp>
        <p:nvSpPr>
          <p:cNvPr id="248" name="Google Shape;248;p40"/>
          <p:cNvSpPr txBox="1"/>
          <p:nvPr/>
        </p:nvSpPr>
        <p:spPr>
          <a:xfrm>
            <a:off x="5284519" y="4667002"/>
            <a:ext cx="1888200" cy="18168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806780" y="2965823"/>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Mock interviews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6"/>
          <p:cNvSpPr txBox="1"/>
          <p:nvPr>
            <p:ph idx="1" type="body"/>
          </p:nvPr>
        </p:nvSpPr>
        <p:spPr>
          <a:xfrm>
            <a:off x="664276" y="1493116"/>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None/>
            </a:pPr>
            <a:r>
              <a:rPr lang="en-US"/>
              <a:t>   </a:t>
            </a:r>
            <a:endParaRPr/>
          </a:p>
          <a:p>
            <a:pPr indent="-228600" lvl="0" marL="228600" rtl="0" algn="l">
              <a:lnSpc>
                <a:spcPct val="90000"/>
              </a:lnSpc>
              <a:spcBef>
                <a:spcPts val="1000"/>
              </a:spcBef>
              <a:spcAft>
                <a:spcPts val="0"/>
              </a:spcAft>
              <a:buClr>
                <a:schemeClr val="dk1"/>
              </a:buClr>
              <a:buSzPts val="2800"/>
              <a:buNone/>
            </a:pPr>
            <a:r>
              <a:rPr lang="en-US"/>
              <a:t>“Job interviews are scary, even when you’ve prepared thoroughly. But when you are prepared, you can harness the adrenaline to work for you so that you put your best foot forward and get the job you want.”</a:t>
            </a:r>
            <a:endParaRPr/>
          </a:p>
          <a:p>
            <a:pPr indent="-228600" lvl="0" marL="228600" rtl="0" algn="l">
              <a:lnSpc>
                <a:spcPct val="90000"/>
              </a:lnSpc>
              <a:spcBef>
                <a:spcPts val="1000"/>
              </a:spcBef>
              <a:spcAft>
                <a:spcPts val="0"/>
              </a:spcAft>
              <a:buClr>
                <a:schemeClr val="dk1"/>
              </a:buClr>
              <a:buSzPts val="2800"/>
              <a:buNone/>
            </a:pPr>
            <a:r>
              <a:rPr lang="en-US"/>
              <a:t>	</a:t>
            </a:r>
            <a:r>
              <a:rPr lang="en-US" sz="2000"/>
              <a:t>(Locker &amp; Kaczmarek, 2007: 499. </a:t>
            </a:r>
            <a:r>
              <a:rPr i="1" lang="en-US" sz="2000"/>
              <a:t>Business Communication: Building Critical Skills.</a:t>
            </a:r>
            <a:r>
              <a:rPr lang="en-US" sz="2000"/>
              <a:t> Boston: McGraw Hill)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Job interviews </a:t>
            </a:r>
            <a:endParaRPr/>
          </a:p>
        </p:txBody>
      </p:sp>
      <p:sp>
        <p:nvSpPr>
          <p:cNvPr id="107" name="Google Shape;107;p17"/>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Char char="•"/>
            </a:pPr>
            <a:r>
              <a:rPr lang="en-US" sz="2590"/>
              <a:t>A job interview is a conversation between an job applicant and a representative of the organization that is looking forward to hiring the interviewee. Everyone involved in a job interview has a common purpose, i.e. getting information and evidence. </a:t>
            </a:r>
            <a:endParaRPr sz="2590"/>
          </a:p>
          <a:p>
            <a:pPr indent="0" lvl="0" marL="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US" sz="2590"/>
              <a:t>The</a:t>
            </a:r>
            <a:r>
              <a:rPr b="1" lang="en-US" sz="2590"/>
              <a:t> </a:t>
            </a:r>
            <a:r>
              <a:rPr lang="en-US" sz="2590"/>
              <a:t>interviewer wants to know about your competencies, skills, knowledge and experience. They need to find out whether you are the best match for their job. </a:t>
            </a:r>
            <a:br>
              <a:rPr lang="en-US" sz="2590"/>
            </a:br>
            <a:br>
              <a:rPr lang="en-US" sz="2590"/>
            </a:br>
            <a:r>
              <a:rPr lang="en-US" sz="2590"/>
              <a:t>An you are want to know about the job, the colleagues, the terms and conditions, the working environment - to see if the job matches your expectations and needs. </a:t>
            </a:r>
            <a:endParaRPr sz="2590"/>
          </a:p>
          <a:p>
            <a:pPr indent="-64135" lvl="0" marL="228600" rtl="0" algn="l">
              <a:lnSpc>
                <a:spcPct val="70000"/>
              </a:lnSpc>
              <a:spcBef>
                <a:spcPts val="1000"/>
              </a:spcBef>
              <a:spcAft>
                <a:spcPts val="0"/>
              </a:spcAft>
              <a:buClr>
                <a:schemeClr val="dk1"/>
              </a:buClr>
              <a:buSzPts val="2590"/>
              <a:buNone/>
            </a:pPr>
            <a:r>
              <a:t/>
            </a:r>
            <a:endParaRPr sz="259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best interview strategy </a:t>
            </a:r>
            <a:endParaRPr/>
          </a:p>
        </p:txBody>
      </p:sp>
      <p:sp>
        <p:nvSpPr>
          <p:cNvPr id="113" name="Google Shape;113;p1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best interview strategy is the one  you develop for your yourself by answering the  following questions:  </a:t>
            </a:r>
            <a:endParaRPr/>
          </a:p>
          <a:p>
            <a:pPr indent="-177800" lvl="0" marL="795337" rtl="0" algn="l">
              <a:lnSpc>
                <a:spcPct val="90000"/>
              </a:lnSpc>
              <a:spcBef>
                <a:spcPts val="1000"/>
              </a:spcBef>
              <a:spcAft>
                <a:spcPts val="0"/>
              </a:spcAft>
              <a:buClr>
                <a:schemeClr val="dk1"/>
              </a:buClr>
              <a:buSzPts val="2800"/>
              <a:buChar char="•"/>
            </a:pPr>
            <a:r>
              <a:rPr lang="en-US"/>
              <a:t>What do I want the interviewer to know about myself?</a:t>
            </a:r>
            <a:endParaRPr/>
          </a:p>
          <a:p>
            <a:pPr indent="-177800" lvl="0" marL="795337" rtl="0" algn="l">
              <a:lnSpc>
                <a:spcPct val="90000"/>
              </a:lnSpc>
              <a:spcBef>
                <a:spcPts val="1000"/>
              </a:spcBef>
              <a:spcAft>
                <a:spcPts val="0"/>
              </a:spcAft>
              <a:buClr>
                <a:schemeClr val="dk1"/>
              </a:buClr>
              <a:buSzPts val="2800"/>
              <a:buChar char="•"/>
            </a:pPr>
            <a:r>
              <a:rPr lang="en-US"/>
              <a:t>What disadvantages or weaknesses do I want to minimize? </a:t>
            </a:r>
            <a:endParaRPr/>
          </a:p>
          <a:p>
            <a:pPr indent="-177800" lvl="0" marL="795337" rtl="0" algn="l">
              <a:lnSpc>
                <a:spcPct val="90000"/>
              </a:lnSpc>
              <a:spcBef>
                <a:spcPts val="1000"/>
              </a:spcBef>
              <a:spcAft>
                <a:spcPts val="0"/>
              </a:spcAft>
              <a:buClr>
                <a:schemeClr val="dk1"/>
              </a:buClr>
              <a:buSzPts val="2800"/>
              <a:buChar char="•"/>
            </a:pPr>
            <a:r>
              <a:rPr lang="en-US"/>
              <a:t>What do I need to know about this job or this organization?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The  role of effective communication </a:t>
            </a:r>
            <a:endParaRPr b="1" sz="4000"/>
          </a:p>
        </p:txBody>
      </p:sp>
      <p:sp>
        <p:nvSpPr>
          <p:cNvPr id="119" name="Google Shape;119;p1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590"/>
              <a:buNone/>
            </a:pPr>
            <a:r>
              <a:rPr lang="en-US" sz="2590"/>
              <a:t>The way you conduct yourself and responds to questions at an interview also gives information and evidence about your attitude, style and the impact you make on others. Therefore, communication skills are essential for success at a job interview.  </a:t>
            </a:r>
            <a:endParaRPr/>
          </a:p>
          <a:p>
            <a:pPr indent="0" lvl="0" marL="0" rtl="0" algn="l">
              <a:lnSpc>
                <a:spcPct val="90000"/>
              </a:lnSpc>
              <a:spcBef>
                <a:spcPts val="1000"/>
              </a:spcBef>
              <a:spcAft>
                <a:spcPts val="0"/>
              </a:spcAft>
              <a:buClr>
                <a:schemeClr val="dk1"/>
              </a:buClr>
              <a:buSzPts val="2590"/>
              <a:buNone/>
            </a:pPr>
            <a:r>
              <a:rPr lang="en-US" sz="2590"/>
              <a:t>The communication skills used at job interviews include </a:t>
            </a:r>
            <a:endParaRPr/>
          </a:p>
          <a:p>
            <a:pPr indent="0" lvl="0" marL="0" rtl="0" algn="l">
              <a:lnSpc>
                <a:spcPct val="90000"/>
              </a:lnSpc>
              <a:spcBef>
                <a:spcPts val="1000"/>
              </a:spcBef>
              <a:spcAft>
                <a:spcPts val="0"/>
              </a:spcAft>
              <a:buClr>
                <a:schemeClr val="dk1"/>
              </a:buClr>
              <a:buSzPts val="2590"/>
              <a:buNone/>
            </a:pPr>
            <a:r>
              <a:rPr lang="en-US" sz="2590"/>
              <a:t>•	non-verbal communication </a:t>
            </a:r>
            <a:endParaRPr/>
          </a:p>
          <a:p>
            <a:pPr indent="0" lvl="0" marL="0" rtl="0" algn="l">
              <a:lnSpc>
                <a:spcPct val="90000"/>
              </a:lnSpc>
              <a:spcBef>
                <a:spcPts val="1000"/>
              </a:spcBef>
              <a:spcAft>
                <a:spcPts val="0"/>
              </a:spcAft>
              <a:buClr>
                <a:schemeClr val="dk1"/>
              </a:buClr>
              <a:buSzPts val="2590"/>
              <a:buNone/>
            </a:pPr>
            <a:r>
              <a:rPr lang="en-US" sz="2590"/>
              <a:t>•	listening </a:t>
            </a:r>
            <a:endParaRPr/>
          </a:p>
          <a:p>
            <a:pPr indent="0" lvl="0" marL="0" rtl="0" algn="l">
              <a:lnSpc>
                <a:spcPct val="90000"/>
              </a:lnSpc>
              <a:spcBef>
                <a:spcPts val="1000"/>
              </a:spcBef>
              <a:spcAft>
                <a:spcPts val="0"/>
              </a:spcAft>
              <a:buClr>
                <a:schemeClr val="dk1"/>
              </a:buClr>
              <a:buSzPts val="2590"/>
              <a:buNone/>
            </a:pPr>
            <a:r>
              <a:rPr lang="en-US" sz="2590"/>
              <a:t>•	responding </a:t>
            </a:r>
            <a:endParaRPr/>
          </a:p>
          <a:p>
            <a:pPr indent="0" lvl="0" marL="0" rtl="0" algn="l">
              <a:lnSpc>
                <a:spcPct val="90000"/>
              </a:lnSpc>
              <a:spcBef>
                <a:spcPts val="1000"/>
              </a:spcBef>
              <a:spcAft>
                <a:spcPts val="0"/>
              </a:spcAft>
              <a:buClr>
                <a:schemeClr val="dk1"/>
              </a:buClr>
              <a:buSzPts val="2590"/>
              <a:buNone/>
            </a:pPr>
            <a:r>
              <a:rPr lang="en-US" sz="2590"/>
              <a:t>•	questioning </a:t>
            </a:r>
            <a:endParaRPr/>
          </a:p>
          <a:p>
            <a:pPr indent="0" lvl="0" marL="0" rtl="0" algn="l">
              <a:lnSpc>
                <a:spcPct val="90000"/>
              </a:lnSpc>
              <a:spcBef>
                <a:spcPts val="1000"/>
              </a:spcBef>
              <a:spcAft>
                <a:spcPts val="0"/>
              </a:spcAft>
              <a:buClr>
                <a:schemeClr val="dk1"/>
              </a:buClr>
              <a:buSzPts val="2590"/>
              <a:buNone/>
            </a:pPr>
            <a:r>
              <a:t/>
            </a:r>
            <a:endParaRPr sz="2590"/>
          </a:p>
          <a:p>
            <a:pPr indent="0" lvl="0" marL="0" rtl="0" algn="l">
              <a:lnSpc>
                <a:spcPct val="90000"/>
              </a:lnSpc>
              <a:spcBef>
                <a:spcPts val="1000"/>
              </a:spcBef>
              <a:spcAft>
                <a:spcPts val="0"/>
              </a:spcAft>
              <a:buClr>
                <a:schemeClr val="dk1"/>
              </a:buClr>
              <a:buSzPts val="2590"/>
              <a:buNone/>
            </a:pPr>
            <a:r>
              <a:t/>
            </a:r>
            <a:endParaRPr sz="2590"/>
          </a:p>
          <a:p>
            <a:pPr indent="-64135" lvl="0" marL="228600" rtl="0" algn="l">
              <a:lnSpc>
                <a:spcPct val="90000"/>
              </a:lnSpc>
              <a:spcBef>
                <a:spcPts val="1000"/>
              </a:spcBef>
              <a:spcAft>
                <a:spcPts val="0"/>
              </a:spcAft>
              <a:buClr>
                <a:schemeClr val="dk1"/>
              </a:buClr>
              <a:buSzPts val="2590"/>
              <a:buNone/>
            </a:pPr>
            <a:r>
              <a:t/>
            </a:r>
            <a:endParaRPr sz="259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Choose the best answer. </a:t>
            </a:r>
            <a:endParaRPr/>
          </a:p>
        </p:txBody>
      </p:sp>
      <p:sp>
        <p:nvSpPr>
          <p:cNvPr id="125" name="Google Shape;125;p20"/>
          <p:cNvSpPr txBox="1"/>
          <p:nvPr>
            <p:ph idx="1" type="body"/>
          </p:nvPr>
        </p:nvSpPr>
        <p:spPr>
          <a:xfrm>
            <a:off x="628650" y="2740025"/>
            <a:ext cx="7886700" cy="2532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Mutual understanding is mainly established and maintained </a:t>
            </a:r>
            <a:endParaRPr/>
          </a:p>
          <a:p>
            <a:pPr indent="0" lvl="0" marL="0" rtl="0" algn="l">
              <a:lnSpc>
                <a:spcPct val="90000"/>
              </a:lnSpc>
              <a:spcBef>
                <a:spcPts val="1000"/>
              </a:spcBef>
              <a:spcAft>
                <a:spcPts val="0"/>
              </a:spcAft>
              <a:buClr>
                <a:schemeClr val="dk1"/>
              </a:buClr>
              <a:buSzPts val="2800"/>
              <a:buNone/>
            </a:pPr>
            <a:r>
              <a:rPr lang="en-US"/>
              <a:t>          a) non-verbal communication</a:t>
            </a:r>
            <a:endParaRPr/>
          </a:p>
          <a:p>
            <a:pPr indent="0" lvl="0" marL="0" rtl="0" algn="l">
              <a:lnSpc>
                <a:spcPct val="90000"/>
              </a:lnSpc>
              <a:spcBef>
                <a:spcPts val="1000"/>
              </a:spcBef>
              <a:spcAft>
                <a:spcPts val="0"/>
              </a:spcAft>
              <a:buClr>
                <a:schemeClr val="dk1"/>
              </a:buClr>
              <a:buSzPts val="2800"/>
              <a:buNone/>
            </a:pPr>
            <a:r>
              <a:rPr lang="en-US"/>
              <a:t>          b) verbal communication </a:t>
            </a:r>
            <a:endParaRPr/>
          </a:p>
          <a:p>
            <a:pPr indent="0" lvl="0" marL="0" rtl="0" algn="l">
              <a:lnSpc>
                <a:spcPct val="90000"/>
              </a:lnSpc>
              <a:spcBef>
                <a:spcPts val="1000"/>
              </a:spcBef>
              <a:spcAft>
                <a:spcPts val="0"/>
              </a:spcAft>
              <a:buClr>
                <a:schemeClr val="dk1"/>
              </a:buClr>
              <a:buSzPts val="2800"/>
              <a:buNone/>
            </a:pPr>
            <a:r>
              <a:rPr lang="en-US"/>
              <a: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628649" y="365126"/>
            <a:ext cx="8420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The role  of non-verbal communication </a:t>
            </a:r>
            <a:endParaRPr b="1" sz="4000"/>
          </a:p>
        </p:txBody>
      </p:sp>
      <p:sp>
        <p:nvSpPr>
          <p:cNvPr id="131" name="Google Shape;131;p2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800"/>
              <a:buNone/>
            </a:pPr>
            <a:r>
              <a:rPr lang="en-US"/>
              <a:t>Effective communication is mainly established and maintained by non-verbal cues. </a:t>
            </a:r>
            <a:endParaRPr/>
          </a:p>
          <a:p>
            <a:pPr indent="-50800" lvl="0" marL="228600" rtl="0" algn="l">
              <a:lnSpc>
                <a:spcPct val="80000"/>
              </a:lnSpc>
              <a:spcBef>
                <a:spcPts val="1000"/>
              </a:spcBef>
              <a:spcAft>
                <a:spcPts val="0"/>
              </a:spcAft>
              <a:buClr>
                <a:schemeClr val="dk1"/>
              </a:buClr>
              <a:buSzPts val="2800"/>
              <a:buNone/>
            </a:pPr>
            <a:r>
              <a:t/>
            </a:r>
            <a:endParaRPr/>
          </a:p>
          <a:p>
            <a:pPr indent="-228600" lvl="0" marL="228600" rtl="0" algn="l">
              <a:lnSpc>
                <a:spcPct val="80000"/>
              </a:lnSpc>
              <a:spcBef>
                <a:spcPts val="1000"/>
              </a:spcBef>
              <a:spcAft>
                <a:spcPts val="0"/>
              </a:spcAft>
              <a:buClr>
                <a:schemeClr val="dk1"/>
              </a:buClr>
              <a:buSzPts val="2800"/>
              <a:buChar char="•"/>
            </a:pPr>
            <a:r>
              <a:rPr lang="en-US"/>
              <a:t>7% of what we say is communicated by our words. </a:t>
            </a:r>
            <a:endParaRPr/>
          </a:p>
          <a:p>
            <a:pPr indent="-228600" lvl="0" marL="228600" rtl="0" algn="l">
              <a:lnSpc>
                <a:spcPct val="80000"/>
              </a:lnSpc>
              <a:spcBef>
                <a:spcPts val="1000"/>
              </a:spcBef>
              <a:spcAft>
                <a:spcPts val="0"/>
              </a:spcAft>
              <a:buClr>
                <a:schemeClr val="dk1"/>
              </a:buClr>
              <a:buSzPts val="2800"/>
              <a:buChar char="•"/>
            </a:pPr>
            <a:r>
              <a:rPr lang="en-US"/>
              <a:t>38% of what we say is communicated by our tone of voice </a:t>
            </a:r>
            <a:endParaRPr/>
          </a:p>
          <a:p>
            <a:pPr indent="-228600" lvl="0" marL="228600" rtl="0" algn="l">
              <a:lnSpc>
                <a:spcPct val="80000"/>
              </a:lnSpc>
              <a:spcBef>
                <a:spcPts val="1000"/>
              </a:spcBef>
              <a:spcAft>
                <a:spcPts val="0"/>
              </a:spcAft>
              <a:buClr>
                <a:schemeClr val="dk1"/>
              </a:buClr>
              <a:buSzPts val="2800"/>
              <a:buChar char="•"/>
            </a:pPr>
            <a:r>
              <a:rPr lang="en-US"/>
              <a:t>55% of our message we say is communicated by our body language. </a:t>
            </a:r>
            <a:endParaRPr/>
          </a:p>
          <a:p>
            <a:pPr indent="-228600" lvl="0" marL="228600" rtl="0" algn="l">
              <a:lnSpc>
                <a:spcPct val="80000"/>
              </a:lnSpc>
              <a:spcBef>
                <a:spcPts val="1000"/>
              </a:spcBef>
              <a:spcAft>
                <a:spcPts val="0"/>
              </a:spcAft>
              <a:buClr>
                <a:schemeClr val="dk1"/>
              </a:buClr>
              <a:buSzPts val="2800"/>
              <a:buChar char="•"/>
            </a:pPr>
            <a:r>
              <a:rPr lang="en-US"/>
              <a:t>Therefore,  93% of face-to-face communication is via non-verbal channels.  </a:t>
            </a:r>
            <a:endParaRPr/>
          </a:p>
          <a:p>
            <a:pPr indent="-50800" lvl="0" marL="22860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7" name="Google Shape;137;p22"/>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Know the job and the company well. Some  prior research would help.</a:t>
            </a:r>
            <a:endParaRPr/>
          </a:p>
          <a:p>
            <a:pPr indent="-228600" lvl="0" marL="228600" rtl="0" algn="l">
              <a:lnSpc>
                <a:spcPct val="90000"/>
              </a:lnSpc>
              <a:spcBef>
                <a:spcPts val="1000"/>
              </a:spcBef>
              <a:spcAft>
                <a:spcPts val="0"/>
              </a:spcAft>
              <a:buClr>
                <a:schemeClr val="dk1"/>
              </a:buClr>
              <a:buSzPts val="2800"/>
              <a:buChar char="•"/>
            </a:pPr>
            <a:r>
              <a:rPr lang="en-US"/>
              <a:t>Respond to topic shift. </a:t>
            </a:r>
            <a:endParaRPr/>
          </a:p>
          <a:p>
            <a:pPr indent="-228600" lvl="0" marL="228600" rtl="0" algn="l">
              <a:lnSpc>
                <a:spcPct val="90000"/>
              </a:lnSpc>
              <a:spcBef>
                <a:spcPts val="1000"/>
              </a:spcBef>
              <a:spcAft>
                <a:spcPts val="0"/>
              </a:spcAft>
              <a:buClr>
                <a:schemeClr val="dk1"/>
              </a:buClr>
              <a:buSzPts val="2800"/>
              <a:buChar char="•"/>
            </a:pPr>
            <a:r>
              <a:rPr lang="en-US"/>
              <a:t>Use industry terms and technical jargon </a:t>
            </a:r>
            <a:endParaRPr/>
          </a:p>
          <a:p>
            <a:pPr indent="-228600" lvl="0" marL="228600" rtl="0" algn="l">
              <a:lnSpc>
                <a:spcPct val="90000"/>
              </a:lnSpc>
              <a:spcBef>
                <a:spcPts val="1000"/>
              </a:spcBef>
              <a:spcAft>
                <a:spcPts val="0"/>
              </a:spcAft>
              <a:buClr>
                <a:schemeClr val="dk1"/>
              </a:buClr>
              <a:buSzPts val="2800"/>
              <a:buChar char="•"/>
            </a:pPr>
            <a:r>
              <a:rPr lang="en-US"/>
              <a:t>Use specifics and  examples</a:t>
            </a:r>
            <a:endParaRPr/>
          </a:p>
          <a:p>
            <a:pPr indent="-228600" lvl="0" marL="228600" rtl="0" algn="l">
              <a:lnSpc>
                <a:spcPct val="90000"/>
              </a:lnSpc>
              <a:spcBef>
                <a:spcPts val="1000"/>
              </a:spcBef>
              <a:spcAft>
                <a:spcPts val="0"/>
              </a:spcAft>
              <a:buClr>
                <a:schemeClr val="dk1"/>
              </a:buClr>
              <a:buSzPts val="2800"/>
              <a:buChar char="•"/>
            </a:pPr>
            <a:r>
              <a:rPr lang="en-US"/>
              <a:t>Ask questions where  appropriate. </a:t>
            </a:r>
            <a:endParaRPr/>
          </a:p>
          <a:p>
            <a:pPr indent="-228600" lvl="0" marL="228600" rtl="0" algn="l">
              <a:lnSpc>
                <a:spcPct val="90000"/>
              </a:lnSpc>
              <a:spcBef>
                <a:spcPts val="1000"/>
              </a:spcBef>
              <a:spcAft>
                <a:spcPts val="0"/>
              </a:spcAft>
              <a:buClr>
                <a:schemeClr val="dk1"/>
              </a:buClr>
              <a:buSzPts val="2800"/>
              <a:buChar char="•"/>
            </a:pPr>
            <a:r>
              <a:rPr lang="en-US"/>
              <a:t>Speak more than interviewer/s.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