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63" r:id="rId18"/>
    <p:sldId id="264" r:id="rId19"/>
    <p:sldId id="26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EE-6D62-4719-91D9-B01E78F7544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568D-3A4E-4C87-AA91-EE97D08E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EE-6D62-4719-91D9-B01E78F7544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568D-3A4E-4C87-AA91-EE97D08E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EE-6D62-4719-91D9-B01E78F7544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568D-3A4E-4C87-AA91-EE97D08E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EE-6D62-4719-91D9-B01E78F7544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568D-3A4E-4C87-AA91-EE97D08E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EE-6D62-4719-91D9-B01E78F7544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568D-3A4E-4C87-AA91-EE97D08E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8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EE-6D62-4719-91D9-B01E78F7544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568D-3A4E-4C87-AA91-EE97D08E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7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EE-6D62-4719-91D9-B01E78F7544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568D-3A4E-4C87-AA91-EE97D08E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EE-6D62-4719-91D9-B01E78F7544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568D-3A4E-4C87-AA91-EE97D08E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2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EE-6D62-4719-91D9-B01E78F7544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568D-3A4E-4C87-AA91-EE97D08E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3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EE-6D62-4719-91D9-B01E78F7544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568D-3A4E-4C87-AA91-EE97D08E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8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EE-6D62-4719-91D9-B01E78F7544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568D-3A4E-4C87-AA91-EE97D08E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79EE-6D62-4719-91D9-B01E78F7544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6568D-3A4E-4C87-AA91-EE97D08E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1" y="131885"/>
            <a:ext cx="12101569" cy="65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8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Beliefs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Beliefs are personal assumptions and convictions that shape how we perceive the world and ourselves.</a:t>
            </a:r>
          </a:p>
          <a:p>
            <a:r>
              <a:rPr lang="en-US" dirty="0"/>
              <a:t>They are deeply ingrained and can influence our thoughts, attitudes, and behaviors.</a:t>
            </a:r>
          </a:p>
          <a:p>
            <a:r>
              <a:rPr lang="en-US" dirty="0"/>
              <a:t>Beliefs may be shaped by personal experiences, cultural backgrounds, and upbringing.</a:t>
            </a:r>
          </a:p>
        </p:txBody>
      </p:sp>
    </p:spTree>
    <p:extLst>
      <p:ext uri="{BB962C8B-B14F-4D97-AF65-F5344CB8AC3E}">
        <p14:creationId xmlns:p14="http://schemas.microsoft.com/office/powerpoint/2010/main" val="124054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Beliefs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Self-Efficacy:</a:t>
            </a:r>
            <a:r>
              <a:rPr lang="en-US" dirty="0"/>
              <a:t> Believing in one's ability to accomplish tasks and overcome obstacles.</a:t>
            </a:r>
          </a:p>
          <a:p>
            <a:r>
              <a:rPr lang="en-US" b="1" dirty="0"/>
              <a:t>Growth Mindset:</a:t>
            </a:r>
            <a:r>
              <a:rPr lang="en-US" dirty="0"/>
              <a:t> Embracing challenges and viewing failures as opportunities for learning and growth.</a:t>
            </a:r>
          </a:p>
          <a:p>
            <a:r>
              <a:rPr lang="en-US" b="1" dirty="0"/>
              <a:t>Optimism:</a:t>
            </a:r>
            <a:r>
              <a:rPr lang="en-US" dirty="0"/>
              <a:t> Holding a positive outlook on life and expecting favorable outcomes.</a:t>
            </a:r>
          </a:p>
          <a:p>
            <a:r>
              <a:rPr lang="en-US" b="1" dirty="0"/>
              <a:t>Locus of Control:</a:t>
            </a:r>
            <a:r>
              <a:rPr lang="en-US" dirty="0"/>
              <a:t> Believing in one's ability to influence events and outcomes in life.</a:t>
            </a:r>
          </a:p>
          <a:p>
            <a:r>
              <a:rPr lang="en-US" b="1" dirty="0"/>
              <a:t>Prejudices:</a:t>
            </a:r>
            <a:r>
              <a:rPr lang="en-US" dirty="0"/>
              <a:t> Holding biased opinions about certain individuals or groups based on stereotypes.</a:t>
            </a:r>
          </a:p>
          <a:p>
            <a:r>
              <a:rPr lang="en-US" b="1" dirty="0"/>
              <a:t>Self-Worth:</a:t>
            </a:r>
            <a:r>
              <a:rPr lang="en-US" dirty="0"/>
              <a:t> Believing in one's value and inherent dignity as a person.</a:t>
            </a:r>
          </a:p>
          <a:p>
            <a:r>
              <a:rPr lang="en-US" b="1" dirty="0"/>
              <a:t>Fatalism:</a:t>
            </a:r>
            <a:r>
              <a:rPr lang="en-US" dirty="0"/>
              <a:t> Believing that events are predetermined and beyond one's control.</a:t>
            </a:r>
          </a:p>
        </p:txBody>
      </p:sp>
    </p:spTree>
    <p:extLst>
      <p:ext uri="{BB962C8B-B14F-4D97-AF65-F5344CB8AC3E}">
        <p14:creationId xmlns:p14="http://schemas.microsoft.com/office/powerpoint/2010/main" val="123351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Attitudes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Attitudes represent an individual's predisposition to respond positively or negatively to specific people, situations, or ideas.</a:t>
            </a:r>
          </a:p>
          <a:p>
            <a:r>
              <a:rPr lang="en-US" dirty="0"/>
              <a:t>Attitudes can influence our behaviors and interactions with others.</a:t>
            </a:r>
          </a:p>
          <a:p>
            <a:r>
              <a:rPr lang="en-US" dirty="0"/>
              <a:t>They are often shaped by experiences, beliefs, and values.</a:t>
            </a:r>
          </a:p>
        </p:txBody>
      </p:sp>
    </p:spTree>
    <p:extLst>
      <p:ext uri="{BB962C8B-B14F-4D97-AF65-F5344CB8AC3E}">
        <p14:creationId xmlns:p14="http://schemas.microsoft.com/office/powerpoint/2010/main" val="404719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Attitudes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Positive Attitude:</a:t>
            </a:r>
            <a:r>
              <a:rPr lang="en-US" dirty="0"/>
              <a:t> Approaching situations with optimism and enthusiasm.</a:t>
            </a:r>
          </a:p>
          <a:p>
            <a:r>
              <a:rPr lang="en-US" b="1" dirty="0"/>
              <a:t>Open-Mindedness:</a:t>
            </a:r>
            <a:r>
              <a:rPr lang="en-US" dirty="0"/>
              <a:t> Being receptive to new ideas and diverse perspectives.</a:t>
            </a:r>
          </a:p>
          <a:p>
            <a:r>
              <a:rPr lang="en-US" b="1" dirty="0"/>
              <a:t>Tolerance:</a:t>
            </a:r>
            <a:r>
              <a:rPr lang="en-US" dirty="0"/>
              <a:t> Demonstrating acceptance and respect for differing opinions and beliefs.</a:t>
            </a:r>
          </a:p>
          <a:p>
            <a:r>
              <a:rPr lang="en-US" b="1" dirty="0"/>
              <a:t>Prejudice:</a:t>
            </a:r>
            <a:r>
              <a:rPr lang="en-US" dirty="0"/>
              <a:t> Holding biased views and displaying discrimination towards certain individuals or groups.</a:t>
            </a:r>
          </a:p>
          <a:p>
            <a:r>
              <a:rPr lang="en-US" b="1" dirty="0"/>
              <a:t>Confidence:</a:t>
            </a:r>
            <a:r>
              <a:rPr lang="en-US" dirty="0"/>
              <a:t> Possessing self-assurance and belief in one's abilities.</a:t>
            </a:r>
          </a:p>
          <a:p>
            <a:r>
              <a:rPr lang="en-US" b="1" dirty="0"/>
              <a:t>Cynicism:</a:t>
            </a:r>
            <a:r>
              <a:rPr lang="en-US" dirty="0"/>
              <a:t> Exhibiting skepticism and distrust towards others' intentions.</a:t>
            </a:r>
          </a:p>
          <a:p>
            <a:r>
              <a:rPr lang="en-US" b="1" dirty="0"/>
              <a:t>Empathy:</a:t>
            </a:r>
            <a:r>
              <a:rPr lang="en-US" dirty="0"/>
              <a:t> Understanding and sharing the feelings of others.</a:t>
            </a:r>
          </a:p>
        </p:txBody>
      </p:sp>
    </p:spTree>
    <p:extLst>
      <p:ext uri="{BB962C8B-B14F-4D97-AF65-F5344CB8AC3E}">
        <p14:creationId xmlns:p14="http://schemas.microsoft.com/office/powerpoint/2010/main" val="277783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refers to the moral and ethical qualities that define an individual's overall integrity and reputation.</a:t>
            </a:r>
          </a:p>
          <a:p>
            <a:r>
              <a:rPr lang="en-US" dirty="0"/>
              <a:t>It is demonstrated through consistent actions and behavior over time.</a:t>
            </a:r>
          </a:p>
          <a:p>
            <a:r>
              <a:rPr lang="en-US" dirty="0"/>
              <a:t>A strong character involves aligning one's actions with their values, beliefs, and attitudes</a:t>
            </a:r>
          </a:p>
        </p:txBody>
      </p:sp>
    </p:spTree>
    <p:extLst>
      <p:ext uri="{BB962C8B-B14F-4D97-AF65-F5344CB8AC3E}">
        <p14:creationId xmlns:p14="http://schemas.microsoft.com/office/powerpoint/2010/main" val="245521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Character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Trustworthiness:</a:t>
            </a:r>
            <a:r>
              <a:rPr lang="en-US" dirty="0"/>
              <a:t> Being reliable, honest, and keeping promises.</a:t>
            </a:r>
          </a:p>
          <a:p>
            <a:r>
              <a:rPr lang="en-US" b="1" dirty="0"/>
              <a:t>Respectfulness:</a:t>
            </a:r>
            <a:r>
              <a:rPr lang="en-US" dirty="0"/>
              <a:t> Treating others with kindness and consideration.</a:t>
            </a:r>
          </a:p>
          <a:p>
            <a:r>
              <a:rPr lang="en-US" b="1" dirty="0"/>
              <a:t>Responsibility:</a:t>
            </a:r>
            <a:r>
              <a:rPr lang="en-US" dirty="0"/>
              <a:t> Taking ownership of one's actions and being accountable for their consequences.</a:t>
            </a:r>
          </a:p>
          <a:p>
            <a:r>
              <a:rPr lang="en-US" b="1" dirty="0"/>
              <a:t>Caring:</a:t>
            </a:r>
            <a:r>
              <a:rPr lang="en-US" dirty="0"/>
              <a:t> Showing empathy and concern for the well-being of others.</a:t>
            </a:r>
          </a:p>
          <a:p>
            <a:r>
              <a:rPr lang="en-US" b="1" dirty="0"/>
              <a:t>Citizenship:</a:t>
            </a:r>
            <a:r>
              <a:rPr lang="en-US" dirty="0"/>
              <a:t> Contributing positively to the community and society as a responsible member.</a:t>
            </a:r>
          </a:p>
          <a:p>
            <a:r>
              <a:rPr lang="en-US" b="1" dirty="0"/>
              <a:t>Fairness:</a:t>
            </a:r>
            <a:r>
              <a:rPr lang="en-US" dirty="0"/>
              <a:t> Treating others equitably and without bias.</a:t>
            </a:r>
          </a:p>
          <a:p>
            <a:r>
              <a:rPr lang="en-US" b="1" dirty="0"/>
              <a:t>Courage:</a:t>
            </a:r>
            <a:r>
              <a:rPr lang="en-US" dirty="0"/>
              <a:t> Acting bravely and standing up for what is right, even in challenging situations.</a:t>
            </a:r>
          </a:p>
        </p:txBody>
      </p:sp>
    </p:spTree>
    <p:extLst>
      <p:ext uri="{BB962C8B-B14F-4D97-AF65-F5344CB8AC3E}">
        <p14:creationId xmlns:p14="http://schemas.microsoft.com/office/powerpoint/2010/main" val="55341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EB61-4CFB-4A28-BFBD-9B5B669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Johari window exercise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77B13-7BCA-4C96-A6E3-02FECB7BF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164" y="2087218"/>
            <a:ext cx="5044664" cy="40227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B54D17-1E82-4667-9028-672FA231BF26}"/>
              </a:ext>
            </a:extLst>
          </p:cNvPr>
          <p:cNvSpPr txBox="1"/>
          <p:nvPr/>
        </p:nvSpPr>
        <p:spPr>
          <a:xfrm>
            <a:off x="1024128" y="2286000"/>
            <a:ext cx="470081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Tx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Johari Window: A graphic model of awareness in interpersonal relations</a:t>
            </a:r>
          </a:p>
          <a:p>
            <a:r>
              <a:rPr lang="en-US"/>
              <a:t>Developed by Joseph Luft (1916–2014) and Harrington Ingham (1916–1995) in 1955</a:t>
            </a:r>
          </a:p>
        </p:txBody>
      </p:sp>
    </p:spTree>
    <p:extLst>
      <p:ext uri="{BB962C8B-B14F-4D97-AF65-F5344CB8AC3E}">
        <p14:creationId xmlns:p14="http://schemas.microsoft.com/office/powerpoint/2010/main" val="165038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Professional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Enhancing Employability: How developing these skills increases the chances of securing and excelling in a job.</a:t>
            </a:r>
          </a:p>
          <a:p>
            <a:r>
              <a:rPr lang="en-US" dirty="0"/>
              <a:t>Workplace Success: How professional skills contribute to a productive and harmonious work environment.</a:t>
            </a:r>
          </a:p>
          <a:p>
            <a:r>
              <a:rPr lang="en-US" dirty="0"/>
              <a:t>Career Advancement: How continuous improvement of these skills can lead to promotions and leadership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948895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Developing Professional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Learning: Seek opportunities to expand knowledge and skills through courses, workshops, and online resources.</a:t>
            </a:r>
          </a:p>
          <a:p>
            <a:r>
              <a:rPr lang="en-US" dirty="0"/>
              <a:t>Practice and Application: Find ways to apply and reinforce your skills in real-life situations.</a:t>
            </a:r>
          </a:p>
          <a:p>
            <a:r>
              <a:rPr lang="en-US" dirty="0"/>
              <a:t>Seek Feedback: Be open to feedback from colleagues, mentors, or supervisors to improve your professional skills.</a:t>
            </a:r>
          </a:p>
          <a:p>
            <a:r>
              <a:rPr lang="en-US" dirty="0"/>
              <a:t>Embrace Challenges: Step out of your comfort zone and take on new challenges to enhance your skills.</a:t>
            </a:r>
          </a:p>
        </p:txBody>
      </p:sp>
    </p:spTree>
    <p:extLst>
      <p:ext uri="{BB962C8B-B14F-4D97-AF65-F5344CB8AC3E}">
        <p14:creationId xmlns:p14="http://schemas.microsoft.com/office/powerpoint/2010/main" val="414521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Peterson, C., &amp; Seligman, M. E. P. (2004). Character strengths and virtues: A handbook and classification. Oxford University Press.</a:t>
            </a:r>
          </a:p>
          <a:p>
            <a:r>
              <a:rPr lang="en-US" dirty="0" err="1"/>
              <a:t>Rokeach</a:t>
            </a:r>
            <a:r>
              <a:rPr lang="en-US" dirty="0"/>
              <a:t>, M. (1973). The Nature of Human Values. Free Press.</a:t>
            </a:r>
          </a:p>
          <a:p>
            <a:r>
              <a:rPr lang="en-US" dirty="0"/>
              <a:t>Schwartz, S. H. (1992). Universals in the content and structure of values: Theoretical advances and empirical tests in 20 countries. In M. P. </a:t>
            </a:r>
            <a:r>
              <a:rPr lang="en-US" dirty="0" err="1"/>
              <a:t>Zanna</a:t>
            </a:r>
            <a:r>
              <a:rPr lang="en-US" dirty="0"/>
              <a:t> (Ed.), Advances in Experimental Social Psychology (Vol. 25, pp. 1-65). Academic Press.</a:t>
            </a:r>
          </a:p>
          <a:p>
            <a:r>
              <a:rPr lang="en-US" dirty="0" err="1"/>
              <a:t>Festinger</a:t>
            </a:r>
            <a:r>
              <a:rPr lang="en-US" dirty="0"/>
              <a:t>, L. (1957). A Theory of Cognitive Dissonance. Stanford University Press.</a:t>
            </a:r>
          </a:p>
          <a:p>
            <a:r>
              <a:rPr lang="en-US" dirty="0"/>
              <a:t>Fiske, S. T., &amp; Taylor, S. E. (1991). Social Cognition (2nd ed.). McGraw-Hill.</a:t>
            </a:r>
          </a:p>
          <a:p>
            <a:r>
              <a:rPr lang="en-US" dirty="0" err="1"/>
              <a:t>Ajzen</a:t>
            </a:r>
            <a:r>
              <a:rPr lang="en-US" dirty="0"/>
              <a:t>, I., &amp; </a:t>
            </a:r>
            <a:r>
              <a:rPr lang="en-US" dirty="0" err="1"/>
              <a:t>Fishbein</a:t>
            </a:r>
            <a:r>
              <a:rPr lang="en-US" dirty="0"/>
              <a:t>, M. (1980). Understanding attitudes and predicting social behavior. Prentice-Hall.</a:t>
            </a:r>
          </a:p>
          <a:p>
            <a:r>
              <a:rPr lang="en-US" dirty="0" err="1"/>
              <a:t>Eagly</a:t>
            </a:r>
            <a:r>
              <a:rPr lang="en-US" dirty="0"/>
              <a:t>, A. H., &amp; </a:t>
            </a:r>
            <a:r>
              <a:rPr lang="en-US" dirty="0" err="1"/>
              <a:t>Chaiken</a:t>
            </a:r>
            <a:r>
              <a:rPr lang="en-US" dirty="0"/>
              <a:t>, S. (1993). The Psychology of Attitudes. Harcourt Brace Jovanovich.</a:t>
            </a:r>
          </a:p>
          <a:p>
            <a:r>
              <a:rPr lang="en-US" dirty="0"/>
              <a:t>Damon, W. (2004). What is Positive Youth Development? Annals of the American Academy of Political and Social Science, 591(1), 13-24.</a:t>
            </a:r>
          </a:p>
        </p:txBody>
      </p:sp>
    </p:spTree>
    <p:extLst>
      <p:ext uri="{BB962C8B-B14F-4D97-AF65-F5344CB8AC3E}">
        <p14:creationId xmlns:p14="http://schemas.microsoft.com/office/powerpoint/2010/main" val="306792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Course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069" y="1315671"/>
            <a:ext cx="10515600" cy="4601552"/>
          </a:xfrm>
        </p:spPr>
        <p:txBody>
          <a:bodyPr/>
          <a:lstStyle/>
          <a:p>
            <a:r>
              <a:rPr lang="en-US" dirty="0" smtClean="0"/>
              <a:t>Continuous Assessments : 100% </a:t>
            </a:r>
            <a:endParaRPr lang="en-US" dirty="0"/>
          </a:p>
          <a:p>
            <a:r>
              <a:rPr lang="en-US" dirty="0" smtClean="0"/>
              <a:t>Assignment 1 –   30%        Preparing CV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Cover letter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Facing Mock Interview</a:t>
            </a:r>
          </a:p>
          <a:p>
            <a:pPr marL="0" indent="0">
              <a:buNone/>
            </a:pPr>
            <a:r>
              <a:rPr lang="en-US" dirty="0" smtClean="0"/>
              <a:t>Assignment 2 -  20%            Writing Abstracts / Research paper </a:t>
            </a:r>
          </a:p>
          <a:p>
            <a:pPr marL="0" indent="0">
              <a:buNone/>
            </a:pPr>
            <a:r>
              <a:rPr lang="en-US" dirty="0" smtClean="0"/>
              <a:t>Assignment 3 – 50%            Self Reflective Portfolio and Presentation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Attendance :  </a:t>
            </a:r>
            <a:r>
              <a:rPr lang="en-US" dirty="0" smtClean="0">
                <a:solidFill>
                  <a:srgbClr val="FF0000"/>
                </a:solidFill>
              </a:rPr>
              <a:t>80% Attendance is Compulsory 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Enrolment Key : PS2023#@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46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869" y="1930156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9190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Professional Skills?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skills, also known as soft skills or employability skills, are the non-technical, interpersonal abilities that are essential for success in the workplace.</a:t>
            </a:r>
          </a:p>
          <a:p>
            <a:r>
              <a:rPr lang="en-US" dirty="0"/>
              <a:t>These skills complement an individual's technical knowledge and expertise, making them a well-rounded and valuable asset to employers.</a:t>
            </a:r>
          </a:p>
          <a:p>
            <a:r>
              <a:rPr lang="en-US" dirty="0"/>
              <a:t>Unlike technical skills, professional skills are transferable and can be applied across various roles and industries.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1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Employability Skills?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Employability Skills: Employability skills, also known as soft skills or transferable skills, are the essential qualities and attributes that go beyond technical knowledge and are sought after by employers.</a:t>
            </a:r>
          </a:p>
          <a:p>
            <a:r>
              <a:rPr lang="en-US" dirty="0"/>
              <a:t>Examples of Employability Skills: Communication, teamwork, problem-solving, adaptability, time management, and leadership.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5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Necessary for 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78" y="155306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Communication Skills: The ability to convey information effectively through various channels, including verbal, written, and non-verbal communication.</a:t>
            </a:r>
          </a:p>
          <a:p>
            <a:r>
              <a:rPr lang="en-US" dirty="0"/>
              <a:t>Critical Thinking and Problem-Solving Skills: Analyzing information, identifying challenges, and developing effective solutions.</a:t>
            </a:r>
          </a:p>
          <a:p>
            <a:r>
              <a:rPr lang="en-US" dirty="0"/>
              <a:t>Teamwork and Collaboration: Working effectively with others, sharing ideas, and supporting team goals.</a:t>
            </a:r>
          </a:p>
          <a:p>
            <a:r>
              <a:rPr lang="en-US" dirty="0"/>
              <a:t>Adaptability and Flexibility: Embracing change, being open to new ideas, and adjusting to different situations.</a:t>
            </a:r>
          </a:p>
          <a:p>
            <a:r>
              <a:rPr lang="en-US" dirty="0"/>
              <a:t>Time Management: Efficiently organizing and prioritizing tasks to meet deadlines.</a:t>
            </a:r>
          </a:p>
          <a:p>
            <a:r>
              <a:rPr lang="en-US" dirty="0"/>
              <a:t>Leadership: Guiding and motivating others towards a common goal.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7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Workplace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Skills: Specific expertise and knowledge required for a particular job or industry.</a:t>
            </a:r>
          </a:p>
          <a:p>
            <a:r>
              <a:rPr lang="en-US" dirty="0"/>
              <a:t>Soft Skills: Interpersonal and communication skills that enhance overall work performance and collaboration.</a:t>
            </a:r>
          </a:p>
          <a:p>
            <a:r>
              <a:rPr lang="en-US" dirty="0"/>
              <a:t>Transferable Skills: Versatile skills that can be applied across various roles and industries, such as problem-solving and adaptability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Activity 1 </a:t>
            </a:r>
          </a:p>
          <a:p>
            <a:r>
              <a:rPr lang="en-US" dirty="0" smtClean="0"/>
              <a:t>Worksheet 1 – pair work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4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Beliefs, Attitudes, and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Values: Core principles and beliefs that guide an individual's behavior and decision-making process.</a:t>
            </a:r>
          </a:p>
          <a:p>
            <a:r>
              <a:rPr lang="en-US" dirty="0"/>
              <a:t>Beliefs: Personal assumptions and convictions that shape how we perceive the world and ourselves.</a:t>
            </a:r>
          </a:p>
          <a:p>
            <a:r>
              <a:rPr lang="en-US" dirty="0"/>
              <a:t>Attitudes: An individual's predisposition to respond positively or negatively to specific people, situations, or ideas.</a:t>
            </a:r>
          </a:p>
          <a:p>
            <a:r>
              <a:rPr lang="en-US" dirty="0"/>
              <a:t>Character: The moral and ethical qualities that define an individual's overall integrity and reputation.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5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are core principles and beliefs that guide an individual's behavior and decision-making process.</a:t>
            </a:r>
          </a:p>
          <a:p>
            <a:r>
              <a:rPr lang="en-US" dirty="0"/>
              <a:t>They serve as a moral compass, influencing how we interact with others and navigate life's challenges.</a:t>
            </a:r>
          </a:p>
          <a:p>
            <a:r>
              <a:rPr lang="en-US" dirty="0"/>
              <a:t>Personal values shape our priorities and help us determine what is right or wrong in various situations.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7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Honesty:</a:t>
            </a:r>
            <a:r>
              <a:rPr lang="en-US" dirty="0"/>
              <a:t> Being truthful and transparent in all actions, even when faced with difficult situations.</a:t>
            </a:r>
          </a:p>
          <a:p>
            <a:r>
              <a:rPr lang="en-US" b="1" dirty="0"/>
              <a:t>Integrity:</a:t>
            </a:r>
            <a:r>
              <a:rPr lang="en-US" dirty="0"/>
              <a:t> Upholding strong moral principles and adhering to ethical standards.</a:t>
            </a:r>
          </a:p>
          <a:p>
            <a:r>
              <a:rPr lang="en-US" b="1" dirty="0"/>
              <a:t>Respect:</a:t>
            </a:r>
            <a:r>
              <a:rPr lang="en-US" dirty="0"/>
              <a:t> Treating others with dignity, regardless of differences or disagreements.</a:t>
            </a:r>
          </a:p>
          <a:p>
            <a:r>
              <a:rPr lang="en-US" b="1" dirty="0"/>
              <a:t>Responsibility:</a:t>
            </a:r>
            <a:r>
              <a:rPr lang="en-US" dirty="0"/>
              <a:t> Being accountable for one's actions and commitments.</a:t>
            </a:r>
          </a:p>
          <a:p>
            <a:r>
              <a:rPr lang="en-US" b="1" dirty="0"/>
              <a:t>Compassion:</a:t>
            </a:r>
            <a:r>
              <a:rPr lang="en-US" dirty="0"/>
              <a:t> Showing empathy and understanding towards others' feelings and needs.</a:t>
            </a:r>
          </a:p>
          <a:p>
            <a:r>
              <a:rPr lang="en-US" b="1" dirty="0"/>
              <a:t>Excellence:</a:t>
            </a:r>
            <a:r>
              <a:rPr lang="en-US" dirty="0"/>
              <a:t> Striving for high-quality and outstanding performance in all endeavors.</a:t>
            </a:r>
          </a:p>
          <a:p>
            <a:r>
              <a:rPr lang="en-US" b="1" dirty="0"/>
              <a:t>Fairness:</a:t>
            </a:r>
            <a:r>
              <a:rPr lang="en-US" dirty="0"/>
              <a:t> Ensuring impartiality and equity in decision-making and interactions.</a:t>
            </a:r>
          </a:p>
          <a:p>
            <a:r>
              <a:rPr lang="en-US" b="1" dirty="0"/>
              <a:t>Courage:</a:t>
            </a:r>
            <a:r>
              <a:rPr lang="en-US" dirty="0"/>
              <a:t> Facing challenges and standing up for what is right, even in the face of adversity</a:t>
            </a:r>
          </a:p>
        </p:txBody>
      </p:sp>
    </p:spTree>
    <p:extLst>
      <p:ext uri="{BB962C8B-B14F-4D97-AF65-F5344CB8AC3E}">
        <p14:creationId xmlns:p14="http://schemas.microsoft.com/office/powerpoint/2010/main" val="264588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1361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Tw Cen MT</vt:lpstr>
      <vt:lpstr>Office Theme</vt:lpstr>
      <vt:lpstr>PowerPoint Presentation</vt:lpstr>
      <vt:lpstr>Introduction to the Course </vt:lpstr>
      <vt:lpstr>What are Professional Skills? </vt:lpstr>
      <vt:lpstr>What are Employability Skills?</vt:lpstr>
      <vt:lpstr>Skills Necessary for Employment</vt:lpstr>
      <vt:lpstr>Classifying Workplace Skills</vt:lpstr>
      <vt:lpstr>Values, Beliefs, Attitudes, and Character</vt:lpstr>
      <vt:lpstr>Values </vt:lpstr>
      <vt:lpstr>Examples of Values</vt:lpstr>
      <vt:lpstr>Beliefs</vt:lpstr>
      <vt:lpstr>Examples of Beliefs</vt:lpstr>
      <vt:lpstr>Attitudes</vt:lpstr>
      <vt:lpstr>Examples of Attitudes</vt:lpstr>
      <vt:lpstr>Character</vt:lpstr>
      <vt:lpstr>Examples of Character Traits</vt:lpstr>
      <vt:lpstr>Johari window exercise</vt:lpstr>
      <vt:lpstr>Importance of Professional Skills</vt:lpstr>
      <vt:lpstr>Tips for Developing Professional Skills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Raviharee  Weerasinghe</dc:creator>
  <cp:lastModifiedBy>Raviharee  Weerasinghe</cp:lastModifiedBy>
  <cp:revision>10</cp:revision>
  <dcterms:created xsi:type="dcterms:W3CDTF">2023-08-05T05:50:25Z</dcterms:created>
  <dcterms:modified xsi:type="dcterms:W3CDTF">2023-08-08T05:36:32Z</dcterms:modified>
</cp:coreProperties>
</file>