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72" r:id="rId3"/>
    <p:sldId id="271" r:id="rId4"/>
    <p:sldId id="259" r:id="rId5"/>
    <p:sldId id="260" r:id="rId6"/>
    <p:sldId id="261" r:id="rId7"/>
    <p:sldId id="263" r:id="rId8"/>
    <p:sldId id="265" r:id="rId9"/>
    <p:sldId id="266" r:id="rId10"/>
    <p:sldId id="267" r:id="rId11"/>
    <p:sldId id="285" r:id="rId12"/>
    <p:sldId id="268" r:id="rId13"/>
    <p:sldId id="269" r:id="rId14"/>
    <p:sldId id="287" r:id="rId15"/>
    <p:sldId id="288" r:id="rId16"/>
    <p:sldId id="286" r:id="rId17"/>
    <p:sldId id="277" r:id="rId18"/>
    <p:sldId id="275" r:id="rId19"/>
    <p:sldId id="293" r:id="rId20"/>
    <p:sldId id="274" r:id="rId21"/>
    <p:sldId id="279" r:id="rId22"/>
    <p:sldId id="280" r:id="rId23"/>
    <p:sldId id="273" r:id="rId24"/>
    <p:sldId id="290" r:id="rId25"/>
    <p:sldId id="291" r:id="rId26"/>
    <p:sldId id="283" r:id="rId27"/>
    <p:sldId id="289"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2" autoAdjust="0"/>
    <p:restoredTop sz="94660"/>
  </p:normalViewPr>
  <p:slideViewPr>
    <p:cSldViewPr snapToGrid="0">
      <p:cViewPr varScale="1">
        <p:scale>
          <a:sx n="92" d="100"/>
          <a:sy n="92" d="100"/>
        </p:scale>
        <p:origin x="1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 Yee" userId="16974bbd11094871" providerId="LiveId" clId="{F40E1E08-B932-435F-B9A5-3D98BCCBF5FB}"/>
    <pc:docChg chg="undo custSel modSld">
      <pc:chgData name="may Yee" userId="16974bbd11094871" providerId="LiveId" clId="{F40E1E08-B932-435F-B9A5-3D98BCCBF5FB}" dt="2023-08-23T14:29:35.382" v="67" actId="20577"/>
      <pc:docMkLst>
        <pc:docMk/>
      </pc:docMkLst>
      <pc:sldChg chg="modSp mod">
        <pc:chgData name="may Yee" userId="16974bbd11094871" providerId="LiveId" clId="{F40E1E08-B932-435F-B9A5-3D98BCCBF5FB}" dt="2023-08-23T14:28:37.227" v="66" actId="20577"/>
        <pc:sldMkLst>
          <pc:docMk/>
          <pc:sldMk cId="3809932213" sldId="269"/>
        </pc:sldMkLst>
        <pc:spChg chg="mod">
          <ac:chgData name="may Yee" userId="16974bbd11094871" providerId="LiveId" clId="{F40E1E08-B932-435F-B9A5-3D98BCCBF5FB}" dt="2023-08-23T14:28:37.227" v="66" actId="20577"/>
          <ac:spMkLst>
            <pc:docMk/>
            <pc:sldMk cId="3809932213" sldId="269"/>
            <ac:spMk id="3" creationId="{730D1A49-0DA0-BD97-E34B-827D59AC0E9B}"/>
          </ac:spMkLst>
        </pc:spChg>
      </pc:sldChg>
      <pc:sldChg chg="modSp mod">
        <pc:chgData name="may Yee" userId="16974bbd11094871" providerId="LiveId" clId="{F40E1E08-B932-435F-B9A5-3D98BCCBF5FB}" dt="2023-08-23T14:22:18.264" v="57" actId="27636"/>
        <pc:sldMkLst>
          <pc:docMk/>
          <pc:sldMk cId="4280562517" sldId="277"/>
        </pc:sldMkLst>
        <pc:spChg chg="mod">
          <ac:chgData name="may Yee" userId="16974bbd11094871" providerId="LiveId" clId="{F40E1E08-B932-435F-B9A5-3D98BCCBF5FB}" dt="2023-08-23T14:22:18.264" v="57" actId="27636"/>
          <ac:spMkLst>
            <pc:docMk/>
            <pc:sldMk cId="4280562517" sldId="277"/>
            <ac:spMk id="6" creationId="{652E704C-6340-92E5-9DAE-2BC4756D372A}"/>
          </ac:spMkLst>
        </pc:spChg>
      </pc:sldChg>
      <pc:sldChg chg="modSp mod">
        <pc:chgData name="may Yee" userId="16974bbd11094871" providerId="LiveId" clId="{F40E1E08-B932-435F-B9A5-3D98BCCBF5FB}" dt="2023-08-23T14:29:35.382" v="67" actId="20577"/>
        <pc:sldMkLst>
          <pc:docMk/>
          <pc:sldMk cId="1382194748" sldId="285"/>
        </pc:sldMkLst>
        <pc:spChg chg="mod">
          <ac:chgData name="may Yee" userId="16974bbd11094871" providerId="LiveId" clId="{F40E1E08-B932-435F-B9A5-3D98BCCBF5FB}" dt="2023-08-23T14:29:35.382" v="67" actId="20577"/>
          <ac:spMkLst>
            <pc:docMk/>
            <pc:sldMk cId="1382194748" sldId="285"/>
            <ac:spMk id="3" creationId="{7572A773-EEF2-8E5C-CDA9-954F0C8B009B}"/>
          </ac:spMkLst>
        </pc:spChg>
      </pc:sldChg>
    </pc:docChg>
  </pc:docChgLst>
  <pc:docChgLst>
    <pc:chgData name="may Yee" userId="16974bbd11094871" providerId="LiveId" clId="{9E2293DA-3559-4ABF-8C9B-0BF9EEE5B60D}"/>
    <pc:docChg chg="undo redo custSel addSld delSld modSld">
      <pc:chgData name="may Yee" userId="16974bbd11094871" providerId="LiveId" clId="{9E2293DA-3559-4ABF-8C9B-0BF9EEE5B60D}" dt="2023-05-10T15:49:35.919" v="5322" actId="20577"/>
      <pc:docMkLst>
        <pc:docMk/>
      </pc:docMkLst>
      <pc:sldChg chg="addSp delSp modSp mod setBg">
        <pc:chgData name="may Yee" userId="16974bbd11094871" providerId="LiveId" clId="{9E2293DA-3559-4ABF-8C9B-0BF9EEE5B60D}" dt="2023-05-05T01:57:43.955" v="4538"/>
        <pc:sldMkLst>
          <pc:docMk/>
          <pc:sldMk cId="560653724" sldId="256"/>
        </pc:sldMkLst>
        <pc:spChg chg="mod">
          <ac:chgData name="may Yee" userId="16974bbd11094871" providerId="LiveId" clId="{9E2293DA-3559-4ABF-8C9B-0BF9EEE5B60D}" dt="2023-05-05T01:57:19.003" v="4536"/>
          <ac:spMkLst>
            <pc:docMk/>
            <pc:sldMk cId="560653724" sldId="256"/>
            <ac:spMk id="2" creationId="{049BB0C4-53E3-5343-1218-7B50E901A3EA}"/>
          </ac:spMkLst>
        </pc:spChg>
        <pc:spChg chg="add mod">
          <ac:chgData name="may Yee" userId="16974bbd11094871" providerId="LiveId" clId="{9E2293DA-3559-4ABF-8C9B-0BF9EEE5B60D}" dt="2023-05-04T14:40:36.278" v="4217" actId="20577"/>
          <ac:spMkLst>
            <pc:docMk/>
            <pc:sldMk cId="560653724" sldId="256"/>
            <ac:spMk id="3" creationId="{65C618CB-B9E6-EDF0-121A-F903E4D2DFD5}"/>
          </ac:spMkLst>
        </pc:spChg>
        <pc:spChg chg="add del">
          <ac:chgData name="may Yee" userId="16974bbd11094871" providerId="LiveId" clId="{9E2293DA-3559-4ABF-8C9B-0BF9EEE5B60D}" dt="2023-05-04T14:37:42.904" v="4101" actId="22"/>
          <ac:spMkLst>
            <pc:docMk/>
            <pc:sldMk cId="560653724" sldId="256"/>
            <ac:spMk id="5" creationId="{10EDB0EF-04BB-36F7-A022-D191C6573E71}"/>
          </ac:spMkLst>
        </pc:spChg>
        <pc:spChg chg="add mod">
          <ac:chgData name="may Yee" userId="16974bbd11094871" providerId="LiveId" clId="{9E2293DA-3559-4ABF-8C9B-0BF9EEE5B60D}" dt="2023-05-04T14:41:00.171" v="4219" actId="20577"/>
          <ac:spMkLst>
            <pc:docMk/>
            <pc:sldMk cId="560653724" sldId="256"/>
            <ac:spMk id="6" creationId="{BF7031D6-1D68-D7CB-A552-121D791CB75A}"/>
          </ac:spMkLst>
        </pc:spChg>
        <pc:spChg chg="add del mod">
          <ac:chgData name="may Yee" userId="16974bbd11094871" providerId="LiveId" clId="{9E2293DA-3559-4ABF-8C9B-0BF9EEE5B60D}" dt="2023-05-04T14:38:26.464" v="4141"/>
          <ac:spMkLst>
            <pc:docMk/>
            <pc:sldMk cId="560653724" sldId="256"/>
            <ac:spMk id="7" creationId="{AF1BFDF1-93B5-2C69-6450-32AC059C0B18}"/>
          </ac:spMkLst>
        </pc:spChg>
        <pc:spChg chg="add mod">
          <ac:chgData name="may Yee" userId="16974bbd11094871" providerId="LiveId" clId="{9E2293DA-3559-4ABF-8C9B-0BF9EEE5B60D}" dt="2023-05-04T14:40:24.616" v="4207" actId="1076"/>
          <ac:spMkLst>
            <pc:docMk/>
            <pc:sldMk cId="560653724" sldId="256"/>
            <ac:spMk id="8" creationId="{B8BB5BE5-11DB-831F-17B2-695D5FD38C94}"/>
          </ac:spMkLst>
        </pc:spChg>
      </pc:sldChg>
      <pc:sldChg chg="addSp modSp mod">
        <pc:chgData name="may Yee" userId="16974bbd11094871" providerId="LiveId" clId="{9E2293DA-3559-4ABF-8C9B-0BF9EEE5B60D}" dt="2023-05-05T02:33:18.941" v="5189" actId="1036"/>
        <pc:sldMkLst>
          <pc:docMk/>
          <pc:sldMk cId="1174435573" sldId="257"/>
        </pc:sldMkLst>
        <pc:spChg chg="mod">
          <ac:chgData name="may Yee" userId="16974bbd11094871" providerId="LiveId" clId="{9E2293DA-3559-4ABF-8C9B-0BF9EEE5B60D}" dt="2023-05-05T02:33:18.941" v="5189" actId="1036"/>
          <ac:spMkLst>
            <pc:docMk/>
            <pc:sldMk cId="1174435573" sldId="257"/>
            <ac:spMk id="2" creationId="{4986403F-568C-C7B2-BEB1-5E6D3206EE55}"/>
          </ac:spMkLst>
        </pc:spChg>
        <pc:spChg chg="mod">
          <ac:chgData name="may Yee" userId="16974bbd11094871" providerId="LiveId" clId="{9E2293DA-3559-4ABF-8C9B-0BF9EEE5B60D}" dt="2023-05-05T02:33:01.694" v="5185" actId="1038"/>
          <ac:spMkLst>
            <pc:docMk/>
            <pc:sldMk cId="1174435573" sldId="257"/>
            <ac:spMk id="3" creationId="{08B2D5CA-166E-64F1-ED03-6D51131AA41F}"/>
          </ac:spMkLst>
        </pc:spChg>
        <pc:spChg chg="add mod">
          <ac:chgData name="may Yee" userId="16974bbd11094871" providerId="LiveId" clId="{9E2293DA-3559-4ABF-8C9B-0BF9EEE5B60D}" dt="2023-05-05T02:28:15.315" v="5101" actId="1076"/>
          <ac:spMkLst>
            <pc:docMk/>
            <pc:sldMk cId="1174435573" sldId="257"/>
            <ac:spMk id="4" creationId="{D1747389-F035-1418-6F82-15CCEE8AD8E8}"/>
          </ac:spMkLst>
        </pc:spChg>
        <pc:spChg chg="add mod">
          <ac:chgData name="may Yee" userId="16974bbd11094871" providerId="LiveId" clId="{9E2293DA-3559-4ABF-8C9B-0BF9EEE5B60D}" dt="2023-05-05T02:28:09.485" v="5100" actId="1076"/>
          <ac:spMkLst>
            <pc:docMk/>
            <pc:sldMk cId="1174435573" sldId="257"/>
            <ac:spMk id="5" creationId="{E4C28467-87B4-6CA1-CF93-76D7E87A9C58}"/>
          </ac:spMkLst>
        </pc:spChg>
        <pc:spChg chg="add mod">
          <ac:chgData name="may Yee" userId="16974bbd11094871" providerId="LiveId" clId="{9E2293DA-3559-4ABF-8C9B-0BF9EEE5B60D}" dt="2023-05-05T02:28:23.359" v="5103" actId="1076"/>
          <ac:spMkLst>
            <pc:docMk/>
            <pc:sldMk cId="1174435573" sldId="257"/>
            <ac:spMk id="6" creationId="{01DD3F01-BDD2-2966-E2F6-583814F892C2}"/>
          </ac:spMkLst>
        </pc:spChg>
        <pc:spChg chg="add mod">
          <ac:chgData name="may Yee" userId="16974bbd11094871" providerId="LiveId" clId="{9E2293DA-3559-4ABF-8C9B-0BF9EEE5B60D}" dt="2023-05-05T02:28:19.283" v="5102" actId="1076"/>
          <ac:spMkLst>
            <pc:docMk/>
            <pc:sldMk cId="1174435573" sldId="257"/>
            <ac:spMk id="7" creationId="{A5AD2552-F5FA-E846-EAC9-9FB0A6616FC9}"/>
          </ac:spMkLst>
        </pc:spChg>
      </pc:sldChg>
      <pc:sldChg chg="addSp modSp del mod">
        <pc:chgData name="may Yee" userId="16974bbd11094871" providerId="LiveId" clId="{9E2293DA-3559-4ABF-8C9B-0BF9EEE5B60D}" dt="2023-05-05T02:28:29.614" v="5104" actId="47"/>
        <pc:sldMkLst>
          <pc:docMk/>
          <pc:sldMk cId="1958161769" sldId="258"/>
        </pc:sldMkLst>
        <pc:spChg chg="mod">
          <ac:chgData name="may Yee" userId="16974bbd11094871" providerId="LiveId" clId="{9E2293DA-3559-4ABF-8C9B-0BF9EEE5B60D}" dt="2023-05-05T01:58:25.339" v="4541" actId="14100"/>
          <ac:spMkLst>
            <pc:docMk/>
            <pc:sldMk cId="1958161769" sldId="258"/>
            <ac:spMk id="2" creationId="{79B5EAE1-7ED2-D447-83B1-FB1763359961}"/>
          </ac:spMkLst>
        </pc:spChg>
        <pc:spChg chg="mod">
          <ac:chgData name="may Yee" userId="16974bbd11094871" providerId="LiveId" clId="{9E2293DA-3559-4ABF-8C9B-0BF9EEE5B60D}" dt="2023-05-05T00:02:20.551" v="4463" actId="1076"/>
          <ac:spMkLst>
            <pc:docMk/>
            <pc:sldMk cId="1958161769" sldId="258"/>
            <ac:spMk id="3" creationId="{CA8CF44E-0395-A17F-4572-9738C569DEE3}"/>
          </ac:spMkLst>
        </pc:spChg>
        <pc:spChg chg="add mod">
          <ac:chgData name="may Yee" userId="16974bbd11094871" providerId="LiveId" clId="{9E2293DA-3559-4ABF-8C9B-0BF9EEE5B60D}" dt="2023-05-05T00:39:09.201" v="4468" actId="14100"/>
          <ac:spMkLst>
            <pc:docMk/>
            <pc:sldMk cId="1958161769" sldId="258"/>
            <ac:spMk id="4" creationId="{B0F2CB88-7B6C-9381-5BB8-B007B610980B}"/>
          </ac:spMkLst>
        </pc:spChg>
        <pc:spChg chg="add mod">
          <ac:chgData name="may Yee" userId="16974bbd11094871" providerId="LiveId" clId="{9E2293DA-3559-4ABF-8C9B-0BF9EEE5B60D}" dt="2023-05-05T00:39:05.040" v="4467" actId="14100"/>
          <ac:spMkLst>
            <pc:docMk/>
            <pc:sldMk cId="1958161769" sldId="258"/>
            <ac:spMk id="5" creationId="{223BC842-450D-F877-A3CE-85CEE5013DF1}"/>
          </ac:spMkLst>
        </pc:spChg>
        <pc:spChg chg="add mod">
          <ac:chgData name="may Yee" userId="16974bbd11094871" providerId="LiveId" clId="{9E2293DA-3559-4ABF-8C9B-0BF9EEE5B60D}" dt="2023-05-05T00:39:15.006" v="4469" actId="14100"/>
          <ac:spMkLst>
            <pc:docMk/>
            <pc:sldMk cId="1958161769" sldId="258"/>
            <ac:spMk id="6" creationId="{363DCB24-4601-344E-3148-BAD90D904B7E}"/>
          </ac:spMkLst>
        </pc:spChg>
      </pc:sldChg>
      <pc:sldChg chg="modSp mod">
        <pc:chgData name="may Yee" userId="16974bbd11094871" providerId="LiveId" clId="{9E2293DA-3559-4ABF-8C9B-0BF9EEE5B60D}" dt="2023-05-05T02:28:48.138" v="5123" actId="1036"/>
        <pc:sldMkLst>
          <pc:docMk/>
          <pc:sldMk cId="3171790214" sldId="259"/>
        </pc:sldMkLst>
        <pc:spChg chg="mod">
          <ac:chgData name="may Yee" userId="16974bbd11094871" providerId="LiveId" clId="{9E2293DA-3559-4ABF-8C9B-0BF9EEE5B60D}" dt="2023-05-05T02:28:48.138" v="5123" actId="1036"/>
          <ac:spMkLst>
            <pc:docMk/>
            <pc:sldMk cId="3171790214" sldId="259"/>
            <ac:spMk id="2" creationId="{DA47EB30-878E-3AE3-7602-BE0B23EDA39E}"/>
          </ac:spMkLst>
        </pc:spChg>
        <pc:picChg chg="mod">
          <ac:chgData name="may Yee" userId="16974bbd11094871" providerId="LiveId" clId="{9E2293DA-3559-4ABF-8C9B-0BF9EEE5B60D}" dt="2023-05-04T23:47:34.300" v="4307" actId="1076"/>
          <ac:picMkLst>
            <pc:docMk/>
            <pc:sldMk cId="3171790214" sldId="259"/>
            <ac:picMk id="4" creationId="{747B0661-131C-7098-EECE-BC8EFC4A9539}"/>
          </ac:picMkLst>
        </pc:picChg>
      </pc:sldChg>
      <pc:sldChg chg="addSp delSp modSp mod">
        <pc:chgData name="may Yee" userId="16974bbd11094871" providerId="LiveId" clId="{9E2293DA-3559-4ABF-8C9B-0BF9EEE5B60D}" dt="2023-05-05T02:29:57.207" v="5128" actId="1076"/>
        <pc:sldMkLst>
          <pc:docMk/>
          <pc:sldMk cId="2086427947" sldId="260"/>
        </pc:sldMkLst>
        <pc:spChg chg="mod">
          <ac:chgData name="may Yee" userId="16974bbd11094871" providerId="LiveId" clId="{9E2293DA-3559-4ABF-8C9B-0BF9EEE5B60D}" dt="2023-05-05T02:29:57.207" v="5128" actId="1076"/>
          <ac:spMkLst>
            <pc:docMk/>
            <pc:sldMk cId="2086427947" sldId="260"/>
            <ac:spMk id="2" creationId="{87447D76-092D-ACD8-20AA-86F0D7297085}"/>
          </ac:spMkLst>
        </pc:spChg>
        <pc:spChg chg="mod">
          <ac:chgData name="may Yee" userId="16974bbd11094871" providerId="LiveId" clId="{9E2293DA-3559-4ABF-8C9B-0BF9EEE5B60D}" dt="2023-05-05T02:29:51.755" v="5126" actId="14100"/>
          <ac:spMkLst>
            <pc:docMk/>
            <pc:sldMk cId="2086427947" sldId="260"/>
            <ac:spMk id="3" creationId="{768385DB-6D31-EC84-071C-8D41E2AA4CC1}"/>
          </ac:spMkLst>
        </pc:spChg>
        <pc:spChg chg="add mod">
          <ac:chgData name="may Yee" userId="16974bbd11094871" providerId="LiveId" clId="{9E2293DA-3559-4ABF-8C9B-0BF9EEE5B60D}" dt="2023-05-05T02:29:56.210" v="5127" actId="14100"/>
          <ac:spMkLst>
            <pc:docMk/>
            <pc:sldMk cId="2086427947" sldId="260"/>
            <ac:spMk id="5" creationId="{189084AC-BDF1-FE89-92DC-A49F0F2E1CA7}"/>
          </ac:spMkLst>
        </pc:spChg>
        <pc:spChg chg="add del mod">
          <ac:chgData name="may Yee" userId="16974bbd11094871" providerId="LiveId" clId="{9E2293DA-3559-4ABF-8C9B-0BF9EEE5B60D}" dt="2023-05-05T02:17:16.448" v="4919" actId="478"/>
          <ac:spMkLst>
            <pc:docMk/>
            <pc:sldMk cId="2086427947" sldId="260"/>
            <ac:spMk id="6" creationId="{6FF61F71-834A-E56B-EF89-B662D93EFCAC}"/>
          </ac:spMkLst>
        </pc:spChg>
      </pc:sldChg>
      <pc:sldChg chg="addSp modSp new mod">
        <pc:chgData name="may Yee" userId="16974bbd11094871" providerId="LiveId" clId="{9E2293DA-3559-4ABF-8C9B-0BF9EEE5B60D}" dt="2023-05-10T15:43:14.748" v="5226" actId="20577"/>
        <pc:sldMkLst>
          <pc:docMk/>
          <pc:sldMk cId="1095762830" sldId="261"/>
        </pc:sldMkLst>
        <pc:spChg chg="mod">
          <ac:chgData name="may Yee" userId="16974bbd11094871" providerId="LiveId" clId="{9E2293DA-3559-4ABF-8C9B-0BF9EEE5B60D}" dt="2023-05-05T02:15:14.813" v="4891" actId="27636"/>
          <ac:spMkLst>
            <pc:docMk/>
            <pc:sldMk cId="1095762830" sldId="261"/>
            <ac:spMk id="2" creationId="{E132784D-BF9E-DCD4-9F90-0C5D9E3139FA}"/>
          </ac:spMkLst>
        </pc:spChg>
        <pc:spChg chg="mod">
          <ac:chgData name="may Yee" userId="16974bbd11094871" providerId="LiveId" clId="{9E2293DA-3559-4ABF-8C9B-0BF9EEE5B60D}" dt="2023-05-10T15:43:02.727" v="5224" actId="20577"/>
          <ac:spMkLst>
            <pc:docMk/>
            <pc:sldMk cId="1095762830" sldId="261"/>
            <ac:spMk id="3" creationId="{38A93758-8283-9FCA-FF09-F39F832B017F}"/>
          </ac:spMkLst>
        </pc:spChg>
        <pc:spChg chg="add mod">
          <ac:chgData name="may Yee" userId="16974bbd11094871" providerId="LiveId" clId="{9E2293DA-3559-4ABF-8C9B-0BF9EEE5B60D}" dt="2023-05-05T02:15:24.311" v="4896" actId="14100"/>
          <ac:spMkLst>
            <pc:docMk/>
            <pc:sldMk cId="1095762830" sldId="261"/>
            <ac:spMk id="4" creationId="{7AC96B49-86B8-0A09-3168-42B70CA68CE1}"/>
          </ac:spMkLst>
        </pc:spChg>
        <pc:spChg chg="add mod">
          <ac:chgData name="may Yee" userId="16974bbd11094871" providerId="LiveId" clId="{9E2293DA-3559-4ABF-8C9B-0BF9EEE5B60D}" dt="2023-05-10T15:43:14.748" v="5226" actId="20577"/>
          <ac:spMkLst>
            <pc:docMk/>
            <pc:sldMk cId="1095762830" sldId="261"/>
            <ac:spMk id="6" creationId="{E0A622EC-9565-7C66-0D21-E721446B178E}"/>
          </ac:spMkLst>
        </pc:spChg>
        <pc:picChg chg="add mod">
          <ac:chgData name="may Yee" userId="16974bbd11094871" providerId="LiveId" clId="{9E2293DA-3559-4ABF-8C9B-0BF9EEE5B60D}" dt="2023-05-05T02:14:48.622" v="4883" actId="1076"/>
          <ac:picMkLst>
            <pc:docMk/>
            <pc:sldMk cId="1095762830" sldId="261"/>
            <ac:picMk id="5" creationId="{A8137FD9-EA98-DE99-FFAD-9522DFED8272}"/>
          </ac:picMkLst>
        </pc:picChg>
        <pc:picChg chg="add mod">
          <ac:chgData name="may Yee" userId="16974bbd11094871" providerId="LiveId" clId="{9E2293DA-3559-4ABF-8C9B-0BF9EEE5B60D}" dt="2023-05-05T02:15:56.250" v="4903" actId="1076"/>
          <ac:picMkLst>
            <pc:docMk/>
            <pc:sldMk cId="1095762830" sldId="261"/>
            <ac:picMk id="7" creationId="{85B43AF4-07AE-D01E-B8A0-E17E8F48E70A}"/>
          </ac:picMkLst>
        </pc:picChg>
      </pc:sldChg>
      <pc:sldChg chg="addSp modSp new del mod">
        <pc:chgData name="may Yee" userId="16974bbd11094871" providerId="LiveId" clId="{9E2293DA-3559-4ABF-8C9B-0BF9EEE5B60D}" dt="2023-05-05T02:15:59.128" v="4904" actId="47"/>
        <pc:sldMkLst>
          <pc:docMk/>
          <pc:sldMk cId="1955222627" sldId="262"/>
        </pc:sldMkLst>
        <pc:spChg chg="mod">
          <ac:chgData name="may Yee" userId="16974bbd11094871" providerId="LiveId" clId="{9E2293DA-3559-4ABF-8C9B-0BF9EEE5B60D}" dt="2023-05-05T02:14:52.493" v="4884" actId="1076"/>
          <ac:spMkLst>
            <pc:docMk/>
            <pc:sldMk cId="1955222627" sldId="262"/>
            <ac:spMk id="2" creationId="{EAF83316-AE1C-690A-8F67-F4D674B21D55}"/>
          </ac:spMkLst>
        </pc:spChg>
        <pc:spChg chg="mod">
          <ac:chgData name="may Yee" userId="16974bbd11094871" providerId="LiveId" clId="{9E2293DA-3559-4ABF-8C9B-0BF9EEE5B60D}" dt="2023-05-05T02:14:03.071" v="4870" actId="404"/>
          <ac:spMkLst>
            <pc:docMk/>
            <pc:sldMk cId="1955222627" sldId="262"/>
            <ac:spMk id="3" creationId="{937CED9C-2F42-E32C-A0B7-B4CDC25A6D73}"/>
          </ac:spMkLst>
        </pc:spChg>
        <pc:picChg chg="add mod modCrop">
          <ac:chgData name="may Yee" userId="16974bbd11094871" providerId="LiveId" clId="{9E2293DA-3559-4ABF-8C9B-0BF9EEE5B60D}" dt="2023-05-05T01:41:08.450" v="4496" actId="1076"/>
          <ac:picMkLst>
            <pc:docMk/>
            <pc:sldMk cId="1955222627" sldId="262"/>
            <ac:picMk id="5" creationId="{B52996BE-0FED-288B-D94F-0ABBD012C73A}"/>
          </ac:picMkLst>
        </pc:picChg>
      </pc:sldChg>
      <pc:sldChg chg="addSp modSp new mod">
        <pc:chgData name="may Yee" userId="16974bbd11094871" providerId="LiveId" clId="{9E2293DA-3559-4ABF-8C9B-0BF9EEE5B60D}" dt="2023-05-10T15:45:30.548" v="5251" actId="20577"/>
        <pc:sldMkLst>
          <pc:docMk/>
          <pc:sldMk cId="1167927943" sldId="263"/>
        </pc:sldMkLst>
        <pc:spChg chg="mod">
          <ac:chgData name="may Yee" userId="16974bbd11094871" providerId="LiveId" clId="{9E2293DA-3559-4ABF-8C9B-0BF9EEE5B60D}" dt="2023-05-05T02:18:45.521" v="4941" actId="1076"/>
          <ac:spMkLst>
            <pc:docMk/>
            <pc:sldMk cId="1167927943" sldId="263"/>
            <ac:spMk id="2" creationId="{AE69B0E8-D656-62E3-AFE4-2941A067A8EF}"/>
          </ac:spMkLst>
        </pc:spChg>
        <pc:spChg chg="mod">
          <ac:chgData name="may Yee" userId="16974bbd11094871" providerId="LiveId" clId="{9E2293DA-3559-4ABF-8C9B-0BF9EEE5B60D}" dt="2023-05-10T15:44:06.640" v="5236" actId="20577"/>
          <ac:spMkLst>
            <pc:docMk/>
            <pc:sldMk cId="1167927943" sldId="263"/>
            <ac:spMk id="3" creationId="{F43FAAE0-C73F-DEBD-DD41-3BE08CF6C355}"/>
          </ac:spMkLst>
        </pc:spChg>
        <pc:spChg chg="add mod">
          <ac:chgData name="may Yee" userId="16974bbd11094871" providerId="LiveId" clId="{9E2293DA-3559-4ABF-8C9B-0BF9EEE5B60D}" dt="2023-05-05T02:20:27.944" v="4971" actId="1076"/>
          <ac:spMkLst>
            <pc:docMk/>
            <pc:sldMk cId="1167927943" sldId="263"/>
            <ac:spMk id="4" creationId="{B2788DEB-0BF4-0D4E-4CCF-67DC3B76692E}"/>
          </ac:spMkLst>
        </pc:spChg>
        <pc:spChg chg="add mod">
          <ac:chgData name="may Yee" userId="16974bbd11094871" providerId="LiveId" clId="{9E2293DA-3559-4ABF-8C9B-0BF9EEE5B60D}" dt="2023-05-10T15:45:30.548" v="5251" actId="20577"/>
          <ac:spMkLst>
            <pc:docMk/>
            <pc:sldMk cId="1167927943" sldId="263"/>
            <ac:spMk id="6" creationId="{2B028D37-2458-EEEE-C023-E80D0C7A61FB}"/>
          </ac:spMkLst>
        </pc:spChg>
        <pc:picChg chg="add mod">
          <ac:chgData name="may Yee" userId="16974bbd11094871" providerId="LiveId" clId="{9E2293DA-3559-4ABF-8C9B-0BF9EEE5B60D}" dt="2023-05-05T02:19:14.678" v="4954" actId="1035"/>
          <ac:picMkLst>
            <pc:docMk/>
            <pc:sldMk cId="1167927943" sldId="263"/>
            <ac:picMk id="5" creationId="{DB416C35-F085-4565-A953-8DB15D102CF8}"/>
          </ac:picMkLst>
        </pc:picChg>
      </pc:sldChg>
      <pc:sldChg chg="modSp new del mod">
        <pc:chgData name="may Yee" userId="16974bbd11094871" providerId="LiveId" clId="{9E2293DA-3559-4ABF-8C9B-0BF9EEE5B60D}" dt="2023-05-05T02:20:34.139" v="4973" actId="47"/>
        <pc:sldMkLst>
          <pc:docMk/>
          <pc:sldMk cId="1753421042" sldId="264"/>
        </pc:sldMkLst>
        <pc:spChg chg="mod">
          <ac:chgData name="may Yee" userId="16974bbd11094871" providerId="LiveId" clId="{9E2293DA-3559-4ABF-8C9B-0BF9EEE5B60D}" dt="2023-05-05T02:05:54.724" v="4691" actId="1038"/>
          <ac:spMkLst>
            <pc:docMk/>
            <pc:sldMk cId="1753421042" sldId="264"/>
            <ac:spMk id="2" creationId="{3D67022B-87F7-983A-8BF8-FECD9CC935DD}"/>
          </ac:spMkLst>
        </pc:spChg>
        <pc:spChg chg="mod">
          <ac:chgData name="may Yee" userId="16974bbd11094871" providerId="LiveId" clId="{9E2293DA-3559-4ABF-8C9B-0BF9EEE5B60D}" dt="2023-05-05T02:12:57.915" v="4853" actId="404"/>
          <ac:spMkLst>
            <pc:docMk/>
            <pc:sldMk cId="1753421042" sldId="264"/>
            <ac:spMk id="3" creationId="{9C392CFE-E6BB-B347-646A-3E6A7D19D26F}"/>
          </ac:spMkLst>
        </pc:spChg>
      </pc:sldChg>
      <pc:sldChg chg="addSp delSp modSp new mod">
        <pc:chgData name="may Yee" userId="16974bbd11094871" providerId="LiveId" clId="{9E2293DA-3559-4ABF-8C9B-0BF9EEE5B60D}" dt="2023-05-10T15:46:06.110" v="5256" actId="20577"/>
        <pc:sldMkLst>
          <pc:docMk/>
          <pc:sldMk cId="138486089" sldId="265"/>
        </pc:sldMkLst>
        <pc:spChg chg="mod">
          <ac:chgData name="may Yee" userId="16974bbd11094871" providerId="LiveId" clId="{9E2293DA-3559-4ABF-8C9B-0BF9EEE5B60D}" dt="2023-05-05T02:20:47.256" v="4976" actId="14100"/>
          <ac:spMkLst>
            <pc:docMk/>
            <pc:sldMk cId="138486089" sldId="265"/>
            <ac:spMk id="2" creationId="{7CF8AF33-A518-3192-C586-FC7D6CC023A9}"/>
          </ac:spMkLst>
        </pc:spChg>
        <pc:spChg chg="add del mod">
          <ac:chgData name="may Yee" userId="16974bbd11094871" providerId="LiveId" clId="{9E2293DA-3559-4ABF-8C9B-0BF9EEE5B60D}" dt="2023-05-05T02:22:17.393" v="5001" actId="478"/>
          <ac:spMkLst>
            <pc:docMk/>
            <pc:sldMk cId="138486089" sldId="265"/>
            <ac:spMk id="3" creationId="{54756E6E-CC19-4599-C936-79C46B152473}"/>
          </ac:spMkLst>
        </pc:spChg>
        <pc:spChg chg="add mod">
          <ac:chgData name="may Yee" userId="16974bbd11094871" providerId="LiveId" clId="{9E2293DA-3559-4ABF-8C9B-0BF9EEE5B60D}" dt="2023-05-10T15:46:06.110" v="5256" actId="20577"/>
          <ac:spMkLst>
            <pc:docMk/>
            <pc:sldMk cId="138486089" sldId="265"/>
            <ac:spMk id="4" creationId="{3A4FB33A-6DD4-8BF7-B33F-AC7F52FE7722}"/>
          </ac:spMkLst>
        </pc:spChg>
        <pc:spChg chg="add del mod">
          <ac:chgData name="may Yee" userId="16974bbd11094871" providerId="LiveId" clId="{9E2293DA-3559-4ABF-8C9B-0BF9EEE5B60D}" dt="2023-05-05T02:22:21.240" v="5002" actId="478"/>
          <ac:spMkLst>
            <pc:docMk/>
            <pc:sldMk cId="138486089" sldId="265"/>
            <ac:spMk id="6" creationId="{DEC5B967-15E2-5EFD-1531-454AEB969D89}"/>
          </ac:spMkLst>
        </pc:spChg>
        <pc:picChg chg="add del mod ord">
          <ac:chgData name="may Yee" userId="16974bbd11094871" providerId="LiveId" clId="{9E2293DA-3559-4ABF-8C9B-0BF9EEE5B60D}" dt="2023-05-04T10:18:28.608" v="708" actId="22"/>
          <ac:picMkLst>
            <pc:docMk/>
            <pc:sldMk cId="138486089" sldId="265"/>
            <ac:picMk id="5" creationId="{2DCDFA09-E49C-274D-E34A-41C70C89B0EF}"/>
          </ac:picMkLst>
        </pc:picChg>
        <pc:picChg chg="add mod">
          <ac:chgData name="may Yee" userId="16974bbd11094871" providerId="LiveId" clId="{9E2293DA-3559-4ABF-8C9B-0BF9EEE5B60D}" dt="2023-05-05T02:22:38.024" v="5006" actId="1076"/>
          <ac:picMkLst>
            <pc:docMk/>
            <pc:sldMk cId="138486089" sldId="265"/>
            <ac:picMk id="7" creationId="{CC5D0C79-E2D0-7B77-874E-E8F3DFB5E9A9}"/>
          </ac:picMkLst>
        </pc:picChg>
        <pc:picChg chg="add del mod ord">
          <ac:chgData name="may Yee" userId="16974bbd11094871" providerId="LiveId" clId="{9E2293DA-3559-4ABF-8C9B-0BF9EEE5B60D}" dt="2023-05-04T10:19:43.617" v="719" actId="22"/>
          <ac:picMkLst>
            <pc:docMk/>
            <pc:sldMk cId="138486089" sldId="265"/>
            <ac:picMk id="9" creationId="{B75C93CC-DC97-FE7B-3A02-29D712BD54EA}"/>
          </ac:picMkLst>
        </pc:picChg>
      </pc:sldChg>
      <pc:sldChg chg="addSp modSp new mod">
        <pc:chgData name="may Yee" userId="16974bbd11094871" providerId="LiveId" clId="{9E2293DA-3559-4ABF-8C9B-0BF9EEE5B60D}" dt="2023-05-10T15:47:08.290" v="5267" actId="20577"/>
        <pc:sldMkLst>
          <pc:docMk/>
          <pc:sldMk cId="1317350111" sldId="266"/>
        </pc:sldMkLst>
        <pc:spChg chg="mod">
          <ac:chgData name="may Yee" userId="16974bbd11094871" providerId="LiveId" clId="{9E2293DA-3559-4ABF-8C9B-0BF9EEE5B60D}" dt="2023-05-05T02:30:21.717" v="5134" actId="1038"/>
          <ac:spMkLst>
            <pc:docMk/>
            <pc:sldMk cId="1317350111" sldId="266"/>
            <ac:spMk id="2" creationId="{4DBD6B44-E4C8-2037-96C3-3F3104B45DED}"/>
          </ac:spMkLst>
        </pc:spChg>
        <pc:spChg chg="mod">
          <ac:chgData name="may Yee" userId="16974bbd11094871" providerId="LiveId" clId="{9E2293DA-3559-4ABF-8C9B-0BF9EEE5B60D}" dt="2023-05-05T02:30:14.034" v="5129" actId="14100"/>
          <ac:spMkLst>
            <pc:docMk/>
            <pc:sldMk cId="1317350111" sldId="266"/>
            <ac:spMk id="3" creationId="{7157AB98-A2CB-45A3-3A1C-6F682D1B782D}"/>
          </ac:spMkLst>
        </pc:spChg>
        <pc:graphicFrameChg chg="add mod modGraphic">
          <ac:chgData name="may Yee" userId="16974bbd11094871" providerId="LiveId" clId="{9E2293DA-3559-4ABF-8C9B-0BF9EEE5B60D}" dt="2023-05-10T15:47:08.290" v="5267" actId="20577"/>
          <ac:graphicFrameMkLst>
            <pc:docMk/>
            <pc:sldMk cId="1317350111" sldId="266"/>
            <ac:graphicFrameMk id="5" creationId="{51744CC9-6216-8F28-5296-4AD082BE5118}"/>
          </ac:graphicFrameMkLst>
        </pc:graphicFrameChg>
        <pc:picChg chg="add mod">
          <ac:chgData name="may Yee" userId="16974bbd11094871" providerId="LiveId" clId="{9E2293DA-3559-4ABF-8C9B-0BF9EEE5B60D}" dt="2023-05-05T02:09:36.591" v="4751" actId="14100"/>
          <ac:picMkLst>
            <pc:docMk/>
            <pc:sldMk cId="1317350111" sldId="266"/>
            <ac:picMk id="4" creationId="{B568FC6F-2518-B2F5-FB1E-032118405996}"/>
          </ac:picMkLst>
        </pc:picChg>
      </pc:sldChg>
      <pc:sldChg chg="addSp modSp new mod">
        <pc:chgData name="may Yee" userId="16974bbd11094871" providerId="LiveId" clId="{9E2293DA-3559-4ABF-8C9B-0BF9EEE5B60D}" dt="2023-05-10T15:49:35.919" v="5322" actId="20577"/>
        <pc:sldMkLst>
          <pc:docMk/>
          <pc:sldMk cId="2450069156" sldId="267"/>
        </pc:sldMkLst>
        <pc:spChg chg="mod">
          <ac:chgData name="may Yee" userId="16974bbd11094871" providerId="LiveId" clId="{9E2293DA-3559-4ABF-8C9B-0BF9EEE5B60D}" dt="2023-05-05T02:23:59.318" v="5016" actId="207"/>
          <ac:spMkLst>
            <pc:docMk/>
            <pc:sldMk cId="2450069156" sldId="267"/>
            <ac:spMk id="2" creationId="{6E1C9FE5-7679-AF1A-DF0A-B51A80E20690}"/>
          </ac:spMkLst>
        </pc:spChg>
        <pc:spChg chg="mod">
          <ac:chgData name="may Yee" userId="16974bbd11094871" providerId="LiveId" clId="{9E2293DA-3559-4ABF-8C9B-0BF9EEE5B60D}" dt="2023-05-10T15:49:35.919" v="5322" actId="20577"/>
          <ac:spMkLst>
            <pc:docMk/>
            <pc:sldMk cId="2450069156" sldId="267"/>
            <ac:spMk id="3" creationId="{7572A773-EEF2-8E5C-CDA9-954F0C8B009B}"/>
          </ac:spMkLst>
        </pc:spChg>
        <pc:spChg chg="add mod">
          <ac:chgData name="may Yee" userId="16974bbd11094871" providerId="LiveId" clId="{9E2293DA-3559-4ABF-8C9B-0BF9EEE5B60D}" dt="2023-05-05T02:30:36.012" v="5142" actId="1038"/>
          <ac:spMkLst>
            <pc:docMk/>
            <pc:sldMk cId="2450069156" sldId="267"/>
            <ac:spMk id="4" creationId="{156A3CA6-4051-D865-2FB8-06548670508F}"/>
          </ac:spMkLst>
        </pc:spChg>
      </pc:sldChg>
      <pc:sldChg chg="addSp delSp modSp new mod">
        <pc:chgData name="may Yee" userId="16974bbd11094871" providerId="LiveId" clId="{9E2293DA-3559-4ABF-8C9B-0BF9EEE5B60D}" dt="2023-05-05T02:30:43.031" v="5149" actId="1036"/>
        <pc:sldMkLst>
          <pc:docMk/>
          <pc:sldMk cId="3040435102" sldId="268"/>
        </pc:sldMkLst>
        <pc:spChg chg="mod">
          <ac:chgData name="may Yee" userId="16974bbd11094871" providerId="LiveId" clId="{9E2293DA-3559-4ABF-8C9B-0BF9EEE5B60D}" dt="2023-05-05T02:30:43.031" v="5149" actId="1036"/>
          <ac:spMkLst>
            <pc:docMk/>
            <pc:sldMk cId="3040435102" sldId="268"/>
            <ac:spMk id="2" creationId="{97F158C3-7EF2-AEF6-0B64-E2F8ED384C9B}"/>
          </ac:spMkLst>
        </pc:spChg>
        <pc:spChg chg="del">
          <ac:chgData name="may Yee" userId="16974bbd11094871" providerId="LiveId" clId="{9E2293DA-3559-4ABF-8C9B-0BF9EEE5B60D}" dt="2023-05-04T14:08:22.428" v="2410"/>
          <ac:spMkLst>
            <pc:docMk/>
            <pc:sldMk cId="3040435102" sldId="268"/>
            <ac:spMk id="3" creationId="{5C7BFECC-CDEB-3EAB-26AA-73A375EB678C}"/>
          </ac:spMkLst>
        </pc:spChg>
        <pc:spChg chg="add mod">
          <ac:chgData name="may Yee" userId="16974bbd11094871" providerId="LiveId" clId="{9E2293DA-3559-4ABF-8C9B-0BF9EEE5B60D}" dt="2023-05-05T02:23:30.915" v="5012" actId="404"/>
          <ac:spMkLst>
            <pc:docMk/>
            <pc:sldMk cId="3040435102" sldId="268"/>
            <ac:spMk id="5" creationId="{29825DD5-FD25-BC3F-BE55-0B011D2E77F9}"/>
          </ac:spMkLst>
        </pc:spChg>
        <pc:picChg chg="add mod">
          <ac:chgData name="may Yee" userId="16974bbd11094871" providerId="LiveId" clId="{9E2293DA-3559-4ABF-8C9B-0BF9EEE5B60D}" dt="2023-05-04T14:19:08.632" v="3479" actId="14100"/>
          <ac:picMkLst>
            <pc:docMk/>
            <pc:sldMk cId="3040435102" sldId="268"/>
            <ac:picMk id="4" creationId="{1A73AB21-9AD0-6E05-0E34-AFE89BC521B8}"/>
          </ac:picMkLst>
        </pc:picChg>
      </pc:sldChg>
      <pc:sldChg chg="addSp delSp modSp new mod">
        <pc:chgData name="may Yee" userId="16974bbd11094871" providerId="LiveId" clId="{9E2293DA-3559-4ABF-8C9B-0BF9EEE5B60D}" dt="2023-05-05T02:39:04.524" v="5217" actId="1036"/>
        <pc:sldMkLst>
          <pc:docMk/>
          <pc:sldMk cId="3809932213" sldId="269"/>
        </pc:sldMkLst>
        <pc:spChg chg="mod">
          <ac:chgData name="may Yee" userId="16974bbd11094871" providerId="LiveId" clId="{9E2293DA-3559-4ABF-8C9B-0BF9EEE5B60D}" dt="2023-05-05T02:39:04.524" v="5217" actId="1036"/>
          <ac:spMkLst>
            <pc:docMk/>
            <pc:sldMk cId="3809932213" sldId="269"/>
            <ac:spMk id="2" creationId="{303387FB-8ABA-E93B-BEFE-8B4F47E08E0E}"/>
          </ac:spMkLst>
        </pc:spChg>
        <pc:spChg chg="del mod">
          <ac:chgData name="may Yee" userId="16974bbd11094871" providerId="LiveId" clId="{9E2293DA-3559-4ABF-8C9B-0BF9EEE5B60D}" dt="2023-05-04T14:20:11.020" v="3496"/>
          <ac:spMkLst>
            <pc:docMk/>
            <pc:sldMk cId="3809932213" sldId="269"/>
            <ac:spMk id="3" creationId="{EEABF328-F11F-BB1A-84FC-0BC2A21251C6}"/>
          </ac:spMkLst>
        </pc:spChg>
        <pc:spChg chg="add mod">
          <ac:chgData name="may Yee" userId="16974bbd11094871" providerId="LiveId" clId="{9E2293DA-3559-4ABF-8C9B-0BF9EEE5B60D}" dt="2023-05-05T02:38:59.391" v="5216" actId="14100"/>
          <ac:spMkLst>
            <pc:docMk/>
            <pc:sldMk cId="3809932213" sldId="269"/>
            <ac:spMk id="7" creationId="{EC7C7FA7-DD73-281D-55FB-0C2462059BA4}"/>
          </ac:spMkLst>
        </pc:spChg>
        <pc:spChg chg="add del mod">
          <ac:chgData name="may Yee" userId="16974bbd11094871" providerId="LiveId" clId="{9E2293DA-3559-4ABF-8C9B-0BF9EEE5B60D}" dt="2023-05-04T14:24:31.638" v="3598" actId="22"/>
          <ac:spMkLst>
            <pc:docMk/>
            <pc:sldMk cId="3809932213" sldId="269"/>
            <ac:spMk id="9" creationId="{60BC85B7-26FD-A112-91B4-59DD0EDEED5F}"/>
          </ac:spMkLst>
        </pc:spChg>
        <pc:spChg chg="add del">
          <ac:chgData name="may Yee" userId="16974bbd11094871" providerId="LiveId" clId="{9E2293DA-3559-4ABF-8C9B-0BF9EEE5B60D}" dt="2023-05-04T14:24:35.299" v="3600" actId="22"/>
          <ac:spMkLst>
            <pc:docMk/>
            <pc:sldMk cId="3809932213" sldId="269"/>
            <ac:spMk id="11" creationId="{C1F6B1D4-30C2-AB09-86D9-B86C7C270BF4}"/>
          </ac:spMkLst>
        </pc:spChg>
        <pc:spChg chg="add mod">
          <ac:chgData name="may Yee" userId="16974bbd11094871" providerId="LiveId" clId="{9E2293DA-3559-4ABF-8C9B-0BF9EEE5B60D}" dt="2023-05-05T02:08:35.370" v="4740" actId="1037"/>
          <ac:spMkLst>
            <pc:docMk/>
            <pc:sldMk cId="3809932213" sldId="269"/>
            <ac:spMk id="13" creationId="{A026027A-2B14-2DE5-C540-A61B38ACE205}"/>
          </ac:spMkLst>
        </pc:spChg>
        <pc:spChg chg="add del">
          <ac:chgData name="may Yee" userId="16974bbd11094871" providerId="LiveId" clId="{9E2293DA-3559-4ABF-8C9B-0BF9EEE5B60D}" dt="2023-05-04T14:26:51.178" v="3705" actId="22"/>
          <ac:spMkLst>
            <pc:docMk/>
            <pc:sldMk cId="3809932213" sldId="269"/>
            <ac:spMk id="15" creationId="{96195DAD-FEB4-2129-E246-7860FC31554C}"/>
          </ac:spMkLst>
        </pc:spChg>
        <pc:spChg chg="add del">
          <ac:chgData name="may Yee" userId="16974bbd11094871" providerId="LiveId" clId="{9E2293DA-3559-4ABF-8C9B-0BF9EEE5B60D}" dt="2023-05-04T14:27:26.985" v="3713" actId="22"/>
          <ac:spMkLst>
            <pc:docMk/>
            <pc:sldMk cId="3809932213" sldId="269"/>
            <ac:spMk id="17" creationId="{734DF42C-11EC-AAEE-5966-CE3D052F7DD9}"/>
          </ac:spMkLst>
        </pc:spChg>
        <pc:spChg chg="add mod">
          <ac:chgData name="may Yee" userId="16974bbd11094871" providerId="LiveId" clId="{9E2293DA-3559-4ABF-8C9B-0BF9EEE5B60D}" dt="2023-05-05T02:38:47.444" v="5214" actId="1076"/>
          <ac:spMkLst>
            <pc:docMk/>
            <pc:sldMk cId="3809932213" sldId="269"/>
            <ac:spMk id="19" creationId="{601FB424-2A45-6B06-7CA7-B24652D6D9CA}"/>
          </ac:spMkLst>
        </pc:spChg>
        <pc:graphicFrameChg chg="add del mod">
          <ac:chgData name="may Yee" userId="16974bbd11094871" providerId="LiveId" clId="{9E2293DA-3559-4ABF-8C9B-0BF9EEE5B60D}" dt="2023-05-05T02:37:11.948" v="5191"/>
          <ac:graphicFrameMkLst>
            <pc:docMk/>
            <pc:sldMk cId="3809932213" sldId="269"/>
            <ac:graphicFrameMk id="3" creationId="{B03B86C2-00B5-5828-C045-2B5B3AAB5110}"/>
          </ac:graphicFrameMkLst>
        </pc:graphicFrameChg>
        <pc:graphicFrameChg chg="add del mod">
          <ac:chgData name="may Yee" userId="16974bbd11094871" providerId="LiveId" clId="{9E2293DA-3559-4ABF-8C9B-0BF9EEE5B60D}" dt="2023-05-05T02:37:35.331" v="5198" actId="478"/>
          <ac:graphicFrameMkLst>
            <pc:docMk/>
            <pc:sldMk cId="3809932213" sldId="269"/>
            <ac:graphicFrameMk id="5" creationId="{E610ACD5-9DED-A848-1730-5D7AC326E235}"/>
          </ac:graphicFrameMkLst>
        </pc:graphicFrameChg>
        <pc:picChg chg="add mod">
          <ac:chgData name="may Yee" userId="16974bbd11094871" providerId="LiveId" clId="{9E2293DA-3559-4ABF-8C9B-0BF9EEE5B60D}" dt="2023-05-05T02:38:44.026" v="5213" actId="14100"/>
          <ac:picMkLst>
            <pc:docMk/>
            <pc:sldMk cId="3809932213" sldId="269"/>
            <ac:picMk id="4" creationId="{91A38EDD-BBE0-BCB1-672D-DD1D4BA876A4}"/>
          </ac:picMkLst>
        </pc:picChg>
        <pc:picChg chg="add mod">
          <ac:chgData name="may Yee" userId="16974bbd11094871" providerId="LiveId" clId="{9E2293DA-3559-4ABF-8C9B-0BF9EEE5B60D}" dt="2023-05-05T02:38:11.933" v="5205" actId="1076"/>
          <ac:picMkLst>
            <pc:docMk/>
            <pc:sldMk cId="3809932213" sldId="269"/>
            <ac:picMk id="6" creationId="{29230FA0-EDDF-C4EE-F3EB-4027A264E73D}"/>
          </ac:picMkLst>
        </pc:picChg>
      </pc:sldChg>
      <pc:sldChg chg="addSp delSp modSp new mod">
        <pc:chgData name="may Yee" userId="16974bbd11094871" providerId="LiveId" clId="{9E2293DA-3559-4ABF-8C9B-0BF9EEE5B60D}" dt="2023-05-05T02:31:12.032" v="5166" actId="1076"/>
        <pc:sldMkLst>
          <pc:docMk/>
          <pc:sldMk cId="5103432" sldId="270"/>
        </pc:sldMkLst>
        <pc:spChg chg="mod">
          <ac:chgData name="may Yee" userId="16974bbd11094871" providerId="LiveId" clId="{9E2293DA-3559-4ABF-8C9B-0BF9EEE5B60D}" dt="2023-05-05T02:30:59.915" v="5163" actId="14100"/>
          <ac:spMkLst>
            <pc:docMk/>
            <pc:sldMk cId="5103432" sldId="270"/>
            <ac:spMk id="2" creationId="{9D4133E8-42D9-056B-379A-5CB705CAC7D3}"/>
          </ac:spMkLst>
        </pc:spChg>
        <pc:spChg chg="del">
          <ac:chgData name="may Yee" userId="16974bbd11094871" providerId="LiveId" clId="{9E2293DA-3559-4ABF-8C9B-0BF9EEE5B60D}" dt="2023-05-04T14:29:56.682" v="3856"/>
          <ac:spMkLst>
            <pc:docMk/>
            <pc:sldMk cId="5103432" sldId="270"/>
            <ac:spMk id="3" creationId="{7941DB22-59D0-F1E1-C629-95C741521C4E}"/>
          </ac:spMkLst>
        </pc:spChg>
        <pc:spChg chg="add del">
          <ac:chgData name="may Yee" userId="16974bbd11094871" providerId="LiveId" clId="{9E2293DA-3559-4ABF-8C9B-0BF9EEE5B60D}" dt="2023-05-04T14:30:49.699" v="3912" actId="22"/>
          <ac:spMkLst>
            <pc:docMk/>
            <pc:sldMk cId="5103432" sldId="270"/>
            <ac:spMk id="6" creationId="{98A71B01-72B8-C478-9792-1A70B697B64B}"/>
          </ac:spMkLst>
        </pc:spChg>
        <pc:spChg chg="add mod">
          <ac:chgData name="may Yee" userId="16974bbd11094871" providerId="LiveId" clId="{9E2293DA-3559-4ABF-8C9B-0BF9EEE5B60D}" dt="2023-05-05T02:31:12.032" v="5166" actId="1076"/>
          <ac:spMkLst>
            <pc:docMk/>
            <pc:sldMk cId="5103432" sldId="270"/>
            <ac:spMk id="8" creationId="{F05E5EA6-E405-ADBA-892B-1F90A1562B1D}"/>
          </ac:spMkLst>
        </pc:spChg>
        <pc:picChg chg="add mod">
          <ac:chgData name="may Yee" userId="16974bbd11094871" providerId="LiveId" clId="{9E2293DA-3559-4ABF-8C9B-0BF9EEE5B60D}" dt="2023-05-05T02:31:06.554" v="5164" actId="1076"/>
          <ac:picMkLst>
            <pc:docMk/>
            <pc:sldMk cId="5103432" sldId="270"/>
            <ac:picMk id="4" creationId="{F0160F1D-2686-FFF5-0F02-F2EE2CE4BFA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2F1D8-57BB-4382-9DBE-5CF79CDF874C}" type="datetimeFigureOut">
              <a:rPr lang="en-MY" smtClean="0"/>
              <a:t>24/8/2023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14097-00BC-46AA-8C59-5185794464B3}" type="slidenum">
              <a:rPr lang="en-MY" smtClean="0"/>
              <a:t>‹#›</a:t>
            </a:fld>
            <a:endParaRPr lang="en-MY"/>
          </a:p>
        </p:txBody>
      </p:sp>
    </p:spTree>
    <p:extLst>
      <p:ext uri="{BB962C8B-B14F-4D97-AF65-F5344CB8AC3E}">
        <p14:creationId xmlns:p14="http://schemas.microsoft.com/office/powerpoint/2010/main" val="57445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8D32-C1BF-DDA3-FD1A-CBEBE3488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06E505E-98B1-0900-5CC1-85D722ED7E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D26049A4-1DA2-AA20-6754-C178FB853973}"/>
              </a:ext>
            </a:extLst>
          </p:cNvPr>
          <p:cNvSpPr>
            <a:spLocks noGrp="1"/>
          </p:cNvSpPr>
          <p:nvPr>
            <p:ph type="dt" sz="half" idx="10"/>
          </p:nvPr>
        </p:nvSpPr>
        <p:spPr/>
        <p:txBody>
          <a:bodyPr/>
          <a:lstStyle/>
          <a:p>
            <a:fld id="{CAE27E8A-3969-4604-A681-97275B9EB5EA}" type="datetime1">
              <a:rPr lang="en-MY" smtClean="0"/>
              <a:t>24/8/2023</a:t>
            </a:fld>
            <a:endParaRPr lang="en-MY"/>
          </a:p>
        </p:txBody>
      </p:sp>
      <p:sp>
        <p:nvSpPr>
          <p:cNvPr id="5" name="Footer Placeholder 4">
            <a:extLst>
              <a:ext uri="{FF2B5EF4-FFF2-40B4-BE49-F238E27FC236}">
                <a16:creationId xmlns:a16="http://schemas.microsoft.com/office/drawing/2014/main" id="{78D6B41B-2664-911E-FF0E-4E8AB6B10847}"/>
              </a:ext>
            </a:extLst>
          </p:cNvPr>
          <p:cNvSpPr>
            <a:spLocks noGrp="1"/>
          </p:cNvSpPr>
          <p:nvPr>
            <p:ph type="ftr" sz="quarter" idx="11"/>
          </p:nvPr>
        </p:nvSpPr>
        <p:spPr/>
        <p:txBody>
          <a:bodyPr/>
          <a:lstStyle/>
          <a:p>
            <a:r>
              <a:rPr lang="en-US"/>
              <a:t>Airbnb Price Prediction with Machine Learning</a:t>
            </a:r>
            <a:endParaRPr lang="en-MY"/>
          </a:p>
        </p:txBody>
      </p:sp>
      <p:sp>
        <p:nvSpPr>
          <p:cNvPr id="6" name="Slide Number Placeholder 5">
            <a:extLst>
              <a:ext uri="{FF2B5EF4-FFF2-40B4-BE49-F238E27FC236}">
                <a16:creationId xmlns:a16="http://schemas.microsoft.com/office/drawing/2014/main" id="{67C37C2E-4035-7FDC-D4B7-FE9A73A788AC}"/>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2931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DF2A-D047-68AD-21AB-D23E2D7D82CD}"/>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9253786-E83B-39B0-4340-850B17E1BB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484C5CB-4974-6372-6C44-2AAABD411742}"/>
              </a:ext>
            </a:extLst>
          </p:cNvPr>
          <p:cNvSpPr>
            <a:spLocks noGrp="1"/>
          </p:cNvSpPr>
          <p:nvPr>
            <p:ph type="dt" sz="half" idx="10"/>
          </p:nvPr>
        </p:nvSpPr>
        <p:spPr/>
        <p:txBody>
          <a:bodyPr/>
          <a:lstStyle/>
          <a:p>
            <a:fld id="{2C4C0EB9-5F26-423D-A54A-D60414EF9932}" type="datetime1">
              <a:rPr lang="en-MY" smtClean="0"/>
              <a:t>24/8/2023</a:t>
            </a:fld>
            <a:endParaRPr lang="en-MY"/>
          </a:p>
        </p:txBody>
      </p:sp>
      <p:sp>
        <p:nvSpPr>
          <p:cNvPr id="5" name="Footer Placeholder 4">
            <a:extLst>
              <a:ext uri="{FF2B5EF4-FFF2-40B4-BE49-F238E27FC236}">
                <a16:creationId xmlns:a16="http://schemas.microsoft.com/office/drawing/2014/main" id="{51122ACF-3FEB-1893-2067-2D6DBC3E565D}"/>
              </a:ext>
            </a:extLst>
          </p:cNvPr>
          <p:cNvSpPr>
            <a:spLocks noGrp="1"/>
          </p:cNvSpPr>
          <p:nvPr>
            <p:ph type="ftr" sz="quarter" idx="11"/>
          </p:nvPr>
        </p:nvSpPr>
        <p:spPr/>
        <p:txBody>
          <a:bodyPr/>
          <a:lstStyle/>
          <a:p>
            <a:r>
              <a:rPr lang="en-US"/>
              <a:t>Airbnb Price Prediction with Machine Learning</a:t>
            </a:r>
            <a:endParaRPr lang="en-MY"/>
          </a:p>
        </p:txBody>
      </p:sp>
      <p:sp>
        <p:nvSpPr>
          <p:cNvPr id="6" name="Slide Number Placeholder 5">
            <a:extLst>
              <a:ext uri="{FF2B5EF4-FFF2-40B4-BE49-F238E27FC236}">
                <a16:creationId xmlns:a16="http://schemas.microsoft.com/office/drawing/2014/main" id="{DEBA67D0-9F1C-C9F0-9F9A-97074DC2B0D3}"/>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343171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17CAEC-863C-80AD-5A9E-AA66ABA9FF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0BAE99E-FE93-197D-B799-0A58AC1BC0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C995A0A-B763-B61F-11E4-A71A5FF8723A}"/>
              </a:ext>
            </a:extLst>
          </p:cNvPr>
          <p:cNvSpPr>
            <a:spLocks noGrp="1"/>
          </p:cNvSpPr>
          <p:nvPr>
            <p:ph type="dt" sz="half" idx="10"/>
          </p:nvPr>
        </p:nvSpPr>
        <p:spPr/>
        <p:txBody>
          <a:bodyPr/>
          <a:lstStyle/>
          <a:p>
            <a:fld id="{85308ABE-9947-4B33-B19D-AAB2B3DE28E9}" type="datetime1">
              <a:rPr lang="en-MY" smtClean="0"/>
              <a:t>24/8/2023</a:t>
            </a:fld>
            <a:endParaRPr lang="en-MY"/>
          </a:p>
        </p:txBody>
      </p:sp>
      <p:sp>
        <p:nvSpPr>
          <p:cNvPr id="5" name="Footer Placeholder 4">
            <a:extLst>
              <a:ext uri="{FF2B5EF4-FFF2-40B4-BE49-F238E27FC236}">
                <a16:creationId xmlns:a16="http://schemas.microsoft.com/office/drawing/2014/main" id="{5F0E1EF6-61BF-BA5D-D328-A589B72C048E}"/>
              </a:ext>
            </a:extLst>
          </p:cNvPr>
          <p:cNvSpPr>
            <a:spLocks noGrp="1"/>
          </p:cNvSpPr>
          <p:nvPr>
            <p:ph type="ftr" sz="quarter" idx="11"/>
          </p:nvPr>
        </p:nvSpPr>
        <p:spPr/>
        <p:txBody>
          <a:bodyPr/>
          <a:lstStyle/>
          <a:p>
            <a:r>
              <a:rPr lang="en-US"/>
              <a:t>Airbnb Price Prediction with Machine Learning</a:t>
            </a:r>
            <a:endParaRPr lang="en-MY"/>
          </a:p>
        </p:txBody>
      </p:sp>
      <p:sp>
        <p:nvSpPr>
          <p:cNvPr id="6" name="Slide Number Placeholder 5">
            <a:extLst>
              <a:ext uri="{FF2B5EF4-FFF2-40B4-BE49-F238E27FC236}">
                <a16:creationId xmlns:a16="http://schemas.microsoft.com/office/drawing/2014/main" id="{46DDE59C-9843-0E80-1012-7433C9EFF707}"/>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239102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43E6-45E3-F63F-2F7E-B7DC81E35CC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695444B-9852-70B1-A69F-1E972D1724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9C94801-A79C-EBC2-F589-DF4A61099EE2}"/>
              </a:ext>
            </a:extLst>
          </p:cNvPr>
          <p:cNvSpPr>
            <a:spLocks noGrp="1"/>
          </p:cNvSpPr>
          <p:nvPr>
            <p:ph type="dt" sz="half" idx="10"/>
          </p:nvPr>
        </p:nvSpPr>
        <p:spPr/>
        <p:txBody>
          <a:bodyPr/>
          <a:lstStyle/>
          <a:p>
            <a:fld id="{A85E2F8D-632C-48B3-A6C7-95C7A7310C3B}" type="datetime1">
              <a:rPr lang="en-MY" smtClean="0"/>
              <a:t>24/8/2023</a:t>
            </a:fld>
            <a:endParaRPr lang="en-MY"/>
          </a:p>
        </p:txBody>
      </p:sp>
      <p:sp>
        <p:nvSpPr>
          <p:cNvPr id="5" name="Footer Placeholder 4">
            <a:extLst>
              <a:ext uri="{FF2B5EF4-FFF2-40B4-BE49-F238E27FC236}">
                <a16:creationId xmlns:a16="http://schemas.microsoft.com/office/drawing/2014/main" id="{55CFA49C-235F-1343-3C03-517222113A87}"/>
              </a:ext>
            </a:extLst>
          </p:cNvPr>
          <p:cNvSpPr>
            <a:spLocks noGrp="1"/>
          </p:cNvSpPr>
          <p:nvPr>
            <p:ph type="ftr" sz="quarter" idx="11"/>
          </p:nvPr>
        </p:nvSpPr>
        <p:spPr/>
        <p:txBody>
          <a:bodyPr/>
          <a:lstStyle/>
          <a:p>
            <a:r>
              <a:rPr lang="en-US"/>
              <a:t>Airbnb Price Prediction with Machine Learning</a:t>
            </a:r>
            <a:endParaRPr lang="en-MY"/>
          </a:p>
        </p:txBody>
      </p:sp>
      <p:sp>
        <p:nvSpPr>
          <p:cNvPr id="6" name="Slide Number Placeholder 5">
            <a:extLst>
              <a:ext uri="{FF2B5EF4-FFF2-40B4-BE49-F238E27FC236}">
                <a16:creationId xmlns:a16="http://schemas.microsoft.com/office/drawing/2014/main" id="{87101C7E-EB9D-4189-F76B-44D33A2ADED8}"/>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361150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CC14-E796-DE83-4BF0-687F0933E4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2D6A01D4-2784-79CB-CAE3-24BBECB5A0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5AD38D-1DAF-F647-0967-B178383409EF}"/>
              </a:ext>
            </a:extLst>
          </p:cNvPr>
          <p:cNvSpPr>
            <a:spLocks noGrp="1"/>
          </p:cNvSpPr>
          <p:nvPr>
            <p:ph type="dt" sz="half" idx="10"/>
          </p:nvPr>
        </p:nvSpPr>
        <p:spPr/>
        <p:txBody>
          <a:bodyPr/>
          <a:lstStyle/>
          <a:p>
            <a:fld id="{F734748A-E9FE-4D82-A2E9-3CFBD087F59E}" type="datetime1">
              <a:rPr lang="en-MY" smtClean="0"/>
              <a:t>24/8/2023</a:t>
            </a:fld>
            <a:endParaRPr lang="en-MY"/>
          </a:p>
        </p:txBody>
      </p:sp>
      <p:sp>
        <p:nvSpPr>
          <p:cNvPr id="5" name="Footer Placeholder 4">
            <a:extLst>
              <a:ext uri="{FF2B5EF4-FFF2-40B4-BE49-F238E27FC236}">
                <a16:creationId xmlns:a16="http://schemas.microsoft.com/office/drawing/2014/main" id="{17233D1F-DC47-CA3E-781B-0EA204673A61}"/>
              </a:ext>
            </a:extLst>
          </p:cNvPr>
          <p:cNvSpPr>
            <a:spLocks noGrp="1"/>
          </p:cNvSpPr>
          <p:nvPr>
            <p:ph type="ftr" sz="quarter" idx="11"/>
          </p:nvPr>
        </p:nvSpPr>
        <p:spPr/>
        <p:txBody>
          <a:bodyPr/>
          <a:lstStyle/>
          <a:p>
            <a:r>
              <a:rPr lang="en-US"/>
              <a:t>Airbnb Price Prediction with Machine Learning</a:t>
            </a:r>
            <a:endParaRPr lang="en-MY"/>
          </a:p>
        </p:txBody>
      </p:sp>
      <p:sp>
        <p:nvSpPr>
          <p:cNvPr id="6" name="Slide Number Placeholder 5">
            <a:extLst>
              <a:ext uri="{FF2B5EF4-FFF2-40B4-BE49-F238E27FC236}">
                <a16:creationId xmlns:a16="http://schemas.microsoft.com/office/drawing/2014/main" id="{AD7D5DCE-47B0-74DA-7031-B34EF6894060}"/>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339042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A73C-7E74-8A1F-9A37-B815C2DCB97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307C34B-427D-EB0B-971D-69A5EDADF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6F528A9-FD69-7AFE-2C17-B714537B1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B1910FB-4A23-C7C9-F10A-F237E2344B2E}"/>
              </a:ext>
            </a:extLst>
          </p:cNvPr>
          <p:cNvSpPr>
            <a:spLocks noGrp="1"/>
          </p:cNvSpPr>
          <p:nvPr>
            <p:ph type="dt" sz="half" idx="10"/>
          </p:nvPr>
        </p:nvSpPr>
        <p:spPr/>
        <p:txBody>
          <a:bodyPr/>
          <a:lstStyle/>
          <a:p>
            <a:fld id="{D5CD03DA-28C3-49E0-BB88-28F4887C2903}" type="datetime1">
              <a:rPr lang="en-MY" smtClean="0"/>
              <a:t>24/8/2023</a:t>
            </a:fld>
            <a:endParaRPr lang="en-MY"/>
          </a:p>
        </p:txBody>
      </p:sp>
      <p:sp>
        <p:nvSpPr>
          <p:cNvPr id="6" name="Footer Placeholder 5">
            <a:extLst>
              <a:ext uri="{FF2B5EF4-FFF2-40B4-BE49-F238E27FC236}">
                <a16:creationId xmlns:a16="http://schemas.microsoft.com/office/drawing/2014/main" id="{787DBFC2-68F1-5074-1E2D-143163284A72}"/>
              </a:ext>
            </a:extLst>
          </p:cNvPr>
          <p:cNvSpPr>
            <a:spLocks noGrp="1"/>
          </p:cNvSpPr>
          <p:nvPr>
            <p:ph type="ftr" sz="quarter" idx="11"/>
          </p:nvPr>
        </p:nvSpPr>
        <p:spPr/>
        <p:txBody>
          <a:bodyPr/>
          <a:lstStyle/>
          <a:p>
            <a:r>
              <a:rPr lang="en-US"/>
              <a:t>Airbnb Price Prediction with Machine Learning</a:t>
            </a:r>
            <a:endParaRPr lang="en-MY"/>
          </a:p>
        </p:txBody>
      </p:sp>
      <p:sp>
        <p:nvSpPr>
          <p:cNvPr id="7" name="Slide Number Placeholder 6">
            <a:extLst>
              <a:ext uri="{FF2B5EF4-FFF2-40B4-BE49-F238E27FC236}">
                <a16:creationId xmlns:a16="http://schemas.microsoft.com/office/drawing/2014/main" id="{5AEC104E-7427-67E5-3848-75DEA6AB14E5}"/>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73692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7BFA-2620-4B8C-2833-460286A10833}"/>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4BFA539-D902-1DF7-2013-8EFF87161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EF2C3-D0CC-26C5-4AA7-2215FE8C88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A69241D-3FCC-BFD5-50D9-304286AE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FE5C5-BF07-1EF6-C92A-1D15A4E038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6C03CD29-1153-6B73-E206-3549046392CD}"/>
              </a:ext>
            </a:extLst>
          </p:cNvPr>
          <p:cNvSpPr>
            <a:spLocks noGrp="1"/>
          </p:cNvSpPr>
          <p:nvPr>
            <p:ph type="dt" sz="half" idx="10"/>
          </p:nvPr>
        </p:nvSpPr>
        <p:spPr/>
        <p:txBody>
          <a:bodyPr/>
          <a:lstStyle/>
          <a:p>
            <a:fld id="{E4E6BC3F-A6CD-4C2D-9CFF-55BBB83B07E2}" type="datetime1">
              <a:rPr lang="en-MY" smtClean="0"/>
              <a:t>24/8/2023</a:t>
            </a:fld>
            <a:endParaRPr lang="en-MY"/>
          </a:p>
        </p:txBody>
      </p:sp>
      <p:sp>
        <p:nvSpPr>
          <p:cNvPr id="8" name="Footer Placeholder 7">
            <a:extLst>
              <a:ext uri="{FF2B5EF4-FFF2-40B4-BE49-F238E27FC236}">
                <a16:creationId xmlns:a16="http://schemas.microsoft.com/office/drawing/2014/main" id="{74C422D1-F94E-6EF2-DBC7-C50D0E9295F5}"/>
              </a:ext>
            </a:extLst>
          </p:cNvPr>
          <p:cNvSpPr>
            <a:spLocks noGrp="1"/>
          </p:cNvSpPr>
          <p:nvPr>
            <p:ph type="ftr" sz="quarter" idx="11"/>
          </p:nvPr>
        </p:nvSpPr>
        <p:spPr/>
        <p:txBody>
          <a:bodyPr/>
          <a:lstStyle/>
          <a:p>
            <a:r>
              <a:rPr lang="en-US"/>
              <a:t>Airbnb Price Prediction with Machine Learning</a:t>
            </a:r>
            <a:endParaRPr lang="en-MY"/>
          </a:p>
        </p:txBody>
      </p:sp>
      <p:sp>
        <p:nvSpPr>
          <p:cNvPr id="9" name="Slide Number Placeholder 8">
            <a:extLst>
              <a:ext uri="{FF2B5EF4-FFF2-40B4-BE49-F238E27FC236}">
                <a16:creationId xmlns:a16="http://schemas.microsoft.com/office/drawing/2014/main" id="{67A49CE1-1FE2-8B6A-B52A-0F831EB270F2}"/>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51887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CB3C-08DD-4BF5-FA35-9A27D7633185}"/>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4FB87B60-239D-AC2E-0D90-63320921ABF8}"/>
              </a:ext>
            </a:extLst>
          </p:cNvPr>
          <p:cNvSpPr>
            <a:spLocks noGrp="1"/>
          </p:cNvSpPr>
          <p:nvPr>
            <p:ph type="dt" sz="half" idx="10"/>
          </p:nvPr>
        </p:nvSpPr>
        <p:spPr/>
        <p:txBody>
          <a:bodyPr/>
          <a:lstStyle/>
          <a:p>
            <a:fld id="{4ABE3135-8C40-4ABF-A184-C8B68362B129}" type="datetime1">
              <a:rPr lang="en-MY" smtClean="0"/>
              <a:t>24/8/2023</a:t>
            </a:fld>
            <a:endParaRPr lang="en-MY"/>
          </a:p>
        </p:txBody>
      </p:sp>
      <p:sp>
        <p:nvSpPr>
          <p:cNvPr id="4" name="Footer Placeholder 3">
            <a:extLst>
              <a:ext uri="{FF2B5EF4-FFF2-40B4-BE49-F238E27FC236}">
                <a16:creationId xmlns:a16="http://schemas.microsoft.com/office/drawing/2014/main" id="{0ECBE59A-53CA-0E16-988B-56515809F7D8}"/>
              </a:ext>
            </a:extLst>
          </p:cNvPr>
          <p:cNvSpPr>
            <a:spLocks noGrp="1"/>
          </p:cNvSpPr>
          <p:nvPr>
            <p:ph type="ftr" sz="quarter" idx="11"/>
          </p:nvPr>
        </p:nvSpPr>
        <p:spPr/>
        <p:txBody>
          <a:bodyPr/>
          <a:lstStyle/>
          <a:p>
            <a:r>
              <a:rPr lang="en-US"/>
              <a:t>Airbnb Price Prediction with Machine Learning</a:t>
            </a:r>
            <a:endParaRPr lang="en-MY"/>
          </a:p>
        </p:txBody>
      </p:sp>
      <p:sp>
        <p:nvSpPr>
          <p:cNvPr id="5" name="Slide Number Placeholder 4">
            <a:extLst>
              <a:ext uri="{FF2B5EF4-FFF2-40B4-BE49-F238E27FC236}">
                <a16:creationId xmlns:a16="http://schemas.microsoft.com/office/drawing/2014/main" id="{B33F041C-7810-88DA-0664-DE6EA856851C}"/>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73559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45AB1-215F-EB5D-0A5C-24EAD484390B}"/>
              </a:ext>
            </a:extLst>
          </p:cNvPr>
          <p:cNvSpPr>
            <a:spLocks noGrp="1"/>
          </p:cNvSpPr>
          <p:nvPr>
            <p:ph type="dt" sz="half" idx="10"/>
          </p:nvPr>
        </p:nvSpPr>
        <p:spPr/>
        <p:txBody>
          <a:bodyPr/>
          <a:lstStyle/>
          <a:p>
            <a:fld id="{077361A1-A670-4350-8422-09EB7F9FBCB6}" type="datetime1">
              <a:rPr lang="en-MY" smtClean="0"/>
              <a:t>24/8/2023</a:t>
            </a:fld>
            <a:endParaRPr lang="en-MY"/>
          </a:p>
        </p:txBody>
      </p:sp>
      <p:sp>
        <p:nvSpPr>
          <p:cNvPr id="3" name="Footer Placeholder 2">
            <a:extLst>
              <a:ext uri="{FF2B5EF4-FFF2-40B4-BE49-F238E27FC236}">
                <a16:creationId xmlns:a16="http://schemas.microsoft.com/office/drawing/2014/main" id="{790B2D34-4136-70CB-8CE2-97C5938F1C6D}"/>
              </a:ext>
            </a:extLst>
          </p:cNvPr>
          <p:cNvSpPr>
            <a:spLocks noGrp="1"/>
          </p:cNvSpPr>
          <p:nvPr>
            <p:ph type="ftr" sz="quarter" idx="11"/>
          </p:nvPr>
        </p:nvSpPr>
        <p:spPr/>
        <p:txBody>
          <a:bodyPr/>
          <a:lstStyle/>
          <a:p>
            <a:r>
              <a:rPr lang="en-US"/>
              <a:t>Airbnb Price Prediction with Machine Learning</a:t>
            </a:r>
            <a:endParaRPr lang="en-MY"/>
          </a:p>
        </p:txBody>
      </p:sp>
      <p:sp>
        <p:nvSpPr>
          <p:cNvPr id="4" name="Slide Number Placeholder 3">
            <a:extLst>
              <a:ext uri="{FF2B5EF4-FFF2-40B4-BE49-F238E27FC236}">
                <a16:creationId xmlns:a16="http://schemas.microsoft.com/office/drawing/2014/main" id="{5708C92D-3924-96D6-6B25-5F51E347E0A4}"/>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279431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5C42-F172-F29D-B21D-9956F1F84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36772FB1-8014-B083-3AA1-61A3A07E3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DEB062D-B21A-0187-38E0-D235E8AC7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8B458-E1D4-9041-40D6-36D27A366289}"/>
              </a:ext>
            </a:extLst>
          </p:cNvPr>
          <p:cNvSpPr>
            <a:spLocks noGrp="1"/>
          </p:cNvSpPr>
          <p:nvPr>
            <p:ph type="dt" sz="half" idx="10"/>
          </p:nvPr>
        </p:nvSpPr>
        <p:spPr/>
        <p:txBody>
          <a:bodyPr/>
          <a:lstStyle/>
          <a:p>
            <a:fld id="{F6ED4123-1122-42AD-8104-4E43460EA73D}" type="datetime1">
              <a:rPr lang="en-MY" smtClean="0"/>
              <a:t>24/8/2023</a:t>
            </a:fld>
            <a:endParaRPr lang="en-MY"/>
          </a:p>
        </p:txBody>
      </p:sp>
      <p:sp>
        <p:nvSpPr>
          <p:cNvPr id="6" name="Footer Placeholder 5">
            <a:extLst>
              <a:ext uri="{FF2B5EF4-FFF2-40B4-BE49-F238E27FC236}">
                <a16:creationId xmlns:a16="http://schemas.microsoft.com/office/drawing/2014/main" id="{AE3E213E-F236-0A18-5D5A-5F463DCF03A2}"/>
              </a:ext>
            </a:extLst>
          </p:cNvPr>
          <p:cNvSpPr>
            <a:spLocks noGrp="1"/>
          </p:cNvSpPr>
          <p:nvPr>
            <p:ph type="ftr" sz="quarter" idx="11"/>
          </p:nvPr>
        </p:nvSpPr>
        <p:spPr/>
        <p:txBody>
          <a:bodyPr/>
          <a:lstStyle/>
          <a:p>
            <a:r>
              <a:rPr lang="en-US"/>
              <a:t>Airbnb Price Prediction with Machine Learning</a:t>
            </a:r>
            <a:endParaRPr lang="en-MY"/>
          </a:p>
        </p:txBody>
      </p:sp>
      <p:sp>
        <p:nvSpPr>
          <p:cNvPr id="7" name="Slide Number Placeholder 6">
            <a:extLst>
              <a:ext uri="{FF2B5EF4-FFF2-40B4-BE49-F238E27FC236}">
                <a16:creationId xmlns:a16="http://schemas.microsoft.com/office/drawing/2014/main" id="{AF222F0C-6051-0909-28D4-7D28409E8AA5}"/>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188098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3875-7E46-709C-D252-65DB19AB8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AF1640C6-330C-4BA5-2346-46A4386EC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4E1FE1C5-6F51-B838-3C6D-B98014F3B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50DE1-955A-42D7-8157-2E44E1773712}"/>
              </a:ext>
            </a:extLst>
          </p:cNvPr>
          <p:cNvSpPr>
            <a:spLocks noGrp="1"/>
          </p:cNvSpPr>
          <p:nvPr>
            <p:ph type="dt" sz="half" idx="10"/>
          </p:nvPr>
        </p:nvSpPr>
        <p:spPr/>
        <p:txBody>
          <a:bodyPr/>
          <a:lstStyle/>
          <a:p>
            <a:fld id="{645C9715-0DE4-42FF-B123-20D3FD73D95A}" type="datetime1">
              <a:rPr lang="en-MY" smtClean="0"/>
              <a:t>24/8/2023</a:t>
            </a:fld>
            <a:endParaRPr lang="en-MY"/>
          </a:p>
        </p:txBody>
      </p:sp>
      <p:sp>
        <p:nvSpPr>
          <p:cNvPr id="6" name="Footer Placeholder 5">
            <a:extLst>
              <a:ext uri="{FF2B5EF4-FFF2-40B4-BE49-F238E27FC236}">
                <a16:creationId xmlns:a16="http://schemas.microsoft.com/office/drawing/2014/main" id="{BD929ADE-C20A-FBBF-6096-E9F8870E1A4C}"/>
              </a:ext>
            </a:extLst>
          </p:cNvPr>
          <p:cNvSpPr>
            <a:spLocks noGrp="1"/>
          </p:cNvSpPr>
          <p:nvPr>
            <p:ph type="ftr" sz="quarter" idx="11"/>
          </p:nvPr>
        </p:nvSpPr>
        <p:spPr/>
        <p:txBody>
          <a:bodyPr/>
          <a:lstStyle/>
          <a:p>
            <a:r>
              <a:rPr lang="en-US"/>
              <a:t>Airbnb Price Prediction with Machine Learning</a:t>
            </a:r>
            <a:endParaRPr lang="en-MY"/>
          </a:p>
        </p:txBody>
      </p:sp>
      <p:sp>
        <p:nvSpPr>
          <p:cNvPr id="7" name="Slide Number Placeholder 6">
            <a:extLst>
              <a:ext uri="{FF2B5EF4-FFF2-40B4-BE49-F238E27FC236}">
                <a16:creationId xmlns:a16="http://schemas.microsoft.com/office/drawing/2014/main" id="{F1D685A6-8B15-E212-8E1E-43E1DB43159D}"/>
              </a:ext>
            </a:extLst>
          </p:cNvPr>
          <p:cNvSpPr>
            <a:spLocks noGrp="1"/>
          </p:cNvSpPr>
          <p:nvPr>
            <p:ph type="sldNum" sz="quarter" idx="12"/>
          </p:nvPr>
        </p:nvSpPr>
        <p:spPr/>
        <p:txBody>
          <a:bodyPr/>
          <a:lstStyle/>
          <a:p>
            <a:fld id="{B3B0A137-21E5-4F56-90AF-86DFE435566D}" type="slidenum">
              <a:rPr lang="en-MY" smtClean="0"/>
              <a:t>‹#›</a:t>
            </a:fld>
            <a:endParaRPr lang="en-MY"/>
          </a:p>
        </p:txBody>
      </p:sp>
    </p:spTree>
    <p:extLst>
      <p:ext uri="{BB962C8B-B14F-4D97-AF65-F5344CB8AC3E}">
        <p14:creationId xmlns:p14="http://schemas.microsoft.com/office/powerpoint/2010/main" val="3942647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02A02-E42D-2F60-ED82-842E7B9B7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DDE7C52-0938-BFAF-BF65-4BD75E2A8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CF10CA8-7B34-3A73-29F8-B5452A7CD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C90A1-1528-469C-8588-31C000F4B83F}" type="datetime1">
              <a:rPr lang="en-MY" smtClean="0"/>
              <a:t>24/8/2023</a:t>
            </a:fld>
            <a:endParaRPr lang="en-MY"/>
          </a:p>
        </p:txBody>
      </p:sp>
      <p:sp>
        <p:nvSpPr>
          <p:cNvPr id="5" name="Footer Placeholder 4">
            <a:extLst>
              <a:ext uri="{FF2B5EF4-FFF2-40B4-BE49-F238E27FC236}">
                <a16:creationId xmlns:a16="http://schemas.microsoft.com/office/drawing/2014/main" id="{E7F017A2-6A30-2103-0441-A0F1396DB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Airbnb Price Prediction with Machine Learning</a:t>
            </a:r>
            <a:endParaRPr lang="en-MY"/>
          </a:p>
        </p:txBody>
      </p:sp>
      <p:sp>
        <p:nvSpPr>
          <p:cNvPr id="6" name="Slide Number Placeholder 5">
            <a:extLst>
              <a:ext uri="{FF2B5EF4-FFF2-40B4-BE49-F238E27FC236}">
                <a16:creationId xmlns:a16="http://schemas.microsoft.com/office/drawing/2014/main" id="{6AC3D3DA-3B69-DA98-1151-D5485E02C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0A137-21E5-4F56-90AF-86DFE435566D}" type="slidenum">
              <a:rPr lang="en-MY" smtClean="0"/>
              <a:t>‹#›</a:t>
            </a:fld>
            <a:endParaRPr lang="en-MY"/>
          </a:p>
        </p:txBody>
      </p:sp>
    </p:spTree>
    <p:extLst>
      <p:ext uri="{BB962C8B-B14F-4D97-AF65-F5344CB8AC3E}">
        <p14:creationId xmlns:p14="http://schemas.microsoft.com/office/powerpoint/2010/main" val="2979565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B0C4-53E3-5343-1218-7B50E901A3EA}"/>
              </a:ext>
            </a:extLst>
          </p:cNvPr>
          <p:cNvSpPr>
            <a:spLocks noGrp="1"/>
          </p:cNvSpPr>
          <p:nvPr>
            <p:ph type="ctrTitle"/>
          </p:nvPr>
        </p:nvSpPr>
        <p:spPr>
          <a:xfrm>
            <a:off x="1524000" y="1570232"/>
            <a:ext cx="9144000" cy="2387600"/>
          </a:xfrm>
        </p:spPr>
        <p:txBody>
          <a:bodyPr/>
          <a:lstStyle/>
          <a:p>
            <a:r>
              <a:rPr lang="en-MY" dirty="0">
                <a:latin typeface="Georgia (Headings)"/>
              </a:rPr>
              <a:t>Airbnb Price Prediction with Machine Learning</a:t>
            </a:r>
          </a:p>
        </p:txBody>
      </p:sp>
      <p:sp>
        <p:nvSpPr>
          <p:cNvPr id="3" name="TextBox 2">
            <a:extLst>
              <a:ext uri="{FF2B5EF4-FFF2-40B4-BE49-F238E27FC236}">
                <a16:creationId xmlns:a16="http://schemas.microsoft.com/office/drawing/2014/main" id="{65C618CB-B9E6-EDF0-121A-F903E4D2DFD5}"/>
              </a:ext>
            </a:extLst>
          </p:cNvPr>
          <p:cNvSpPr txBox="1"/>
          <p:nvPr/>
        </p:nvSpPr>
        <p:spPr>
          <a:xfrm>
            <a:off x="63611" y="6488668"/>
            <a:ext cx="4205591" cy="369332"/>
          </a:xfrm>
          <a:prstGeom prst="rect">
            <a:avLst/>
          </a:prstGeom>
          <a:noFill/>
        </p:spPr>
        <p:txBody>
          <a:bodyPr wrap="square" rtlCol="0">
            <a:spAutoFit/>
          </a:bodyPr>
          <a:lstStyle/>
          <a:p>
            <a:r>
              <a:rPr lang="en-MY" dirty="0"/>
              <a:t>Prepared by: </a:t>
            </a:r>
            <a:r>
              <a:rPr lang="en-MY" dirty="0" err="1"/>
              <a:t>Kiu</a:t>
            </a:r>
            <a:r>
              <a:rPr lang="en-MY" dirty="0"/>
              <a:t> May Yee (1211405279)</a:t>
            </a:r>
          </a:p>
        </p:txBody>
      </p:sp>
      <p:sp>
        <p:nvSpPr>
          <p:cNvPr id="8" name="Title 1">
            <a:extLst>
              <a:ext uri="{FF2B5EF4-FFF2-40B4-BE49-F238E27FC236}">
                <a16:creationId xmlns:a16="http://schemas.microsoft.com/office/drawing/2014/main" id="{B8BB5BE5-11DB-831F-17B2-695D5FD38C94}"/>
              </a:ext>
            </a:extLst>
          </p:cNvPr>
          <p:cNvSpPr txBox="1">
            <a:spLocks/>
          </p:cNvSpPr>
          <p:nvPr/>
        </p:nvSpPr>
        <p:spPr>
          <a:xfrm>
            <a:off x="63611" y="580444"/>
            <a:ext cx="7035578" cy="116884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SG" sz="1800" dirty="0">
                <a:solidFill>
                  <a:srgbClr val="0945A5"/>
                </a:solidFill>
                <a:effectLst/>
                <a:latin typeface="Bahnschrift" panose="020B0502040204020203" pitchFamily="34" charset="0"/>
                <a:ea typeface="SimSun" panose="02010600030101010101" pitchFamily="2" charset="-122"/>
                <a:cs typeface="Times New Roman" panose="02020603050405020304" pitchFamily="18" charset="0"/>
              </a:rPr>
              <a:t>TMP 7801 Master Project: Project</a:t>
            </a:r>
            <a:endParaRPr lang="en-MY" dirty="0"/>
          </a:p>
        </p:txBody>
      </p:sp>
      <p:sp>
        <p:nvSpPr>
          <p:cNvPr id="4" name="TextBox 3">
            <a:extLst>
              <a:ext uri="{FF2B5EF4-FFF2-40B4-BE49-F238E27FC236}">
                <a16:creationId xmlns:a16="http://schemas.microsoft.com/office/drawing/2014/main" id="{33C0A9D7-F112-127F-10CF-F10C3D2913C9}"/>
              </a:ext>
            </a:extLst>
          </p:cNvPr>
          <p:cNvSpPr txBox="1"/>
          <p:nvPr/>
        </p:nvSpPr>
        <p:spPr>
          <a:xfrm>
            <a:off x="6261751" y="3983733"/>
            <a:ext cx="3827453" cy="369332"/>
          </a:xfrm>
          <a:prstGeom prst="rect">
            <a:avLst/>
          </a:prstGeom>
          <a:noFill/>
        </p:spPr>
        <p:txBody>
          <a:bodyPr wrap="square" rtlCol="0">
            <a:spAutoFit/>
          </a:bodyPr>
          <a:lstStyle/>
          <a:p>
            <a:pPr algn="r"/>
            <a:r>
              <a:rPr lang="en-MY" dirty="0"/>
              <a:t>24-August-2023</a:t>
            </a:r>
          </a:p>
        </p:txBody>
      </p:sp>
    </p:spTree>
    <p:extLst>
      <p:ext uri="{BB962C8B-B14F-4D97-AF65-F5344CB8AC3E}">
        <p14:creationId xmlns:p14="http://schemas.microsoft.com/office/powerpoint/2010/main" val="560653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FE5-7679-AF1A-DF0A-B51A80E20690}"/>
              </a:ext>
            </a:extLst>
          </p:cNvPr>
          <p:cNvSpPr>
            <a:spLocks noGrp="1"/>
          </p:cNvSpPr>
          <p:nvPr>
            <p:ph type="title"/>
          </p:nvPr>
        </p:nvSpPr>
        <p:spPr>
          <a:xfrm>
            <a:off x="103041" y="986154"/>
            <a:ext cx="11980101" cy="404107"/>
          </a:xfrm>
          <a:solidFill>
            <a:schemeClr val="bg1">
              <a:lumMod val="85000"/>
            </a:schemeClr>
          </a:solidFill>
        </p:spPr>
        <p:txBody>
          <a:bodyPr>
            <a:normAutofit fontScale="90000"/>
          </a:bodyPr>
          <a:lstStyle/>
          <a:p>
            <a:r>
              <a:rPr lang="en-MY" sz="2400" b="1" dirty="0">
                <a:latin typeface="Arial (Body)"/>
              </a:rPr>
              <a:t>Feature Selection </a:t>
            </a:r>
          </a:p>
        </p:txBody>
      </p:sp>
      <p:sp>
        <p:nvSpPr>
          <p:cNvPr id="3" name="Content Placeholder 2">
            <a:extLst>
              <a:ext uri="{FF2B5EF4-FFF2-40B4-BE49-F238E27FC236}">
                <a16:creationId xmlns:a16="http://schemas.microsoft.com/office/drawing/2014/main" id="{7572A773-EEF2-8E5C-CDA9-954F0C8B009B}"/>
              </a:ext>
            </a:extLst>
          </p:cNvPr>
          <p:cNvSpPr>
            <a:spLocks noGrp="1"/>
          </p:cNvSpPr>
          <p:nvPr>
            <p:ph idx="1"/>
          </p:nvPr>
        </p:nvSpPr>
        <p:spPr>
          <a:xfrm>
            <a:off x="103041" y="1560503"/>
            <a:ext cx="11980102" cy="4311344"/>
          </a:xfrm>
        </p:spPr>
        <p:txBody>
          <a:bodyPr>
            <a:normAutofit/>
          </a:bodyPr>
          <a:lstStyle/>
          <a:p>
            <a:pPr algn="just"/>
            <a:r>
              <a:rPr lang="en-US" sz="2000" dirty="0">
                <a:latin typeface="Arial" panose="020B0604020202020204" pitchFamily="34" charset="0"/>
                <a:cs typeface="Arial" panose="020B0604020202020204" pitchFamily="34" charset="0"/>
              </a:rPr>
              <a:t>To select only relevant data and eliminating redundant features in the dataset. </a:t>
            </a:r>
          </a:p>
          <a:p>
            <a:pPr algn="just"/>
            <a:r>
              <a:rPr lang="en-US" sz="2000" dirty="0">
                <a:latin typeface="Arial" panose="020B0604020202020204" pitchFamily="34" charset="0"/>
                <a:cs typeface="Arial" panose="020B0604020202020204" pitchFamily="34" charset="0"/>
              </a:rPr>
              <a:t>Some of the features are more important, and shows greater correlation to the listing price. </a:t>
            </a:r>
          </a:p>
          <a:p>
            <a:pPr algn="just"/>
            <a:r>
              <a:rPr lang="en-US" sz="2000" dirty="0">
                <a:latin typeface="Arial" panose="020B0604020202020204" pitchFamily="34" charset="0"/>
                <a:cs typeface="Arial" panose="020B0604020202020204" pitchFamily="34" charset="0"/>
              </a:rPr>
              <a:t>Helps to increase the prediction power of the of the selected algorithms, and give a more robust model.</a:t>
            </a:r>
          </a:p>
          <a:p>
            <a:pPr algn="just"/>
            <a:r>
              <a:rPr lang="en-US" sz="2000" dirty="0">
                <a:latin typeface="Arial" panose="020B0604020202020204" pitchFamily="34" charset="0"/>
                <a:cs typeface="Arial" panose="020B0604020202020204" pitchFamily="34" charset="0"/>
              </a:rPr>
              <a:t>Certain algorithms have built in method to select critical features:</a:t>
            </a:r>
          </a:p>
          <a:p>
            <a:pPr lvl="1" algn="just"/>
            <a:r>
              <a:rPr lang="en-US" sz="1800" b="1" dirty="0">
                <a:latin typeface="Arial" panose="020B0604020202020204" pitchFamily="34" charset="0"/>
                <a:cs typeface="Arial" panose="020B0604020202020204" pitchFamily="34" charset="0"/>
              </a:rPr>
              <a:t> Lasso regression :-</a:t>
            </a:r>
            <a:endParaRPr lang="en-US" sz="1800" dirty="0">
              <a:latin typeface="Arial" panose="020B0604020202020204" pitchFamily="34" charset="0"/>
              <a:cs typeface="Arial" panose="020B0604020202020204" pitchFamily="34" charset="0"/>
            </a:endParaRPr>
          </a:p>
          <a:p>
            <a:pPr lvl="2" algn="just"/>
            <a:r>
              <a:rPr lang="en-MY" sz="1600" dirty="0">
                <a:latin typeface="Arial" panose="020B0604020202020204" pitchFamily="34" charset="0"/>
                <a:cs typeface="Arial" panose="020B0604020202020204" pitchFamily="34" charset="0"/>
              </a:rPr>
              <a:t>select a subset of the important features while shrinking the coefficient of the others to zero (</a:t>
            </a:r>
            <a:r>
              <a:rPr lang="en-US" sz="1600" dirty="0">
                <a:latin typeface="Arial" panose="020B0604020202020204" pitchFamily="34" charset="0"/>
                <a:cs typeface="Arial" panose="020B0604020202020204" pitchFamily="34" charset="0"/>
              </a:rPr>
              <a:t>Masrom et al.(2022) and Liu (2021)).</a:t>
            </a:r>
          </a:p>
          <a:p>
            <a:pPr marL="914400" lvl="2" indent="0" algn="just">
              <a:buNone/>
            </a:pPr>
            <a:endParaRPr lang="en-US" sz="1600" dirty="0">
              <a:latin typeface="Arial" panose="020B0604020202020204" pitchFamily="34" charset="0"/>
              <a:cs typeface="Arial" panose="020B0604020202020204" pitchFamily="34" charset="0"/>
            </a:endParaRPr>
          </a:p>
          <a:p>
            <a:pPr lvl="1" algn="just"/>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Correlation based feature selection (CFS) :-</a:t>
            </a:r>
          </a:p>
          <a:p>
            <a:pPr lvl="2" algn="just"/>
            <a:r>
              <a:rPr lang="en-US" sz="1600" dirty="0">
                <a:latin typeface="Arial" panose="020B0604020202020204" pitchFamily="34" charset="0"/>
                <a:cs typeface="Arial" panose="020B0604020202020204" pitchFamily="34" charset="0"/>
              </a:rPr>
              <a:t>filter technique by calculating the correlation between each input variable to the output label. (Kirkos (2021))</a:t>
            </a:r>
          </a:p>
        </p:txBody>
      </p:sp>
      <p:sp>
        <p:nvSpPr>
          <p:cNvPr id="4" name="Title 1">
            <a:extLst>
              <a:ext uri="{FF2B5EF4-FFF2-40B4-BE49-F238E27FC236}">
                <a16:creationId xmlns:a16="http://schemas.microsoft.com/office/drawing/2014/main" id="{156A3CA6-4051-D865-2FB8-06548670508F}"/>
              </a:ext>
            </a:extLst>
          </p:cNvPr>
          <p:cNvSpPr txBox="1">
            <a:spLocks/>
          </p:cNvSpPr>
          <p:nvPr/>
        </p:nvSpPr>
        <p:spPr>
          <a:xfrm>
            <a:off x="194552" y="154179"/>
            <a:ext cx="10281343" cy="746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Literature Review</a:t>
            </a:r>
          </a:p>
        </p:txBody>
      </p:sp>
      <p:sp>
        <p:nvSpPr>
          <p:cNvPr id="5" name="Slide Number Placeholder 4">
            <a:extLst>
              <a:ext uri="{FF2B5EF4-FFF2-40B4-BE49-F238E27FC236}">
                <a16:creationId xmlns:a16="http://schemas.microsoft.com/office/drawing/2014/main" id="{896D892E-AF70-BE56-564E-A457CA64ECEF}"/>
              </a:ext>
            </a:extLst>
          </p:cNvPr>
          <p:cNvSpPr>
            <a:spLocks noGrp="1"/>
          </p:cNvSpPr>
          <p:nvPr>
            <p:ph type="sldNum" sz="quarter" idx="12"/>
          </p:nvPr>
        </p:nvSpPr>
        <p:spPr/>
        <p:txBody>
          <a:bodyPr/>
          <a:lstStyle/>
          <a:p>
            <a:fld id="{B3B0A137-21E5-4F56-90AF-86DFE435566D}" type="slidenum">
              <a:rPr lang="en-MY" smtClean="0"/>
              <a:t>10</a:t>
            </a:fld>
            <a:endParaRPr lang="en-MY"/>
          </a:p>
        </p:txBody>
      </p:sp>
      <p:sp>
        <p:nvSpPr>
          <p:cNvPr id="6" name="Footer Placeholder 5">
            <a:extLst>
              <a:ext uri="{FF2B5EF4-FFF2-40B4-BE49-F238E27FC236}">
                <a16:creationId xmlns:a16="http://schemas.microsoft.com/office/drawing/2014/main" id="{8AE13E02-78CF-05D0-A948-EDEFAD13E9D7}"/>
              </a:ext>
            </a:extLst>
          </p:cNvPr>
          <p:cNvSpPr>
            <a:spLocks noGrp="1"/>
          </p:cNvSpPr>
          <p:nvPr>
            <p:ph type="ftr" sz="quarter" idx="11"/>
          </p:nvPr>
        </p:nvSpPr>
        <p:spPr/>
        <p:txBody>
          <a:bodyPr/>
          <a:lstStyle/>
          <a:p>
            <a:r>
              <a:rPr lang="en-US"/>
              <a:t>Airbnb Price Prediction with Machine Learning</a:t>
            </a:r>
            <a:endParaRPr lang="en-MY"/>
          </a:p>
        </p:txBody>
      </p:sp>
      <p:sp>
        <p:nvSpPr>
          <p:cNvPr id="7" name="Date Placeholder 6">
            <a:extLst>
              <a:ext uri="{FF2B5EF4-FFF2-40B4-BE49-F238E27FC236}">
                <a16:creationId xmlns:a16="http://schemas.microsoft.com/office/drawing/2014/main" id="{C4EBF170-2D62-B283-D237-6FE465BC379E}"/>
              </a:ext>
            </a:extLst>
          </p:cNvPr>
          <p:cNvSpPr>
            <a:spLocks noGrp="1"/>
          </p:cNvSpPr>
          <p:nvPr>
            <p:ph type="dt" sz="half" idx="10"/>
          </p:nvPr>
        </p:nvSpPr>
        <p:spPr/>
        <p:txBody>
          <a:bodyPr/>
          <a:lstStyle/>
          <a:p>
            <a:fld id="{82B4964A-920A-4566-887E-800E7E4A633C}" type="datetime1">
              <a:rPr lang="en-MY" smtClean="0"/>
              <a:t>24/8/2023</a:t>
            </a:fld>
            <a:endParaRPr lang="en-MY"/>
          </a:p>
        </p:txBody>
      </p:sp>
    </p:spTree>
    <p:extLst>
      <p:ext uri="{BB962C8B-B14F-4D97-AF65-F5344CB8AC3E}">
        <p14:creationId xmlns:p14="http://schemas.microsoft.com/office/powerpoint/2010/main" val="245006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FE5-7679-AF1A-DF0A-B51A80E20690}"/>
              </a:ext>
            </a:extLst>
          </p:cNvPr>
          <p:cNvSpPr>
            <a:spLocks noGrp="1"/>
          </p:cNvSpPr>
          <p:nvPr>
            <p:ph type="title"/>
          </p:nvPr>
        </p:nvSpPr>
        <p:spPr>
          <a:xfrm>
            <a:off x="103041" y="986154"/>
            <a:ext cx="11980101" cy="404107"/>
          </a:xfrm>
          <a:solidFill>
            <a:schemeClr val="bg1">
              <a:lumMod val="85000"/>
            </a:schemeClr>
          </a:solidFill>
        </p:spPr>
        <p:txBody>
          <a:bodyPr>
            <a:normAutofit fontScale="90000"/>
          </a:bodyPr>
          <a:lstStyle/>
          <a:p>
            <a:r>
              <a:rPr lang="en-MY" sz="2400" b="1" dirty="0">
                <a:latin typeface="Arial (Body)"/>
              </a:rPr>
              <a:t>Summary</a:t>
            </a:r>
          </a:p>
        </p:txBody>
      </p:sp>
      <p:sp>
        <p:nvSpPr>
          <p:cNvPr id="3" name="Content Placeholder 2">
            <a:extLst>
              <a:ext uri="{FF2B5EF4-FFF2-40B4-BE49-F238E27FC236}">
                <a16:creationId xmlns:a16="http://schemas.microsoft.com/office/drawing/2014/main" id="{7572A773-EEF2-8E5C-CDA9-954F0C8B009B}"/>
              </a:ext>
            </a:extLst>
          </p:cNvPr>
          <p:cNvSpPr>
            <a:spLocks noGrp="1"/>
          </p:cNvSpPr>
          <p:nvPr>
            <p:ph idx="1"/>
          </p:nvPr>
        </p:nvSpPr>
        <p:spPr>
          <a:xfrm>
            <a:off x="103041" y="1560503"/>
            <a:ext cx="11980102" cy="4311344"/>
          </a:xfrm>
        </p:spPr>
        <p:txBody>
          <a:bodyPr>
            <a:normAutofit/>
          </a:bodyPr>
          <a:lstStyle/>
          <a:p>
            <a:pPr algn="just"/>
            <a:r>
              <a:rPr lang="en-US" sz="2000" dirty="0">
                <a:latin typeface="Arial" panose="020B0604020202020204" pitchFamily="34" charset="0"/>
                <a:cs typeface="Arial" panose="020B0604020202020204" pitchFamily="34" charset="0"/>
              </a:rPr>
              <a:t>Many studies applied machine learning methods to predict </a:t>
            </a:r>
            <a:r>
              <a:rPr lang="en-US" sz="2000">
                <a:latin typeface="Arial" panose="020B0604020202020204" pitchFamily="34" charset="0"/>
                <a:cs typeface="Arial" panose="020B0604020202020204" pitchFamily="34" charset="0"/>
              </a:rPr>
              <a:t>Airbnb price.</a:t>
            </a: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However, some features are redundant and may affect the performance and the generalizability of the machine learning algorithms.</a:t>
            </a:r>
          </a:p>
          <a:p>
            <a:pPr algn="just"/>
            <a:r>
              <a:rPr lang="en-US" sz="2000" dirty="0">
                <a:latin typeface="Arial" panose="020B0604020202020204" pitchFamily="34" charset="0"/>
                <a:cs typeface="Arial" panose="020B0604020202020204" pitchFamily="34" charset="0"/>
              </a:rPr>
              <a:t>Although some studies did apply feature selection, they may not be effective to identify the set of informative features. </a:t>
            </a:r>
          </a:p>
          <a:p>
            <a:pPr algn="just"/>
            <a:r>
              <a:rPr lang="en-US" sz="2000" dirty="0">
                <a:latin typeface="Arial" panose="020B0604020202020204" pitchFamily="34" charset="0"/>
                <a:cs typeface="Arial" panose="020B0604020202020204" pitchFamily="34" charset="0"/>
              </a:rPr>
              <a:t>Rather than applying feature selection separately before the modelling process, we applied an implicit feature selection that incorporates feature selection within the modelling process.</a:t>
            </a:r>
          </a:p>
          <a:p>
            <a:pPr marL="0" indent="0" algn="just">
              <a:buNone/>
            </a:pP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156A3CA6-4051-D865-2FB8-06548670508F}"/>
              </a:ext>
            </a:extLst>
          </p:cNvPr>
          <p:cNvSpPr txBox="1">
            <a:spLocks/>
          </p:cNvSpPr>
          <p:nvPr/>
        </p:nvSpPr>
        <p:spPr>
          <a:xfrm>
            <a:off x="194552" y="154179"/>
            <a:ext cx="10281343" cy="746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Literature Review</a:t>
            </a:r>
          </a:p>
        </p:txBody>
      </p:sp>
      <p:sp>
        <p:nvSpPr>
          <p:cNvPr id="5" name="Slide Number Placeholder 4">
            <a:extLst>
              <a:ext uri="{FF2B5EF4-FFF2-40B4-BE49-F238E27FC236}">
                <a16:creationId xmlns:a16="http://schemas.microsoft.com/office/drawing/2014/main" id="{896D892E-AF70-BE56-564E-A457CA64ECEF}"/>
              </a:ext>
            </a:extLst>
          </p:cNvPr>
          <p:cNvSpPr>
            <a:spLocks noGrp="1"/>
          </p:cNvSpPr>
          <p:nvPr>
            <p:ph type="sldNum" sz="quarter" idx="12"/>
          </p:nvPr>
        </p:nvSpPr>
        <p:spPr/>
        <p:txBody>
          <a:bodyPr/>
          <a:lstStyle/>
          <a:p>
            <a:fld id="{B3B0A137-21E5-4F56-90AF-86DFE435566D}" type="slidenum">
              <a:rPr lang="en-MY" smtClean="0"/>
              <a:t>11</a:t>
            </a:fld>
            <a:endParaRPr lang="en-MY"/>
          </a:p>
        </p:txBody>
      </p:sp>
      <p:sp>
        <p:nvSpPr>
          <p:cNvPr id="6" name="Footer Placeholder 5">
            <a:extLst>
              <a:ext uri="{FF2B5EF4-FFF2-40B4-BE49-F238E27FC236}">
                <a16:creationId xmlns:a16="http://schemas.microsoft.com/office/drawing/2014/main" id="{8AE13E02-78CF-05D0-A948-EDEFAD13E9D7}"/>
              </a:ext>
            </a:extLst>
          </p:cNvPr>
          <p:cNvSpPr>
            <a:spLocks noGrp="1"/>
          </p:cNvSpPr>
          <p:nvPr>
            <p:ph type="ftr" sz="quarter" idx="11"/>
          </p:nvPr>
        </p:nvSpPr>
        <p:spPr/>
        <p:txBody>
          <a:bodyPr/>
          <a:lstStyle/>
          <a:p>
            <a:r>
              <a:rPr lang="en-US"/>
              <a:t>Airbnb Price Prediction with Machine Learning</a:t>
            </a:r>
            <a:endParaRPr lang="en-MY"/>
          </a:p>
        </p:txBody>
      </p:sp>
      <p:sp>
        <p:nvSpPr>
          <p:cNvPr id="7" name="Date Placeholder 6">
            <a:extLst>
              <a:ext uri="{FF2B5EF4-FFF2-40B4-BE49-F238E27FC236}">
                <a16:creationId xmlns:a16="http://schemas.microsoft.com/office/drawing/2014/main" id="{C4EBF170-2D62-B283-D237-6FE465BC379E}"/>
              </a:ext>
            </a:extLst>
          </p:cNvPr>
          <p:cNvSpPr>
            <a:spLocks noGrp="1"/>
          </p:cNvSpPr>
          <p:nvPr>
            <p:ph type="dt" sz="half" idx="10"/>
          </p:nvPr>
        </p:nvSpPr>
        <p:spPr/>
        <p:txBody>
          <a:bodyPr/>
          <a:lstStyle/>
          <a:p>
            <a:fld id="{82B4964A-920A-4566-887E-800E7E4A633C}" type="datetime1">
              <a:rPr lang="en-MY" smtClean="0"/>
              <a:t>24/8/2023</a:t>
            </a:fld>
            <a:endParaRPr lang="en-MY"/>
          </a:p>
        </p:txBody>
      </p:sp>
    </p:spTree>
    <p:extLst>
      <p:ext uri="{BB962C8B-B14F-4D97-AF65-F5344CB8AC3E}">
        <p14:creationId xmlns:p14="http://schemas.microsoft.com/office/powerpoint/2010/main" val="138219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58C3-7EF2-AEF6-0B64-E2F8ED384C9B}"/>
              </a:ext>
            </a:extLst>
          </p:cNvPr>
          <p:cNvSpPr>
            <a:spLocks noGrp="1"/>
          </p:cNvSpPr>
          <p:nvPr>
            <p:ph type="title"/>
          </p:nvPr>
        </p:nvSpPr>
        <p:spPr>
          <a:xfrm>
            <a:off x="243190" y="201043"/>
            <a:ext cx="10272409" cy="699796"/>
          </a:xfrm>
        </p:spPr>
        <p:txBody>
          <a:bodyPr>
            <a:normAutofit/>
          </a:bodyPr>
          <a:lstStyle/>
          <a:p>
            <a:r>
              <a:rPr lang="en-MY" sz="3400" dirty="0">
                <a:latin typeface="Georgia (Headings)"/>
              </a:rPr>
              <a:t>Methodology : CRISP-DM</a:t>
            </a:r>
          </a:p>
        </p:txBody>
      </p:sp>
      <p:sp>
        <p:nvSpPr>
          <p:cNvPr id="5" name="TextBox 4">
            <a:extLst>
              <a:ext uri="{FF2B5EF4-FFF2-40B4-BE49-F238E27FC236}">
                <a16:creationId xmlns:a16="http://schemas.microsoft.com/office/drawing/2014/main" id="{29825DD5-FD25-BC3F-BE55-0B011D2E77F9}"/>
              </a:ext>
            </a:extLst>
          </p:cNvPr>
          <p:cNvSpPr txBox="1"/>
          <p:nvPr/>
        </p:nvSpPr>
        <p:spPr>
          <a:xfrm>
            <a:off x="4373217" y="1289154"/>
            <a:ext cx="7516577" cy="4847994"/>
          </a:xfrm>
          <a:prstGeom prst="rect">
            <a:avLst/>
          </a:prstGeom>
          <a:noFill/>
        </p:spPr>
        <p:txBody>
          <a:bodyPr wrap="square" rtlCol="0">
            <a:spAutoFit/>
          </a:bodyPr>
          <a:lstStyle/>
          <a:p>
            <a:pPr marL="342900" indent="-342900">
              <a:lnSpc>
                <a:spcPct val="150000"/>
              </a:lnSpc>
              <a:buAutoNum type="arabicPeriod"/>
            </a:pPr>
            <a:r>
              <a:rPr lang="en-MY" sz="1600" b="1" dirty="0">
                <a:latin typeface="Arial" panose="020B0604020202020204" pitchFamily="34" charset="0"/>
                <a:cs typeface="Arial" panose="020B0604020202020204" pitchFamily="34" charset="0"/>
              </a:rPr>
              <a:t>Business understanding</a:t>
            </a:r>
            <a:r>
              <a:rPr lang="en-MY" sz="1600" dirty="0">
                <a:latin typeface="Arial" panose="020B0604020202020204" pitchFamily="34" charset="0"/>
                <a:cs typeface="Arial" panose="020B0604020202020204" pitchFamily="34" charset="0"/>
              </a:rPr>
              <a:t>: assess situation and identify research gaps literature review, identify goals, problem statement, define project plan – Gantt Chart.</a:t>
            </a:r>
          </a:p>
          <a:p>
            <a:pPr marL="342900" indent="-342900">
              <a:lnSpc>
                <a:spcPct val="150000"/>
              </a:lnSpc>
              <a:buAutoNum type="arabicPeriod"/>
            </a:pPr>
            <a:r>
              <a:rPr lang="en-MY" sz="1600" b="1" dirty="0">
                <a:latin typeface="Arial" panose="020B0604020202020204" pitchFamily="34" charset="0"/>
                <a:cs typeface="Arial" panose="020B0604020202020204" pitchFamily="34" charset="0"/>
              </a:rPr>
              <a:t>Data understanding</a:t>
            </a:r>
            <a:r>
              <a:rPr lang="en-MY" sz="1600" dirty="0">
                <a:latin typeface="Arial" panose="020B0604020202020204" pitchFamily="34" charset="0"/>
                <a:cs typeface="Arial" panose="020B0604020202020204" pitchFamily="34" charset="0"/>
              </a:rPr>
              <a:t>: collect data – Thailand Airbnb listing data, explore and understanding the detail of dataset. </a:t>
            </a:r>
          </a:p>
          <a:p>
            <a:pPr marL="342900" indent="-342900">
              <a:lnSpc>
                <a:spcPct val="150000"/>
              </a:lnSpc>
              <a:buAutoNum type="arabicPeriod"/>
            </a:pPr>
            <a:r>
              <a:rPr lang="en-MY" sz="1600" b="1" dirty="0">
                <a:latin typeface="Arial" panose="020B0604020202020204" pitchFamily="34" charset="0"/>
                <a:cs typeface="Arial" panose="020B0604020202020204" pitchFamily="34" charset="0"/>
              </a:rPr>
              <a:t>Data preparation</a:t>
            </a:r>
            <a:r>
              <a:rPr lang="en-MY" sz="1600" dirty="0">
                <a:latin typeface="Arial" panose="020B0604020202020204" pitchFamily="34" charset="0"/>
                <a:cs typeface="Arial" panose="020B0604020202020204" pitchFamily="34" charset="0"/>
              </a:rPr>
              <a:t>: perform data cleaning, construct/transform data into format that is suitable for the machine learning training. Split dataset into training set and evaluation set. </a:t>
            </a:r>
          </a:p>
          <a:p>
            <a:pPr marL="342900" indent="-342900">
              <a:lnSpc>
                <a:spcPct val="150000"/>
              </a:lnSpc>
              <a:buAutoNum type="arabicPeriod"/>
            </a:pPr>
            <a:r>
              <a:rPr lang="en-MY" sz="1600" b="1" dirty="0" err="1">
                <a:latin typeface="Arial" panose="020B0604020202020204" pitchFamily="34" charset="0"/>
                <a:cs typeface="Arial" panose="020B0604020202020204" pitchFamily="34" charset="0"/>
              </a:rPr>
              <a:t>Modeling</a:t>
            </a:r>
            <a:r>
              <a:rPr lang="en-MY" sz="1600" dirty="0">
                <a:latin typeface="Arial" panose="020B0604020202020204" pitchFamily="34" charset="0"/>
                <a:cs typeface="Arial" panose="020B0604020202020204" pitchFamily="34" charset="0"/>
              </a:rPr>
              <a:t>: select different modelling technique to use, build test case, build model and assess model.</a:t>
            </a:r>
          </a:p>
          <a:p>
            <a:pPr marL="342900" indent="-342900">
              <a:lnSpc>
                <a:spcPct val="150000"/>
              </a:lnSpc>
              <a:buAutoNum type="arabicPeriod"/>
            </a:pPr>
            <a:r>
              <a:rPr lang="en-MY" sz="1600" b="1" dirty="0">
                <a:latin typeface="Arial" panose="020B0604020202020204" pitchFamily="34" charset="0"/>
                <a:cs typeface="Arial" panose="020B0604020202020204" pitchFamily="34" charset="0"/>
              </a:rPr>
              <a:t>Evaluation</a:t>
            </a:r>
            <a:r>
              <a:rPr lang="en-MY" sz="1600" dirty="0">
                <a:latin typeface="Arial" panose="020B0604020202020204" pitchFamily="34" charset="0"/>
                <a:cs typeface="Arial" panose="020B0604020202020204" pitchFamily="34" charset="0"/>
              </a:rPr>
              <a:t>: evaluate price prediction model with evaluation dataset. </a:t>
            </a:r>
            <a:r>
              <a:rPr lang="en-MY" sz="1600" dirty="0" err="1">
                <a:latin typeface="Arial" panose="020B0604020202020204" pitchFamily="34" charset="0"/>
                <a:cs typeface="Arial" panose="020B0604020202020204" pitchFamily="34" charset="0"/>
              </a:rPr>
              <a:t>Analyze</a:t>
            </a:r>
            <a:r>
              <a:rPr lang="en-MY" sz="1600" dirty="0">
                <a:latin typeface="Arial" panose="020B0604020202020204" pitchFamily="34" charset="0"/>
                <a:cs typeface="Arial" panose="020B0604020202020204" pitchFamily="34" charset="0"/>
              </a:rPr>
              <a:t> with metrics: R2, root mean square error (RMSE), mean absolute error (MAE).</a:t>
            </a:r>
            <a:endParaRPr lang="en-MY" sz="1200" b="1" u="sng"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CC993437-0712-0ECB-B6BC-3BEA186BFC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20016"/>
            <a:ext cx="4427716" cy="3478919"/>
          </a:xfrm>
          <a:prstGeom prst="rect">
            <a:avLst/>
          </a:prstGeom>
          <a:noFill/>
          <a:ln>
            <a:noFill/>
          </a:ln>
        </p:spPr>
      </p:pic>
      <p:sp>
        <p:nvSpPr>
          <p:cNvPr id="9" name="Slide Number Placeholder 8">
            <a:extLst>
              <a:ext uri="{FF2B5EF4-FFF2-40B4-BE49-F238E27FC236}">
                <a16:creationId xmlns:a16="http://schemas.microsoft.com/office/drawing/2014/main" id="{5818E9F5-DE77-4492-C979-F84833F3C3AA}"/>
              </a:ext>
            </a:extLst>
          </p:cNvPr>
          <p:cNvSpPr>
            <a:spLocks noGrp="1"/>
          </p:cNvSpPr>
          <p:nvPr>
            <p:ph type="sldNum" sz="quarter" idx="12"/>
          </p:nvPr>
        </p:nvSpPr>
        <p:spPr/>
        <p:txBody>
          <a:bodyPr/>
          <a:lstStyle/>
          <a:p>
            <a:fld id="{B3B0A137-21E5-4F56-90AF-86DFE435566D}" type="slidenum">
              <a:rPr lang="en-MY" smtClean="0"/>
              <a:t>12</a:t>
            </a:fld>
            <a:endParaRPr lang="en-MY"/>
          </a:p>
        </p:txBody>
      </p:sp>
      <p:sp>
        <p:nvSpPr>
          <p:cNvPr id="10" name="Footer Placeholder 9">
            <a:extLst>
              <a:ext uri="{FF2B5EF4-FFF2-40B4-BE49-F238E27FC236}">
                <a16:creationId xmlns:a16="http://schemas.microsoft.com/office/drawing/2014/main" id="{6396222F-91DE-F771-1151-2FF687E0A5EC}"/>
              </a:ext>
            </a:extLst>
          </p:cNvPr>
          <p:cNvSpPr>
            <a:spLocks noGrp="1"/>
          </p:cNvSpPr>
          <p:nvPr>
            <p:ph type="ftr" sz="quarter" idx="11"/>
          </p:nvPr>
        </p:nvSpPr>
        <p:spPr/>
        <p:txBody>
          <a:bodyPr/>
          <a:lstStyle/>
          <a:p>
            <a:r>
              <a:rPr lang="en-US"/>
              <a:t>Airbnb Price Prediction with Machine Learning</a:t>
            </a:r>
            <a:endParaRPr lang="en-MY"/>
          </a:p>
        </p:txBody>
      </p:sp>
      <p:sp>
        <p:nvSpPr>
          <p:cNvPr id="11" name="Date Placeholder 10">
            <a:extLst>
              <a:ext uri="{FF2B5EF4-FFF2-40B4-BE49-F238E27FC236}">
                <a16:creationId xmlns:a16="http://schemas.microsoft.com/office/drawing/2014/main" id="{8ED0E59B-513B-1B4F-59A2-24C4BF657E90}"/>
              </a:ext>
            </a:extLst>
          </p:cNvPr>
          <p:cNvSpPr>
            <a:spLocks noGrp="1"/>
          </p:cNvSpPr>
          <p:nvPr>
            <p:ph type="dt" sz="half" idx="10"/>
          </p:nvPr>
        </p:nvSpPr>
        <p:spPr/>
        <p:txBody>
          <a:bodyPr/>
          <a:lstStyle/>
          <a:p>
            <a:fld id="{D449B940-4C49-4FCA-88D9-A848F6316241}" type="datetime1">
              <a:rPr lang="en-MY" smtClean="0"/>
              <a:t>24/8/2023</a:t>
            </a:fld>
            <a:endParaRPr lang="en-MY"/>
          </a:p>
        </p:txBody>
      </p:sp>
    </p:spTree>
    <p:extLst>
      <p:ext uri="{BB962C8B-B14F-4D97-AF65-F5344CB8AC3E}">
        <p14:creationId xmlns:p14="http://schemas.microsoft.com/office/powerpoint/2010/main" val="3040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png">
            <a:extLst>
              <a:ext uri="{FF2B5EF4-FFF2-40B4-BE49-F238E27FC236}">
                <a16:creationId xmlns:a16="http://schemas.microsoft.com/office/drawing/2014/main" id="{91A38EDD-BBE0-BCB1-672D-DD1D4BA876A4}"/>
              </a:ext>
            </a:extLst>
          </p:cNvPr>
          <p:cNvPicPr>
            <a:picLocks noGrp="1"/>
          </p:cNvPicPr>
          <p:nvPr>
            <p:ph idx="1"/>
          </p:nvPr>
        </p:nvPicPr>
        <p:blipFill>
          <a:blip r:embed="rId2"/>
          <a:srcRect/>
          <a:stretch>
            <a:fillRect/>
          </a:stretch>
        </p:blipFill>
        <p:spPr>
          <a:xfrm>
            <a:off x="159130" y="1961954"/>
            <a:ext cx="6599583" cy="3748045"/>
          </a:xfrm>
          <a:prstGeom prst="rect">
            <a:avLst/>
          </a:prstGeom>
          <a:ln/>
        </p:spPr>
      </p:pic>
      <p:sp>
        <p:nvSpPr>
          <p:cNvPr id="13" name="TextBox 12">
            <a:extLst>
              <a:ext uri="{FF2B5EF4-FFF2-40B4-BE49-F238E27FC236}">
                <a16:creationId xmlns:a16="http://schemas.microsoft.com/office/drawing/2014/main" id="{A026027A-2B14-2DE5-C540-A61B38ACE205}"/>
              </a:ext>
            </a:extLst>
          </p:cNvPr>
          <p:cNvSpPr txBox="1"/>
          <p:nvPr/>
        </p:nvSpPr>
        <p:spPr>
          <a:xfrm>
            <a:off x="112475" y="1371108"/>
            <a:ext cx="11406726"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 Bangkok, as of Mar’2023 :17,936 accommodations are listed on Airbnb. </a:t>
            </a:r>
            <a:endParaRPr lang="en-MY"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9230FA0-EDDF-C4EE-F3EB-4027A264E73D}"/>
              </a:ext>
            </a:extLst>
          </p:cNvPr>
          <p:cNvPicPr>
            <a:picLocks noChangeAspect="1"/>
          </p:cNvPicPr>
          <p:nvPr/>
        </p:nvPicPr>
        <p:blipFill>
          <a:blip r:embed="rId3"/>
          <a:stretch>
            <a:fillRect/>
          </a:stretch>
        </p:blipFill>
        <p:spPr>
          <a:xfrm>
            <a:off x="6909786" y="1961215"/>
            <a:ext cx="5123084" cy="3131091"/>
          </a:xfrm>
          <a:prstGeom prst="rect">
            <a:avLst/>
          </a:prstGeom>
        </p:spPr>
      </p:pic>
      <p:sp>
        <p:nvSpPr>
          <p:cNvPr id="3" name="Title 1">
            <a:extLst>
              <a:ext uri="{FF2B5EF4-FFF2-40B4-BE49-F238E27FC236}">
                <a16:creationId xmlns:a16="http://schemas.microsoft.com/office/drawing/2014/main" id="{730D1A49-0DA0-BD97-E34B-827D59AC0E9B}"/>
              </a:ext>
            </a:extLst>
          </p:cNvPr>
          <p:cNvSpPr txBox="1">
            <a:spLocks/>
          </p:cNvSpPr>
          <p:nvPr/>
        </p:nvSpPr>
        <p:spPr>
          <a:xfrm>
            <a:off x="243190" y="201043"/>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Dataset Analysis</a:t>
            </a:r>
          </a:p>
        </p:txBody>
      </p:sp>
      <p:sp>
        <p:nvSpPr>
          <p:cNvPr id="9" name="Slide Number Placeholder 8">
            <a:extLst>
              <a:ext uri="{FF2B5EF4-FFF2-40B4-BE49-F238E27FC236}">
                <a16:creationId xmlns:a16="http://schemas.microsoft.com/office/drawing/2014/main" id="{76C26F18-989E-EC63-ECF5-AC70D224A909}"/>
              </a:ext>
            </a:extLst>
          </p:cNvPr>
          <p:cNvSpPr>
            <a:spLocks noGrp="1"/>
          </p:cNvSpPr>
          <p:nvPr>
            <p:ph type="sldNum" sz="quarter" idx="12"/>
          </p:nvPr>
        </p:nvSpPr>
        <p:spPr/>
        <p:txBody>
          <a:bodyPr/>
          <a:lstStyle/>
          <a:p>
            <a:fld id="{B3B0A137-21E5-4F56-90AF-86DFE435566D}" type="slidenum">
              <a:rPr lang="en-MY" smtClean="0"/>
              <a:t>13</a:t>
            </a:fld>
            <a:endParaRPr lang="en-MY"/>
          </a:p>
        </p:txBody>
      </p:sp>
      <p:sp>
        <p:nvSpPr>
          <p:cNvPr id="10" name="Footer Placeholder 9">
            <a:extLst>
              <a:ext uri="{FF2B5EF4-FFF2-40B4-BE49-F238E27FC236}">
                <a16:creationId xmlns:a16="http://schemas.microsoft.com/office/drawing/2014/main" id="{6CC936E0-A7FE-5114-0921-0956F2E8A28C}"/>
              </a:ext>
            </a:extLst>
          </p:cNvPr>
          <p:cNvSpPr>
            <a:spLocks noGrp="1"/>
          </p:cNvSpPr>
          <p:nvPr>
            <p:ph type="ftr" sz="quarter" idx="11"/>
          </p:nvPr>
        </p:nvSpPr>
        <p:spPr/>
        <p:txBody>
          <a:bodyPr/>
          <a:lstStyle/>
          <a:p>
            <a:r>
              <a:rPr lang="en-US"/>
              <a:t>Airbnb Price Prediction with Machine Learning</a:t>
            </a:r>
            <a:endParaRPr lang="en-MY"/>
          </a:p>
        </p:txBody>
      </p:sp>
      <p:sp>
        <p:nvSpPr>
          <p:cNvPr id="11" name="Date Placeholder 10">
            <a:extLst>
              <a:ext uri="{FF2B5EF4-FFF2-40B4-BE49-F238E27FC236}">
                <a16:creationId xmlns:a16="http://schemas.microsoft.com/office/drawing/2014/main" id="{B6F946B7-EED6-AE50-F9AA-25D4E2F91733}"/>
              </a:ext>
            </a:extLst>
          </p:cNvPr>
          <p:cNvSpPr>
            <a:spLocks noGrp="1"/>
          </p:cNvSpPr>
          <p:nvPr>
            <p:ph type="dt" sz="half" idx="10"/>
          </p:nvPr>
        </p:nvSpPr>
        <p:spPr/>
        <p:txBody>
          <a:bodyPr/>
          <a:lstStyle/>
          <a:p>
            <a:fld id="{ECBC8493-6747-45EB-9934-971BB2BEFC5C}" type="datetime1">
              <a:rPr lang="en-MY" smtClean="0"/>
              <a:t>24/8/2023</a:t>
            </a:fld>
            <a:endParaRPr lang="en-MY"/>
          </a:p>
        </p:txBody>
      </p:sp>
    </p:spTree>
    <p:extLst>
      <p:ext uri="{BB962C8B-B14F-4D97-AF65-F5344CB8AC3E}">
        <p14:creationId xmlns:p14="http://schemas.microsoft.com/office/powerpoint/2010/main" val="380993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8B000D5-A21A-5DA9-53C6-A873CF8F14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4372" y="1263707"/>
            <a:ext cx="7657828" cy="3878331"/>
          </a:xfrm>
          <a:prstGeom prst="rect">
            <a:avLst/>
          </a:prstGeom>
          <a:noFill/>
        </p:spPr>
      </p:pic>
      <p:sp>
        <p:nvSpPr>
          <p:cNvPr id="10" name="TextBox 9">
            <a:extLst>
              <a:ext uri="{FF2B5EF4-FFF2-40B4-BE49-F238E27FC236}">
                <a16:creationId xmlns:a16="http://schemas.microsoft.com/office/drawing/2014/main" id="{6286CD5E-7511-FA5F-17B7-54A1B5E300BB}"/>
              </a:ext>
            </a:extLst>
          </p:cNvPr>
          <p:cNvSpPr txBox="1"/>
          <p:nvPr/>
        </p:nvSpPr>
        <p:spPr>
          <a:xfrm>
            <a:off x="3090733" y="5397923"/>
            <a:ext cx="6236955" cy="338554"/>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MY" sz="1600" kern="0" dirty="0">
                <a:effectLst/>
                <a:latin typeface="Arial" panose="020B0604020202020204" pitchFamily="34" charset="0"/>
                <a:ea typeface="Times New Roman" panose="02020603050405020304" pitchFamily="18" charset="0"/>
                <a:cs typeface="Arial" panose="020B0604020202020204" pitchFamily="34" charset="0"/>
              </a:rPr>
              <a:t>7,833/17,936 listings – last review back in year 2019.</a:t>
            </a:r>
          </a:p>
        </p:txBody>
      </p:sp>
      <p:sp>
        <p:nvSpPr>
          <p:cNvPr id="12" name="Title 1">
            <a:extLst>
              <a:ext uri="{FF2B5EF4-FFF2-40B4-BE49-F238E27FC236}">
                <a16:creationId xmlns:a16="http://schemas.microsoft.com/office/drawing/2014/main" id="{58D0FE68-9356-34A3-73BB-30EFB313CDFD}"/>
              </a:ext>
            </a:extLst>
          </p:cNvPr>
          <p:cNvSpPr txBox="1">
            <a:spLocks/>
          </p:cNvSpPr>
          <p:nvPr/>
        </p:nvSpPr>
        <p:spPr>
          <a:xfrm>
            <a:off x="301557" y="328136"/>
            <a:ext cx="10358944" cy="5104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Data Exploration </a:t>
            </a:r>
          </a:p>
        </p:txBody>
      </p:sp>
      <p:sp>
        <p:nvSpPr>
          <p:cNvPr id="19" name="Slide Number Placeholder 18">
            <a:extLst>
              <a:ext uri="{FF2B5EF4-FFF2-40B4-BE49-F238E27FC236}">
                <a16:creationId xmlns:a16="http://schemas.microsoft.com/office/drawing/2014/main" id="{36A43919-60CB-BAB2-09D5-AE9E2C7BA282}"/>
              </a:ext>
            </a:extLst>
          </p:cNvPr>
          <p:cNvSpPr>
            <a:spLocks noGrp="1"/>
          </p:cNvSpPr>
          <p:nvPr>
            <p:ph type="sldNum" sz="quarter" idx="12"/>
          </p:nvPr>
        </p:nvSpPr>
        <p:spPr/>
        <p:txBody>
          <a:bodyPr/>
          <a:lstStyle/>
          <a:p>
            <a:fld id="{B3B0A137-21E5-4F56-90AF-86DFE435566D}" type="slidenum">
              <a:rPr lang="en-MY" smtClean="0"/>
              <a:t>14</a:t>
            </a:fld>
            <a:endParaRPr lang="en-MY"/>
          </a:p>
        </p:txBody>
      </p:sp>
      <p:sp>
        <p:nvSpPr>
          <p:cNvPr id="20" name="Footer Placeholder 19">
            <a:extLst>
              <a:ext uri="{FF2B5EF4-FFF2-40B4-BE49-F238E27FC236}">
                <a16:creationId xmlns:a16="http://schemas.microsoft.com/office/drawing/2014/main" id="{FBEC3903-D5E7-90C4-1E40-119CC506112B}"/>
              </a:ext>
            </a:extLst>
          </p:cNvPr>
          <p:cNvSpPr>
            <a:spLocks noGrp="1"/>
          </p:cNvSpPr>
          <p:nvPr>
            <p:ph type="ftr" sz="quarter" idx="11"/>
          </p:nvPr>
        </p:nvSpPr>
        <p:spPr/>
        <p:txBody>
          <a:bodyPr/>
          <a:lstStyle/>
          <a:p>
            <a:r>
              <a:rPr lang="en-US"/>
              <a:t>Airbnb Price Prediction with Machine Learning</a:t>
            </a:r>
            <a:endParaRPr lang="en-MY"/>
          </a:p>
        </p:txBody>
      </p:sp>
      <p:sp>
        <p:nvSpPr>
          <p:cNvPr id="21" name="Date Placeholder 20">
            <a:extLst>
              <a:ext uri="{FF2B5EF4-FFF2-40B4-BE49-F238E27FC236}">
                <a16:creationId xmlns:a16="http://schemas.microsoft.com/office/drawing/2014/main" id="{42021B07-CE53-A07C-C9A8-E9CE2DAEFE74}"/>
              </a:ext>
            </a:extLst>
          </p:cNvPr>
          <p:cNvSpPr>
            <a:spLocks noGrp="1"/>
          </p:cNvSpPr>
          <p:nvPr>
            <p:ph type="dt" sz="half" idx="10"/>
          </p:nvPr>
        </p:nvSpPr>
        <p:spPr/>
        <p:txBody>
          <a:bodyPr/>
          <a:lstStyle/>
          <a:p>
            <a:fld id="{8881F87B-555C-4B0B-AA18-858E0B1D00BE}" type="datetime1">
              <a:rPr lang="en-MY" smtClean="0"/>
              <a:t>24/8/2023</a:t>
            </a:fld>
            <a:endParaRPr lang="en-MY"/>
          </a:p>
        </p:txBody>
      </p:sp>
    </p:spTree>
    <p:extLst>
      <p:ext uri="{BB962C8B-B14F-4D97-AF65-F5344CB8AC3E}">
        <p14:creationId xmlns:p14="http://schemas.microsoft.com/office/powerpoint/2010/main" val="59214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E79DAC6-6639-44DB-B233-F8A6981FFB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8402" y="1136479"/>
            <a:ext cx="7755196" cy="3892937"/>
          </a:xfrm>
          <a:prstGeom prst="rect">
            <a:avLst/>
          </a:prstGeom>
          <a:noFill/>
        </p:spPr>
      </p:pic>
      <p:sp>
        <p:nvSpPr>
          <p:cNvPr id="12" name="Title 1">
            <a:extLst>
              <a:ext uri="{FF2B5EF4-FFF2-40B4-BE49-F238E27FC236}">
                <a16:creationId xmlns:a16="http://schemas.microsoft.com/office/drawing/2014/main" id="{58D0FE68-9356-34A3-73BB-30EFB313CDFD}"/>
              </a:ext>
            </a:extLst>
          </p:cNvPr>
          <p:cNvSpPr txBox="1">
            <a:spLocks/>
          </p:cNvSpPr>
          <p:nvPr/>
        </p:nvSpPr>
        <p:spPr>
          <a:xfrm>
            <a:off x="301557" y="328136"/>
            <a:ext cx="10358944" cy="5104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Data Exploration </a:t>
            </a:r>
          </a:p>
        </p:txBody>
      </p:sp>
      <p:sp>
        <p:nvSpPr>
          <p:cNvPr id="19" name="Slide Number Placeholder 18">
            <a:extLst>
              <a:ext uri="{FF2B5EF4-FFF2-40B4-BE49-F238E27FC236}">
                <a16:creationId xmlns:a16="http://schemas.microsoft.com/office/drawing/2014/main" id="{36A43919-60CB-BAB2-09D5-AE9E2C7BA282}"/>
              </a:ext>
            </a:extLst>
          </p:cNvPr>
          <p:cNvSpPr>
            <a:spLocks noGrp="1"/>
          </p:cNvSpPr>
          <p:nvPr>
            <p:ph type="sldNum" sz="quarter" idx="12"/>
          </p:nvPr>
        </p:nvSpPr>
        <p:spPr/>
        <p:txBody>
          <a:bodyPr/>
          <a:lstStyle/>
          <a:p>
            <a:fld id="{B3B0A137-21E5-4F56-90AF-86DFE435566D}" type="slidenum">
              <a:rPr lang="en-MY" smtClean="0"/>
              <a:t>15</a:t>
            </a:fld>
            <a:endParaRPr lang="en-MY"/>
          </a:p>
        </p:txBody>
      </p:sp>
      <p:sp>
        <p:nvSpPr>
          <p:cNvPr id="20" name="Footer Placeholder 19">
            <a:extLst>
              <a:ext uri="{FF2B5EF4-FFF2-40B4-BE49-F238E27FC236}">
                <a16:creationId xmlns:a16="http://schemas.microsoft.com/office/drawing/2014/main" id="{FBEC3903-D5E7-90C4-1E40-119CC506112B}"/>
              </a:ext>
            </a:extLst>
          </p:cNvPr>
          <p:cNvSpPr>
            <a:spLocks noGrp="1"/>
          </p:cNvSpPr>
          <p:nvPr>
            <p:ph type="ftr" sz="quarter" idx="11"/>
          </p:nvPr>
        </p:nvSpPr>
        <p:spPr/>
        <p:txBody>
          <a:bodyPr/>
          <a:lstStyle/>
          <a:p>
            <a:r>
              <a:rPr lang="en-US"/>
              <a:t>Airbnb Price Prediction with Machine Learning</a:t>
            </a:r>
            <a:endParaRPr lang="en-MY"/>
          </a:p>
        </p:txBody>
      </p:sp>
      <p:sp>
        <p:nvSpPr>
          <p:cNvPr id="21" name="Date Placeholder 20">
            <a:extLst>
              <a:ext uri="{FF2B5EF4-FFF2-40B4-BE49-F238E27FC236}">
                <a16:creationId xmlns:a16="http://schemas.microsoft.com/office/drawing/2014/main" id="{42021B07-CE53-A07C-C9A8-E9CE2DAEFE74}"/>
              </a:ext>
            </a:extLst>
          </p:cNvPr>
          <p:cNvSpPr>
            <a:spLocks noGrp="1"/>
          </p:cNvSpPr>
          <p:nvPr>
            <p:ph type="dt" sz="half" idx="10"/>
          </p:nvPr>
        </p:nvSpPr>
        <p:spPr/>
        <p:txBody>
          <a:bodyPr/>
          <a:lstStyle/>
          <a:p>
            <a:fld id="{8881F87B-555C-4B0B-AA18-858E0B1D00BE}" type="datetime1">
              <a:rPr lang="en-MY" smtClean="0"/>
              <a:t>24/8/2023</a:t>
            </a:fld>
            <a:endParaRPr lang="en-MY"/>
          </a:p>
        </p:txBody>
      </p:sp>
      <p:sp>
        <p:nvSpPr>
          <p:cNvPr id="10" name="TextBox 9">
            <a:extLst>
              <a:ext uri="{FF2B5EF4-FFF2-40B4-BE49-F238E27FC236}">
                <a16:creationId xmlns:a16="http://schemas.microsoft.com/office/drawing/2014/main" id="{6286CD5E-7511-FA5F-17B7-54A1B5E300BB}"/>
              </a:ext>
            </a:extLst>
          </p:cNvPr>
          <p:cNvSpPr txBox="1"/>
          <p:nvPr/>
        </p:nvSpPr>
        <p:spPr>
          <a:xfrm>
            <a:off x="2846999" y="5327351"/>
            <a:ext cx="6754201" cy="338554"/>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MY" sz="1600" kern="0" dirty="0">
                <a:effectLst/>
                <a:latin typeface="Arial" panose="020B0604020202020204" pitchFamily="34" charset="0"/>
                <a:ea typeface="Times New Roman" panose="02020603050405020304" pitchFamily="18" charset="0"/>
                <a:cs typeface="Arial" panose="020B0604020202020204" pitchFamily="34" charset="0"/>
              </a:rPr>
              <a:t>14,245/17,936 listings have an availability of more than 90 days.</a:t>
            </a:r>
          </a:p>
        </p:txBody>
      </p:sp>
    </p:spTree>
    <p:extLst>
      <p:ext uri="{BB962C8B-B14F-4D97-AF65-F5344CB8AC3E}">
        <p14:creationId xmlns:p14="http://schemas.microsoft.com/office/powerpoint/2010/main" val="181141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FF52F2-E6CA-B148-75B1-049B5D453266}"/>
              </a:ext>
            </a:extLst>
          </p:cNvPr>
          <p:cNvPicPr>
            <a:picLocks noChangeAspect="1"/>
          </p:cNvPicPr>
          <p:nvPr/>
        </p:nvPicPr>
        <p:blipFill>
          <a:blip r:embed="rId2"/>
          <a:stretch>
            <a:fillRect/>
          </a:stretch>
        </p:blipFill>
        <p:spPr>
          <a:xfrm>
            <a:off x="1799681" y="1143140"/>
            <a:ext cx="7779747" cy="4161272"/>
          </a:xfrm>
          <a:prstGeom prst="rect">
            <a:avLst/>
          </a:prstGeom>
        </p:spPr>
      </p:pic>
      <p:sp>
        <p:nvSpPr>
          <p:cNvPr id="10" name="TextBox 9">
            <a:extLst>
              <a:ext uri="{FF2B5EF4-FFF2-40B4-BE49-F238E27FC236}">
                <a16:creationId xmlns:a16="http://schemas.microsoft.com/office/drawing/2014/main" id="{6286CD5E-7511-FA5F-17B7-54A1B5E300BB}"/>
              </a:ext>
            </a:extLst>
          </p:cNvPr>
          <p:cNvSpPr txBox="1"/>
          <p:nvPr/>
        </p:nvSpPr>
        <p:spPr>
          <a:xfrm>
            <a:off x="3171296" y="5609007"/>
            <a:ext cx="6236955" cy="338554"/>
          </a:xfrm>
          <a:prstGeom prst="rect">
            <a:avLst/>
          </a:prstGeom>
          <a:solidFill>
            <a:schemeClr val="bg1">
              <a:lumMod val="95000"/>
            </a:schemeClr>
          </a:solidFill>
        </p:spPr>
        <p:txBody>
          <a:bodyPr wrap="square">
            <a:spAutoFit/>
          </a:bodyPr>
          <a:lstStyle/>
          <a:p>
            <a:pPr marL="742950" lvl="1" indent="-285750">
              <a:buFont typeface="Arial" panose="020B0604020202020204" pitchFamily="34" charset="0"/>
              <a:buChar char="•"/>
            </a:pPr>
            <a:r>
              <a:rPr lang="en-MY" sz="1600" kern="0" dirty="0">
                <a:effectLst/>
                <a:latin typeface="Arial" panose="020B0604020202020204" pitchFamily="34" charset="0"/>
                <a:ea typeface="Times New Roman" panose="02020603050405020304" pitchFamily="18" charset="0"/>
                <a:cs typeface="Arial" panose="020B0604020202020204" pitchFamily="34" charset="0"/>
              </a:rPr>
              <a:t>Price of listings is skewed. Log transformation is applied. </a:t>
            </a:r>
            <a:endParaRPr lang="en-MY" sz="1600" strike="sngStrike" kern="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2" name="Title 1">
            <a:extLst>
              <a:ext uri="{FF2B5EF4-FFF2-40B4-BE49-F238E27FC236}">
                <a16:creationId xmlns:a16="http://schemas.microsoft.com/office/drawing/2014/main" id="{58D0FE68-9356-34A3-73BB-30EFB313CDFD}"/>
              </a:ext>
            </a:extLst>
          </p:cNvPr>
          <p:cNvSpPr txBox="1">
            <a:spLocks/>
          </p:cNvSpPr>
          <p:nvPr/>
        </p:nvSpPr>
        <p:spPr>
          <a:xfrm>
            <a:off x="301557" y="328136"/>
            <a:ext cx="10358944" cy="5104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Data Exploration </a:t>
            </a:r>
          </a:p>
        </p:txBody>
      </p:sp>
      <p:sp>
        <p:nvSpPr>
          <p:cNvPr id="19" name="Slide Number Placeholder 18">
            <a:extLst>
              <a:ext uri="{FF2B5EF4-FFF2-40B4-BE49-F238E27FC236}">
                <a16:creationId xmlns:a16="http://schemas.microsoft.com/office/drawing/2014/main" id="{36A43919-60CB-BAB2-09D5-AE9E2C7BA282}"/>
              </a:ext>
            </a:extLst>
          </p:cNvPr>
          <p:cNvSpPr>
            <a:spLocks noGrp="1"/>
          </p:cNvSpPr>
          <p:nvPr>
            <p:ph type="sldNum" sz="quarter" idx="12"/>
          </p:nvPr>
        </p:nvSpPr>
        <p:spPr/>
        <p:txBody>
          <a:bodyPr/>
          <a:lstStyle/>
          <a:p>
            <a:fld id="{B3B0A137-21E5-4F56-90AF-86DFE435566D}" type="slidenum">
              <a:rPr lang="en-MY" smtClean="0"/>
              <a:t>16</a:t>
            </a:fld>
            <a:endParaRPr lang="en-MY"/>
          </a:p>
        </p:txBody>
      </p:sp>
      <p:sp>
        <p:nvSpPr>
          <p:cNvPr id="20" name="Footer Placeholder 19">
            <a:extLst>
              <a:ext uri="{FF2B5EF4-FFF2-40B4-BE49-F238E27FC236}">
                <a16:creationId xmlns:a16="http://schemas.microsoft.com/office/drawing/2014/main" id="{FBEC3903-D5E7-90C4-1E40-119CC506112B}"/>
              </a:ext>
            </a:extLst>
          </p:cNvPr>
          <p:cNvSpPr>
            <a:spLocks noGrp="1"/>
          </p:cNvSpPr>
          <p:nvPr>
            <p:ph type="ftr" sz="quarter" idx="11"/>
          </p:nvPr>
        </p:nvSpPr>
        <p:spPr/>
        <p:txBody>
          <a:bodyPr/>
          <a:lstStyle/>
          <a:p>
            <a:r>
              <a:rPr lang="en-US"/>
              <a:t>Airbnb Price Prediction with Machine Learning</a:t>
            </a:r>
            <a:endParaRPr lang="en-MY"/>
          </a:p>
        </p:txBody>
      </p:sp>
      <p:sp>
        <p:nvSpPr>
          <p:cNvPr id="21" name="Date Placeholder 20">
            <a:extLst>
              <a:ext uri="{FF2B5EF4-FFF2-40B4-BE49-F238E27FC236}">
                <a16:creationId xmlns:a16="http://schemas.microsoft.com/office/drawing/2014/main" id="{42021B07-CE53-A07C-C9A8-E9CE2DAEFE74}"/>
              </a:ext>
            </a:extLst>
          </p:cNvPr>
          <p:cNvSpPr>
            <a:spLocks noGrp="1"/>
          </p:cNvSpPr>
          <p:nvPr>
            <p:ph type="dt" sz="half" idx="10"/>
          </p:nvPr>
        </p:nvSpPr>
        <p:spPr/>
        <p:txBody>
          <a:bodyPr/>
          <a:lstStyle/>
          <a:p>
            <a:fld id="{8881F87B-555C-4B0B-AA18-858E0B1D00BE}" type="datetime1">
              <a:rPr lang="en-MY" smtClean="0"/>
              <a:t>24/8/2023</a:t>
            </a:fld>
            <a:endParaRPr lang="en-MY"/>
          </a:p>
        </p:txBody>
      </p:sp>
    </p:spTree>
    <p:extLst>
      <p:ext uri="{BB962C8B-B14F-4D97-AF65-F5344CB8AC3E}">
        <p14:creationId xmlns:p14="http://schemas.microsoft.com/office/powerpoint/2010/main" val="2171934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52E704C-6340-92E5-9DAE-2BC4756D372A}"/>
              </a:ext>
            </a:extLst>
          </p:cNvPr>
          <p:cNvSpPr>
            <a:spLocks noGrp="1"/>
          </p:cNvSpPr>
          <p:nvPr>
            <p:ph idx="1"/>
          </p:nvPr>
        </p:nvSpPr>
        <p:spPr>
          <a:xfrm>
            <a:off x="624192" y="1031132"/>
            <a:ext cx="10515600" cy="5110635"/>
          </a:xfrm>
        </p:spPr>
        <p:txBody>
          <a:bodyPr>
            <a:normAutofit lnSpcReduction="10000"/>
          </a:bodyPr>
          <a:lstStyle/>
          <a:p>
            <a:pPr marL="0" indent="0">
              <a:buNone/>
            </a:pPr>
            <a:r>
              <a:rPr lang="en-MY" sz="1600" dirty="0">
                <a:latin typeface="Arial" panose="020B0604020202020204" pitchFamily="34" charset="0"/>
                <a:cs typeface="Arial" panose="020B0604020202020204" pitchFamily="34" charset="0"/>
              </a:rPr>
              <a:t>Data field is filtered out if: </a:t>
            </a:r>
          </a:p>
          <a:p>
            <a:r>
              <a:rPr lang="en-MY" sz="1600" dirty="0">
                <a:latin typeface="Arial" panose="020B0604020202020204" pitchFamily="34" charset="0"/>
                <a:cs typeface="Arial" panose="020B0604020202020204" pitchFamily="34" charset="0"/>
              </a:rPr>
              <a:t>Duplicated data field: </a:t>
            </a:r>
            <a:r>
              <a:rPr lang="en-MY" sz="1600" dirty="0" err="1">
                <a:latin typeface="Arial" panose="020B0604020202020204" pitchFamily="34" charset="0"/>
                <a:cs typeface="Arial" panose="020B0604020202020204" pitchFamily="34" charset="0"/>
              </a:rPr>
              <a:t>eg</a:t>
            </a:r>
            <a:r>
              <a:rPr lang="en-MY" sz="1600" dirty="0">
                <a:latin typeface="Arial" panose="020B0604020202020204" pitchFamily="34" charset="0"/>
                <a:cs typeface="Arial" panose="020B0604020202020204" pitchFamily="34" charset="0"/>
              </a:rPr>
              <a:t>: calendar last scrapped, bathrooms, etc.</a:t>
            </a:r>
          </a:p>
          <a:p>
            <a:r>
              <a:rPr lang="en-MY" sz="1600" dirty="0">
                <a:latin typeface="Arial" panose="020B0604020202020204" pitchFamily="34" charset="0"/>
                <a:cs typeface="Arial" panose="020B0604020202020204" pitchFamily="34" charset="0"/>
              </a:rPr>
              <a:t>Irrelevant data field: </a:t>
            </a:r>
            <a:r>
              <a:rPr lang="en-MY" sz="1600" dirty="0" err="1">
                <a:latin typeface="Arial" panose="020B0604020202020204" pitchFamily="34" charset="0"/>
                <a:cs typeface="Arial" panose="020B0604020202020204" pitchFamily="34" charset="0"/>
              </a:rPr>
              <a:t>eg</a:t>
            </a:r>
            <a:r>
              <a:rPr lang="en-MY"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host picture </a:t>
            </a:r>
            <a:r>
              <a:rPr lang="en-US" sz="1600" dirty="0" err="1">
                <a:latin typeface="Arial" panose="020B0604020202020204" pitchFamily="34" charset="0"/>
                <a:cs typeface="Arial" panose="020B0604020202020204" pitchFamily="34" charset="0"/>
              </a:rPr>
              <a:t>url</a:t>
            </a:r>
            <a:r>
              <a:rPr lang="en-US" sz="1600" dirty="0">
                <a:latin typeface="Arial" panose="020B0604020202020204" pitchFamily="34" charset="0"/>
                <a:cs typeface="Arial" panose="020B0604020202020204" pitchFamily="34" charset="0"/>
              </a:rPr>
              <a:t>, picture </a:t>
            </a:r>
            <a:r>
              <a:rPr lang="en-US" sz="1600" dirty="0" err="1">
                <a:latin typeface="Arial" panose="020B0604020202020204" pitchFamily="34" charset="0"/>
                <a:cs typeface="Arial" panose="020B0604020202020204" pitchFamily="34" charset="0"/>
              </a:rPr>
              <a:t>url</a:t>
            </a:r>
            <a:r>
              <a:rPr lang="en-US" sz="1600" dirty="0">
                <a:latin typeface="Arial" panose="020B0604020202020204" pitchFamily="34" charset="0"/>
                <a:cs typeface="Arial" panose="020B0604020202020204" pitchFamily="34" charset="0"/>
              </a:rPr>
              <a:t>, scrape id, first review, </a:t>
            </a:r>
            <a:r>
              <a:rPr lang="en-US" sz="1600" dirty="0" err="1">
                <a:latin typeface="Arial" panose="020B0604020202020204" pitchFamily="34" charset="0"/>
                <a:cs typeface="Arial" panose="020B0604020202020204" pitchFamily="34" charset="0"/>
              </a:rPr>
              <a:t>calculated_host_listings_count</a:t>
            </a:r>
            <a:r>
              <a:rPr lang="en-US" sz="1600" dirty="0">
                <a:latin typeface="Arial" panose="020B0604020202020204" pitchFamily="34" charset="0"/>
                <a:cs typeface="Arial" panose="020B0604020202020204" pitchFamily="34" charset="0"/>
              </a:rPr>
              <a:t>, etc.</a:t>
            </a:r>
            <a:endParaRPr lang="en-MY" sz="1600" dirty="0">
              <a:latin typeface="Arial" panose="020B0604020202020204" pitchFamily="34" charset="0"/>
              <a:cs typeface="Arial" panose="020B0604020202020204" pitchFamily="34" charset="0"/>
            </a:endParaRPr>
          </a:p>
          <a:p>
            <a:r>
              <a:rPr lang="en-MY" sz="1600" dirty="0">
                <a:latin typeface="Arial" panose="020B0604020202020204" pitchFamily="34" charset="0"/>
                <a:cs typeface="Arial" panose="020B0604020202020204" pitchFamily="34" charset="0"/>
              </a:rPr>
              <a:t>Most of the value missing: </a:t>
            </a:r>
            <a:r>
              <a:rPr lang="en-MY" sz="1600" dirty="0" err="1">
                <a:latin typeface="Arial" panose="020B0604020202020204" pitchFamily="34" charset="0"/>
                <a:cs typeface="Arial" panose="020B0604020202020204" pitchFamily="34" charset="0"/>
              </a:rPr>
              <a:t>eg</a:t>
            </a:r>
            <a:r>
              <a:rPr lang="en-MY" sz="1600" dirty="0">
                <a:latin typeface="Arial" panose="020B0604020202020204" pitchFamily="34" charset="0"/>
                <a:cs typeface="Arial" panose="020B0604020202020204" pitchFamily="34" charset="0"/>
              </a:rPr>
              <a:t>: neighbourhood group cleansed, </a:t>
            </a:r>
            <a:r>
              <a:rPr lang="en-MY" sz="1600" dirty="0" err="1">
                <a:latin typeface="Arial" panose="020B0604020202020204" pitchFamily="34" charset="0"/>
                <a:cs typeface="Arial" panose="020B0604020202020204" pitchFamily="34" charset="0"/>
              </a:rPr>
              <a:t>calendar_updated</a:t>
            </a:r>
            <a:r>
              <a:rPr lang="en-MY" sz="1600" dirty="0">
                <a:latin typeface="Arial" panose="020B0604020202020204" pitchFamily="34" charset="0"/>
                <a:cs typeface="Arial" panose="020B0604020202020204" pitchFamily="34" charset="0"/>
              </a:rPr>
              <a:t>, license, etc.</a:t>
            </a:r>
          </a:p>
          <a:p>
            <a:pPr marL="0" indent="0">
              <a:buNone/>
            </a:pPr>
            <a:endParaRPr lang="en-MY" sz="1600" dirty="0">
              <a:latin typeface="Arial" panose="020B0604020202020204" pitchFamily="34" charset="0"/>
              <a:cs typeface="Arial" panose="020B0604020202020204" pitchFamily="34" charset="0"/>
            </a:endParaRPr>
          </a:p>
          <a:p>
            <a:pPr marL="0" indent="0">
              <a:buNone/>
            </a:pPr>
            <a:r>
              <a:rPr lang="en-MY" sz="1600" dirty="0">
                <a:latin typeface="Arial" panose="020B0604020202020204" pitchFamily="34" charset="0"/>
                <a:cs typeface="Arial" panose="020B0604020202020204" pitchFamily="34" charset="0"/>
              </a:rPr>
              <a:t>27 data fields are remained. </a:t>
            </a:r>
          </a:p>
          <a:p>
            <a:pPr marL="0" indent="0">
              <a:buNone/>
            </a:pPr>
            <a:endParaRPr lang="en-MY" sz="1600" dirty="0">
              <a:latin typeface="Arial" panose="020B0604020202020204" pitchFamily="34" charset="0"/>
              <a:cs typeface="Arial" panose="020B0604020202020204" pitchFamily="34" charset="0"/>
            </a:endParaRPr>
          </a:p>
          <a:p>
            <a:pPr marL="0" indent="0">
              <a:buNone/>
            </a:pPr>
            <a:r>
              <a:rPr lang="en-MY" sz="1600" dirty="0">
                <a:latin typeface="Arial" panose="020B0604020202020204" pitchFamily="34" charset="0"/>
                <a:cs typeface="Arial" panose="020B0604020202020204" pitchFamily="34" charset="0"/>
              </a:rPr>
              <a:t>Data rows is filtered out:</a:t>
            </a:r>
          </a:p>
          <a:p>
            <a:r>
              <a:rPr lang="en-MY" sz="1600" dirty="0">
                <a:latin typeface="Arial" panose="020B0604020202020204" pitchFamily="34" charset="0"/>
                <a:cs typeface="Arial" panose="020B0604020202020204" pitchFamily="34" charset="0"/>
              </a:rPr>
              <a:t>Rows with empty cells are removed.</a:t>
            </a:r>
          </a:p>
          <a:p>
            <a:r>
              <a:rPr lang="en-MY" sz="1600" dirty="0">
                <a:latin typeface="Arial" panose="020B0604020202020204" pitchFamily="34" charset="0"/>
                <a:cs typeface="Arial" panose="020B0604020202020204" pitchFamily="34" charset="0"/>
              </a:rPr>
              <a:t>Last reviewed data is older than year 2020. </a:t>
            </a:r>
          </a:p>
          <a:p>
            <a:pPr marL="0" indent="0">
              <a:buNone/>
            </a:pPr>
            <a:endParaRPr lang="en-MY" sz="1600" dirty="0">
              <a:latin typeface="Arial" panose="020B0604020202020204" pitchFamily="34" charset="0"/>
              <a:cs typeface="Arial" panose="020B0604020202020204" pitchFamily="34" charset="0"/>
            </a:endParaRPr>
          </a:p>
          <a:p>
            <a:pPr marL="0" indent="0">
              <a:buNone/>
            </a:pPr>
            <a:r>
              <a:rPr lang="en-MY" sz="1600" dirty="0">
                <a:latin typeface="Arial" panose="020B0604020202020204" pitchFamily="34" charset="0"/>
                <a:cs typeface="Arial" panose="020B0604020202020204" pitchFamily="34" charset="0"/>
              </a:rPr>
              <a:t>4,123 data rows are remained.</a:t>
            </a:r>
          </a:p>
          <a:p>
            <a:pPr marL="0" indent="0">
              <a:buNone/>
            </a:pPr>
            <a:endParaRPr lang="en-MY" sz="1600" dirty="0">
              <a:latin typeface="Arial" panose="020B0604020202020204" pitchFamily="34" charset="0"/>
              <a:cs typeface="Arial" panose="020B0604020202020204" pitchFamily="34" charset="0"/>
            </a:endParaRPr>
          </a:p>
          <a:p>
            <a:pPr marL="0" indent="0">
              <a:buNone/>
            </a:pPr>
            <a:r>
              <a:rPr lang="en-MY" sz="1600" dirty="0">
                <a:latin typeface="Arial" panose="020B0604020202020204" pitchFamily="34" charset="0"/>
                <a:cs typeface="Arial" panose="020B0604020202020204" pitchFamily="34" charset="0"/>
              </a:rPr>
              <a:t>Data types are converted to numbers (type: float64). </a:t>
            </a:r>
          </a:p>
          <a:p>
            <a:pPr marL="0" indent="0">
              <a:buNone/>
            </a:pPr>
            <a:r>
              <a:rPr lang="en-MY" sz="1600" dirty="0">
                <a:latin typeface="Arial" panose="020B0604020202020204" pitchFamily="34" charset="0"/>
                <a:cs typeface="Arial" panose="020B0604020202020204" pitchFamily="34" charset="0"/>
              </a:rPr>
              <a:t>For categorical data field: converted to integer. </a:t>
            </a:r>
          </a:p>
        </p:txBody>
      </p:sp>
      <p:sp>
        <p:nvSpPr>
          <p:cNvPr id="13" name="Title 1">
            <a:extLst>
              <a:ext uri="{FF2B5EF4-FFF2-40B4-BE49-F238E27FC236}">
                <a16:creationId xmlns:a16="http://schemas.microsoft.com/office/drawing/2014/main" id="{C77CB9A8-CE48-A6D2-02F5-A8D2ABAB7F31}"/>
              </a:ext>
            </a:extLst>
          </p:cNvPr>
          <p:cNvSpPr txBox="1">
            <a:spLocks/>
          </p:cNvSpPr>
          <p:nvPr/>
        </p:nvSpPr>
        <p:spPr>
          <a:xfrm>
            <a:off x="243190" y="201043"/>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Data Preprocessing</a:t>
            </a:r>
          </a:p>
        </p:txBody>
      </p:sp>
      <p:sp>
        <p:nvSpPr>
          <p:cNvPr id="14" name="Slide Number Placeholder 13">
            <a:extLst>
              <a:ext uri="{FF2B5EF4-FFF2-40B4-BE49-F238E27FC236}">
                <a16:creationId xmlns:a16="http://schemas.microsoft.com/office/drawing/2014/main" id="{CB8F2AA0-6949-49B7-11B9-095F7037486F}"/>
              </a:ext>
            </a:extLst>
          </p:cNvPr>
          <p:cNvSpPr>
            <a:spLocks noGrp="1"/>
          </p:cNvSpPr>
          <p:nvPr>
            <p:ph type="sldNum" sz="quarter" idx="12"/>
          </p:nvPr>
        </p:nvSpPr>
        <p:spPr/>
        <p:txBody>
          <a:bodyPr/>
          <a:lstStyle/>
          <a:p>
            <a:fld id="{B3B0A137-21E5-4F56-90AF-86DFE435566D}" type="slidenum">
              <a:rPr lang="en-MY" smtClean="0"/>
              <a:t>17</a:t>
            </a:fld>
            <a:endParaRPr lang="en-MY"/>
          </a:p>
        </p:txBody>
      </p:sp>
      <p:sp>
        <p:nvSpPr>
          <p:cNvPr id="15" name="Footer Placeholder 14">
            <a:extLst>
              <a:ext uri="{FF2B5EF4-FFF2-40B4-BE49-F238E27FC236}">
                <a16:creationId xmlns:a16="http://schemas.microsoft.com/office/drawing/2014/main" id="{C57E95EA-9B79-0373-A112-CA57B2FAD43D}"/>
              </a:ext>
            </a:extLst>
          </p:cNvPr>
          <p:cNvSpPr>
            <a:spLocks noGrp="1"/>
          </p:cNvSpPr>
          <p:nvPr>
            <p:ph type="ftr" sz="quarter" idx="11"/>
          </p:nvPr>
        </p:nvSpPr>
        <p:spPr/>
        <p:txBody>
          <a:bodyPr/>
          <a:lstStyle/>
          <a:p>
            <a:r>
              <a:rPr lang="en-US"/>
              <a:t>Airbnb Price Prediction with Machine Learning</a:t>
            </a:r>
            <a:endParaRPr lang="en-MY"/>
          </a:p>
        </p:txBody>
      </p:sp>
      <p:sp>
        <p:nvSpPr>
          <p:cNvPr id="16" name="Date Placeholder 15">
            <a:extLst>
              <a:ext uri="{FF2B5EF4-FFF2-40B4-BE49-F238E27FC236}">
                <a16:creationId xmlns:a16="http://schemas.microsoft.com/office/drawing/2014/main" id="{36EA3729-FD0C-C5BA-9049-7E6D959E07AB}"/>
              </a:ext>
            </a:extLst>
          </p:cNvPr>
          <p:cNvSpPr>
            <a:spLocks noGrp="1"/>
          </p:cNvSpPr>
          <p:nvPr>
            <p:ph type="dt" sz="half" idx="10"/>
          </p:nvPr>
        </p:nvSpPr>
        <p:spPr/>
        <p:txBody>
          <a:bodyPr/>
          <a:lstStyle/>
          <a:p>
            <a:fld id="{25B4A56B-F1BE-46E6-826B-151FDAAF6347}" type="datetime1">
              <a:rPr lang="en-MY" smtClean="0"/>
              <a:t>24/8/2023</a:t>
            </a:fld>
            <a:endParaRPr lang="en-MY"/>
          </a:p>
        </p:txBody>
      </p:sp>
    </p:spTree>
    <p:extLst>
      <p:ext uri="{BB962C8B-B14F-4D97-AF65-F5344CB8AC3E}">
        <p14:creationId xmlns:p14="http://schemas.microsoft.com/office/powerpoint/2010/main" val="428056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D6DC13-9EE0-FCF1-050B-104E53EF0DB2}"/>
              </a:ext>
            </a:extLst>
          </p:cNvPr>
          <p:cNvSpPr txBox="1"/>
          <p:nvPr/>
        </p:nvSpPr>
        <p:spPr>
          <a:xfrm>
            <a:off x="567246" y="5283200"/>
            <a:ext cx="10086975" cy="369332"/>
          </a:xfrm>
          <a:prstGeom prst="rect">
            <a:avLst/>
          </a:prstGeom>
          <a:noFill/>
        </p:spPr>
        <p:txBody>
          <a:bodyPr wrap="square">
            <a:spAutoFit/>
          </a:bodyPr>
          <a:lstStyle/>
          <a:p>
            <a:pPr marL="342900" indent="-342900">
              <a:spcAft>
                <a:spcPts val="800"/>
              </a:spcAft>
              <a:buFont typeface="+mj-lt"/>
              <a:buAutoNum type="arabicPeriod"/>
            </a:pPr>
            <a:r>
              <a:rPr lang="en-MY" kern="100" dirty="0">
                <a:solidFill>
                  <a:srgbClr val="000000"/>
                </a:solidFill>
                <a:latin typeface="Arial" panose="020B0604020202020204" pitchFamily="34" charset="0"/>
                <a:ea typeface="DengXian" panose="02010600030101010101" pitchFamily="2" charset="-122"/>
                <a:cs typeface="Arial" panose="020B0604020202020204" pitchFamily="34" charset="0"/>
              </a:rPr>
              <a:t>Used to understand which features have positively or negatively correlated to target variable.</a:t>
            </a:r>
          </a:p>
        </p:txBody>
      </p:sp>
      <p:sp>
        <p:nvSpPr>
          <p:cNvPr id="8" name="Title 1">
            <a:extLst>
              <a:ext uri="{FF2B5EF4-FFF2-40B4-BE49-F238E27FC236}">
                <a16:creationId xmlns:a16="http://schemas.microsoft.com/office/drawing/2014/main" id="{1E0BD019-2FAE-8C83-5C1C-2E17203F0765}"/>
              </a:ext>
            </a:extLst>
          </p:cNvPr>
          <p:cNvSpPr txBox="1">
            <a:spLocks/>
          </p:cNvSpPr>
          <p:nvPr/>
        </p:nvSpPr>
        <p:spPr>
          <a:xfrm>
            <a:off x="243190" y="152404"/>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Feature Analysis – Heat Map</a:t>
            </a:r>
          </a:p>
        </p:txBody>
      </p:sp>
      <p:sp>
        <p:nvSpPr>
          <p:cNvPr id="11" name="Slide Number Placeholder 10">
            <a:extLst>
              <a:ext uri="{FF2B5EF4-FFF2-40B4-BE49-F238E27FC236}">
                <a16:creationId xmlns:a16="http://schemas.microsoft.com/office/drawing/2014/main" id="{51432FCA-2407-002B-9366-8CB58BBC4B59}"/>
              </a:ext>
            </a:extLst>
          </p:cNvPr>
          <p:cNvSpPr>
            <a:spLocks noGrp="1"/>
          </p:cNvSpPr>
          <p:nvPr>
            <p:ph type="sldNum" sz="quarter" idx="12"/>
          </p:nvPr>
        </p:nvSpPr>
        <p:spPr/>
        <p:txBody>
          <a:bodyPr/>
          <a:lstStyle/>
          <a:p>
            <a:fld id="{B3B0A137-21E5-4F56-90AF-86DFE435566D}" type="slidenum">
              <a:rPr lang="en-MY" smtClean="0"/>
              <a:t>18</a:t>
            </a:fld>
            <a:endParaRPr lang="en-MY"/>
          </a:p>
        </p:txBody>
      </p:sp>
      <p:sp>
        <p:nvSpPr>
          <p:cNvPr id="12" name="Footer Placeholder 11">
            <a:extLst>
              <a:ext uri="{FF2B5EF4-FFF2-40B4-BE49-F238E27FC236}">
                <a16:creationId xmlns:a16="http://schemas.microsoft.com/office/drawing/2014/main" id="{C08ADDBF-7A16-110A-58B7-A5B1B6EDBB38}"/>
              </a:ext>
            </a:extLst>
          </p:cNvPr>
          <p:cNvSpPr>
            <a:spLocks noGrp="1"/>
          </p:cNvSpPr>
          <p:nvPr>
            <p:ph type="ftr" sz="quarter" idx="11"/>
          </p:nvPr>
        </p:nvSpPr>
        <p:spPr/>
        <p:txBody>
          <a:bodyPr/>
          <a:lstStyle/>
          <a:p>
            <a:r>
              <a:rPr lang="en-US"/>
              <a:t>Airbnb Price Prediction with Machine Learning</a:t>
            </a:r>
            <a:endParaRPr lang="en-MY"/>
          </a:p>
        </p:txBody>
      </p:sp>
      <p:sp>
        <p:nvSpPr>
          <p:cNvPr id="13" name="Date Placeholder 12">
            <a:extLst>
              <a:ext uri="{FF2B5EF4-FFF2-40B4-BE49-F238E27FC236}">
                <a16:creationId xmlns:a16="http://schemas.microsoft.com/office/drawing/2014/main" id="{813A4405-A2B7-AAFB-0844-52E8963EE2CE}"/>
              </a:ext>
            </a:extLst>
          </p:cNvPr>
          <p:cNvSpPr>
            <a:spLocks noGrp="1"/>
          </p:cNvSpPr>
          <p:nvPr>
            <p:ph type="dt" sz="half" idx="10"/>
          </p:nvPr>
        </p:nvSpPr>
        <p:spPr/>
        <p:txBody>
          <a:bodyPr/>
          <a:lstStyle/>
          <a:p>
            <a:fld id="{8881CE47-1100-4C67-975F-447650F90028}" type="datetime1">
              <a:rPr lang="en-MY" smtClean="0"/>
              <a:t>24/8/2023</a:t>
            </a:fld>
            <a:endParaRPr lang="en-MY"/>
          </a:p>
        </p:txBody>
      </p:sp>
      <p:pic>
        <p:nvPicPr>
          <p:cNvPr id="10" name="Content Placeholder 9">
            <a:extLst>
              <a:ext uri="{FF2B5EF4-FFF2-40B4-BE49-F238E27FC236}">
                <a16:creationId xmlns:a16="http://schemas.microsoft.com/office/drawing/2014/main" id="{6FCB3D81-5575-2CCB-A3BB-07037E52EE10}"/>
              </a:ext>
            </a:extLst>
          </p:cNvPr>
          <p:cNvPicPr>
            <a:picLocks noGrp="1" noChangeAspect="1"/>
          </p:cNvPicPr>
          <p:nvPr>
            <p:ph idx="1"/>
          </p:nvPr>
        </p:nvPicPr>
        <p:blipFill>
          <a:blip r:embed="rId2"/>
          <a:stretch>
            <a:fillRect/>
          </a:stretch>
        </p:blipFill>
        <p:spPr>
          <a:xfrm>
            <a:off x="567246" y="1513685"/>
            <a:ext cx="10515600" cy="3544834"/>
          </a:xfrm>
          <a:prstGeom prst="rect">
            <a:avLst/>
          </a:prstGeom>
        </p:spPr>
      </p:pic>
    </p:spTree>
    <p:extLst>
      <p:ext uri="{BB962C8B-B14F-4D97-AF65-F5344CB8AC3E}">
        <p14:creationId xmlns:p14="http://schemas.microsoft.com/office/powerpoint/2010/main" val="204472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35F7E49-B4E6-8775-393B-9C41C740569A}"/>
              </a:ext>
            </a:extLst>
          </p:cNvPr>
          <p:cNvSpPr txBox="1"/>
          <p:nvPr/>
        </p:nvSpPr>
        <p:spPr>
          <a:xfrm>
            <a:off x="470788" y="4963872"/>
            <a:ext cx="10883012" cy="748923"/>
          </a:xfrm>
          <a:prstGeom prst="rect">
            <a:avLst/>
          </a:prstGeom>
          <a:noFill/>
        </p:spPr>
        <p:txBody>
          <a:bodyPr wrap="square">
            <a:spAutoFit/>
          </a:bodyPr>
          <a:lstStyle/>
          <a:p>
            <a:pPr marL="342900" indent="-342900">
              <a:spcAft>
                <a:spcPts val="800"/>
              </a:spcAft>
              <a:buFont typeface="+mj-lt"/>
              <a:buAutoNum type="arabicPeriod"/>
            </a:pPr>
            <a:r>
              <a:rPr lang="en-MY" sz="1800" kern="100" dirty="0">
                <a:solidFill>
                  <a:srgbClr val="000000"/>
                </a:solidFill>
                <a:effectLst/>
                <a:latin typeface="Arial" panose="020B0604020202020204" pitchFamily="34" charset="0"/>
                <a:ea typeface="DengXian" panose="02010600030101010101" pitchFamily="2" charset="-122"/>
                <a:cs typeface="Arial" panose="020B0604020202020204" pitchFamily="34" charset="0"/>
              </a:rPr>
              <a:t>Scoring function – mutual info regression is used.</a:t>
            </a:r>
            <a:endParaRPr lang="en-MY" kern="100" dirty="0">
              <a:solidFill>
                <a:srgbClr val="000000"/>
              </a:solidFill>
              <a:latin typeface="Arial" panose="020B0604020202020204" pitchFamily="34" charset="0"/>
              <a:ea typeface="DengXian" panose="02010600030101010101" pitchFamily="2" charset="-122"/>
              <a:cs typeface="Arial" panose="020B0604020202020204" pitchFamily="34" charset="0"/>
            </a:endParaRPr>
          </a:p>
          <a:p>
            <a:pPr marL="342900" indent="-342900">
              <a:spcAft>
                <a:spcPts val="800"/>
              </a:spcAft>
              <a:buFont typeface="+mj-lt"/>
              <a:buAutoNum type="arabicPeriod"/>
            </a:pPr>
            <a:r>
              <a:rPr lang="en-MY" kern="100" dirty="0">
                <a:solidFill>
                  <a:srgbClr val="000000"/>
                </a:solidFill>
                <a:latin typeface="Arial" panose="020B0604020202020204" pitchFamily="34" charset="0"/>
                <a:ea typeface="DengXian" panose="02010600030101010101" pitchFamily="2" charset="-122"/>
                <a:cs typeface="Arial" panose="020B0604020202020204" pitchFamily="34" charset="0"/>
              </a:rPr>
              <a:t>Greater scores – more impactful to accuracy of the prediction model. </a:t>
            </a:r>
          </a:p>
        </p:txBody>
      </p:sp>
      <p:sp>
        <p:nvSpPr>
          <p:cNvPr id="9" name="Title 1">
            <a:extLst>
              <a:ext uri="{FF2B5EF4-FFF2-40B4-BE49-F238E27FC236}">
                <a16:creationId xmlns:a16="http://schemas.microsoft.com/office/drawing/2014/main" id="{72A3C4D5-AEA4-75CE-21E5-F9F1F5261CB3}"/>
              </a:ext>
            </a:extLst>
          </p:cNvPr>
          <p:cNvSpPr txBox="1">
            <a:spLocks/>
          </p:cNvSpPr>
          <p:nvPr/>
        </p:nvSpPr>
        <p:spPr>
          <a:xfrm>
            <a:off x="243190" y="201043"/>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Feature Analysis -  </a:t>
            </a:r>
            <a:r>
              <a:rPr lang="en-MY" sz="3400" dirty="0" err="1">
                <a:latin typeface="Georgia (Headings)"/>
              </a:rPr>
              <a:t>SelectKBest</a:t>
            </a:r>
            <a:endParaRPr lang="en-MY" sz="3400" dirty="0">
              <a:latin typeface="Georgia (Headings)"/>
            </a:endParaRPr>
          </a:p>
        </p:txBody>
      </p:sp>
      <p:sp>
        <p:nvSpPr>
          <p:cNvPr id="12" name="Slide Number Placeholder 11">
            <a:extLst>
              <a:ext uri="{FF2B5EF4-FFF2-40B4-BE49-F238E27FC236}">
                <a16:creationId xmlns:a16="http://schemas.microsoft.com/office/drawing/2014/main" id="{6F8578F0-A30E-6EA1-4546-23983BE36001}"/>
              </a:ext>
            </a:extLst>
          </p:cNvPr>
          <p:cNvSpPr>
            <a:spLocks noGrp="1"/>
          </p:cNvSpPr>
          <p:nvPr>
            <p:ph type="sldNum" sz="quarter" idx="12"/>
          </p:nvPr>
        </p:nvSpPr>
        <p:spPr/>
        <p:txBody>
          <a:bodyPr/>
          <a:lstStyle/>
          <a:p>
            <a:fld id="{B3B0A137-21E5-4F56-90AF-86DFE435566D}" type="slidenum">
              <a:rPr lang="en-MY" smtClean="0"/>
              <a:t>19</a:t>
            </a:fld>
            <a:endParaRPr lang="en-MY"/>
          </a:p>
        </p:txBody>
      </p:sp>
      <p:sp>
        <p:nvSpPr>
          <p:cNvPr id="13" name="Footer Placeholder 12">
            <a:extLst>
              <a:ext uri="{FF2B5EF4-FFF2-40B4-BE49-F238E27FC236}">
                <a16:creationId xmlns:a16="http://schemas.microsoft.com/office/drawing/2014/main" id="{8D0170C7-86E5-C05B-308E-D5D19F19AF2F}"/>
              </a:ext>
            </a:extLst>
          </p:cNvPr>
          <p:cNvSpPr>
            <a:spLocks noGrp="1"/>
          </p:cNvSpPr>
          <p:nvPr>
            <p:ph type="ftr" sz="quarter" idx="11"/>
          </p:nvPr>
        </p:nvSpPr>
        <p:spPr/>
        <p:txBody>
          <a:bodyPr/>
          <a:lstStyle/>
          <a:p>
            <a:r>
              <a:rPr lang="en-US"/>
              <a:t>Airbnb Price Prediction with Machine Learning</a:t>
            </a:r>
            <a:endParaRPr lang="en-MY"/>
          </a:p>
        </p:txBody>
      </p:sp>
      <p:sp>
        <p:nvSpPr>
          <p:cNvPr id="14" name="Date Placeholder 13">
            <a:extLst>
              <a:ext uri="{FF2B5EF4-FFF2-40B4-BE49-F238E27FC236}">
                <a16:creationId xmlns:a16="http://schemas.microsoft.com/office/drawing/2014/main" id="{E040EC40-9B16-2431-6B0E-0C93F700082B}"/>
              </a:ext>
            </a:extLst>
          </p:cNvPr>
          <p:cNvSpPr>
            <a:spLocks noGrp="1"/>
          </p:cNvSpPr>
          <p:nvPr>
            <p:ph type="dt" sz="half" idx="10"/>
          </p:nvPr>
        </p:nvSpPr>
        <p:spPr/>
        <p:txBody>
          <a:bodyPr/>
          <a:lstStyle/>
          <a:p>
            <a:fld id="{5C0B82CC-8F19-4801-9B26-C8DCBCEBE8B6}" type="datetime1">
              <a:rPr lang="en-MY" smtClean="0"/>
              <a:t>24/8/2023</a:t>
            </a:fld>
            <a:endParaRPr lang="en-MY"/>
          </a:p>
        </p:txBody>
      </p:sp>
      <p:pic>
        <p:nvPicPr>
          <p:cNvPr id="10" name="Content Placeholder 9">
            <a:extLst>
              <a:ext uri="{FF2B5EF4-FFF2-40B4-BE49-F238E27FC236}">
                <a16:creationId xmlns:a16="http://schemas.microsoft.com/office/drawing/2014/main" id="{83A50328-8522-378A-B81A-12DFCC0B8D62}"/>
              </a:ext>
            </a:extLst>
          </p:cNvPr>
          <p:cNvPicPr>
            <a:picLocks noGrp="1" noChangeAspect="1"/>
          </p:cNvPicPr>
          <p:nvPr>
            <p:ph idx="1"/>
          </p:nvPr>
        </p:nvPicPr>
        <p:blipFill>
          <a:blip r:embed="rId2"/>
          <a:stretch>
            <a:fillRect/>
          </a:stretch>
        </p:blipFill>
        <p:spPr>
          <a:xfrm>
            <a:off x="838200" y="968392"/>
            <a:ext cx="6313035" cy="3927926"/>
          </a:xfrm>
          <a:prstGeom prst="rect">
            <a:avLst/>
          </a:prstGeom>
        </p:spPr>
      </p:pic>
    </p:spTree>
    <p:extLst>
      <p:ext uri="{BB962C8B-B14F-4D97-AF65-F5344CB8AC3E}">
        <p14:creationId xmlns:p14="http://schemas.microsoft.com/office/powerpoint/2010/main" val="19446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403F-568C-C7B2-BEB1-5E6D3206EE55}"/>
              </a:ext>
            </a:extLst>
          </p:cNvPr>
          <p:cNvSpPr>
            <a:spLocks noGrp="1"/>
          </p:cNvSpPr>
          <p:nvPr>
            <p:ph type="title"/>
          </p:nvPr>
        </p:nvSpPr>
        <p:spPr>
          <a:xfrm>
            <a:off x="272374" y="349969"/>
            <a:ext cx="10351686" cy="563888"/>
          </a:xfrm>
        </p:spPr>
        <p:txBody>
          <a:bodyPr>
            <a:normAutofit/>
          </a:bodyPr>
          <a:lstStyle/>
          <a:p>
            <a:r>
              <a:rPr lang="en-MY" sz="3400" dirty="0">
                <a:latin typeface="Georgia (Headings)"/>
              </a:rPr>
              <a:t>Introduction</a:t>
            </a:r>
          </a:p>
        </p:txBody>
      </p:sp>
      <p:sp>
        <p:nvSpPr>
          <p:cNvPr id="3" name="Content Placeholder 2">
            <a:extLst>
              <a:ext uri="{FF2B5EF4-FFF2-40B4-BE49-F238E27FC236}">
                <a16:creationId xmlns:a16="http://schemas.microsoft.com/office/drawing/2014/main" id="{08B2D5CA-166E-64F1-ED03-6D51131AA41F}"/>
              </a:ext>
            </a:extLst>
          </p:cNvPr>
          <p:cNvSpPr>
            <a:spLocks noGrp="1"/>
          </p:cNvSpPr>
          <p:nvPr>
            <p:ph idx="1"/>
          </p:nvPr>
        </p:nvSpPr>
        <p:spPr>
          <a:xfrm>
            <a:off x="556591" y="1140047"/>
            <a:ext cx="10432111" cy="3455807"/>
          </a:xfrm>
        </p:spPr>
        <p:txBody>
          <a:bodyPr>
            <a:normAutofit/>
          </a:bodyPr>
          <a:lstStyle/>
          <a:p>
            <a:pPr algn="just">
              <a:lnSpc>
                <a:spcPct val="100000"/>
              </a:lnSpc>
            </a:pPr>
            <a:r>
              <a:rPr lang="en-MY" sz="1800" dirty="0">
                <a:latin typeface="Arial" panose="020B0604020202020204" pitchFamily="34" charset="0"/>
                <a:cs typeface="Arial" panose="020B0604020202020204" pitchFamily="34" charset="0"/>
              </a:rPr>
              <a:t>Airbnb </a:t>
            </a:r>
          </a:p>
          <a:p>
            <a:pPr lvl="1" algn="just">
              <a:lnSpc>
                <a:spcPct val="100000"/>
              </a:lnSpc>
            </a:pPr>
            <a:r>
              <a:rPr lang="en-MY" sz="1600" dirty="0">
                <a:latin typeface="Arial" panose="020B0604020202020204" pitchFamily="34" charset="0"/>
                <a:cs typeface="Arial" panose="020B0604020202020204" pitchFamily="34" charset="0"/>
              </a:rPr>
              <a:t>created by Brian </a:t>
            </a:r>
            <a:r>
              <a:rPr lang="en-MY" sz="1600" dirty="0" err="1">
                <a:latin typeface="Arial" panose="020B0604020202020204" pitchFamily="34" charset="0"/>
                <a:cs typeface="Arial" panose="020B0604020202020204" pitchFamily="34" charset="0"/>
              </a:rPr>
              <a:t>Chesky</a:t>
            </a:r>
            <a:r>
              <a:rPr lang="en-MY" sz="1600" dirty="0">
                <a:latin typeface="Arial" panose="020B0604020202020204" pitchFamily="34" charset="0"/>
                <a:cs typeface="Arial" panose="020B0604020202020204" pitchFamily="34" charset="0"/>
              </a:rPr>
              <a:t> and Joe </a:t>
            </a:r>
            <a:r>
              <a:rPr lang="en-MY" sz="1600" dirty="0" err="1">
                <a:latin typeface="Arial" panose="020B0604020202020204" pitchFamily="34" charset="0"/>
                <a:cs typeface="Arial" panose="020B0604020202020204" pitchFamily="34" charset="0"/>
              </a:rPr>
              <a:t>Gebbia</a:t>
            </a:r>
            <a:r>
              <a:rPr lang="en-MY" sz="1600" dirty="0">
                <a:latin typeface="Arial" panose="020B0604020202020204" pitchFamily="34" charset="0"/>
                <a:cs typeface="Arial" panose="020B0604020202020204" pitchFamily="34" charset="0"/>
              </a:rPr>
              <a:t> in year 2008.</a:t>
            </a:r>
          </a:p>
          <a:p>
            <a:pPr lvl="1" algn="just">
              <a:lnSpc>
                <a:spcPct val="100000"/>
              </a:lnSpc>
            </a:pPr>
            <a:r>
              <a:rPr lang="en-MY" sz="1600" dirty="0">
                <a:latin typeface="Arial" panose="020B0604020202020204" pitchFamily="34" charset="0"/>
                <a:cs typeface="Arial" panose="020B0604020202020204" pitchFamily="34" charset="0"/>
              </a:rPr>
              <a:t>Platform for home owners to rent out unused space.</a:t>
            </a:r>
          </a:p>
          <a:p>
            <a:pPr lvl="1" algn="just">
              <a:lnSpc>
                <a:spcPct val="100000"/>
              </a:lnSpc>
            </a:pPr>
            <a:endParaRPr lang="en-MY" sz="1600" dirty="0">
              <a:latin typeface="Arial" panose="020B0604020202020204" pitchFamily="34" charset="0"/>
              <a:cs typeface="Arial" panose="020B0604020202020204" pitchFamily="34" charset="0"/>
            </a:endParaRPr>
          </a:p>
          <a:p>
            <a:pPr algn="just">
              <a:lnSpc>
                <a:spcPct val="100000"/>
              </a:lnSpc>
            </a:pPr>
            <a:r>
              <a:rPr lang="en-MY" sz="1800" dirty="0">
                <a:latin typeface="Arial" panose="020B0604020202020204" pitchFamily="34" charset="0"/>
                <a:cs typeface="Arial" panose="020B0604020202020204" pitchFamily="34" charset="0"/>
              </a:rPr>
              <a:t>Reasonable rental price to attract more customers in a fair marketplace, thus increase occupancy rates in Airbnb.</a:t>
            </a:r>
          </a:p>
          <a:p>
            <a:pPr algn="just">
              <a:lnSpc>
                <a:spcPct val="100000"/>
              </a:lnSpc>
            </a:pPr>
            <a:r>
              <a:rPr lang="en-MY" sz="1800" dirty="0">
                <a:latin typeface="Arial" panose="020B0604020202020204" pitchFamily="34" charset="0"/>
                <a:cs typeface="Arial" panose="020B0604020202020204" pitchFamily="34" charset="0"/>
              </a:rPr>
              <a:t>Price prediction model with implementation machine learning techniques can provide accurate price suggestion to property owners. </a:t>
            </a:r>
          </a:p>
        </p:txBody>
      </p:sp>
      <p:sp>
        <p:nvSpPr>
          <p:cNvPr id="8" name="Slide Number Placeholder 7">
            <a:extLst>
              <a:ext uri="{FF2B5EF4-FFF2-40B4-BE49-F238E27FC236}">
                <a16:creationId xmlns:a16="http://schemas.microsoft.com/office/drawing/2014/main" id="{7EB28117-4199-BD33-C10B-84D581516478}"/>
              </a:ext>
            </a:extLst>
          </p:cNvPr>
          <p:cNvSpPr>
            <a:spLocks noGrp="1"/>
          </p:cNvSpPr>
          <p:nvPr>
            <p:ph type="sldNum" sz="quarter" idx="12"/>
          </p:nvPr>
        </p:nvSpPr>
        <p:spPr/>
        <p:txBody>
          <a:bodyPr/>
          <a:lstStyle/>
          <a:p>
            <a:fld id="{B3B0A137-21E5-4F56-90AF-86DFE435566D}" type="slidenum">
              <a:rPr lang="en-MY" smtClean="0"/>
              <a:t>2</a:t>
            </a:fld>
            <a:endParaRPr lang="en-MY"/>
          </a:p>
        </p:txBody>
      </p:sp>
      <p:sp>
        <p:nvSpPr>
          <p:cNvPr id="9" name="Footer Placeholder 8">
            <a:extLst>
              <a:ext uri="{FF2B5EF4-FFF2-40B4-BE49-F238E27FC236}">
                <a16:creationId xmlns:a16="http://schemas.microsoft.com/office/drawing/2014/main" id="{8B0E6F1B-BAA9-0D8B-CD01-5B2F5D4A1786}"/>
              </a:ext>
            </a:extLst>
          </p:cNvPr>
          <p:cNvSpPr>
            <a:spLocks noGrp="1"/>
          </p:cNvSpPr>
          <p:nvPr>
            <p:ph type="ftr" sz="quarter" idx="11"/>
          </p:nvPr>
        </p:nvSpPr>
        <p:spPr/>
        <p:txBody>
          <a:bodyPr/>
          <a:lstStyle/>
          <a:p>
            <a:r>
              <a:rPr lang="en-US"/>
              <a:t>Airbnb Price Prediction with Machine Learning</a:t>
            </a:r>
            <a:endParaRPr lang="en-MY"/>
          </a:p>
        </p:txBody>
      </p:sp>
      <p:sp>
        <p:nvSpPr>
          <p:cNvPr id="10" name="Date Placeholder 9">
            <a:extLst>
              <a:ext uri="{FF2B5EF4-FFF2-40B4-BE49-F238E27FC236}">
                <a16:creationId xmlns:a16="http://schemas.microsoft.com/office/drawing/2014/main" id="{E7A59489-9CB1-A6EC-6928-0AC7EB2DED8B}"/>
              </a:ext>
            </a:extLst>
          </p:cNvPr>
          <p:cNvSpPr>
            <a:spLocks noGrp="1"/>
          </p:cNvSpPr>
          <p:nvPr>
            <p:ph type="dt" sz="half" idx="10"/>
          </p:nvPr>
        </p:nvSpPr>
        <p:spPr/>
        <p:txBody>
          <a:bodyPr/>
          <a:lstStyle/>
          <a:p>
            <a:fld id="{4D4E474A-BFD9-4599-8140-F4813FFFE892}" type="datetime1">
              <a:rPr lang="en-MY" smtClean="0"/>
              <a:t>24/8/2023</a:t>
            </a:fld>
            <a:endParaRPr lang="en-MY"/>
          </a:p>
        </p:txBody>
      </p:sp>
    </p:spTree>
    <p:extLst>
      <p:ext uri="{BB962C8B-B14F-4D97-AF65-F5344CB8AC3E}">
        <p14:creationId xmlns:p14="http://schemas.microsoft.com/office/powerpoint/2010/main" val="154706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D565-01E2-B96C-108F-891256D39157}"/>
              </a:ext>
            </a:extLst>
          </p:cNvPr>
          <p:cNvSpPr>
            <a:spLocks noGrp="1"/>
          </p:cNvSpPr>
          <p:nvPr>
            <p:ph type="title"/>
          </p:nvPr>
        </p:nvSpPr>
        <p:spPr>
          <a:xfrm>
            <a:off x="295274" y="175098"/>
            <a:ext cx="10353675" cy="700189"/>
          </a:xfrm>
        </p:spPr>
        <p:txBody>
          <a:bodyPr>
            <a:normAutofit/>
          </a:bodyPr>
          <a:lstStyle/>
          <a:p>
            <a:r>
              <a:rPr lang="en-MY" sz="3400" dirty="0">
                <a:latin typeface="Georgia (Headings)"/>
              </a:rPr>
              <a:t>Feature Selection – Lasso Regression</a:t>
            </a:r>
          </a:p>
        </p:txBody>
      </p:sp>
      <p:sp>
        <p:nvSpPr>
          <p:cNvPr id="3" name="Content Placeholder 2">
            <a:extLst>
              <a:ext uri="{FF2B5EF4-FFF2-40B4-BE49-F238E27FC236}">
                <a16:creationId xmlns:a16="http://schemas.microsoft.com/office/drawing/2014/main" id="{1171D4A1-ED83-79CA-7205-12B709EB642A}"/>
              </a:ext>
            </a:extLst>
          </p:cNvPr>
          <p:cNvSpPr>
            <a:spLocks noGrp="1"/>
          </p:cNvSpPr>
          <p:nvPr>
            <p:ph idx="1"/>
          </p:nvPr>
        </p:nvSpPr>
        <p:spPr>
          <a:xfrm>
            <a:off x="392551" y="1274121"/>
            <a:ext cx="10515600" cy="4905375"/>
          </a:xfrm>
        </p:spPr>
        <p:txBody>
          <a:bodyPr>
            <a:normAutofit/>
          </a:bodyPr>
          <a:lstStyle/>
          <a:p>
            <a:pPr>
              <a:spcAft>
                <a:spcPts val="800"/>
              </a:spcAft>
            </a:pPr>
            <a:r>
              <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L1 penalty is applied to prediction model.</a:t>
            </a:r>
          </a:p>
          <a:p>
            <a:pPr>
              <a:spcAft>
                <a:spcPts val="800"/>
              </a:spcAft>
            </a:pPr>
            <a:r>
              <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Applied to linear regression model, neural network model, and bagging regression model, which does not have implicit feature selection function.</a:t>
            </a:r>
          </a:p>
          <a:p>
            <a:pPr>
              <a:spcAft>
                <a:spcPts val="800"/>
              </a:spcAft>
            </a:pPr>
            <a:r>
              <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Top 5 significant features by comparing the coefficient value:</a:t>
            </a:r>
          </a:p>
          <a:p>
            <a:pPr marL="622300" lvl="1" indent="-255588">
              <a:spcAft>
                <a:spcPts val="800"/>
              </a:spcAft>
              <a:buFont typeface="+mj-lt"/>
              <a:buAutoNum type="arabicPeriod"/>
            </a:pPr>
            <a:r>
              <a:rPr lang="en-MY" sz="1800" kern="100" dirty="0" err="1">
                <a:solidFill>
                  <a:srgbClr val="000000"/>
                </a:solidFill>
                <a:latin typeface="Arial" panose="020B0604020202020204" pitchFamily="34" charset="0"/>
                <a:ea typeface="DengXian" panose="02010600030101010101" pitchFamily="2" charset="-122"/>
                <a:cs typeface="Arial" panose="020B0604020202020204" pitchFamily="34" charset="0"/>
              </a:rPr>
              <a:t>Reviews_per_month</a:t>
            </a:r>
            <a:r>
              <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 </a:t>
            </a:r>
          </a:p>
          <a:p>
            <a:pPr marL="622300" lvl="1" indent="-255588">
              <a:spcAft>
                <a:spcPts val="800"/>
              </a:spcAft>
              <a:buFont typeface="+mj-lt"/>
              <a:buAutoNum type="arabicPeriod"/>
            </a:pPr>
            <a:r>
              <a:rPr lang="en-MY" sz="1800" kern="100" dirty="0" err="1">
                <a:solidFill>
                  <a:srgbClr val="000000"/>
                </a:solidFill>
                <a:latin typeface="Arial" panose="020B0604020202020204" pitchFamily="34" charset="0"/>
                <a:ea typeface="DengXian" panose="02010600030101010101" pitchFamily="2" charset="-122"/>
                <a:cs typeface="Arial" panose="020B0604020202020204" pitchFamily="34" charset="0"/>
              </a:rPr>
              <a:t>Instant_bookable</a:t>
            </a:r>
            <a:r>
              <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a:t>
            </a:r>
          </a:p>
          <a:p>
            <a:pPr marL="622300" lvl="1" indent="-255588">
              <a:spcAft>
                <a:spcPts val="800"/>
              </a:spcAft>
              <a:buFont typeface="+mj-lt"/>
              <a:buAutoNum type="arabicPeriod"/>
            </a:pPr>
            <a:r>
              <a:rPr lang="en-MY" sz="1800" kern="100" dirty="0" err="1">
                <a:solidFill>
                  <a:srgbClr val="000000"/>
                </a:solidFill>
                <a:latin typeface="Arial" panose="020B0604020202020204" pitchFamily="34" charset="0"/>
                <a:ea typeface="DengXian" panose="02010600030101010101" pitchFamily="2" charset="-122"/>
                <a:cs typeface="Arial" panose="020B0604020202020204" pitchFamily="34" charset="0"/>
              </a:rPr>
              <a:t>Review_scores_value</a:t>
            </a:r>
            <a:r>
              <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a:t>
            </a:r>
          </a:p>
          <a:p>
            <a:pPr marL="622300" lvl="1" indent="-255588">
              <a:spcAft>
                <a:spcPts val="800"/>
              </a:spcAft>
              <a:buFont typeface="+mj-lt"/>
              <a:buAutoNum type="arabicPeriod"/>
            </a:pPr>
            <a:r>
              <a:rPr lang="en-MY" sz="1800" kern="100" dirty="0" err="1">
                <a:solidFill>
                  <a:srgbClr val="000000"/>
                </a:solidFill>
                <a:latin typeface="Arial" panose="020B0604020202020204" pitchFamily="34" charset="0"/>
                <a:ea typeface="DengXian" panose="02010600030101010101" pitchFamily="2" charset="-122"/>
                <a:cs typeface="Arial" panose="020B0604020202020204" pitchFamily="34" charset="0"/>
              </a:rPr>
              <a:t>review_scores_location</a:t>
            </a:r>
            <a:r>
              <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a:t>
            </a:r>
          </a:p>
          <a:p>
            <a:pPr marL="622300" lvl="1" indent="-255588">
              <a:spcAft>
                <a:spcPts val="800"/>
              </a:spcAft>
              <a:buFont typeface="+mj-lt"/>
              <a:buAutoNum type="arabicPeriod"/>
            </a:pPr>
            <a:r>
              <a:rPr lang="en-MY" sz="1800" kern="100" dirty="0" err="1">
                <a:solidFill>
                  <a:srgbClr val="000000"/>
                </a:solidFill>
                <a:latin typeface="Arial" panose="020B0604020202020204" pitchFamily="34" charset="0"/>
                <a:ea typeface="DengXian" panose="02010600030101010101" pitchFamily="2" charset="-122"/>
                <a:cs typeface="Arial" panose="020B0604020202020204" pitchFamily="34" charset="0"/>
              </a:rPr>
              <a:t>review_scores_communication</a:t>
            </a:r>
            <a:r>
              <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 </a:t>
            </a:r>
          </a:p>
          <a:p>
            <a:pPr marL="0" indent="0">
              <a:buNone/>
            </a:pPr>
            <a:endParaRPr lang="en-MY" sz="1800" dirty="0">
              <a:latin typeface="Arial" panose="020B0604020202020204" pitchFamily="34" charset="0"/>
              <a:ea typeface="DengXian" panose="02010600030101010101" pitchFamily="2" charset="-122"/>
              <a:cs typeface="Arial" panose="020B0604020202020204" pitchFamily="34" charset="0"/>
            </a:endParaRPr>
          </a:p>
        </p:txBody>
      </p:sp>
      <p:sp>
        <p:nvSpPr>
          <p:cNvPr id="8" name="Slide Number Placeholder 7">
            <a:extLst>
              <a:ext uri="{FF2B5EF4-FFF2-40B4-BE49-F238E27FC236}">
                <a16:creationId xmlns:a16="http://schemas.microsoft.com/office/drawing/2014/main" id="{FEBB41AA-1A05-DFAC-90F9-2F9B7291B4B9}"/>
              </a:ext>
            </a:extLst>
          </p:cNvPr>
          <p:cNvSpPr>
            <a:spLocks noGrp="1"/>
          </p:cNvSpPr>
          <p:nvPr>
            <p:ph type="sldNum" sz="quarter" idx="12"/>
          </p:nvPr>
        </p:nvSpPr>
        <p:spPr/>
        <p:txBody>
          <a:bodyPr/>
          <a:lstStyle/>
          <a:p>
            <a:fld id="{B3B0A137-21E5-4F56-90AF-86DFE435566D}" type="slidenum">
              <a:rPr lang="en-MY" smtClean="0"/>
              <a:t>20</a:t>
            </a:fld>
            <a:endParaRPr lang="en-MY"/>
          </a:p>
        </p:txBody>
      </p:sp>
      <p:sp>
        <p:nvSpPr>
          <p:cNvPr id="9" name="Footer Placeholder 8">
            <a:extLst>
              <a:ext uri="{FF2B5EF4-FFF2-40B4-BE49-F238E27FC236}">
                <a16:creationId xmlns:a16="http://schemas.microsoft.com/office/drawing/2014/main" id="{F4FD89CF-2747-4B30-6AA2-41C37B88A269}"/>
              </a:ext>
            </a:extLst>
          </p:cNvPr>
          <p:cNvSpPr>
            <a:spLocks noGrp="1"/>
          </p:cNvSpPr>
          <p:nvPr>
            <p:ph type="ftr" sz="quarter" idx="11"/>
          </p:nvPr>
        </p:nvSpPr>
        <p:spPr/>
        <p:txBody>
          <a:bodyPr/>
          <a:lstStyle/>
          <a:p>
            <a:r>
              <a:rPr lang="en-US"/>
              <a:t>Airbnb Price Prediction with Machine Learning</a:t>
            </a:r>
            <a:endParaRPr lang="en-MY"/>
          </a:p>
        </p:txBody>
      </p:sp>
      <p:sp>
        <p:nvSpPr>
          <p:cNvPr id="10" name="Date Placeholder 9">
            <a:extLst>
              <a:ext uri="{FF2B5EF4-FFF2-40B4-BE49-F238E27FC236}">
                <a16:creationId xmlns:a16="http://schemas.microsoft.com/office/drawing/2014/main" id="{2D21C4AE-E0CA-355C-1410-E4372C727B5F}"/>
              </a:ext>
            </a:extLst>
          </p:cNvPr>
          <p:cNvSpPr>
            <a:spLocks noGrp="1"/>
          </p:cNvSpPr>
          <p:nvPr>
            <p:ph type="dt" sz="half" idx="10"/>
          </p:nvPr>
        </p:nvSpPr>
        <p:spPr/>
        <p:txBody>
          <a:bodyPr/>
          <a:lstStyle/>
          <a:p>
            <a:fld id="{1187045E-5167-450F-BD71-B18A3A0CECBB}" type="datetime1">
              <a:rPr lang="en-MY" smtClean="0"/>
              <a:t>24/8/2023</a:t>
            </a:fld>
            <a:endParaRPr lang="en-MY"/>
          </a:p>
        </p:txBody>
      </p:sp>
    </p:spTree>
    <p:extLst>
      <p:ext uri="{BB962C8B-B14F-4D97-AF65-F5344CB8AC3E}">
        <p14:creationId xmlns:p14="http://schemas.microsoft.com/office/powerpoint/2010/main" val="901968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D565-01E2-B96C-108F-891256D39157}"/>
              </a:ext>
            </a:extLst>
          </p:cNvPr>
          <p:cNvSpPr>
            <a:spLocks noGrp="1"/>
          </p:cNvSpPr>
          <p:nvPr>
            <p:ph type="title"/>
          </p:nvPr>
        </p:nvSpPr>
        <p:spPr>
          <a:xfrm>
            <a:off x="252918" y="1"/>
            <a:ext cx="10262681" cy="963038"/>
          </a:xfrm>
        </p:spPr>
        <p:txBody>
          <a:bodyPr vert="horz" lIns="91440" tIns="45720" rIns="91440" bIns="45720" rtlCol="0" anchor="ctr">
            <a:normAutofit/>
          </a:bodyPr>
          <a:lstStyle/>
          <a:p>
            <a:r>
              <a:rPr lang="en-MY" sz="3400" dirty="0">
                <a:latin typeface="Georgia (Headings)"/>
              </a:rPr>
              <a:t>Feature Selection – Lasso Regression</a:t>
            </a:r>
          </a:p>
        </p:txBody>
      </p:sp>
      <p:sp>
        <p:nvSpPr>
          <p:cNvPr id="13" name="TextBox 12">
            <a:extLst>
              <a:ext uri="{FF2B5EF4-FFF2-40B4-BE49-F238E27FC236}">
                <a16:creationId xmlns:a16="http://schemas.microsoft.com/office/drawing/2014/main" id="{0330E95E-3EBB-C092-FE6A-0539D8CA7431}"/>
              </a:ext>
            </a:extLst>
          </p:cNvPr>
          <p:cNvSpPr txBox="1"/>
          <p:nvPr/>
        </p:nvSpPr>
        <p:spPr>
          <a:xfrm>
            <a:off x="644083" y="4595118"/>
            <a:ext cx="10903833" cy="1128514"/>
          </a:xfrm>
          <a:prstGeom prst="rect">
            <a:avLst/>
          </a:prstGeom>
          <a:solidFill>
            <a:schemeClr val="bg1">
              <a:lumMod val="95000"/>
            </a:schemeClr>
          </a:solidFill>
        </p:spPr>
        <p:txBody>
          <a:bodyPr wrap="square">
            <a:spAutoFit/>
          </a:bodyPr>
          <a:lstStyle>
            <a:defPPr>
              <a:defRPr lang="en-US"/>
            </a:defPPr>
            <a:lvl1pPr>
              <a:spcAft>
                <a:spcPts val="800"/>
              </a:spcAft>
              <a:defRPr kern="100">
                <a:solidFill>
                  <a:srgbClr val="000000"/>
                </a:solidFill>
                <a:latin typeface="Arial" panose="020B0604020202020204" pitchFamily="34" charset="0"/>
                <a:ea typeface="DengXian" panose="02010600030101010101" pitchFamily="2" charset="-122"/>
                <a:cs typeface="Arial" panose="020B0604020202020204" pitchFamily="34" charset="0"/>
              </a:defRPr>
            </a:lvl1pPr>
          </a:lstStyle>
          <a:p>
            <a:r>
              <a:rPr lang="en-US" b="1" dirty="0"/>
              <a:t>Features with positive relationship</a:t>
            </a:r>
            <a:r>
              <a:rPr lang="en-US" dirty="0"/>
              <a:t>: number of </a:t>
            </a:r>
            <a:r>
              <a:rPr lang="en-US" dirty="0" err="1"/>
              <a:t>reviews_ltm</a:t>
            </a:r>
            <a:r>
              <a:rPr lang="en-US" dirty="0"/>
              <a:t>, host response rate, </a:t>
            </a:r>
            <a:r>
              <a:rPr lang="en-US" dirty="0" err="1"/>
              <a:t>review_scores_location</a:t>
            </a:r>
            <a:endParaRPr lang="en-US" dirty="0"/>
          </a:p>
          <a:p>
            <a:r>
              <a:rPr lang="en-US" b="1" dirty="0"/>
              <a:t>Features with negative relationship</a:t>
            </a:r>
            <a:r>
              <a:rPr lang="en-US" dirty="0"/>
              <a:t>: host response time, </a:t>
            </a:r>
            <a:r>
              <a:rPr lang="en-US" dirty="0" err="1"/>
              <a:t>host_acceptance</a:t>
            </a:r>
            <a:r>
              <a:rPr lang="en-US" dirty="0"/>
              <a:t> rate, </a:t>
            </a:r>
            <a:r>
              <a:rPr lang="en-US" dirty="0" err="1"/>
              <a:t>host_is_superhost</a:t>
            </a:r>
            <a:endParaRPr lang="en-US" dirty="0"/>
          </a:p>
          <a:p>
            <a:r>
              <a:rPr lang="en-US" b="1" dirty="0"/>
              <a:t>0</a:t>
            </a:r>
            <a:r>
              <a:rPr lang="en-US" dirty="0"/>
              <a:t>: </a:t>
            </a:r>
            <a:r>
              <a:rPr lang="en-US" dirty="0" err="1"/>
              <a:t>number_of_reviews</a:t>
            </a:r>
            <a:endParaRPr lang="en-US" dirty="0"/>
          </a:p>
        </p:txBody>
      </p:sp>
      <p:sp>
        <p:nvSpPr>
          <p:cNvPr id="14" name="Slide Number Placeholder 13">
            <a:extLst>
              <a:ext uri="{FF2B5EF4-FFF2-40B4-BE49-F238E27FC236}">
                <a16:creationId xmlns:a16="http://schemas.microsoft.com/office/drawing/2014/main" id="{F264522C-C162-D066-706D-CE1BC0B278C4}"/>
              </a:ext>
            </a:extLst>
          </p:cNvPr>
          <p:cNvSpPr>
            <a:spLocks noGrp="1"/>
          </p:cNvSpPr>
          <p:nvPr>
            <p:ph type="sldNum" sz="quarter" idx="12"/>
          </p:nvPr>
        </p:nvSpPr>
        <p:spPr/>
        <p:txBody>
          <a:bodyPr/>
          <a:lstStyle/>
          <a:p>
            <a:fld id="{B3B0A137-21E5-4F56-90AF-86DFE435566D}" type="slidenum">
              <a:rPr lang="en-MY" smtClean="0"/>
              <a:t>21</a:t>
            </a:fld>
            <a:endParaRPr lang="en-MY"/>
          </a:p>
        </p:txBody>
      </p:sp>
      <p:sp>
        <p:nvSpPr>
          <p:cNvPr id="15" name="Footer Placeholder 14">
            <a:extLst>
              <a:ext uri="{FF2B5EF4-FFF2-40B4-BE49-F238E27FC236}">
                <a16:creationId xmlns:a16="http://schemas.microsoft.com/office/drawing/2014/main" id="{68BA0EA3-6AB3-ADE5-3E87-EF5FAF43DA86}"/>
              </a:ext>
            </a:extLst>
          </p:cNvPr>
          <p:cNvSpPr>
            <a:spLocks noGrp="1"/>
          </p:cNvSpPr>
          <p:nvPr>
            <p:ph type="ftr" sz="quarter" idx="11"/>
          </p:nvPr>
        </p:nvSpPr>
        <p:spPr/>
        <p:txBody>
          <a:bodyPr/>
          <a:lstStyle/>
          <a:p>
            <a:r>
              <a:rPr lang="en-US"/>
              <a:t>Airbnb Price Prediction with Machine Learning</a:t>
            </a:r>
            <a:endParaRPr lang="en-MY"/>
          </a:p>
        </p:txBody>
      </p:sp>
      <p:sp>
        <p:nvSpPr>
          <p:cNvPr id="16" name="Date Placeholder 15">
            <a:extLst>
              <a:ext uri="{FF2B5EF4-FFF2-40B4-BE49-F238E27FC236}">
                <a16:creationId xmlns:a16="http://schemas.microsoft.com/office/drawing/2014/main" id="{39A5B2D4-EB18-F2BE-77F7-422B38DD8583}"/>
              </a:ext>
            </a:extLst>
          </p:cNvPr>
          <p:cNvSpPr>
            <a:spLocks noGrp="1"/>
          </p:cNvSpPr>
          <p:nvPr>
            <p:ph type="dt" sz="half" idx="10"/>
          </p:nvPr>
        </p:nvSpPr>
        <p:spPr/>
        <p:txBody>
          <a:bodyPr/>
          <a:lstStyle/>
          <a:p>
            <a:fld id="{85B406AB-11C8-4A35-B20D-D6A384788ED0}" type="datetime1">
              <a:rPr lang="en-MY" smtClean="0"/>
              <a:t>24/8/2023</a:t>
            </a:fld>
            <a:endParaRPr lang="en-MY"/>
          </a:p>
        </p:txBody>
      </p:sp>
      <p:pic>
        <p:nvPicPr>
          <p:cNvPr id="18" name="Content Placeholder 17">
            <a:extLst>
              <a:ext uri="{FF2B5EF4-FFF2-40B4-BE49-F238E27FC236}">
                <a16:creationId xmlns:a16="http://schemas.microsoft.com/office/drawing/2014/main" id="{7414E6ED-DD40-F74F-0719-4CDC84922BC1}"/>
              </a:ext>
            </a:extLst>
          </p:cNvPr>
          <p:cNvPicPr>
            <a:picLocks noGrp="1" noChangeAspect="1"/>
          </p:cNvPicPr>
          <p:nvPr>
            <p:ph idx="1"/>
          </p:nvPr>
        </p:nvPicPr>
        <p:blipFill>
          <a:blip r:embed="rId2"/>
          <a:stretch>
            <a:fillRect/>
          </a:stretch>
        </p:blipFill>
        <p:spPr>
          <a:xfrm>
            <a:off x="2209800" y="963039"/>
            <a:ext cx="5715000" cy="3578481"/>
          </a:xfrm>
        </p:spPr>
      </p:pic>
    </p:spTree>
    <p:extLst>
      <p:ext uri="{BB962C8B-B14F-4D97-AF65-F5344CB8AC3E}">
        <p14:creationId xmlns:p14="http://schemas.microsoft.com/office/powerpoint/2010/main" val="182824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CFD9CD7-9AE0-EF8D-BFD2-8CE34F6231B9}"/>
              </a:ext>
            </a:extLst>
          </p:cNvPr>
          <p:cNvSpPr txBox="1"/>
          <p:nvPr/>
        </p:nvSpPr>
        <p:spPr>
          <a:xfrm>
            <a:off x="5311302" y="387119"/>
            <a:ext cx="6880698" cy="338554"/>
          </a:xfrm>
          <a:prstGeom prst="rect">
            <a:avLst/>
          </a:prstGeom>
          <a:solidFill>
            <a:schemeClr val="accent5">
              <a:lumMod val="20000"/>
              <a:lumOff val="80000"/>
            </a:schemeClr>
          </a:solidFill>
        </p:spPr>
        <p:txBody>
          <a:bodyPr wrap="square">
            <a:spAutoFit/>
          </a:bodyPr>
          <a:lstStyle/>
          <a:p>
            <a:pPr algn="ctr"/>
            <a:r>
              <a:rPr lang="en-US" sz="1600" dirty="0">
                <a:solidFill>
                  <a:srgbClr val="374151"/>
                </a:solidFill>
                <a:latin typeface="Arial" panose="020B0604020202020204" pitchFamily="34" charset="0"/>
                <a:cs typeface="Arial" panose="020B0604020202020204" pitchFamily="34" charset="0"/>
              </a:rPr>
              <a:t>Importance score = 0: no relationship between feature and target variable. </a:t>
            </a:r>
            <a:endParaRPr lang="en-US" sz="1600" b="0" i="0" dirty="0">
              <a:solidFill>
                <a:srgbClr val="374151"/>
              </a:solidFill>
              <a:effectLst/>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7C601525-5C65-53C6-FFDF-EC1B3EDC629C}"/>
              </a:ext>
            </a:extLst>
          </p:cNvPr>
          <p:cNvSpPr txBox="1"/>
          <p:nvPr/>
        </p:nvSpPr>
        <p:spPr>
          <a:xfrm>
            <a:off x="9277121" y="1348883"/>
            <a:ext cx="2833815" cy="2328843"/>
          </a:xfrm>
          <a:prstGeom prst="rect">
            <a:avLst/>
          </a:prstGeom>
          <a:solidFill>
            <a:schemeClr val="bg1">
              <a:lumMod val="95000"/>
            </a:schemeClr>
          </a:solidFill>
        </p:spPr>
        <p:txBody>
          <a:bodyPr wrap="square">
            <a:spAutoFit/>
          </a:bodyPr>
          <a:lstStyle/>
          <a:p>
            <a:pPr algn="just">
              <a:spcAft>
                <a:spcPts val="800"/>
              </a:spcAft>
            </a:pPr>
            <a:r>
              <a:rPr lang="en-MY" sz="1400" kern="100" dirty="0">
                <a:effectLst/>
                <a:latin typeface="Arial" panose="020B0604020202020204" pitchFamily="34" charset="0"/>
                <a:ea typeface="DengXian" panose="02010600030101010101" pitchFamily="2" charset="-122"/>
                <a:cs typeface="Arial" panose="020B0604020202020204" pitchFamily="34" charset="0"/>
              </a:rPr>
              <a:t>Top pareto of important features according to the attributes (</a:t>
            </a:r>
            <a:r>
              <a:rPr lang="en-MY" sz="1400" dirty="0" err="1">
                <a:solidFill>
                  <a:srgbClr val="000000"/>
                </a:solidFill>
                <a:latin typeface="Consolas" panose="020B0609020204030204" pitchFamily="49" charset="0"/>
                <a:cs typeface="Arial" panose="020B0604020202020204" pitchFamily="34" charset="0"/>
              </a:rPr>
              <a:t>feature_importances</a:t>
            </a:r>
            <a:r>
              <a:rPr lang="en-MY" sz="1400" dirty="0">
                <a:solidFill>
                  <a:srgbClr val="000000"/>
                </a:solidFill>
                <a:latin typeface="Consolas" panose="020B0609020204030204" pitchFamily="49" charset="0"/>
                <a:cs typeface="Arial" panose="020B0604020202020204" pitchFamily="34" charset="0"/>
              </a:rPr>
              <a:t>_):</a:t>
            </a:r>
            <a:endParaRPr lang="en-MY" sz="2200" dirty="0">
              <a:solidFill>
                <a:srgbClr val="000000"/>
              </a:solidFill>
              <a:latin typeface="Consolas" panose="020B0609020204030204" pitchFamily="49" charset="0"/>
              <a:cs typeface="Arial" panose="020B0604020202020204" pitchFamily="34" charset="0"/>
            </a:endParaRPr>
          </a:p>
          <a:p>
            <a:pPr algn="just">
              <a:spcAft>
                <a:spcPts val="800"/>
              </a:spcAft>
              <a:buAutoNum type="arabicPeriod"/>
            </a:pPr>
            <a:r>
              <a:rPr lang="en-MY" sz="1400" kern="100" dirty="0">
                <a:effectLst/>
                <a:latin typeface="Arial" panose="020B0604020202020204" pitchFamily="34" charset="0"/>
                <a:ea typeface="DengXian" panose="02010600030101010101" pitchFamily="2" charset="-122"/>
                <a:cs typeface="Arial" panose="020B0604020202020204" pitchFamily="34" charset="0"/>
              </a:rPr>
              <a:t>number of reviews </a:t>
            </a:r>
            <a:r>
              <a:rPr lang="en-MY" sz="1400" kern="100" dirty="0" err="1">
                <a:effectLst/>
                <a:latin typeface="Arial" panose="020B0604020202020204" pitchFamily="34" charset="0"/>
                <a:ea typeface="DengXian" panose="02010600030101010101" pitchFamily="2" charset="-122"/>
                <a:cs typeface="Arial" panose="020B0604020202020204" pitchFamily="34" charset="0"/>
              </a:rPr>
              <a:t>ltm</a:t>
            </a:r>
            <a:r>
              <a:rPr lang="en-MY" sz="1400" kern="100" dirty="0">
                <a:effectLst/>
                <a:latin typeface="Arial" panose="020B0604020202020204" pitchFamily="34" charset="0"/>
                <a:ea typeface="DengXian" panose="02010600030101010101" pitchFamily="2" charset="-122"/>
                <a:cs typeface="Arial" panose="020B0604020202020204" pitchFamily="34" charset="0"/>
              </a:rPr>
              <a:t>,</a:t>
            </a:r>
          </a:p>
          <a:p>
            <a:pPr algn="just">
              <a:spcAft>
                <a:spcPts val="800"/>
              </a:spcAft>
              <a:buAutoNum type="arabicPeriod"/>
            </a:pPr>
            <a:r>
              <a:rPr lang="en-MY" sz="1400" kern="100" dirty="0">
                <a:effectLst/>
                <a:latin typeface="Arial" panose="020B0604020202020204" pitchFamily="34" charset="0"/>
                <a:ea typeface="DengXian" panose="02010600030101010101" pitchFamily="2" charset="-122"/>
                <a:cs typeface="Arial" panose="020B0604020202020204" pitchFamily="34" charset="0"/>
              </a:rPr>
              <a:t>host response rate </a:t>
            </a:r>
          </a:p>
          <a:p>
            <a:pPr algn="just">
              <a:spcAft>
                <a:spcPts val="800"/>
              </a:spcAft>
              <a:buAutoNum type="arabicPeriod"/>
            </a:pPr>
            <a:r>
              <a:rPr lang="en-MY" sz="1400" kern="100" dirty="0" err="1">
                <a:latin typeface="Arial" panose="020B0604020202020204" pitchFamily="34" charset="0"/>
                <a:ea typeface="DengXian" panose="02010600030101010101" pitchFamily="2" charset="-122"/>
                <a:cs typeface="Arial" panose="020B0604020202020204" pitchFamily="34" charset="0"/>
              </a:rPr>
              <a:t>Review_scores_</a:t>
            </a:r>
            <a:r>
              <a:rPr lang="en-MY" sz="1400" kern="100" dirty="0" err="1">
                <a:effectLst/>
                <a:latin typeface="Arial" panose="020B0604020202020204" pitchFamily="34" charset="0"/>
                <a:ea typeface="DengXian" panose="02010600030101010101" pitchFamily="2" charset="-122"/>
                <a:cs typeface="Arial" panose="020B0604020202020204" pitchFamily="34" charset="0"/>
              </a:rPr>
              <a:t>location</a:t>
            </a:r>
            <a:r>
              <a:rPr lang="en-MY" sz="1400" kern="100" dirty="0">
                <a:latin typeface="Arial" panose="020B0604020202020204" pitchFamily="34" charset="0"/>
                <a:ea typeface="DengXian" panose="02010600030101010101" pitchFamily="2" charset="-122"/>
                <a:cs typeface="Arial" panose="020B0604020202020204" pitchFamily="34" charset="0"/>
              </a:rPr>
              <a:t>,</a:t>
            </a:r>
          </a:p>
          <a:p>
            <a:pPr algn="just">
              <a:spcAft>
                <a:spcPts val="800"/>
              </a:spcAft>
              <a:buAutoNum type="arabicPeriod"/>
            </a:pPr>
            <a:r>
              <a:rPr lang="en-MY" sz="1400" kern="100" dirty="0">
                <a:effectLst/>
                <a:latin typeface="Arial" panose="020B0604020202020204" pitchFamily="34" charset="0"/>
                <a:ea typeface="DengXian" panose="02010600030101010101" pitchFamily="2" charset="-122"/>
                <a:cs typeface="Arial" panose="020B0604020202020204" pitchFamily="34" charset="0"/>
              </a:rPr>
              <a:t>review score communication</a:t>
            </a:r>
          </a:p>
          <a:p>
            <a:pPr algn="just">
              <a:spcAft>
                <a:spcPts val="800"/>
              </a:spcAft>
              <a:buAutoNum type="arabicPeriod"/>
            </a:pPr>
            <a:r>
              <a:rPr lang="en-MY" sz="1400" kern="100" dirty="0" err="1">
                <a:latin typeface="Arial" panose="020B0604020202020204" pitchFamily="34" charset="0"/>
                <a:ea typeface="DengXian" panose="02010600030101010101" pitchFamily="2" charset="-122"/>
                <a:cs typeface="Arial" panose="020B0604020202020204" pitchFamily="34" charset="0"/>
              </a:rPr>
              <a:t>Review_scores_checkin</a:t>
            </a:r>
            <a:endParaRPr lang="en-MY" sz="1400" kern="1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19" name="Title 1">
            <a:extLst>
              <a:ext uri="{FF2B5EF4-FFF2-40B4-BE49-F238E27FC236}">
                <a16:creationId xmlns:a16="http://schemas.microsoft.com/office/drawing/2014/main" id="{3739B968-A413-860C-071E-A6C5E1830AB1}"/>
              </a:ext>
            </a:extLst>
          </p:cNvPr>
          <p:cNvSpPr txBox="1">
            <a:spLocks/>
          </p:cNvSpPr>
          <p:nvPr/>
        </p:nvSpPr>
        <p:spPr>
          <a:xfrm>
            <a:off x="243190" y="201043"/>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Implicit Feature Selection</a:t>
            </a:r>
          </a:p>
        </p:txBody>
      </p:sp>
      <p:sp>
        <p:nvSpPr>
          <p:cNvPr id="22" name="Slide Number Placeholder 21">
            <a:extLst>
              <a:ext uri="{FF2B5EF4-FFF2-40B4-BE49-F238E27FC236}">
                <a16:creationId xmlns:a16="http://schemas.microsoft.com/office/drawing/2014/main" id="{318254AD-4435-9E8C-54EF-ACF0FD52ADED}"/>
              </a:ext>
            </a:extLst>
          </p:cNvPr>
          <p:cNvSpPr>
            <a:spLocks noGrp="1"/>
          </p:cNvSpPr>
          <p:nvPr>
            <p:ph type="sldNum" sz="quarter" idx="12"/>
          </p:nvPr>
        </p:nvSpPr>
        <p:spPr/>
        <p:txBody>
          <a:bodyPr/>
          <a:lstStyle/>
          <a:p>
            <a:fld id="{B3B0A137-21E5-4F56-90AF-86DFE435566D}" type="slidenum">
              <a:rPr lang="en-MY" smtClean="0"/>
              <a:t>22</a:t>
            </a:fld>
            <a:endParaRPr lang="en-MY"/>
          </a:p>
        </p:txBody>
      </p:sp>
      <p:sp>
        <p:nvSpPr>
          <p:cNvPr id="23" name="Footer Placeholder 22">
            <a:extLst>
              <a:ext uri="{FF2B5EF4-FFF2-40B4-BE49-F238E27FC236}">
                <a16:creationId xmlns:a16="http://schemas.microsoft.com/office/drawing/2014/main" id="{12C3256C-22E6-817C-49D5-845E2D79D336}"/>
              </a:ext>
            </a:extLst>
          </p:cNvPr>
          <p:cNvSpPr>
            <a:spLocks noGrp="1"/>
          </p:cNvSpPr>
          <p:nvPr>
            <p:ph type="ftr" sz="quarter" idx="11"/>
          </p:nvPr>
        </p:nvSpPr>
        <p:spPr/>
        <p:txBody>
          <a:bodyPr/>
          <a:lstStyle/>
          <a:p>
            <a:r>
              <a:rPr lang="en-US"/>
              <a:t>Airbnb Price Prediction with Machine Learning</a:t>
            </a:r>
            <a:endParaRPr lang="en-MY"/>
          </a:p>
        </p:txBody>
      </p:sp>
      <p:sp>
        <p:nvSpPr>
          <p:cNvPr id="24" name="Date Placeholder 23">
            <a:extLst>
              <a:ext uri="{FF2B5EF4-FFF2-40B4-BE49-F238E27FC236}">
                <a16:creationId xmlns:a16="http://schemas.microsoft.com/office/drawing/2014/main" id="{7736AD83-C30D-D715-9498-F3A81BD96CBD}"/>
              </a:ext>
            </a:extLst>
          </p:cNvPr>
          <p:cNvSpPr>
            <a:spLocks noGrp="1"/>
          </p:cNvSpPr>
          <p:nvPr>
            <p:ph type="dt" sz="half" idx="10"/>
          </p:nvPr>
        </p:nvSpPr>
        <p:spPr/>
        <p:txBody>
          <a:bodyPr/>
          <a:lstStyle/>
          <a:p>
            <a:fld id="{7E021000-2E77-4AB9-87C8-FF2C522660D5}" type="datetime1">
              <a:rPr lang="en-MY" smtClean="0"/>
              <a:t>24/8/2023</a:t>
            </a:fld>
            <a:endParaRPr lang="en-MY"/>
          </a:p>
        </p:txBody>
      </p:sp>
      <p:pic>
        <p:nvPicPr>
          <p:cNvPr id="5" name="Content Placeholder 4">
            <a:extLst>
              <a:ext uri="{FF2B5EF4-FFF2-40B4-BE49-F238E27FC236}">
                <a16:creationId xmlns:a16="http://schemas.microsoft.com/office/drawing/2014/main" id="{E2B363EB-FFCC-70EE-4169-6CB612C91087}"/>
              </a:ext>
            </a:extLst>
          </p:cNvPr>
          <p:cNvPicPr>
            <a:picLocks noGrp="1" noChangeAspect="1"/>
          </p:cNvPicPr>
          <p:nvPr>
            <p:ph idx="1"/>
          </p:nvPr>
        </p:nvPicPr>
        <p:blipFill>
          <a:blip r:embed="rId2"/>
          <a:stretch>
            <a:fillRect/>
          </a:stretch>
        </p:blipFill>
        <p:spPr>
          <a:xfrm>
            <a:off x="183094" y="799556"/>
            <a:ext cx="4318831" cy="2603131"/>
          </a:xfrm>
          <a:prstGeom prst="rect">
            <a:avLst/>
          </a:prstGeom>
        </p:spPr>
      </p:pic>
      <p:pic>
        <p:nvPicPr>
          <p:cNvPr id="6" name="Picture 5">
            <a:extLst>
              <a:ext uri="{FF2B5EF4-FFF2-40B4-BE49-F238E27FC236}">
                <a16:creationId xmlns:a16="http://schemas.microsoft.com/office/drawing/2014/main" id="{E47A6987-BEEF-C0E9-9164-21917A844FE9}"/>
              </a:ext>
            </a:extLst>
          </p:cNvPr>
          <p:cNvPicPr>
            <a:picLocks noChangeAspect="1"/>
          </p:cNvPicPr>
          <p:nvPr/>
        </p:nvPicPr>
        <p:blipFill>
          <a:blip r:embed="rId3"/>
          <a:stretch>
            <a:fillRect/>
          </a:stretch>
        </p:blipFill>
        <p:spPr>
          <a:xfrm>
            <a:off x="4783078" y="3543763"/>
            <a:ext cx="4376652" cy="2722894"/>
          </a:xfrm>
          <a:prstGeom prst="rect">
            <a:avLst/>
          </a:prstGeom>
        </p:spPr>
      </p:pic>
      <p:pic>
        <p:nvPicPr>
          <p:cNvPr id="7" name="Picture 6">
            <a:extLst>
              <a:ext uri="{FF2B5EF4-FFF2-40B4-BE49-F238E27FC236}">
                <a16:creationId xmlns:a16="http://schemas.microsoft.com/office/drawing/2014/main" id="{C2F337C2-96A7-29D7-C6C3-99FC107E16CE}"/>
              </a:ext>
            </a:extLst>
          </p:cNvPr>
          <p:cNvPicPr>
            <a:picLocks noChangeAspect="1"/>
          </p:cNvPicPr>
          <p:nvPr/>
        </p:nvPicPr>
        <p:blipFill>
          <a:blip r:embed="rId4"/>
          <a:stretch>
            <a:fillRect/>
          </a:stretch>
        </p:blipFill>
        <p:spPr>
          <a:xfrm>
            <a:off x="0" y="3579936"/>
            <a:ext cx="4665687" cy="2902716"/>
          </a:xfrm>
          <a:prstGeom prst="rect">
            <a:avLst/>
          </a:prstGeom>
        </p:spPr>
      </p:pic>
      <p:pic>
        <p:nvPicPr>
          <p:cNvPr id="8" name="Picture 7">
            <a:extLst>
              <a:ext uri="{FF2B5EF4-FFF2-40B4-BE49-F238E27FC236}">
                <a16:creationId xmlns:a16="http://schemas.microsoft.com/office/drawing/2014/main" id="{C45F972D-8223-57AA-C311-220851031FF5}"/>
              </a:ext>
            </a:extLst>
          </p:cNvPr>
          <p:cNvPicPr>
            <a:picLocks noChangeAspect="1"/>
          </p:cNvPicPr>
          <p:nvPr/>
        </p:nvPicPr>
        <p:blipFill>
          <a:blip r:embed="rId5"/>
          <a:stretch>
            <a:fillRect/>
          </a:stretch>
        </p:blipFill>
        <p:spPr>
          <a:xfrm>
            <a:off x="4562021" y="781486"/>
            <a:ext cx="4710430" cy="2881630"/>
          </a:xfrm>
          <a:prstGeom prst="rect">
            <a:avLst/>
          </a:prstGeom>
        </p:spPr>
      </p:pic>
    </p:spTree>
    <p:extLst>
      <p:ext uri="{BB962C8B-B14F-4D97-AF65-F5344CB8AC3E}">
        <p14:creationId xmlns:p14="http://schemas.microsoft.com/office/powerpoint/2010/main" val="173900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E2FF062-D31C-014D-9AB5-2274983A2202}"/>
              </a:ext>
            </a:extLst>
          </p:cNvPr>
          <p:cNvSpPr>
            <a:spLocks noGrp="1"/>
          </p:cNvSpPr>
          <p:nvPr>
            <p:ph idx="1"/>
          </p:nvPr>
        </p:nvSpPr>
        <p:spPr>
          <a:xfrm>
            <a:off x="838200" y="1351275"/>
            <a:ext cx="10515600" cy="5118682"/>
          </a:xfrm>
        </p:spPr>
        <p:txBody>
          <a:bodyPr>
            <a:normAutofit fontScale="92500" lnSpcReduction="10000"/>
          </a:bodyPr>
          <a:lstStyle/>
          <a:p>
            <a:r>
              <a:rPr lang="en-MY" dirty="0">
                <a:latin typeface="Arial" panose="020B0604020202020204" pitchFamily="34" charset="0"/>
                <a:cs typeface="Arial" panose="020B0604020202020204" pitchFamily="34" charset="0"/>
              </a:rPr>
              <a:t>5-fold cross validation technique is used to split the dataset into five subsets of data. </a:t>
            </a:r>
          </a:p>
          <a:p>
            <a:r>
              <a:rPr lang="en-MY" dirty="0">
                <a:latin typeface="Arial" panose="020B0604020202020204" pitchFamily="34" charset="0"/>
                <a:cs typeface="Arial" panose="020B0604020202020204" pitchFamily="34" charset="0"/>
              </a:rPr>
              <a:t>Model is trained and evaluated, with desired machine learning technique:</a:t>
            </a:r>
          </a:p>
          <a:p>
            <a:pPr lvl="1"/>
            <a:r>
              <a:rPr lang="en-MY" dirty="0">
                <a:latin typeface="Arial" panose="020B0604020202020204" pitchFamily="34" charset="0"/>
                <a:cs typeface="Arial" panose="020B0604020202020204" pitchFamily="34" charset="0"/>
              </a:rPr>
              <a:t>Linear regression</a:t>
            </a:r>
          </a:p>
          <a:p>
            <a:pPr lvl="1"/>
            <a:r>
              <a:rPr lang="en-MY" dirty="0">
                <a:latin typeface="Arial" panose="020B0604020202020204" pitchFamily="34" charset="0"/>
                <a:cs typeface="Arial" panose="020B0604020202020204" pitchFamily="34" charset="0"/>
              </a:rPr>
              <a:t>Neural network</a:t>
            </a:r>
          </a:p>
          <a:p>
            <a:pPr lvl="1"/>
            <a:r>
              <a:rPr lang="en-MY" dirty="0">
                <a:latin typeface="Arial" panose="020B0604020202020204" pitchFamily="34" charset="0"/>
                <a:cs typeface="Arial" panose="020B0604020202020204" pitchFamily="34" charset="0"/>
              </a:rPr>
              <a:t>Bagging regression</a:t>
            </a:r>
          </a:p>
          <a:p>
            <a:pPr lvl="1"/>
            <a:r>
              <a:rPr lang="en-MY" dirty="0">
                <a:latin typeface="Arial" panose="020B0604020202020204" pitchFamily="34" charset="0"/>
                <a:cs typeface="Arial" panose="020B0604020202020204" pitchFamily="34" charset="0"/>
              </a:rPr>
              <a:t>Gradient boosting regression</a:t>
            </a:r>
          </a:p>
          <a:p>
            <a:pPr lvl="1"/>
            <a:r>
              <a:rPr lang="en-MY" dirty="0" err="1">
                <a:latin typeface="Arial" panose="020B0604020202020204" pitchFamily="34" charset="0"/>
                <a:cs typeface="Arial" panose="020B0604020202020204" pitchFamily="34" charset="0"/>
              </a:rPr>
              <a:t>XGBoosting</a:t>
            </a:r>
            <a:r>
              <a:rPr lang="en-MY" dirty="0">
                <a:latin typeface="Arial" panose="020B0604020202020204" pitchFamily="34" charset="0"/>
                <a:cs typeface="Arial" panose="020B0604020202020204" pitchFamily="34" charset="0"/>
              </a:rPr>
              <a:t> regression</a:t>
            </a:r>
          </a:p>
          <a:p>
            <a:pPr lvl="1"/>
            <a:r>
              <a:rPr lang="en-MY" dirty="0">
                <a:latin typeface="Arial" panose="020B0604020202020204" pitchFamily="34" charset="0"/>
                <a:cs typeface="Arial" panose="020B0604020202020204" pitchFamily="34" charset="0"/>
              </a:rPr>
              <a:t>Decision tree regression</a:t>
            </a:r>
          </a:p>
          <a:p>
            <a:pPr lvl="1"/>
            <a:r>
              <a:rPr lang="en-MY" dirty="0">
                <a:latin typeface="Arial" panose="020B0604020202020204" pitchFamily="34" charset="0"/>
                <a:cs typeface="Arial" panose="020B0604020202020204" pitchFamily="34" charset="0"/>
              </a:rPr>
              <a:t>Random forest regression</a:t>
            </a:r>
          </a:p>
          <a:p>
            <a:pPr marL="457200" lvl="1" indent="0">
              <a:buNone/>
            </a:pPr>
            <a:endParaRPr lang="en-MY" dirty="0"/>
          </a:p>
          <a:p>
            <a:r>
              <a:rPr lang="en-US" dirty="0">
                <a:latin typeface="Arial" panose="020B0604020202020204" pitchFamily="34" charset="0"/>
                <a:cs typeface="Arial" panose="020B0604020202020204" pitchFamily="34" charset="0"/>
              </a:rPr>
              <a:t>Metrics: Mean absolute error (MAE), </a:t>
            </a:r>
            <a:r>
              <a:rPr lang="en-US" i="1" dirty="0">
                <a:latin typeface="Arial" panose="020B0604020202020204" pitchFamily="34" charset="0"/>
                <a:cs typeface="Arial" panose="020B0604020202020204" pitchFamily="34" charset="0"/>
              </a:rPr>
              <a:t>R</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Root mean squared error (RMSE)</a:t>
            </a:r>
            <a:endParaRPr lang="en-MY" dirty="0"/>
          </a:p>
          <a:p>
            <a:pPr lvl="1"/>
            <a:endParaRPr lang="en-MY" dirty="0"/>
          </a:p>
          <a:p>
            <a:pPr lvl="1"/>
            <a:endParaRPr lang="en-MY" dirty="0"/>
          </a:p>
          <a:p>
            <a:endParaRPr lang="en-MY" dirty="0"/>
          </a:p>
        </p:txBody>
      </p:sp>
      <p:sp>
        <p:nvSpPr>
          <p:cNvPr id="10" name="Title 1">
            <a:extLst>
              <a:ext uri="{FF2B5EF4-FFF2-40B4-BE49-F238E27FC236}">
                <a16:creationId xmlns:a16="http://schemas.microsoft.com/office/drawing/2014/main" id="{AFB22992-96E3-0B8C-FAC1-ACB5CD073BE8}"/>
              </a:ext>
            </a:extLst>
          </p:cNvPr>
          <p:cNvSpPr txBox="1">
            <a:spLocks/>
          </p:cNvSpPr>
          <p:nvPr/>
        </p:nvSpPr>
        <p:spPr>
          <a:xfrm>
            <a:off x="243190" y="201043"/>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Cross Validation</a:t>
            </a:r>
          </a:p>
        </p:txBody>
      </p:sp>
      <p:sp>
        <p:nvSpPr>
          <p:cNvPr id="11" name="Slide Number Placeholder 10">
            <a:extLst>
              <a:ext uri="{FF2B5EF4-FFF2-40B4-BE49-F238E27FC236}">
                <a16:creationId xmlns:a16="http://schemas.microsoft.com/office/drawing/2014/main" id="{C4A0D7E5-73F1-9F76-1704-89368503D84C}"/>
              </a:ext>
            </a:extLst>
          </p:cNvPr>
          <p:cNvSpPr>
            <a:spLocks noGrp="1"/>
          </p:cNvSpPr>
          <p:nvPr>
            <p:ph type="sldNum" sz="quarter" idx="12"/>
          </p:nvPr>
        </p:nvSpPr>
        <p:spPr/>
        <p:txBody>
          <a:bodyPr/>
          <a:lstStyle/>
          <a:p>
            <a:fld id="{B3B0A137-21E5-4F56-90AF-86DFE435566D}" type="slidenum">
              <a:rPr lang="en-MY" smtClean="0"/>
              <a:t>23</a:t>
            </a:fld>
            <a:endParaRPr lang="en-MY"/>
          </a:p>
        </p:txBody>
      </p:sp>
      <p:sp>
        <p:nvSpPr>
          <p:cNvPr id="12" name="Footer Placeholder 11">
            <a:extLst>
              <a:ext uri="{FF2B5EF4-FFF2-40B4-BE49-F238E27FC236}">
                <a16:creationId xmlns:a16="http://schemas.microsoft.com/office/drawing/2014/main" id="{7B1C3511-C9AA-4016-8461-174F3C755800}"/>
              </a:ext>
            </a:extLst>
          </p:cNvPr>
          <p:cNvSpPr>
            <a:spLocks noGrp="1"/>
          </p:cNvSpPr>
          <p:nvPr>
            <p:ph type="ftr" sz="quarter" idx="11"/>
          </p:nvPr>
        </p:nvSpPr>
        <p:spPr/>
        <p:txBody>
          <a:bodyPr/>
          <a:lstStyle/>
          <a:p>
            <a:r>
              <a:rPr lang="en-US"/>
              <a:t>Airbnb Price Prediction with Machine Learning</a:t>
            </a:r>
            <a:endParaRPr lang="en-MY"/>
          </a:p>
        </p:txBody>
      </p:sp>
      <p:sp>
        <p:nvSpPr>
          <p:cNvPr id="13" name="Date Placeholder 12">
            <a:extLst>
              <a:ext uri="{FF2B5EF4-FFF2-40B4-BE49-F238E27FC236}">
                <a16:creationId xmlns:a16="http://schemas.microsoft.com/office/drawing/2014/main" id="{61D351C9-11A0-97AC-5260-6B14A22FFEFA}"/>
              </a:ext>
            </a:extLst>
          </p:cNvPr>
          <p:cNvSpPr>
            <a:spLocks noGrp="1"/>
          </p:cNvSpPr>
          <p:nvPr>
            <p:ph type="dt" sz="half" idx="10"/>
          </p:nvPr>
        </p:nvSpPr>
        <p:spPr/>
        <p:txBody>
          <a:bodyPr/>
          <a:lstStyle/>
          <a:p>
            <a:fld id="{21A0695C-3E3B-4A4D-AD06-088CAB813E12}" type="datetime1">
              <a:rPr lang="en-MY" smtClean="0"/>
              <a:t>24/8/2023</a:t>
            </a:fld>
            <a:endParaRPr lang="en-MY"/>
          </a:p>
        </p:txBody>
      </p:sp>
    </p:spTree>
    <p:extLst>
      <p:ext uri="{BB962C8B-B14F-4D97-AF65-F5344CB8AC3E}">
        <p14:creationId xmlns:p14="http://schemas.microsoft.com/office/powerpoint/2010/main" val="2539702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139F971-9892-C737-B058-4F0C7EFCB661}"/>
              </a:ext>
            </a:extLst>
          </p:cNvPr>
          <p:cNvGraphicFramePr>
            <a:graphicFrameLocks noGrp="1"/>
          </p:cNvGraphicFramePr>
          <p:nvPr>
            <p:ph idx="1"/>
            <p:extLst>
              <p:ext uri="{D42A27DB-BD31-4B8C-83A1-F6EECF244321}">
                <p14:modId xmlns:p14="http://schemas.microsoft.com/office/powerpoint/2010/main" val="810264844"/>
              </p:ext>
            </p:extLst>
          </p:nvPr>
        </p:nvGraphicFramePr>
        <p:xfrm>
          <a:off x="1030666" y="1575145"/>
          <a:ext cx="10261062" cy="2991287"/>
        </p:xfrm>
        <a:graphic>
          <a:graphicData uri="http://schemas.openxmlformats.org/drawingml/2006/table">
            <a:tbl>
              <a:tblPr firstRow="1" firstCol="1" bandRow="1">
                <a:tableStyleId>{93296810-A885-4BE3-A3E7-6D5BEEA58F35}</a:tableStyleId>
              </a:tblPr>
              <a:tblGrid>
                <a:gridCol w="1918329">
                  <a:extLst>
                    <a:ext uri="{9D8B030D-6E8A-4147-A177-3AD203B41FA5}">
                      <a16:colId xmlns:a16="http://schemas.microsoft.com/office/drawing/2014/main" val="2102833054"/>
                    </a:ext>
                  </a:extLst>
                </a:gridCol>
                <a:gridCol w="960561">
                  <a:extLst>
                    <a:ext uri="{9D8B030D-6E8A-4147-A177-3AD203B41FA5}">
                      <a16:colId xmlns:a16="http://schemas.microsoft.com/office/drawing/2014/main" val="93732467"/>
                    </a:ext>
                  </a:extLst>
                </a:gridCol>
                <a:gridCol w="1157541">
                  <a:extLst>
                    <a:ext uri="{9D8B030D-6E8A-4147-A177-3AD203B41FA5}">
                      <a16:colId xmlns:a16="http://schemas.microsoft.com/office/drawing/2014/main" val="908029887"/>
                    </a:ext>
                  </a:extLst>
                </a:gridCol>
                <a:gridCol w="1187469">
                  <a:extLst>
                    <a:ext uri="{9D8B030D-6E8A-4147-A177-3AD203B41FA5}">
                      <a16:colId xmlns:a16="http://schemas.microsoft.com/office/drawing/2014/main" val="2949526152"/>
                    </a:ext>
                  </a:extLst>
                </a:gridCol>
                <a:gridCol w="1187469">
                  <a:extLst>
                    <a:ext uri="{9D8B030D-6E8A-4147-A177-3AD203B41FA5}">
                      <a16:colId xmlns:a16="http://schemas.microsoft.com/office/drawing/2014/main" val="516808599"/>
                    </a:ext>
                  </a:extLst>
                </a:gridCol>
                <a:gridCol w="1187469">
                  <a:extLst>
                    <a:ext uri="{9D8B030D-6E8A-4147-A177-3AD203B41FA5}">
                      <a16:colId xmlns:a16="http://schemas.microsoft.com/office/drawing/2014/main" val="997405172"/>
                    </a:ext>
                  </a:extLst>
                </a:gridCol>
                <a:gridCol w="1331112">
                  <a:extLst>
                    <a:ext uri="{9D8B030D-6E8A-4147-A177-3AD203B41FA5}">
                      <a16:colId xmlns:a16="http://schemas.microsoft.com/office/drawing/2014/main" val="1427100802"/>
                    </a:ext>
                  </a:extLst>
                </a:gridCol>
                <a:gridCol w="1331112">
                  <a:extLst>
                    <a:ext uri="{9D8B030D-6E8A-4147-A177-3AD203B41FA5}">
                      <a16:colId xmlns:a16="http://schemas.microsoft.com/office/drawing/2014/main" val="1925029373"/>
                    </a:ext>
                  </a:extLst>
                </a:gridCol>
              </a:tblGrid>
              <a:tr h="399258">
                <a:tc rowSpan="2">
                  <a:txBody>
                    <a:bodyPr/>
                    <a:lstStyle/>
                    <a:p>
                      <a:pP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Model</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gridSpan="3">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Without L1-Regularization</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hMerge="1">
                  <a:txBody>
                    <a:bodyPr/>
                    <a:lstStyle/>
                    <a:p>
                      <a:endParaRPr lang="en-MY"/>
                    </a:p>
                  </a:txBody>
                  <a:tcPr/>
                </a:tc>
                <a:tc hMerge="1">
                  <a:txBody>
                    <a:bodyPr/>
                    <a:lstStyle/>
                    <a:p>
                      <a:endParaRPr lang="en-MY"/>
                    </a:p>
                  </a:txBody>
                  <a:tcPr/>
                </a:tc>
                <a:tc gridSpan="4">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With L1- Regularization</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hMerge="1">
                  <a:txBody>
                    <a:bodyPr/>
                    <a:lstStyle/>
                    <a:p>
                      <a:endParaRPr lang="en-MY"/>
                    </a:p>
                  </a:txBody>
                  <a:tcPr/>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226693657"/>
                  </a:ext>
                </a:extLst>
              </a:tr>
              <a:tr h="433433">
                <a:tc vMerge="1">
                  <a:txBody>
                    <a:bodyPr/>
                    <a:lstStyle/>
                    <a:p>
                      <a:endParaRPr lang="en-MY"/>
                    </a:p>
                  </a:txBody>
                  <a:tcP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MAE</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R2</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RMSE</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a:solidFill>
                            <a:schemeClr val="tx1"/>
                          </a:solidFill>
                          <a:effectLst/>
                          <a:latin typeface="Arial" panose="020B0604020202020204" pitchFamily="34" charset="0"/>
                          <a:ea typeface="Tahoma" panose="020B0604030504040204" pitchFamily="34" charset="0"/>
                          <a:cs typeface="Arial" panose="020B0604020202020204" pitchFamily="34" charset="0"/>
                        </a:rPr>
                        <a:t>λ</a:t>
                      </a:r>
                      <a:endParaRPr lang="en-MY" sz="1600" b="0" kern="1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a:solidFill>
                            <a:schemeClr val="tx1"/>
                          </a:solidFill>
                          <a:effectLst/>
                          <a:latin typeface="Arial" panose="020B0604020202020204" pitchFamily="34" charset="0"/>
                          <a:ea typeface="Tahoma" panose="020B0604030504040204" pitchFamily="34" charset="0"/>
                          <a:cs typeface="Arial" panose="020B0604020202020204" pitchFamily="34" charset="0"/>
                        </a:rPr>
                        <a:t>MAE</a:t>
                      </a:r>
                      <a:endParaRPr lang="en-MY" sz="1600" b="0" kern="1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a:solidFill>
                            <a:schemeClr val="tx1"/>
                          </a:solidFill>
                          <a:effectLst/>
                          <a:latin typeface="Arial" panose="020B0604020202020204" pitchFamily="34" charset="0"/>
                          <a:ea typeface="Tahoma" panose="020B0604030504040204" pitchFamily="34" charset="0"/>
                          <a:cs typeface="Arial" panose="020B0604020202020204" pitchFamily="34" charset="0"/>
                        </a:rPr>
                        <a:t>R2</a:t>
                      </a:r>
                      <a:endParaRPr lang="en-MY" sz="1600" b="0" kern="1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a:solidFill>
                            <a:schemeClr val="tx1"/>
                          </a:solidFill>
                          <a:effectLst/>
                          <a:latin typeface="Arial" panose="020B0604020202020204" pitchFamily="34" charset="0"/>
                          <a:ea typeface="Tahoma" panose="020B0604030504040204" pitchFamily="34" charset="0"/>
                          <a:cs typeface="Arial" panose="020B0604020202020204" pitchFamily="34" charset="0"/>
                        </a:rPr>
                        <a:t>RMSE</a:t>
                      </a:r>
                      <a:endParaRPr lang="en-MY" sz="1600" b="0" kern="1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41423563"/>
                  </a:ext>
                </a:extLst>
              </a:tr>
              <a:tr h="493132">
                <a:tc>
                  <a:txBody>
                    <a:bodyPr/>
                    <a:lstStyle/>
                    <a:p>
                      <a:pP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Linear Regression</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0.5146</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0.5419</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a:solidFill>
                            <a:schemeClr val="tx1"/>
                          </a:solidFill>
                          <a:effectLst/>
                          <a:latin typeface="Arial" panose="020B0604020202020204" pitchFamily="34" charset="0"/>
                          <a:ea typeface="Tahoma" panose="020B0604030504040204" pitchFamily="34" charset="0"/>
                          <a:cs typeface="Arial" panose="020B0604020202020204" pitchFamily="34" charset="0"/>
                        </a:rPr>
                        <a:t>0.6721</a:t>
                      </a:r>
                      <a:endParaRPr lang="en-MY" sz="1600" b="0" kern="1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0.0030</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0.5142</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0.5423</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0.6717</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94395704"/>
                  </a:ext>
                </a:extLst>
              </a:tr>
              <a:tr h="646185">
                <a:tc>
                  <a:txBody>
                    <a:bodyPr/>
                    <a:lstStyle/>
                    <a:p>
                      <a:pP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Bagging regression</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0.4854</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0.5665</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0.6537</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0.0030</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0.5146</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0.5418</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0.6721</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32607939"/>
                  </a:ext>
                </a:extLst>
              </a:tr>
              <a:tr h="373094">
                <a:tc gridSpan="4">
                  <a:txBody>
                    <a:bodyPr/>
                    <a:lstStyle/>
                    <a:p>
                      <a:pPr>
                        <a:lnSpc>
                          <a:spcPct val="150000"/>
                        </a:lnSpc>
                        <a:spcAft>
                          <a:spcPts val="800"/>
                        </a:spcAft>
                      </a:pP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hMerge="1">
                  <a:txBody>
                    <a:bodyPr/>
                    <a:lstStyle/>
                    <a:p>
                      <a:pPr algn="ctr">
                        <a:lnSpc>
                          <a:spcPct val="150000"/>
                        </a:lnSpc>
                        <a:spcAft>
                          <a:spcPts val="800"/>
                        </a:spcAft>
                      </a:pP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hMerge="1">
                  <a:txBody>
                    <a:bodyPr/>
                    <a:lstStyle/>
                    <a:p>
                      <a:pPr algn="ctr">
                        <a:lnSpc>
                          <a:spcPct val="150000"/>
                        </a:lnSpc>
                        <a:spcAft>
                          <a:spcPts val="800"/>
                        </a:spcAft>
                      </a:pP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hMerge="1">
                  <a:txBody>
                    <a:bodyPr/>
                    <a:lstStyle/>
                    <a:p>
                      <a:pPr algn="ctr">
                        <a:lnSpc>
                          <a:spcPct val="150000"/>
                        </a:lnSpc>
                        <a:spcAft>
                          <a:spcPts val="800"/>
                        </a:spcAft>
                      </a:pP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rPr>
                        <a:t>Alpha</a:t>
                      </a:r>
                    </a:p>
                  </a:txBody>
                  <a:tcPr marL="68580" marR="68580" marT="0" marB="0" anchor="ctr"/>
                </a:tc>
                <a:tc>
                  <a:txBody>
                    <a:bodyPr/>
                    <a:lstStyle/>
                    <a:p>
                      <a:pPr algn="ctr">
                        <a:lnSpc>
                          <a:spcPct val="150000"/>
                        </a:lnSpc>
                        <a:spcAft>
                          <a:spcPts val="800"/>
                        </a:spcAft>
                      </a:pPr>
                      <a:r>
                        <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rPr>
                        <a:t>MAE</a:t>
                      </a:r>
                    </a:p>
                  </a:txBody>
                  <a:tcPr marL="68580" marR="68580" marT="0" marB="0" anchor="ctr"/>
                </a:tc>
                <a:tc>
                  <a:txBody>
                    <a:bodyPr/>
                    <a:lstStyle/>
                    <a:p>
                      <a:pPr algn="ctr">
                        <a:lnSpc>
                          <a:spcPct val="150000"/>
                        </a:lnSpc>
                        <a:spcAft>
                          <a:spcPts val="800"/>
                        </a:spcAft>
                      </a:pPr>
                      <a:r>
                        <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rPr>
                        <a:t>R2</a:t>
                      </a:r>
                    </a:p>
                  </a:txBody>
                  <a:tcPr marL="68580" marR="68580" marT="0" marB="0" anchor="ctr"/>
                </a:tc>
                <a:tc>
                  <a:txBody>
                    <a:bodyPr/>
                    <a:lstStyle/>
                    <a:p>
                      <a:pPr algn="ctr">
                        <a:lnSpc>
                          <a:spcPct val="150000"/>
                        </a:lnSpc>
                        <a:spcAft>
                          <a:spcPts val="800"/>
                        </a:spcAft>
                      </a:pPr>
                      <a:r>
                        <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rPr>
                        <a:t>RMSE</a:t>
                      </a:r>
                    </a:p>
                  </a:txBody>
                  <a:tcPr marL="68580" marR="68580" marT="0" marB="0" anchor="ctr"/>
                </a:tc>
                <a:extLst>
                  <a:ext uri="{0D108BD9-81ED-4DB2-BD59-A6C34878D82A}">
                    <a16:rowId xmlns:a16="http://schemas.microsoft.com/office/drawing/2014/main" val="2728272437"/>
                  </a:ext>
                </a:extLst>
              </a:tr>
              <a:tr h="646185">
                <a:tc>
                  <a:txBody>
                    <a:bodyPr/>
                    <a:lstStyle/>
                    <a:p>
                      <a:pP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Neural Network</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0.5810</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0.3986</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0.7691</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0.0030</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rPr>
                        <a:t>0.5693</a:t>
                      </a: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0.4256</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0.7529</a:t>
                      </a:r>
                      <a:endParaRPr lang="en-MY" sz="1600" b="0" kern="1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79725653"/>
                  </a:ext>
                </a:extLst>
              </a:tr>
            </a:tbl>
          </a:graphicData>
        </a:graphic>
      </p:graphicFrame>
      <p:sp>
        <p:nvSpPr>
          <p:cNvPr id="6" name="TextBox 5">
            <a:extLst>
              <a:ext uri="{FF2B5EF4-FFF2-40B4-BE49-F238E27FC236}">
                <a16:creationId xmlns:a16="http://schemas.microsoft.com/office/drawing/2014/main" id="{AF865CD8-29AA-E021-6FE9-76A63BB7A095}"/>
              </a:ext>
            </a:extLst>
          </p:cNvPr>
          <p:cNvSpPr txBox="1"/>
          <p:nvPr/>
        </p:nvSpPr>
        <p:spPr>
          <a:xfrm>
            <a:off x="1385784" y="4913843"/>
            <a:ext cx="9550826" cy="400110"/>
          </a:xfrm>
          <a:prstGeom prst="rect">
            <a:avLst/>
          </a:prstGeom>
          <a:solidFill>
            <a:schemeClr val="bg1">
              <a:lumMod val="95000"/>
            </a:schemeClr>
          </a:solidFill>
        </p:spPr>
        <p:txBody>
          <a:bodyPr wrap="square" rtlCol="0">
            <a:spAutoFit/>
          </a:bodyPr>
          <a:lstStyle/>
          <a:p>
            <a:r>
              <a:rPr lang="en-MY" sz="2000" dirty="0"/>
              <a:t>With L1-Regularization: Linear regression performs better with better R2 and lower error.</a:t>
            </a:r>
          </a:p>
        </p:txBody>
      </p:sp>
      <p:sp>
        <p:nvSpPr>
          <p:cNvPr id="8" name="Title 1">
            <a:extLst>
              <a:ext uri="{FF2B5EF4-FFF2-40B4-BE49-F238E27FC236}">
                <a16:creationId xmlns:a16="http://schemas.microsoft.com/office/drawing/2014/main" id="{70ACED94-AD7E-647A-40D9-A0ED856B43A3}"/>
              </a:ext>
            </a:extLst>
          </p:cNvPr>
          <p:cNvSpPr txBox="1">
            <a:spLocks/>
          </p:cNvSpPr>
          <p:nvPr/>
        </p:nvSpPr>
        <p:spPr>
          <a:xfrm>
            <a:off x="243190" y="152405"/>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Performance Metric Evaluation</a:t>
            </a:r>
          </a:p>
        </p:txBody>
      </p:sp>
      <p:sp>
        <p:nvSpPr>
          <p:cNvPr id="11" name="Slide Number Placeholder 10">
            <a:extLst>
              <a:ext uri="{FF2B5EF4-FFF2-40B4-BE49-F238E27FC236}">
                <a16:creationId xmlns:a16="http://schemas.microsoft.com/office/drawing/2014/main" id="{23A6C349-A99D-CD9A-ED4D-25E8D96B9614}"/>
              </a:ext>
            </a:extLst>
          </p:cNvPr>
          <p:cNvSpPr>
            <a:spLocks noGrp="1"/>
          </p:cNvSpPr>
          <p:nvPr>
            <p:ph type="sldNum" sz="quarter" idx="12"/>
          </p:nvPr>
        </p:nvSpPr>
        <p:spPr/>
        <p:txBody>
          <a:bodyPr/>
          <a:lstStyle/>
          <a:p>
            <a:fld id="{B3B0A137-21E5-4F56-90AF-86DFE435566D}" type="slidenum">
              <a:rPr lang="en-MY" smtClean="0"/>
              <a:t>24</a:t>
            </a:fld>
            <a:endParaRPr lang="en-MY"/>
          </a:p>
        </p:txBody>
      </p:sp>
      <p:sp>
        <p:nvSpPr>
          <p:cNvPr id="12" name="Footer Placeholder 11">
            <a:extLst>
              <a:ext uri="{FF2B5EF4-FFF2-40B4-BE49-F238E27FC236}">
                <a16:creationId xmlns:a16="http://schemas.microsoft.com/office/drawing/2014/main" id="{B667FCF7-00AF-5822-D3BB-57386E507AA5}"/>
              </a:ext>
            </a:extLst>
          </p:cNvPr>
          <p:cNvSpPr>
            <a:spLocks noGrp="1"/>
          </p:cNvSpPr>
          <p:nvPr>
            <p:ph type="ftr" sz="quarter" idx="11"/>
          </p:nvPr>
        </p:nvSpPr>
        <p:spPr/>
        <p:txBody>
          <a:bodyPr/>
          <a:lstStyle/>
          <a:p>
            <a:r>
              <a:rPr lang="en-US"/>
              <a:t>Airbnb Price Prediction with Machine Learning</a:t>
            </a:r>
            <a:endParaRPr lang="en-MY"/>
          </a:p>
        </p:txBody>
      </p:sp>
      <p:sp>
        <p:nvSpPr>
          <p:cNvPr id="13" name="Date Placeholder 12">
            <a:extLst>
              <a:ext uri="{FF2B5EF4-FFF2-40B4-BE49-F238E27FC236}">
                <a16:creationId xmlns:a16="http://schemas.microsoft.com/office/drawing/2014/main" id="{83AEF04B-0964-5C64-29B5-DBADAFF6C646}"/>
              </a:ext>
            </a:extLst>
          </p:cNvPr>
          <p:cNvSpPr>
            <a:spLocks noGrp="1"/>
          </p:cNvSpPr>
          <p:nvPr>
            <p:ph type="dt" sz="half" idx="10"/>
          </p:nvPr>
        </p:nvSpPr>
        <p:spPr/>
        <p:txBody>
          <a:bodyPr/>
          <a:lstStyle/>
          <a:p>
            <a:fld id="{54E71993-AC79-4E4A-B172-9CB5A12A536D}" type="datetime1">
              <a:rPr lang="en-MY" smtClean="0"/>
              <a:t>24/8/2023</a:t>
            </a:fld>
            <a:endParaRPr lang="en-MY"/>
          </a:p>
        </p:txBody>
      </p:sp>
    </p:spTree>
    <p:extLst>
      <p:ext uri="{BB962C8B-B14F-4D97-AF65-F5344CB8AC3E}">
        <p14:creationId xmlns:p14="http://schemas.microsoft.com/office/powerpoint/2010/main" val="1344088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76B26AA-91A0-C111-48D9-1ECB556B1DD4}"/>
              </a:ext>
            </a:extLst>
          </p:cNvPr>
          <p:cNvGraphicFramePr>
            <a:graphicFrameLocks noGrp="1"/>
          </p:cNvGraphicFramePr>
          <p:nvPr>
            <p:extLst>
              <p:ext uri="{D42A27DB-BD31-4B8C-83A1-F6EECF244321}">
                <p14:modId xmlns:p14="http://schemas.microsoft.com/office/powerpoint/2010/main" val="538989406"/>
              </p:ext>
            </p:extLst>
          </p:nvPr>
        </p:nvGraphicFramePr>
        <p:xfrm>
          <a:off x="2580793" y="1799635"/>
          <a:ext cx="6423500" cy="2005204"/>
        </p:xfrm>
        <a:graphic>
          <a:graphicData uri="http://schemas.openxmlformats.org/drawingml/2006/table">
            <a:tbl>
              <a:tblPr firstRow="1" firstCol="1" bandRow="1">
                <a:tableStyleId>{93296810-A885-4BE3-A3E7-6D5BEEA58F35}</a:tableStyleId>
              </a:tblPr>
              <a:tblGrid>
                <a:gridCol w="2827245">
                  <a:extLst>
                    <a:ext uri="{9D8B030D-6E8A-4147-A177-3AD203B41FA5}">
                      <a16:colId xmlns:a16="http://schemas.microsoft.com/office/drawing/2014/main" val="4131028232"/>
                    </a:ext>
                  </a:extLst>
                </a:gridCol>
                <a:gridCol w="1243988">
                  <a:extLst>
                    <a:ext uri="{9D8B030D-6E8A-4147-A177-3AD203B41FA5}">
                      <a16:colId xmlns:a16="http://schemas.microsoft.com/office/drawing/2014/main" val="1776949118"/>
                    </a:ext>
                  </a:extLst>
                </a:gridCol>
                <a:gridCol w="1142207">
                  <a:extLst>
                    <a:ext uri="{9D8B030D-6E8A-4147-A177-3AD203B41FA5}">
                      <a16:colId xmlns:a16="http://schemas.microsoft.com/office/drawing/2014/main" val="1395628811"/>
                    </a:ext>
                  </a:extLst>
                </a:gridCol>
                <a:gridCol w="1210060">
                  <a:extLst>
                    <a:ext uri="{9D8B030D-6E8A-4147-A177-3AD203B41FA5}">
                      <a16:colId xmlns:a16="http://schemas.microsoft.com/office/drawing/2014/main" val="3824979431"/>
                    </a:ext>
                  </a:extLst>
                </a:gridCol>
              </a:tblGrid>
              <a:tr h="504576">
                <a:tc>
                  <a:txBody>
                    <a:bodyPr/>
                    <a:lstStyle/>
                    <a:p>
                      <a:pPr marL="0" algn="l"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Model</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MAE</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R2</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RMSE</a:t>
                      </a:r>
                    </a:p>
                  </a:txBody>
                  <a:tcPr marL="68580" marR="68580" marT="0" marB="0" anchor="ctr"/>
                </a:tc>
                <a:extLst>
                  <a:ext uri="{0D108BD9-81ED-4DB2-BD59-A6C34878D82A}">
                    <a16:rowId xmlns:a16="http://schemas.microsoft.com/office/drawing/2014/main" val="3253197797"/>
                  </a:ext>
                </a:extLst>
              </a:tr>
              <a:tr h="375157">
                <a:tc>
                  <a:txBody>
                    <a:bodyPr/>
                    <a:lstStyle/>
                    <a:p>
                      <a:pPr marL="0" algn="l"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Gradient Boosting regression</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0.4938</a:t>
                      </a:r>
                    </a:p>
                  </a:txBody>
                  <a:tcPr marL="68580" marR="68580" marT="0" marB="0" anchor="ctr"/>
                </a:tc>
                <a:tc>
                  <a:txBody>
                    <a:bodyPr/>
                    <a:lstStyle/>
                    <a:p>
                      <a:pPr marL="0" algn="ctr" defTabSz="914400" rtl="0" eaLnBrk="1" latinLnBrk="0" hangingPunct="1">
                        <a:lnSpc>
                          <a:spcPct val="150000"/>
                        </a:lnSpc>
                        <a:spcAft>
                          <a:spcPts val="800"/>
                        </a:spcAft>
                      </a:pPr>
                      <a:r>
                        <a:rPr lang="en-MY" sz="1600" b="0" kern="0">
                          <a:solidFill>
                            <a:schemeClr val="tx1"/>
                          </a:solidFill>
                          <a:effectLst/>
                          <a:latin typeface="Arial" panose="020B0604020202020204" pitchFamily="34" charset="0"/>
                          <a:ea typeface="Tahoma" panose="020B0604030504040204" pitchFamily="34" charset="0"/>
                          <a:cs typeface="Arial" panose="020B0604020202020204" pitchFamily="34" charset="0"/>
                        </a:rPr>
                        <a:t>0.5738</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0.6481</a:t>
                      </a:r>
                    </a:p>
                  </a:txBody>
                  <a:tcPr marL="68580" marR="68580" marT="0" marB="0" anchor="ctr"/>
                </a:tc>
                <a:extLst>
                  <a:ext uri="{0D108BD9-81ED-4DB2-BD59-A6C34878D82A}">
                    <a16:rowId xmlns:a16="http://schemas.microsoft.com/office/drawing/2014/main" val="4056085323"/>
                  </a:ext>
                </a:extLst>
              </a:tr>
              <a:tr h="375157">
                <a:tc>
                  <a:txBody>
                    <a:bodyPr/>
                    <a:lstStyle/>
                    <a:p>
                      <a:pPr marL="0" algn="l"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Decision tree regression</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0.6977</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0.1145</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0.9324</a:t>
                      </a:r>
                    </a:p>
                  </a:txBody>
                  <a:tcPr marL="68580" marR="68580" marT="0" marB="0" anchor="ctr"/>
                </a:tc>
                <a:extLst>
                  <a:ext uri="{0D108BD9-81ED-4DB2-BD59-A6C34878D82A}">
                    <a16:rowId xmlns:a16="http://schemas.microsoft.com/office/drawing/2014/main" val="2521887759"/>
                  </a:ext>
                </a:extLst>
              </a:tr>
              <a:tr h="375157">
                <a:tc>
                  <a:txBody>
                    <a:bodyPr/>
                    <a:lstStyle/>
                    <a:p>
                      <a:pPr marL="0" algn="l"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Random Forest Regression</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0.4890</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0.5718</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0.6490</a:t>
                      </a:r>
                    </a:p>
                  </a:txBody>
                  <a:tcPr marL="68580" marR="68580" marT="0" marB="0" anchor="ctr"/>
                </a:tc>
                <a:extLst>
                  <a:ext uri="{0D108BD9-81ED-4DB2-BD59-A6C34878D82A}">
                    <a16:rowId xmlns:a16="http://schemas.microsoft.com/office/drawing/2014/main" val="3278912009"/>
                  </a:ext>
                </a:extLst>
              </a:tr>
              <a:tr h="375157">
                <a:tc>
                  <a:txBody>
                    <a:bodyPr/>
                    <a:lstStyle/>
                    <a:p>
                      <a:pPr marL="0" algn="l" defTabSz="914400" rtl="0" eaLnBrk="1" latinLnBrk="0" hangingPunct="1">
                        <a:lnSpc>
                          <a:spcPct val="150000"/>
                        </a:lnSpc>
                        <a:spcAft>
                          <a:spcPts val="800"/>
                        </a:spcAft>
                      </a:pPr>
                      <a:r>
                        <a:rPr lang="en-MY" sz="1600" b="0" kern="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XGBoost</a:t>
                      </a:r>
                      <a:endPar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0.5074</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0.5458</a:t>
                      </a:r>
                    </a:p>
                  </a:txBody>
                  <a:tcPr marL="68580" marR="68580" marT="0" marB="0" anchor="ctr"/>
                </a:tc>
                <a:tc>
                  <a:txBody>
                    <a:bodyPr/>
                    <a:lstStyle/>
                    <a:p>
                      <a:pPr marL="0" algn="ctr" defTabSz="914400" rtl="0" eaLnBrk="1" latinLnBrk="0" hangingPunct="1">
                        <a:lnSpc>
                          <a:spcPct val="150000"/>
                        </a:lnSpc>
                        <a:spcAft>
                          <a:spcPts val="800"/>
                        </a:spcAft>
                      </a:pPr>
                      <a:r>
                        <a:rPr lang="en-MY" sz="1600" b="0" kern="0" dirty="0">
                          <a:solidFill>
                            <a:schemeClr val="tx1"/>
                          </a:solidFill>
                          <a:effectLst/>
                          <a:latin typeface="Arial" panose="020B0604020202020204" pitchFamily="34" charset="0"/>
                          <a:ea typeface="Tahoma" panose="020B0604030504040204" pitchFamily="34" charset="0"/>
                          <a:cs typeface="Arial" panose="020B0604020202020204" pitchFamily="34" charset="0"/>
                        </a:rPr>
                        <a:t>0.6693</a:t>
                      </a:r>
                    </a:p>
                  </a:txBody>
                  <a:tcPr marL="68580" marR="68580" marT="0" marB="0" anchor="ctr"/>
                </a:tc>
                <a:extLst>
                  <a:ext uri="{0D108BD9-81ED-4DB2-BD59-A6C34878D82A}">
                    <a16:rowId xmlns:a16="http://schemas.microsoft.com/office/drawing/2014/main" val="1503896643"/>
                  </a:ext>
                </a:extLst>
              </a:tr>
            </a:tbl>
          </a:graphicData>
        </a:graphic>
      </p:graphicFrame>
      <p:sp>
        <p:nvSpPr>
          <p:cNvPr id="6" name="TextBox 5">
            <a:extLst>
              <a:ext uri="{FF2B5EF4-FFF2-40B4-BE49-F238E27FC236}">
                <a16:creationId xmlns:a16="http://schemas.microsoft.com/office/drawing/2014/main" id="{AF865CD8-29AA-E021-6FE9-76A63BB7A095}"/>
              </a:ext>
            </a:extLst>
          </p:cNvPr>
          <p:cNvSpPr txBox="1"/>
          <p:nvPr/>
        </p:nvSpPr>
        <p:spPr>
          <a:xfrm>
            <a:off x="1582783" y="4382941"/>
            <a:ext cx="9536349" cy="369332"/>
          </a:xfrm>
          <a:prstGeom prst="rect">
            <a:avLst/>
          </a:prstGeom>
          <a:solidFill>
            <a:schemeClr val="bg1">
              <a:lumMod val="95000"/>
            </a:schemeClr>
          </a:solidFill>
        </p:spPr>
        <p:txBody>
          <a:bodyPr wrap="square" rtlCol="0">
            <a:spAutoFit/>
          </a:bodyPr>
          <a:lstStyle/>
          <a:p>
            <a:r>
              <a:rPr lang="en-MY" dirty="0"/>
              <a:t>Gradient boosting regression performs the best with R2 =  0.5738  and lowest RMSE = 0.6481</a:t>
            </a:r>
          </a:p>
        </p:txBody>
      </p:sp>
      <p:sp>
        <p:nvSpPr>
          <p:cNvPr id="8" name="Title 1">
            <a:extLst>
              <a:ext uri="{FF2B5EF4-FFF2-40B4-BE49-F238E27FC236}">
                <a16:creationId xmlns:a16="http://schemas.microsoft.com/office/drawing/2014/main" id="{70ACED94-AD7E-647A-40D9-A0ED856B43A3}"/>
              </a:ext>
            </a:extLst>
          </p:cNvPr>
          <p:cNvSpPr txBox="1">
            <a:spLocks/>
          </p:cNvSpPr>
          <p:nvPr/>
        </p:nvSpPr>
        <p:spPr>
          <a:xfrm>
            <a:off x="243190" y="152405"/>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Performance Metric Evaluation</a:t>
            </a:r>
          </a:p>
        </p:txBody>
      </p:sp>
      <p:sp>
        <p:nvSpPr>
          <p:cNvPr id="11" name="Slide Number Placeholder 10">
            <a:extLst>
              <a:ext uri="{FF2B5EF4-FFF2-40B4-BE49-F238E27FC236}">
                <a16:creationId xmlns:a16="http://schemas.microsoft.com/office/drawing/2014/main" id="{23A6C349-A99D-CD9A-ED4D-25E8D96B9614}"/>
              </a:ext>
            </a:extLst>
          </p:cNvPr>
          <p:cNvSpPr>
            <a:spLocks noGrp="1"/>
          </p:cNvSpPr>
          <p:nvPr>
            <p:ph type="sldNum" sz="quarter" idx="12"/>
          </p:nvPr>
        </p:nvSpPr>
        <p:spPr/>
        <p:txBody>
          <a:bodyPr/>
          <a:lstStyle/>
          <a:p>
            <a:fld id="{B3B0A137-21E5-4F56-90AF-86DFE435566D}" type="slidenum">
              <a:rPr lang="en-MY" smtClean="0"/>
              <a:t>25</a:t>
            </a:fld>
            <a:endParaRPr lang="en-MY"/>
          </a:p>
        </p:txBody>
      </p:sp>
      <p:sp>
        <p:nvSpPr>
          <p:cNvPr id="12" name="Footer Placeholder 11">
            <a:extLst>
              <a:ext uri="{FF2B5EF4-FFF2-40B4-BE49-F238E27FC236}">
                <a16:creationId xmlns:a16="http://schemas.microsoft.com/office/drawing/2014/main" id="{B667FCF7-00AF-5822-D3BB-57386E507AA5}"/>
              </a:ext>
            </a:extLst>
          </p:cNvPr>
          <p:cNvSpPr>
            <a:spLocks noGrp="1"/>
          </p:cNvSpPr>
          <p:nvPr>
            <p:ph type="ftr" sz="quarter" idx="11"/>
          </p:nvPr>
        </p:nvSpPr>
        <p:spPr/>
        <p:txBody>
          <a:bodyPr/>
          <a:lstStyle/>
          <a:p>
            <a:r>
              <a:rPr lang="en-US"/>
              <a:t>Airbnb Price Prediction with Machine Learning</a:t>
            </a:r>
            <a:endParaRPr lang="en-MY"/>
          </a:p>
        </p:txBody>
      </p:sp>
      <p:sp>
        <p:nvSpPr>
          <p:cNvPr id="13" name="Date Placeholder 12">
            <a:extLst>
              <a:ext uri="{FF2B5EF4-FFF2-40B4-BE49-F238E27FC236}">
                <a16:creationId xmlns:a16="http://schemas.microsoft.com/office/drawing/2014/main" id="{83AEF04B-0964-5C64-29B5-DBADAFF6C646}"/>
              </a:ext>
            </a:extLst>
          </p:cNvPr>
          <p:cNvSpPr>
            <a:spLocks noGrp="1"/>
          </p:cNvSpPr>
          <p:nvPr>
            <p:ph type="dt" sz="half" idx="10"/>
          </p:nvPr>
        </p:nvSpPr>
        <p:spPr/>
        <p:txBody>
          <a:bodyPr/>
          <a:lstStyle/>
          <a:p>
            <a:fld id="{54E71993-AC79-4E4A-B172-9CB5A12A536D}" type="datetime1">
              <a:rPr lang="en-MY" smtClean="0"/>
              <a:t>24/8/2023</a:t>
            </a:fld>
            <a:endParaRPr lang="en-MY"/>
          </a:p>
        </p:txBody>
      </p:sp>
    </p:spTree>
    <p:extLst>
      <p:ext uri="{BB962C8B-B14F-4D97-AF65-F5344CB8AC3E}">
        <p14:creationId xmlns:p14="http://schemas.microsoft.com/office/powerpoint/2010/main" val="266243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FA8FF-F401-8AC8-0A99-818885A87E6A}"/>
              </a:ext>
            </a:extLst>
          </p:cNvPr>
          <p:cNvSpPr>
            <a:spLocks noGrp="1"/>
          </p:cNvSpPr>
          <p:nvPr>
            <p:ph idx="1"/>
          </p:nvPr>
        </p:nvSpPr>
        <p:spPr>
          <a:xfrm>
            <a:off x="838200" y="1877437"/>
            <a:ext cx="10416702" cy="3579779"/>
          </a:xfrm>
        </p:spPr>
        <p:txBody>
          <a:bodyPr>
            <a:normAutofit/>
          </a:bodyPr>
          <a:lstStyle/>
          <a:p>
            <a:pPr indent="0">
              <a:lnSpc>
                <a:spcPct val="80000"/>
              </a:lnSpc>
              <a:spcAft>
                <a:spcPts val="800"/>
              </a:spcAft>
              <a:buNone/>
            </a:pPr>
            <a:r>
              <a:rPr lang="en-US"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Gradient boosting regression model gives the best accuracy with </a:t>
            </a:r>
            <a:r>
              <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MAE 0.4938, R2 score 0.5738 and RMSE 0.6481. </a:t>
            </a:r>
            <a:r>
              <a:rPr lang="en-US"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 </a:t>
            </a:r>
          </a:p>
          <a:p>
            <a:pPr indent="0">
              <a:lnSpc>
                <a:spcPct val="80000"/>
              </a:lnSpc>
              <a:spcAft>
                <a:spcPts val="800"/>
              </a:spcAft>
              <a:buNone/>
            </a:pPr>
            <a:r>
              <a:rPr lang="en-US"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Important features that can impact the price of Airbnb listing:</a:t>
            </a:r>
          </a:p>
          <a:p>
            <a:pPr marL="514350" indent="-285750">
              <a:lnSpc>
                <a:spcPct val="80000"/>
              </a:lnSpc>
              <a:spcAft>
                <a:spcPts val="800"/>
              </a:spcAft>
            </a:pPr>
            <a:r>
              <a:rPr lang="en-US"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number of reviews, </a:t>
            </a:r>
          </a:p>
          <a:p>
            <a:pPr marL="514350" indent="-285750">
              <a:lnSpc>
                <a:spcPct val="80000"/>
              </a:lnSpc>
              <a:spcAft>
                <a:spcPts val="800"/>
              </a:spcAft>
            </a:pPr>
            <a:r>
              <a:rPr lang="en-US"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location of the Airbnb listing, </a:t>
            </a:r>
          </a:p>
          <a:p>
            <a:pPr marL="514350" indent="-285750">
              <a:lnSpc>
                <a:spcPct val="80000"/>
              </a:lnSpc>
              <a:spcAft>
                <a:spcPts val="800"/>
              </a:spcAft>
            </a:pPr>
            <a:r>
              <a:rPr lang="en-US"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cleanliness of the listing, </a:t>
            </a:r>
          </a:p>
          <a:p>
            <a:pPr marL="514350" indent="-285750">
              <a:lnSpc>
                <a:spcPct val="80000"/>
              </a:lnSpc>
              <a:spcAft>
                <a:spcPts val="800"/>
              </a:spcAft>
            </a:pPr>
            <a:r>
              <a:rPr lang="en-US"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Communication of host with customers, </a:t>
            </a:r>
          </a:p>
          <a:p>
            <a:pPr marL="514350" indent="-285750">
              <a:lnSpc>
                <a:spcPct val="80000"/>
              </a:lnSpc>
              <a:spcAft>
                <a:spcPts val="800"/>
              </a:spcAft>
            </a:pPr>
            <a:r>
              <a:rPr lang="en-US"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host response rate of an Airbnb listing and host as a </a:t>
            </a:r>
            <a:r>
              <a:rPr lang="en-US" sz="1800" kern="100" dirty="0" err="1">
                <a:solidFill>
                  <a:srgbClr val="000000"/>
                </a:solidFill>
                <a:latin typeface="Arial" panose="020B0604020202020204" pitchFamily="34" charset="0"/>
                <a:ea typeface="DengXian" panose="02010600030101010101" pitchFamily="2" charset="-122"/>
                <a:cs typeface="Arial" panose="020B0604020202020204" pitchFamily="34" charset="0"/>
              </a:rPr>
              <a:t>superhost</a:t>
            </a:r>
            <a:r>
              <a:rPr lang="en-US" sz="1800" kern="100" dirty="0">
                <a:solidFill>
                  <a:srgbClr val="000000"/>
                </a:solidFill>
                <a:latin typeface="Arial" panose="020B0604020202020204" pitchFamily="34" charset="0"/>
                <a:ea typeface="DengXian" panose="02010600030101010101" pitchFamily="2" charset="-122"/>
                <a:cs typeface="Arial" panose="020B0604020202020204" pitchFamily="34" charset="0"/>
              </a:rPr>
              <a:t>. </a:t>
            </a:r>
            <a:endParaRPr lang="en-MY" sz="1800" kern="100" dirty="0">
              <a:solidFill>
                <a:srgbClr val="000000"/>
              </a:solidFill>
              <a:latin typeface="Arial" panose="020B0604020202020204" pitchFamily="34" charset="0"/>
              <a:ea typeface="DengXia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BBA75D35-6442-4335-92DA-98B864C5087A}"/>
              </a:ext>
            </a:extLst>
          </p:cNvPr>
          <p:cNvSpPr txBox="1">
            <a:spLocks/>
          </p:cNvSpPr>
          <p:nvPr/>
        </p:nvSpPr>
        <p:spPr>
          <a:xfrm>
            <a:off x="243190" y="201043"/>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Conclusion</a:t>
            </a:r>
          </a:p>
        </p:txBody>
      </p:sp>
      <p:sp>
        <p:nvSpPr>
          <p:cNvPr id="7" name="Slide Number Placeholder 6">
            <a:extLst>
              <a:ext uri="{FF2B5EF4-FFF2-40B4-BE49-F238E27FC236}">
                <a16:creationId xmlns:a16="http://schemas.microsoft.com/office/drawing/2014/main" id="{7AD68E4D-6126-88A1-D8DD-BDD0867FDB4D}"/>
              </a:ext>
            </a:extLst>
          </p:cNvPr>
          <p:cNvSpPr>
            <a:spLocks noGrp="1"/>
          </p:cNvSpPr>
          <p:nvPr>
            <p:ph type="sldNum" sz="quarter" idx="12"/>
          </p:nvPr>
        </p:nvSpPr>
        <p:spPr/>
        <p:txBody>
          <a:bodyPr/>
          <a:lstStyle/>
          <a:p>
            <a:fld id="{B3B0A137-21E5-4F56-90AF-86DFE435566D}" type="slidenum">
              <a:rPr lang="en-MY" smtClean="0"/>
              <a:t>26</a:t>
            </a:fld>
            <a:endParaRPr lang="en-MY"/>
          </a:p>
        </p:txBody>
      </p:sp>
      <p:sp>
        <p:nvSpPr>
          <p:cNvPr id="8" name="Footer Placeholder 7">
            <a:extLst>
              <a:ext uri="{FF2B5EF4-FFF2-40B4-BE49-F238E27FC236}">
                <a16:creationId xmlns:a16="http://schemas.microsoft.com/office/drawing/2014/main" id="{CDD2106F-0DAD-D7B8-E207-23593B57846D}"/>
              </a:ext>
            </a:extLst>
          </p:cNvPr>
          <p:cNvSpPr>
            <a:spLocks noGrp="1"/>
          </p:cNvSpPr>
          <p:nvPr>
            <p:ph type="ftr" sz="quarter" idx="11"/>
          </p:nvPr>
        </p:nvSpPr>
        <p:spPr/>
        <p:txBody>
          <a:bodyPr/>
          <a:lstStyle/>
          <a:p>
            <a:r>
              <a:rPr lang="en-US"/>
              <a:t>Airbnb Price Prediction with Machine Learning</a:t>
            </a:r>
            <a:endParaRPr lang="en-MY"/>
          </a:p>
        </p:txBody>
      </p:sp>
      <p:sp>
        <p:nvSpPr>
          <p:cNvPr id="9" name="Date Placeholder 8">
            <a:extLst>
              <a:ext uri="{FF2B5EF4-FFF2-40B4-BE49-F238E27FC236}">
                <a16:creationId xmlns:a16="http://schemas.microsoft.com/office/drawing/2014/main" id="{0A343566-22D9-D124-9380-6AB7C4AAFA6E}"/>
              </a:ext>
            </a:extLst>
          </p:cNvPr>
          <p:cNvSpPr>
            <a:spLocks noGrp="1"/>
          </p:cNvSpPr>
          <p:nvPr>
            <p:ph type="dt" sz="half" idx="10"/>
          </p:nvPr>
        </p:nvSpPr>
        <p:spPr/>
        <p:txBody>
          <a:bodyPr/>
          <a:lstStyle/>
          <a:p>
            <a:fld id="{927F810C-33AA-4F0A-ADDB-AF0405C90E94}" type="datetime1">
              <a:rPr lang="en-MY" smtClean="0"/>
              <a:t>24/8/2023</a:t>
            </a:fld>
            <a:endParaRPr lang="en-MY"/>
          </a:p>
        </p:txBody>
      </p:sp>
    </p:spTree>
    <p:extLst>
      <p:ext uri="{BB962C8B-B14F-4D97-AF65-F5344CB8AC3E}">
        <p14:creationId xmlns:p14="http://schemas.microsoft.com/office/powerpoint/2010/main" val="1717405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FA8FF-F401-8AC8-0A99-818885A87E6A}"/>
              </a:ext>
            </a:extLst>
          </p:cNvPr>
          <p:cNvSpPr>
            <a:spLocks noGrp="1"/>
          </p:cNvSpPr>
          <p:nvPr>
            <p:ph idx="1"/>
          </p:nvPr>
        </p:nvSpPr>
        <p:spPr>
          <a:xfrm>
            <a:off x="838200" y="1877437"/>
            <a:ext cx="10416702" cy="3579779"/>
          </a:xfrm>
        </p:spPr>
        <p:txBody>
          <a:bodyPr>
            <a:normAutofit/>
          </a:bodyPr>
          <a:lstStyle/>
          <a:p>
            <a:pPr indent="0">
              <a:lnSpc>
                <a:spcPct val="80000"/>
              </a:lnSpc>
              <a:spcAft>
                <a:spcPts val="800"/>
              </a:spcAft>
              <a:buNone/>
            </a:pPr>
            <a:r>
              <a:rPr lang="en-US" sz="1800" kern="100" dirty="0">
                <a:latin typeface="Arial" panose="020B0604020202020204" pitchFamily="34" charset="0"/>
                <a:ea typeface="DengXian" panose="02010600030101010101" pitchFamily="2" charset="-122"/>
                <a:cs typeface="Arial" panose="020B0604020202020204" pitchFamily="34" charset="0"/>
              </a:rPr>
              <a:t>In current work, all the models were trained with default parameters without any performance tuning. </a:t>
            </a:r>
          </a:p>
          <a:p>
            <a:pPr indent="0">
              <a:lnSpc>
                <a:spcPct val="80000"/>
              </a:lnSpc>
              <a:spcAft>
                <a:spcPts val="800"/>
              </a:spcAft>
              <a:buNone/>
            </a:pPr>
            <a:r>
              <a:rPr lang="en-US" sz="1800" kern="100" dirty="0">
                <a:latin typeface="Arial" panose="020B0604020202020204" pitchFamily="34" charset="0"/>
                <a:ea typeface="DengXian" panose="02010600030101010101" pitchFamily="2" charset="-122"/>
                <a:cs typeface="Arial" panose="020B0604020202020204" pitchFamily="34" charset="0"/>
              </a:rPr>
              <a:t>For future work includes </a:t>
            </a:r>
          </a:p>
          <a:p>
            <a:pPr marL="514350" indent="-285750">
              <a:lnSpc>
                <a:spcPct val="80000"/>
              </a:lnSpc>
              <a:spcAft>
                <a:spcPts val="800"/>
              </a:spcAft>
            </a:pPr>
            <a:r>
              <a:rPr lang="en-US" sz="1800" kern="100" dirty="0">
                <a:latin typeface="Arial" panose="020B0604020202020204" pitchFamily="34" charset="0"/>
                <a:ea typeface="DengXian" panose="02010600030101010101" pitchFamily="2" charset="-122"/>
                <a:cs typeface="Arial" panose="020B0604020202020204" pitchFamily="34" charset="0"/>
              </a:rPr>
              <a:t>performing hyper-parameter tuning</a:t>
            </a:r>
          </a:p>
          <a:p>
            <a:pPr marL="514350" indent="-285750">
              <a:lnSpc>
                <a:spcPct val="80000"/>
              </a:lnSpc>
              <a:spcAft>
                <a:spcPts val="800"/>
              </a:spcAft>
            </a:pPr>
            <a:r>
              <a:rPr lang="en-US" sz="1800" kern="100" dirty="0">
                <a:latin typeface="Arial" panose="020B0604020202020204" pitchFamily="34" charset="0"/>
                <a:ea typeface="DengXian" panose="02010600030101010101" pitchFamily="2" charset="-122"/>
                <a:cs typeface="Arial" panose="020B0604020202020204" pitchFamily="34" charset="0"/>
              </a:rPr>
              <a:t>combine textual features such as customer reviews, </a:t>
            </a:r>
            <a:r>
              <a:rPr lang="en-US" sz="1800" kern="100" dirty="0" err="1">
                <a:latin typeface="Arial" panose="020B0604020202020204" pitchFamily="34" charset="0"/>
                <a:ea typeface="DengXian" panose="02010600030101010101" pitchFamily="2" charset="-122"/>
                <a:cs typeface="Arial" panose="020B0604020202020204" pitchFamily="34" charset="0"/>
              </a:rPr>
              <a:t>neighbourhood</a:t>
            </a:r>
            <a:r>
              <a:rPr lang="en-US" sz="1800" kern="100" dirty="0">
                <a:latin typeface="Arial" panose="020B0604020202020204" pitchFamily="34" charset="0"/>
                <a:ea typeface="DengXian" panose="02010600030101010101" pitchFamily="2" charset="-122"/>
                <a:cs typeface="Arial" panose="020B0604020202020204" pitchFamily="34" charset="0"/>
              </a:rPr>
              <a:t> overview, amenities and etc. to evaluate if such features can further improve the price prediction.</a:t>
            </a:r>
          </a:p>
        </p:txBody>
      </p:sp>
      <p:sp>
        <p:nvSpPr>
          <p:cNvPr id="4" name="Title 1">
            <a:extLst>
              <a:ext uri="{FF2B5EF4-FFF2-40B4-BE49-F238E27FC236}">
                <a16:creationId xmlns:a16="http://schemas.microsoft.com/office/drawing/2014/main" id="{BBA75D35-6442-4335-92DA-98B864C5087A}"/>
              </a:ext>
            </a:extLst>
          </p:cNvPr>
          <p:cNvSpPr txBox="1">
            <a:spLocks/>
          </p:cNvSpPr>
          <p:nvPr/>
        </p:nvSpPr>
        <p:spPr>
          <a:xfrm>
            <a:off x="243190" y="201043"/>
            <a:ext cx="10272409" cy="6997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3400" dirty="0">
                <a:latin typeface="Georgia (Headings)"/>
              </a:rPr>
              <a:t>Future Work</a:t>
            </a:r>
          </a:p>
        </p:txBody>
      </p:sp>
      <p:sp>
        <p:nvSpPr>
          <p:cNvPr id="7" name="Slide Number Placeholder 6">
            <a:extLst>
              <a:ext uri="{FF2B5EF4-FFF2-40B4-BE49-F238E27FC236}">
                <a16:creationId xmlns:a16="http://schemas.microsoft.com/office/drawing/2014/main" id="{7AD68E4D-6126-88A1-D8DD-BDD0867FDB4D}"/>
              </a:ext>
            </a:extLst>
          </p:cNvPr>
          <p:cNvSpPr>
            <a:spLocks noGrp="1"/>
          </p:cNvSpPr>
          <p:nvPr>
            <p:ph type="sldNum" sz="quarter" idx="12"/>
          </p:nvPr>
        </p:nvSpPr>
        <p:spPr/>
        <p:txBody>
          <a:bodyPr/>
          <a:lstStyle/>
          <a:p>
            <a:fld id="{B3B0A137-21E5-4F56-90AF-86DFE435566D}" type="slidenum">
              <a:rPr lang="en-MY" smtClean="0"/>
              <a:t>27</a:t>
            </a:fld>
            <a:endParaRPr lang="en-MY"/>
          </a:p>
        </p:txBody>
      </p:sp>
      <p:sp>
        <p:nvSpPr>
          <p:cNvPr id="8" name="Footer Placeholder 7">
            <a:extLst>
              <a:ext uri="{FF2B5EF4-FFF2-40B4-BE49-F238E27FC236}">
                <a16:creationId xmlns:a16="http://schemas.microsoft.com/office/drawing/2014/main" id="{CDD2106F-0DAD-D7B8-E207-23593B57846D}"/>
              </a:ext>
            </a:extLst>
          </p:cNvPr>
          <p:cNvSpPr>
            <a:spLocks noGrp="1"/>
          </p:cNvSpPr>
          <p:nvPr>
            <p:ph type="ftr" sz="quarter" idx="11"/>
          </p:nvPr>
        </p:nvSpPr>
        <p:spPr/>
        <p:txBody>
          <a:bodyPr/>
          <a:lstStyle/>
          <a:p>
            <a:r>
              <a:rPr lang="en-US"/>
              <a:t>Airbnb Price Prediction with Machine Learning</a:t>
            </a:r>
            <a:endParaRPr lang="en-MY"/>
          </a:p>
        </p:txBody>
      </p:sp>
      <p:sp>
        <p:nvSpPr>
          <p:cNvPr id="9" name="Date Placeholder 8">
            <a:extLst>
              <a:ext uri="{FF2B5EF4-FFF2-40B4-BE49-F238E27FC236}">
                <a16:creationId xmlns:a16="http://schemas.microsoft.com/office/drawing/2014/main" id="{0A343566-22D9-D124-9380-6AB7C4AAFA6E}"/>
              </a:ext>
            </a:extLst>
          </p:cNvPr>
          <p:cNvSpPr>
            <a:spLocks noGrp="1"/>
          </p:cNvSpPr>
          <p:nvPr>
            <p:ph type="dt" sz="half" idx="10"/>
          </p:nvPr>
        </p:nvSpPr>
        <p:spPr/>
        <p:txBody>
          <a:bodyPr/>
          <a:lstStyle/>
          <a:p>
            <a:fld id="{927F810C-33AA-4F0A-ADDB-AF0405C90E94}" type="datetime1">
              <a:rPr lang="en-MY" smtClean="0"/>
              <a:t>24/8/2023</a:t>
            </a:fld>
            <a:endParaRPr lang="en-MY"/>
          </a:p>
        </p:txBody>
      </p:sp>
    </p:spTree>
    <p:extLst>
      <p:ext uri="{BB962C8B-B14F-4D97-AF65-F5344CB8AC3E}">
        <p14:creationId xmlns:p14="http://schemas.microsoft.com/office/powerpoint/2010/main" val="2047470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4BD80-DEAB-91FA-647C-0790D72A0A12}"/>
              </a:ext>
            </a:extLst>
          </p:cNvPr>
          <p:cNvSpPr>
            <a:spLocks noGrp="1"/>
          </p:cNvSpPr>
          <p:nvPr>
            <p:ph idx="1"/>
          </p:nvPr>
        </p:nvSpPr>
        <p:spPr>
          <a:xfrm>
            <a:off x="0" y="0"/>
            <a:ext cx="12192000" cy="6858000"/>
          </a:xfrm>
          <a:solidFill>
            <a:schemeClr val="bg1">
              <a:lumMod val="95000"/>
            </a:schemeClr>
          </a:solidFill>
        </p:spPr>
        <p:txBody>
          <a:bodyPr anchor="ctr">
            <a:normAutofit/>
          </a:bodyPr>
          <a:lstStyle/>
          <a:p>
            <a:pPr marL="0" indent="0" algn="ctr">
              <a:buNone/>
            </a:pPr>
            <a:r>
              <a:rPr lang="en-MY" sz="9600" dirty="0">
                <a:latin typeface="Georgia (Headings)"/>
              </a:rPr>
              <a:t>Thank You.</a:t>
            </a:r>
          </a:p>
        </p:txBody>
      </p:sp>
      <p:sp>
        <p:nvSpPr>
          <p:cNvPr id="4" name="Date Placeholder 3">
            <a:extLst>
              <a:ext uri="{FF2B5EF4-FFF2-40B4-BE49-F238E27FC236}">
                <a16:creationId xmlns:a16="http://schemas.microsoft.com/office/drawing/2014/main" id="{9D1C8C98-95F1-5920-03AE-31DB07861816}"/>
              </a:ext>
            </a:extLst>
          </p:cNvPr>
          <p:cNvSpPr>
            <a:spLocks noGrp="1"/>
          </p:cNvSpPr>
          <p:nvPr>
            <p:ph type="dt" sz="half" idx="10"/>
          </p:nvPr>
        </p:nvSpPr>
        <p:spPr/>
        <p:txBody>
          <a:bodyPr/>
          <a:lstStyle/>
          <a:p>
            <a:fld id="{A85E2F8D-632C-48B3-A6C7-95C7A7310C3B}" type="datetime1">
              <a:rPr lang="en-MY" smtClean="0"/>
              <a:t>24/8/2023</a:t>
            </a:fld>
            <a:endParaRPr lang="en-MY"/>
          </a:p>
        </p:txBody>
      </p:sp>
      <p:sp>
        <p:nvSpPr>
          <p:cNvPr id="5" name="Footer Placeholder 4">
            <a:extLst>
              <a:ext uri="{FF2B5EF4-FFF2-40B4-BE49-F238E27FC236}">
                <a16:creationId xmlns:a16="http://schemas.microsoft.com/office/drawing/2014/main" id="{45273CB5-103C-2E23-C411-FCA1A5E0459F}"/>
              </a:ext>
            </a:extLst>
          </p:cNvPr>
          <p:cNvSpPr>
            <a:spLocks noGrp="1"/>
          </p:cNvSpPr>
          <p:nvPr>
            <p:ph type="ftr" sz="quarter" idx="11"/>
          </p:nvPr>
        </p:nvSpPr>
        <p:spPr/>
        <p:txBody>
          <a:bodyPr/>
          <a:lstStyle/>
          <a:p>
            <a:r>
              <a:rPr lang="en-US"/>
              <a:t>Airbnb Price Prediction with Machine Learning</a:t>
            </a:r>
            <a:endParaRPr lang="en-MY"/>
          </a:p>
        </p:txBody>
      </p:sp>
      <p:sp>
        <p:nvSpPr>
          <p:cNvPr id="6" name="Slide Number Placeholder 5">
            <a:extLst>
              <a:ext uri="{FF2B5EF4-FFF2-40B4-BE49-F238E27FC236}">
                <a16:creationId xmlns:a16="http://schemas.microsoft.com/office/drawing/2014/main" id="{443DA595-BCF6-300F-B040-AF327F3E5528}"/>
              </a:ext>
            </a:extLst>
          </p:cNvPr>
          <p:cNvSpPr>
            <a:spLocks noGrp="1"/>
          </p:cNvSpPr>
          <p:nvPr>
            <p:ph type="sldNum" sz="quarter" idx="12"/>
          </p:nvPr>
        </p:nvSpPr>
        <p:spPr/>
        <p:txBody>
          <a:bodyPr/>
          <a:lstStyle/>
          <a:p>
            <a:fld id="{B3B0A137-21E5-4F56-90AF-86DFE435566D}" type="slidenum">
              <a:rPr lang="en-MY" smtClean="0"/>
              <a:t>28</a:t>
            </a:fld>
            <a:endParaRPr lang="en-MY"/>
          </a:p>
        </p:txBody>
      </p:sp>
    </p:spTree>
    <p:extLst>
      <p:ext uri="{BB962C8B-B14F-4D97-AF65-F5344CB8AC3E}">
        <p14:creationId xmlns:p14="http://schemas.microsoft.com/office/powerpoint/2010/main" val="360215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403F-568C-C7B2-BEB1-5E6D3206EE55}"/>
              </a:ext>
            </a:extLst>
          </p:cNvPr>
          <p:cNvSpPr>
            <a:spLocks noGrp="1"/>
          </p:cNvSpPr>
          <p:nvPr>
            <p:ph type="title"/>
          </p:nvPr>
        </p:nvSpPr>
        <p:spPr>
          <a:xfrm>
            <a:off x="243190" y="393430"/>
            <a:ext cx="10390597" cy="563888"/>
          </a:xfrm>
        </p:spPr>
        <p:txBody>
          <a:bodyPr>
            <a:normAutofit/>
          </a:bodyPr>
          <a:lstStyle/>
          <a:p>
            <a:r>
              <a:rPr lang="en-MY" sz="3400" dirty="0">
                <a:latin typeface="Georgia (Headings)"/>
              </a:rPr>
              <a:t>Introduction</a:t>
            </a:r>
          </a:p>
        </p:txBody>
      </p:sp>
      <p:sp>
        <p:nvSpPr>
          <p:cNvPr id="4" name="Content Placeholder 2">
            <a:extLst>
              <a:ext uri="{FF2B5EF4-FFF2-40B4-BE49-F238E27FC236}">
                <a16:creationId xmlns:a16="http://schemas.microsoft.com/office/drawing/2014/main" id="{D1747389-F035-1418-6F82-15CCEE8AD8E8}"/>
              </a:ext>
            </a:extLst>
          </p:cNvPr>
          <p:cNvSpPr txBox="1">
            <a:spLocks/>
          </p:cNvSpPr>
          <p:nvPr/>
        </p:nvSpPr>
        <p:spPr>
          <a:xfrm>
            <a:off x="736131" y="1735366"/>
            <a:ext cx="7251442" cy="14754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a:latin typeface="Arial" panose="020B0604020202020204" pitchFamily="34" charset="0"/>
                <a:cs typeface="Arial" panose="020B0604020202020204" pitchFamily="34" charset="0"/>
              </a:rPr>
              <a:t>Three objectives are identified in this project.</a:t>
            </a:r>
          </a:p>
          <a:p>
            <a:pPr algn="just"/>
            <a:r>
              <a:rPr lang="en-US" sz="1800" dirty="0">
                <a:latin typeface="Arial" panose="020B0604020202020204" pitchFamily="34" charset="0"/>
                <a:cs typeface="Arial" panose="020B0604020202020204" pitchFamily="34" charset="0"/>
              </a:rPr>
              <a:t>To identify the set of important features for pricing prediction</a:t>
            </a:r>
          </a:p>
          <a:p>
            <a:pPr algn="just"/>
            <a:r>
              <a:rPr lang="en-US" sz="1800" dirty="0">
                <a:latin typeface="Arial" panose="020B0604020202020204" pitchFamily="34" charset="0"/>
                <a:cs typeface="Arial" panose="020B0604020202020204" pitchFamily="34" charset="0"/>
              </a:rPr>
              <a:t>To build a price prediction model using machine learning</a:t>
            </a:r>
          </a:p>
          <a:p>
            <a:pPr algn="just"/>
            <a:r>
              <a:rPr lang="en-US" sz="1800" dirty="0">
                <a:latin typeface="Arial" panose="020B0604020202020204" pitchFamily="34" charset="0"/>
                <a:cs typeface="Arial" panose="020B0604020202020204" pitchFamily="34" charset="0"/>
              </a:rPr>
              <a:t>To evaluate the performance of the predictive model.</a:t>
            </a:r>
          </a:p>
          <a:p>
            <a:pPr marL="0" indent="0" algn="just">
              <a:buFont typeface="Arial" panose="020B0604020202020204" pitchFamily="34" charset="0"/>
              <a:buNone/>
            </a:pPr>
            <a:endParaRPr lang="en-US"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4C28467-87B4-6CA1-CF93-76D7E87A9C58}"/>
              </a:ext>
            </a:extLst>
          </p:cNvPr>
          <p:cNvSpPr txBox="1"/>
          <p:nvPr/>
        </p:nvSpPr>
        <p:spPr>
          <a:xfrm>
            <a:off x="736131" y="1061847"/>
            <a:ext cx="7251442" cy="381939"/>
          </a:xfrm>
          <a:prstGeom prst="rect">
            <a:avLst/>
          </a:prstGeom>
          <a:solidFill>
            <a:schemeClr val="bg2">
              <a:lumMod val="90000"/>
            </a:schemeClr>
          </a:solidFill>
        </p:spPr>
        <p:txBody>
          <a:bodyPr wrap="square" rtlCol="0">
            <a:spAutoFit/>
          </a:bodyPr>
          <a:lstStyle/>
          <a:p>
            <a:pPr algn="just"/>
            <a:r>
              <a:rPr lang="en-MY" dirty="0">
                <a:latin typeface="Arial" panose="020B0604020202020204" pitchFamily="34" charset="0"/>
                <a:cs typeface="Arial" panose="020B0604020202020204" pitchFamily="34" charset="0"/>
              </a:rPr>
              <a:t>Objective</a:t>
            </a:r>
          </a:p>
        </p:txBody>
      </p:sp>
      <p:sp>
        <p:nvSpPr>
          <p:cNvPr id="6" name="Content Placeholder 2">
            <a:extLst>
              <a:ext uri="{FF2B5EF4-FFF2-40B4-BE49-F238E27FC236}">
                <a16:creationId xmlns:a16="http://schemas.microsoft.com/office/drawing/2014/main" id="{01DD3F01-BDD2-2966-E2F6-583814F892C2}"/>
              </a:ext>
            </a:extLst>
          </p:cNvPr>
          <p:cNvSpPr txBox="1">
            <a:spLocks/>
          </p:cNvSpPr>
          <p:nvPr/>
        </p:nvSpPr>
        <p:spPr>
          <a:xfrm>
            <a:off x="728180" y="4203043"/>
            <a:ext cx="7875131" cy="563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Latest Thailand Bangkok Airbnb dataset from Inside Airbnb.com is used. </a:t>
            </a:r>
          </a:p>
        </p:txBody>
      </p:sp>
      <p:sp>
        <p:nvSpPr>
          <p:cNvPr id="7" name="TextBox 6">
            <a:extLst>
              <a:ext uri="{FF2B5EF4-FFF2-40B4-BE49-F238E27FC236}">
                <a16:creationId xmlns:a16="http://schemas.microsoft.com/office/drawing/2014/main" id="{A5AD2552-F5FA-E846-EAC9-9FB0A6616FC9}"/>
              </a:ext>
            </a:extLst>
          </p:cNvPr>
          <p:cNvSpPr txBox="1"/>
          <p:nvPr/>
        </p:nvSpPr>
        <p:spPr>
          <a:xfrm>
            <a:off x="736131" y="3456196"/>
            <a:ext cx="7251442" cy="381939"/>
          </a:xfrm>
          <a:prstGeom prst="rect">
            <a:avLst/>
          </a:prstGeom>
          <a:solidFill>
            <a:schemeClr val="bg2">
              <a:lumMod val="90000"/>
            </a:schemeClr>
          </a:solidFill>
        </p:spPr>
        <p:txBody>
          <a:bodyPr wrap="square" rtlCol="0">
            <a:spAutoFit/>
          </a:bodyPr>
          <a:lstStyle/>
          <a:p>
            <a:r>
              <a:rPr lang="en-MY" dirty="0">
                <a:latin typeface="Arial" panose="020B0604020202020204" pitchFamily="34" charset="0"/>
                <a:cs typeface="Arial" panose="020B0604020202020204" pitchFamily="34" charset="0"/>
              </a:rPr>
              <a:t>Scope</a:t>
            </a:r>
          </a:p>
        </p:txBody>
      </p:sp>
      <p:sp>
        <p:nvSpPr>
          <p:cNvPr id="10" name="Slide Number Placeholder 9">
            <a:extLst>
              <a:ext uri="{FF2B5EF4-FFF2-40B4-BE49-F238E27FC236}">
                <a16:creationId xmlns:a16="http://schemas.microsoft.com/office/drawing/2014/main" id="{4BB1764D-B3A8-2A10-AE54-37FD161AD25E}"/>
              </a:ext>
            </a:extLst>
          </p:cNvPr>
          <p:cNvSpPr>
            <a:spLocks noGrp="1"/>
          </p:cNvSpPr>
          <p:nvPr>
            <p:ph type="sldNum" sz="quarter" idx="12"/>
          </p:nvPr>
        </p:nvSpPr>
        <p:spPr/>
        <p:txBody>
          <a:bodyPr/>
          <a:lstStyle/>
          <a:p>
            <a:fld id="{B3B0A137-21E5-4F56-90AF-86DFE435566D}" type="slidenum">
              <a:rPr lang="en-MY" smtClean="0"/>
              <a:t>3</a:t>
            </a:fld>
            <a:endParaRPr lang="en-MY"/>
          </a:p>
        </p:txBody>
      </p:sp>
      <p:sp>
        <p:nvSpPr>
          <p:cNvPr id="11" name="Footer Placeholder 10">
            <a:extLst>
              <a:ext uri="{FF2B5EF4-FFF2-40B4-BE49-F238E27FC236}">
                <a16:creationId xmlns:a16="http://schemas.microsoft.com/office/drawing/2014/main" id="{6C2D68A1-6DD1-6D61-C34B-8B03F31080F8}"/>
              </a:ext>
            </a:extLst>
          </p:cNvPr>
          <p:cNvSpPr>
            <a:spLocks noGrp="1"/>
          </p:cNvSpPr>
          <p:nvPr>
            <p:ph type="ftr" sz="quarter" idx="11"/>
          </p:nvPr>
        </p:nvSpPr>
        <p:spPr/>
        <p:txBody>
          <a:bodyPr/>
          <a:lstStyle/>
          <a:p>
            <a:r>
              <a:rPr lang="en-MY" dirty="0"/>
              <a:t>Airbnb Price Prediction with Machine Learning</a:t>
            </a:r>
          </a:p>
        </p:txBody>
      </p:sp>
      <p:sp>
        <p:nvSpPr>
          <p:cNvPr id="12" name="Date Placeholder 11">
            <a:extLst>
              <a:ext uri="{FF2B5EF4-FFF2-40B4-BE49-F238E27FC236}">
                <a16:creationId xmlns:a16="http://schemas.microsoft.com/office/drawing/2014/main" id="{775DB7B8-68E8-6602-2940-8F26E7E57881}"/>
              </a:ext>
            </a:extLst>
          </p:cNvPr>
          <p:cNvSpPr>
            <a:spLocks noGrp="1"/>
          </p:cNvSpPr>
          <p:nvPr>
            <p:ph type="dt" sz="half" idx="10"/>
          </p:nvPr>
        </p:nvSpPr>
        <p:spPr/>
        <p:txBody>
          <a:bodyPr/>
          <a:lstStyle/>
          <a:p>
            <a:fld id="{E3BE3FA5-C1E9-468C-837C-168AD877E399}" type="datetime1">
              <a:rPr lang="en-MY" smtClean="0"/>
              <a:t>24/8/2023</a:t>
            </a:fld>
            <a:endParaRPr lang="en-MY"/>
          </a:p>
        </p:txBody>
      </p:sp>
    </p:spTree>
    <p:extLst>
      <p:ext uri="{BB962C8B-B14F-4D97-AF65-F5344CB8AC3E}">
        <p14:creationId xmlns:p14="http://schemas.microsoft.com/office/powerpoint/2010/main" val="46051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EB30-878E-3AE3-7602-BE0B23EDA39E}"/>
              </a:ext>
            </a:extLst>
          </p:cNvPr>
          <p:cNvSpPr>
            <a:spLocks noGrp="1"/>
          </p:cNvSpPr>
          <p:nvPr>
            <p:ph type="title"/>
          </p:nvPr>
        </p:nvSpPr>
        <p:spPr>
          <a:xfrm>
            <a:off x="272374" y="268437"/>
            <a:ext cx="10243226" cy="709126"/>
          </a:xfrm>
        </p:spPr>
        <p:txBody>
          <a:bodyPr>
            <a:normAutofit/>
          </a:bodyPr>
          <a:lstStyle/>
          <a:p>
            <a:r>
              <a:rPr lang="en-MY" sz="3400" dirty="0">
                <a:latin typeface="Georgia (Headings)"/>
              </a:rPr>
              <a:t>Gantt Chart for FYP-1 and FYP-2</a:t>
            </a:r>
          </a:p>
        </p:txBody>
      </p:sp>
      <p:pic>
        <p:nvPicPr>
          <p:cNvPr id="9" name="Content Placeholder 8">
            <a:extLst>
              <a:ext uri="{FF2B5EF4-FFF2-40B4-BE49-F238E27FC236}">
                <a16:creationId xmlns:a16="http://schemas.microsoft.com/office/drawing/2014/main" id="{EB7B781B-5981-A09C-11CC-F40B7578E33F}"/>
              </a:ext>
            </a:extLst>
          </p:cNvPr>
          <p:cNvPicPr>
            <a:picLocks noGrp="1" noChangeAspect="1"/>
          </p:cNvPicPr>
          <p:nvPr>
            <p:ph idx="1"/>
          </p:nvPr>
        </p:nvPicPr>
        <p:blipFill>
          <a:blip r:embed="rId2"/>
          <a:stretch>
            <a:fillRect/>
          </a:stretch>
        </p:blipFill>
        <p:spPr>
          <a:xfrm>
            <a:off x="451167" y="1012741"/>
            <a:ext cx="8428742" cy="2300861"/>
          </a:xfrm>
        </p:spPr>
      </p:pic>
      <p:pic>
        <p:nvPicPr>
          <p:cNvPr id="3" name="Picture 2">
            <a:extLst>
              <a:ext uri="{FF2B5EF4-FFF2-40B4-BE49-F238E27FC236}">
                <a16:creationId xmlns:a16="http://schemas.microsoft.com/office/drawing/2014/main" id="{3BD0A04C-6C20-70E7-2CAE-89C035CBC7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1167" y="3429000"/>
            <a:ext cx="8428742" cy="2997998"/>
          </a:xfrm>
          <a:prstGeom prst="rect">
            <a:avLst/>
          </a:prstGeom>
          <a:noFill/>
          <a:ln>
            <a:noFill/>
          </a:ln>
        </p:spPr>
      </p:pic>
      <p:sp>
        <p:nvSpPr>
          <p:cNvPr id="4" name="Slide Number Placeholder 3">
            <a:extLst>
              <a:ext uri="{FF2B5EF4-FFF2-40B4-BE49-F238E27FC236}">
                <a16:creationId xmlns:a16="http://schemas.microsoft.com/office/drawing/2014/main" id="{5F25CA5B-BA80-0401-DF7B-B7F885FF176F}"/>
              </a:ext>
            </a:extLst>
          </p:cNvPr>
          <p:cNvSpPr>
            <a:spLocks noGrp="1"/>
          </p:cNvSpPr>
          <p:nvPr>
            <p:ph type="sldNum" sz="quarter" idx="12"/>
          </p:nvPr>
        </p:nvSpPr>
        <p:spPr/>
        <p:txBody>
          <a:bodyPr/>
          <a:lstStyle/>
          <a:p>
            <a:fld id="{B3B0A137-21E5-4F56-90AF-86DFE435566D}" type="slidenum">
              <a:rPr lang="en-MY" smtClean="0"/>
              <a:t>4</a:t>
            </a:fld>
            <a:endParaRPr lang="en-MY"/>
          </a:p>
        </p:txBody>
      </p:sp>
      <p:sp>
        <p:nvSpPr>
          <p:cNvPr id="5" name="Footer Placeholder 4">
            <a:extLst>
              <a:ext uri="{FF2B5EF4-FFF2-40B4-BE49-F238E27FC236}">
                <a16:creationId xmlns:a16="http://schemas.microsoft.com/office/drawing/2014/main" id="{FBE94556-3F6E-B1C5-4C1A-166584DE1108}"/>
              </a:ext>
            </a:extLst>
          </p:cNvPr>
          <p:cNvSpPr>
            <a:spLocks noGrp="1"/>
          </p:cNvSpPr>
          <p:nvPr>
            <p:ph type="ftr" sz="quarter" idx="11"/>
          </p:nvPr>
        </p:nvSpPr>
        <p:spPr/>
        <p:txBody>
          <a:bodyPr/>
          <a:lstStyle/>
          <a:p>
            <a:r>
              <a:rPr lang="en-US"/>
              <a:t>Airbnb Price Prediction with Machine Learning</a:t>
            </a:r>
            <a:endParaRPr lang="en-MY"/>
          </a:p>
        </p:txBody>
      </p:sp>
      <p:sp>
        <p:nvSpPr>
          <p:cNvPr id="6" name="Date Placeholder 5">
            <a:extLst>
              <a:ext uri="{FF2B5EF4-FFF2-40B4-BE49-F238E27FC236}">
                <a16:creationId xmlns:a16="http://schemas.microsoft.com/office/drawing/2014/main" id="{B4E344AE-F7F6-8556-C659-5FFA642AE052}"/>
              </a:ext>
            </a:extLst>
          </p:cNvPr>
          <p:cNvSpPr>
            <a:spLocks noGrp="1"/>
          </p:cNvSpPr>
          <p:nvPr>
            <p:ph type="dt" sz="half" idx="10"/>
          </p:nvPr>
        </p:nvSpPr>
        <p:spPr/>
        <p:txBody>
          <a:bodyPr/>
          <a:lstStyle/>
          <a:p>
            <a:fld id="{2421C131-02C6-4548-B416-BAAE0871093A}" type="datetime1">
              <a:rPr lang="en-MY" smtClean="0"/>
              <a:t>24/8/2023</a:t>
            </a:fld>
            <a:endParaRPr lang="en-MY"/>
          </a:p>
        </p:txBody>
      </p:sp>
    </p:spTree>
    <p:extLst>
      <p:ext uri="{BB962C8B-B14F-4D97-AF65-F5344CB8AC3E}">
        <p14:creationId xmlns:p14="http://schemas.microsoft.com/office/powerpoint/2010/main" val="317179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7D76-092D-ACD8-20AA-86F0D7297085}"/>
              </a:ext>
            </a:extLst>
          </p:cNvPr>
          <p:cNvSpPr>
            <a:spLocks noGrp="1"/>
          </p:cNvSpPr>
          <p:nvPr>
            <p:ph type="title"/>
          </p:nvPr>
        </p:nvSpPr>
        <p:spPr>
          <a:xfrm>
            <a:off x="202939" y="197980"/>
            <a:ext cx="10396635" cy="746854"/>
          </a:xfrm>
        </p:spPr>
        <p:txBody>
          <a:bodyPr>
            <a:normAutofit/>
          </a:bodyPr>
          <a:lstStyle/>
          <a:p>
            <a:r>
              <a:rPr lang="en-MY" sz="3400" dirty="0">
                <a:latin typeface="Georgia (Headings)"/>
              </a:rPr>
              <a:t>Literature Review</a:t>
            </a:r>
          </a:p>
        </p:txBody>
      </p:sp>
      <p:sp>
        <p:nvSpPr>
          <p:cNvPr id="3" name="Content Placeholder 2">
            <a:extLst>
              <a:ext uri="{FF2B5EF4-FFF2-40B4-BE49-F238E27FC236}">
                <a16:creationId xmlns:a16="http://schemas.microsoft.com/office/drawing/2014/main" id="{768385DB-6D31-EC84-071C-8D41E2AA4CC1}"/>
              </a:ext>
            </a:extLst>
          </p:cNvPr>
          <p:cNvSpPr>
            <a:spLocks noGrp="1"/>
          </p:cNvSpPr>
          <p:nvPr>
            <p:ph idx="1"/>
          </p:nvPr>
        </p:nvSpPr>
        <p:spPr>
          <a:xfrm>
            <a:off x="202940" y="1941227"/>
            <a:ext cx="11615433" cy="3395885"/>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Price prediction for Airbnb by using machine learning techniques is popular topics, with numerous studies adopting various machine learning techniques to predict prices for Airbnb short term rentals.</a:t>
            </a:r>
          </a:p>
          <a:p>
            <a:pPr algn="just">
              <a:lnSpc>
                <a:spcPct val="150000"/>
              </a:lnSpc>
            </a:pPr>
            <a:r>
              <a:rPr lang="en-US" sz="1800" dirty="0">
                <a:latin typeface="Arial" panose="020B0604020202020204" pitchFamily="34" charset="0"/>
                <a:cs typeface="Arial" panose="020B0604020202020204" pitchFamily="34" charset="0"/>
              </a:rPr>
              <a:t>Supervised techniques such as linear regression, support vector regression (SVR), random forest regression, artificial neural network (ANN), gradient boosting machine (GBM) and extreme gradient boosting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are widely studied. </a:t>
            </a:r>
          </a:p>
          <a:p>
            <a:pPr algn="just">
              <a:lnSpc>
                <a:spcPct val="150000"/>
              </a:lnSpc>
            </a:pPr>
            <a:r>
              <a:rPr lang="en-MY" sz="1800" dirty="0">
                <a:latin typeface="Arial" panose="020B0604020202020204" pitchFamily="34" charset="0"/>
                <a:cs typeface="Arial" panose="020B0604020202020204" pitchFamily="34" charset="0"/>
              </a:rPr>
              <a:t>Supervised learnings technique work well in recommendation engines and help gaining insight into customer profiles.</a:t>
            </a:r>
            <a:endParaRPr lang="en-US"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89084AC-BDF1-FE89-92DC-A49F0F2E1CA7}"/>
              </a:ext>
            </a:extLst>
          </p:cNvPr>
          <p:cNvSpPr txBox="1"/>
          <p:nvPr/>
        </p:nvSpPr>
        <p:spPr>
          <a:xfrm>
            <a:off x="202940" y="1372028"/>
            <a:ext cx="11526943" cy="461665"/>
          </a:xfrm>
          <a:prstGeom prst="rect">
            <a:avLst/>
          </a:prstGeom>
          <a:solidFill>
            <a:schemeClr val="bg1">
              <a:lumMod val="85000"/>
            </a:schemeClr>
          </a:solidFill>
        </p:spPr>
        <p:txBody>
          <a:bodyPr wrap="square">
            <a:spAutoFit/>
          </a:bodyPr>
          <a:lstStyle/>
          <a:p>
            <a:pPr marL="0" indent="0">
              <a:buNone/>
            </a:pPr>
            <a:r>
              <a:rPr lang="en-MY" sz="2400" dirty="0">
                <a:latin typeface="Arial (Body)"/>
                <a:cs typeface="Arial" panose="020B0604020202020204" pitchFamily="34" charset="0"/>
              </a:rPr>
              <a:t>Price Prediction Model</a:t>
            </a:r>
          </a:p>
        </p:txBody>
      </p:sp>
      <p:sp>
        <p:nvSpPr>
          <p:cNvPr id="6" name="Slide Number Placeholder 5">
            <a:extLst>
              <a:ext uri="{FF2B5EF4-FFF2-40B4-BE49-F238E27FC236}">
                <a16:creationId xmlns:a16="http://schemas.microsoft.com/office/drawing/2014/main" id="{CAF2D675-5B84-CA4A-8166-E303A8A8675E}"/>
              </a:ext>
            </a:extLst>
          </p:cNvPr>
          <p:cNvSpPr>
            <a:spLocks noGrp="1"/>
          </p:cNvSpPr>
          <p:nvPr>
            <p:ph type="sldNum" sz="quarter" idx="12"/>
          </p:nvPr>
        </p:nvSpPr>
        <p:spPr/>
        <p:txBody>
          <a:bodyPr/>
          <a:lstStyle/>
          <a:p>
            <a:fld id="{B3B0A137-21E5-4F56-90AF-86DFE435566D}" type="slidenum">
              <a:rPr lang="en-MY" smtClean="0"/>
              <a:t>5</a:t>
            </a:fld>
            <a:endParaRPr lang="en-MY"/>
          </a:p>
        </p:txBody>
      </p:sp>
      <p:sp>
        <p:nvSpPr>
          <p:cNvPr id="7" name="Footer Placeholder 6">
            <a:extLst>
              <a:ext uri="{FF2B5EF4-FFF2-40B4-BE49-F238E27FC236}">
                <a16:creationId xmlns:a16="http://schemas.microsoft.com/office/drawing/2014/main" id="{B2E3530F-0161-4A06-3FA1-C78E1882DD16}"/>
              </a:ext>
            </a:extLst>
          </p:cNvPr>
          <p:cNvSpPr>
            <a:spLocks noGrp="1"/>
          </p:cNvSpPr>
          <p:nvPr>
            <p:ph type="ftr" sz="quarter" idx="11"/>
          </p:nvPr>
        </p:nvSpPr>
        <p:spPr/>
        <p:txBody>
          <a:bodyPr/>
          <a:lstStyle/>
          <a:p>
            <a:r>
              <a:rPr lang="en-US"/>
              <a:t>Airbnb Price Prediction with Machine Learning</a:t>
            </a:r>
            <a:endParaRPr lang="en-MY"/>
          </a:p>
        </p:txBody>
      </p:sp>
      <p:sp>
        <p:nvSpPr>
          <p:cNvPr id="8" name="Date Placeholder 7">
            <a:extLst>
              <a:ext uri="{FF2B5EF4-FFF2-40B4-BE49-F238E27FC236}">
                <a16:creationId xmlns:a16="http://schemas.microsoft.com/office/drawing/2014/main" id="{4E511E18-95C5-B532-D3CD-F5B32520608D}"/>
              </a:ext>
            </a:extLst>
          </p:cNvPr>
          <p:cNvSpPr>
            <a:spLocks noGrp="1"/>
          </p:cNvSpPr>
          <p:nvPr>
            <p:ph type="dt" sz="half" idx="10"/>
          </p:nvPr>
        </p:nvSpPr>
        <p:spPr/>
        <p:txBody>
          <a:bodyPr/>
          <a:lstStyle/>
          <a:p>
            <a:fld id="{2AFC0FE6-3861-4CE8-967D-5B73FC500D42}" type="datetime1">
              <a:rPr lang="en-MY" smtClean="0"/>
              <a:t>24/8/2023</a:t>
            </a:fld>
            <a:endParaRPr lang="en-MY"/>
          </a:p>
        </p:txBody>
      </p:sp>
    </p:spTree>
    <p:extLst>
      <p:ext uri="{BB962C8B-B14F-4D97-AF65-F5344CB8AC3E}">
        <p14:creationId xmlns:p14="http://schemas.microsoft.com/office/powerpoint/2010/main" val="208642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784D-BF9E-DCD4-9F90-0C5D9E3139FA}"/>
              </a:ext>
            </a:extLst>
          </p:cNvPr>
          <p:cNvSpPr>
            <a:spLocks noGrp="1"/>
          </p:cNvSpPr>
          <p:nvPr>
            <p:ph type="title"/>
          </p:nvPr>
        </p:nvSpPr>
        <p:spPr>
          <a:xfrm>
            <a:off x="147734" y="516166"/>
            <a:ext cx="10515600" cy="440482"/>
          </a:xfrm>
          <a:solidFill>
            <a:schemeClr val="accent6">
              <a:lumMod val="20000"/>
              <a:lumOff val="80000"/>
            </a:schemeClr>
          </a:solidFill>
        </p:spPr>
        <p:txBody>
          <a:bodyPr>
            <a:normAutofit/>
          </a:bodyPr>
          <a:lstStyle/>
          <a:p>
            <a:r>
              <a:rPr lang="en-MY" sz="2400" dirty="0">
                <a:latin typeface="Georgia (Headings)"/>
              </a:rPr>
              <a:t>1. Linear Regression</a:t>
            </a:r>
          </a:p>
        </p:txBody>
      </p:sp>
      <p:sp>
        <p:nvSpPr>
          <p:cNvPr id="3" name="Content Placeholder 2">
            <a:extLst>
              <a:ext uri="{FF2B5EF4-FFF2-40B4-BE49-F238E27FC236}">
                <a16:creationId xmlns:a16="http://schemas.microsoft.com/office/drawing/2014/main" id="{38A93758-8283-9FCA-FF09-F39F832B017F}"/>
              </a:ext>
            </a:extLst>
          </p:cNvPr>
          <p:cNvSpPr>
            <a:spLocks noGrp="1"/>
          </p:cNvSpPr>
          <p:nvPr>
            <p:ph idx="1"/>
          </p:nvPr>
        </p:nvSpPr>
        <p:spPr>
          <a:xfrm>
            <a:off x="147734" y="1175657"/>
            <a:ext cx="7055498" cy="2323323"/>
          </a:xfrm>
        </p:spPr>
        <p:txBody>
          <a:bodyPr>
            <a:normAutofit/>
          </a:bodyPr>
          <a:lstStyle/>
          <a:p>
            <a:pPr algn="just"/>
            <a:r>
              <a:rPr lang="en-MY" sz="1800" dirty="0">
                <a:latin typeface="Arial" panose="020B0604020202020204" pitchFamily="34" charset="0"/>
                <a:cs typeface="Arial" panose="020B0604020202020204" pitchFamily="34" charset="0"/>
              </a:rPr>
              <a:t>Linear regression gives a linear model which finds the linear relationship between dependent and independent variables.</a:t>
            </a:r>
          </a:p>
          <a:p>
            <a:pPr algn="just"/>
            <a:r>
              <a:rPr lang="en-MY" sz="1800" dirty="0">
                <a:latin typeface="Arial" panose="020B0604020202020204" pitchFamily="34" charset="0"/>
                <a:cs typeface="Arial" panose="020B0604020202020204" pitchFamily="34" charset="0"/>
              </a:rPr>
              <a:t>Y. Yang et al. (2016) study relationship between market accessibility and hotel prices in Caribbean with a three level mixed effect linear regression model. It is concluded hotel prices are determined by the significant independent variables- level of market accessibility, services provided by hotel and online quality signalling factors.</a:t>
            </a:r>
          </a:p>
        </p:txBody>
      </p:sp>
      <p:pic>
        <p:nvPicPr>
          <p:cNvPr id="5" name="Picture 4">
            <a:extLst>
              <a:ext uri="{FF2B5EF4-FFF2-40B4-BE49-F238E27FC236}">
                <a16:creationId xmlns:a16="http://schemas.microsoft.com/office/drawing/2014/main" id="{A8137FD9-EA98-DE99-FFAD-9522DFED8272}"/>
              </a:ext>
            </a:extLst>
          </p:cNvPr>
          <p:cNvPicPr>
            <a:picLocks noChangeAspect="1"/>
          </p:cNvPicPr>
          <p:nvPr/>
        </p:nvPicPr>
        <p:blipFill>
          <a:blip r:embed="rId2"/>
          <a:stretch>
            <a:fillRect/>
          </a:stretch>
        </p:blipFill>
        <p:spPr>
          <a:xfrm>
            <a:off x="8207869" y="516166"/>
            <a:ext cx="3157083" cy="2970309"/>
          </a:xfrm>
          <a:prstGeom prst="rect">
            <a:avLst/>
          </a:prstGeom>
        </p:spPr>
      </p:pic>
      <p:sp>
        <p:nvSpPr>
          <p:cNvPr id="4" name="Title 1">
            <a:extLst>
              <a:ext uri="{FF2B5EF4-FFF2-40B4-BE49-F238E27FC236}">
                <a16:creationId xmlns:a16="http://schemas.microsoft.com/office/drawing/2014/main" id="{7AC96B49-86B8-0A09-3168-42B70CA68CE1}"/>
              </a:ext>
            </a:extLst>
          </p:cNvPr>
          <p:cNvSpPr txBox="1">
            <a:spLocks/>
          </p:cNvSpPr>
          <p:nvPr/>
        </p:nvSpPr>
        <p:spPr>
          <a:xfrm>
            <a:off x="147734" y="3565527"/>
            <a:ext cx="10515600" cy="440482"/>
          </a:xfrm>
          <a:prstGeom prst="rect">
            <a:avLst/>
          </a:prstGeom>
          <a:solidFill>
            <a:schemeClr val="accent6">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2400">
                <a:latin typeface="Georgia (Headings)"/>
              </a:rPr>
              <a:t>2. Support Vector Regression (SVR)</a:t>
            </a:r>
            <a:endParaRPr lang="en-MY" sz="2400" dirty="0">
              <a:latin typeface="Georgia (Headings)"/>
            </a:endParaRPr>
          </a:p>
        </p:txBody>
      </p:sp>
      <p:sp>
        <p:nvSpPr>
          <p:cNvPr id="6" name="Content Placeholder 2">
            <a:extLst>
              <a:ext uri="{FF2B5EF4-FFF2-40B4-BE49-F238E27FC236}">
                <a16:creationId xmlns:a16="http://schemas.microsoft.com/office/drawing/2014/main" id="{E0A622EC-9565-7C66-0D21-E721446B178E}"/>
              </a:ext>
            </a:extLst>
          </p:cNvPr>
          <p:cNvSpPr txBox="1">
            <a:spLocks/>
          </p:cNvSpPr>
          <p:nvPr/>
        </p:nvSpPr>
        <p:spPr>
          <a:xfrm>
            <a:off x="290410" y="4072556"/>
            <a:ext cx="7323369" cy="2819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MY" sz="1800" dirty="0">
                <a:latin typeface="Arial" panose="020B0604020202020204" pitchFamily="34" charset="0"/>
                <a:cs typeface="Arial" panose="020B0604020202020204" pitchFamily="34" charset="0"/>
              </a:rPr>
              <a:t>SVR is a classification type supervised machine learning technique, which uses the support vector machine (SVM) to predict continuous variables. </a:t>
            </a:r>
          </a:p>
          <a:p>
            <a:pPr algn="just"/>
            <a:r>
              <a:rPr lang="en-MY" sz="1800" dirty="0">
                <a:latin typeface="Arial" panose="020B0604020202020204" pitchFamily="34" charset="0"/>
                <a:cs typeface="Arial" panose="020B0604020202020204" pitchFamily="34" charset="0"/>
              </a:rPr>
              <a:t>SVR fits the best line within a threshold value.</a:t>
            </a:r>
          </a:p>
          <a:p>
            <a:pPr algn="just"/>
            <a:r>
              <a:rPr lang="en-MY" sz="1800" dirty="0">
                <a:latin typeface="Arial" panose="020B0604020202020204" pitchFamily="34" charset="0"/>
                <a:cs typeface="Arial" panose="020B0604020202020204" pitchFamily="34" charset="0"/>
              </a:rPr>
              <a:t>It is recommended in study of real estate price prediction models (Yu &amp; </a:t>
            </a:r>
            <a:r>
              <a:rPr lang="en-MY" sz="1800" dirty="0" err="1">
                <a:latin typeface="Arial" panose="020B0604020202020204" pitchFamily="34" charset="0"/>
                <a:cs typeface="Arial" panose="020B0604020202020204" pitchFamily="34" charset="0"/>
              </a:rPr>
              <a:t>Jiafu</a:t>
            </a:r>
            <a:r>
              <a:rPr lang="en-MY" sz="1800" dirty="0">
                <a:latin typeface="Arial" panose="020B0604020202020204" pitchFamily="34" charset="0"/>
                <a:cs typeface="Arial" panose="020B0604020202020204" pitchFamily="34" charset="0"/>
              </a:rPr>
              <a:t> Wu, 2016) and Airbnb price prediction study by (Rezazadeh </a:t>
            </a:r>
            <a:r>
              <a:rPr lang="en-MY" sz="1800" dirty="0" err="1">
                <a:latin typeface="Arial" panose="020B0604020202020204" pitchFamily="34" charset="0"/>
                <a:cs typeface="Arial" panose="020B0604020202020204" pitchFamily="34" charset="0"/>
              </a:rPr>
              <a:t>Kalehbasti</a:t>
            </a:r>
            <a:r>
              <a:rPr lang="en-MY" sz="1800" dirty="0">
                <a:latin typeface="Arial" panose="020B0604020202020204" pitchFamily="34" charset="0"/>
                <a:cs typeface="Arial" panose="020B0604020202020204" pitchFamily="34" charset="0"/>
              </a:rPr>
              <a:t> et al., 2021).</a:t>
            </a:r>
          </a:p>
          <a:p>
            <a:pPr marL="0" indent="0" algn="just">
              <a:buFont typeface="Arial" panose="020B0604020202020204" pitchFamily="34" charset="0"/>
              <a:buNone/>
            </a:pPr>
            <a:endParaRPr lang="en-MY" sz="1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B43AF4-07AE-D01E-B8A0-E17E8F48E70A}"/>
              </a:ext>
            </a:extLst>
          </p:cNvPr>
          <p:cNvPicPr>
            <a:picLocks noChangeAspect="1"/>
          </p:cNvPicPr>
          <p:nvPr/>
        </p:nvPicPr>
        <p:blipFill rotWithShape="1">
          <a:blip r:embed="rId3"/>
          <a:srcRect r="7085"/>
          <a:stretch/>
        </p:blipFill>
        <p:spPr>
          <a:xfrm>
            <a:off x="8196889" y="4195044"/>
            <a:ext cx="3704701" cy="2574255"/>
          </a:xfrm>
          <a:prstGeom prst="rect">
            <a:avLst/>
          </a:prstGeom>
        </p:spPr>
      </p:pic>
      <p:sp>
        <p:nvSpPr>
          <p:cNvPr id="8" name="Slide Number Placeholder 7">
            <a:extLst>
              <a:ext uri="{FF2B5EF4-FFF2-40B4-BE49-F238E27FC236}">
                <a16:creationId xmlns:a16="http://schemas.microsoft.com/office/drawing/2014/main" id="{902BD020-B1AE-4FAF-CFCB-FD9D0F8EBE77}"/>
              </a:ext>
            </a:extLst>
          </p:cNvPr>
          <p:cNvSpPr>
            <a:spLocks noGrp="1"/>
          </p:cNvSpPr>
          <p:nvPr>
            <p:ph type="sldNum" sz="quarter" idx="12"/>
          </p:nvPr>
        </p:nvSpPr>
        <p:spPr/>
        <p:txBody>
          <a:bodyPr/>
          <a:lstStyle/>
          <a:p>
            <a:fld id="{B3B0A137-21E5-4F56-90AF-86DFE435566D}" type="slidenum">
              <a:rPr lang="en-MY" smtClean="0"/>
              <a:t>6</a:t>
            </a:fld>
            <a:endParaRPr lang="en-MY"/>
          </a:p>
        </p:txBody>
      </p:sp>
      <p:sp>
        <p:nvSpPr>
          <p:cNvPr id="9" name="Footer Placeholder 8">
            <a:extLst>
              <a:ext uri="{FF2B5EF4-FFF2-40B4-BE49-F238E27FC236}">
                <a16:creationId xmlns:a16="http://schemas.microsoft.com/office/drawing/2014/main" id="{AF2ED299-34EF-7912-192F-4636E8B363B6}"/>
              </a:ext>
            </a:extLst>
          </p:cNvPr>
          <p:cNvSpPr>
            <a:spLocks noGrp="1"/>
          </p:cNvSpPr>
          <p:nvPr>
            <p:ph type="ftr" sz="quarter" idx="11"/>
          </p:nvPr>
        </p:nvSpPr>
        <p:spPr/>
        <p:txBody>
          <a:bodyPr/>
          <a:lstStyle/>
          <a:p>
            <a:r>
              <a:rPr lang="en-US"/>
              <a:t>Airbnb Price Prediction with Machine Learning</a:t>
            </a:r>
            <a:endParaRPr lang="en-MY"/>
          </a:p>
        </p:txBody>
      </p:sp>
      <p:sp>
        <p:nvSpPr>
          <p:cNvPr id="10" name="Date Placeholder 9">
            <a:extLst>
              <a:ext uri="{FF2B5EF4-FFF2-40B4-BE49-F238E27FC236}">
                <a16:creationId xmlns:a16="http://schemas.microsoft.com/office/drawing/2014/main" id="{A19B58D0-25BE-56B7-BB80-C26377B9E687}"/>
              </a:ext>
            </a:extLst>
          </p:cNvPr>
          <p:cNvSpPr>
            <a:spLocks noGrp="1"/>
          </p:cNvSpPr>
          <p:nvPr>
            <p:ph type="dt" sz="half" idx="10"/>
          </p:nvPr>
        </p:nvSpPr>
        <p:spPr/>
        <p:txBody>
          <a:bodyPr/>
          <a:lstStyle/>
          <a:p>
            <a:fld id="{073F8CFB-575D-47C9-A2AF-C5F7D12B6DC5}" type="datetime1">
              <a:rPr lang="en-MY" smtClean="0"/>
              <a:t>24/8/2023</a:t>
            </a:fld>
            <a:endParaRPr lang="en-MY"/>
          </a:p>
        </p:txBody>
      </p:sp>
    </p:spTree>
    <p:extLst>
      <p:ext uri="{BB962C8B-B14F-4D97-AF65-F5344CB8AC3E}">
        <p14:creationId xmlns:p14="http://schemas.microsoft.com/office/powerpoint/2010/main" val="109576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B0E8-D656-62E3-AFE4-2941A067A8EF}"/>
              </a:ext>
            </a:extLst>
          </p:cNvPr>
          <p:cNvSpPr>
            <a:spLocks noGrp="1"/>
          </p:cNvSpPr>
          <p:nvPr>
            <p:ph type="title"/>
          </p:nvPr>
        </p:nvSpPr>
        <p:spPr>
          <a:xfrm>
            <a:off x="35615" y="226647"/>
            <a:ext cx="11519107" cy="457247"/>
          </a:xfrm>
          <a:solidFill>
            <a:schemeClr val="accent6">
              <a:lumMod val="20000"/>
              <a:lumOff val="80000"/>
            </a:schemeClr>
          </a:solidFill>
        </p:spPr>
        <p:txBody>
          <a:bodyPr>
            <a:normAutofit/>
          </a:bodyPr>
          <a:lstStyle/>
          <a:p>
            <a:r>
              <a:rPr lang="en-MY" sz="2400" dirty="0">
                <a:latin typeface="Georgia (Headings)"/>
              </a:rPr>
              <a:t>3. Random Forest Regression</a:t>
            </a:r>
          </a:p>
        </p:txBody>
      </p:sp>
      <p:sp>
        <p:nvSpPr>
          <p:cNvPr id="3" name="Content Placeholder 2">
            <a:extLst>
              <a:ext uri="{FF2B5EF4-FFF2-40B4-BE49-F238E27FC236}">
                <a16:creationId xmlns:a16="http://schemas.microsoft.com/office/drawing/2014/main" id="{F43FAAE0-C73F-DEBD-DD41-3BE08CF6C355}"/>
              </a:ext>
            </a:extLst>
          </p:cNvPr>
          <p:cNvSpPr>
            <a:spLocks noGrp="1"/>
          </p:cNvSpPr>
          <p:nvPr>
            <p:ph idx="1"/>
          </p:nvPr>
        </p:nvSpPr>
        <p:spPr>
          <a:xfrm>
            <a:off x="85845" y="896083"/>
            <a:ext cx="6879497" cy="2388294"/>
          </a:xfrm>
        </p:spPr>
        <p:txBody>
          <a:bodyPr>
            <a:noAutofit/>
          </a:bodyPr>
          <a:lstStyle/>
          <a:p>
            <a:pPr algn="just">
              <a:lnSpc>
                <a:spcPct val="100000"/>
              </a:lnSpc>
            </a:pPr>
            <a:r>
              <a:rPr lang="en-US" sz="1800" dirty="0">
                <a:latin typeface="Arial" panose="020B0604020202020204" pitchFamily="34" charset="0"/>
                <a:cs typeface="Arial" panose="020B0604020202020204" pitchFamily="34" charset="0"/>
              </a:rPr>
              <a:t>Ensemble learning method by combining decision tree method with regression. </a:t>
            </a:r>
          </a:p>
          <a:p>
            <a:pPr algn="just">
              <a:lnSpc>
                <a:spcPct val="100000"/>
              </a:lnSpc>
            </a:pPr>
            <a:r>
              <a:rPr lang="en-US" sz="1800" dirty="0">
                <a:latin typeface="Arial" panose="020B0604020202020204" pitchFamily="34" charset="0"/>
                <a:cs typeface="Arial" panose="020B0604020202020204" pitchFamily="34" charset="0"/>
              </a:rPr>
              <a:t>Wang &amp; </a:t>
            </a:r>
            <a:r>
              <a:rPr lang="en-US" sz="1800" dirty="0" err="1">
                <a:latin typeface="Arial" panose="020B0604020202020204" pitchFamily="34" charset="0"/>
                <a:cs typeface="Arial" panose="020B0604020202020204" pitchFamily="34" charset="0"/>
              </a:rPr>
              <a:t>Nicolau</a:t>
            </a:r>
            <a:r>
              <a:rPr lang="en-US" sz="1800" dirty="0">
                <a:latin typeface="Arial" panose="020B0604020202020204" pitchFamily="34" charset="0"/>
                <a:cs typeface="Arial" panose="020B0604020202020204" pitchFamily="34" charset="0"/>
              </a:rPr>
              <a:t> (2017) developed a model by using random forest regression and principal component analysis to predict Airbnb listings price in New York. In this study, the model was able to achieve an average absolute error of $20.49, which is lower than other baseline models. </a:t>
            </a:r>
            <a:endParaRPr lang="en-MY" sz="18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2788DEB-0BF4-0D4E-4CCF-67DC3B76692E}"/>
              </a:ext>
            </a:extLst>
          </p:cNvPr>
          <p:cNvSpPr txBox="1">
            <a:spLocks/>
          </p:cNvSpPr>
          <p:nvPr/>
        </p:nvSpPr>
        <p:spPr>
          <a:xfrm>
            <a:off x="85846" y="3645758"/>
            <a:ext cx="11468877" cy="457247"/>
          </a:xfrm>
          <a:prstGeom prst="rect">
            <a:avLst/>
          </a:prstGeom>
          <a:solidFill>
            <a:schemeClr val="accent6">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2400">
                <a:latin typeface="Georgia (Headings)"/>
              </a:rPr>
              <a:t>4. Gradient Boosting Method (GBM)</a:t>
            </a:r>
            <a:endParaRPr lang="en-MY" sz="2400" dirty="0">
              <a:latin typeface="Georgia (Headings)"/>
            </a:endParaRPr>
          </a:p>
        </p:txBody>
      </p:sp>
      <p:sp>
        <p:nvSpPr>
          <p:cNvPr id="6" name="Content Placeholder 2">
            <a:extLst>
              <a:ext uri="{FF2B5EF4-FFF2-40B4-BE49-F238E27FC236}">
                <a16:creationId xmlns:a16="http://schemas.microsoft.com/office/drawing/2014/main" id="{2B028D37-2458-EEEE-C023-E80D0C7A61FB}"/>
              </a:ext>
            </a:extLst>
          </p:cNvPr>
          <p:cNvSpPr txBox="1">
            <a:spLocks/>
          </p:cNvSpPr>
          <p:nvPr/>
        </p:nvSpPr>
        <p:spPr>
          <a:xfrm>
            <a:off x="85846" y="4282797"/>
            <a:ext cx="11468878" cy="2575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latin typeface="Arial" panose="020B0604020202020204" pitchFamily="34" charset="0"/>
                <a:cs typeface="Arial" panose="020B0604020202020204" pitchFamily="34" charset="0"/>
              </a:rPr>
              <a:t>Ensemble method which combines a decision tree. Shortcomings of the weak learners are identified through gradients in the loss function which indicates the fitness of the model’s coefficients to the underlying data.</a:t>
            </a:r>
          </a:p>
          <a:p>
            <a:pPr algn="just"/>
            <a:r>
              <a:rPr lang="en-US" sz="1800" dirty="0">
                <a:latin typeface="Arial" panose="020B0604020202020204" pitchFamily="34" charset="0"/>
                <a:cs typeface="Arial" panose="020B0604020202020204" pitchFamily="34" charset="0"/>
              </a:rPr>
              <a:t>Ye et al., (2018) predicted booking probability of each listing with a binary classification model to assist property owners in setting optimal price for each listing.</a:t>
            </a:r>
          </a:p>
          <a:p>
            <a:pPr algn="just"/>
            <a:r>
              <a:rPr lang="en-US" sz="1800" dirty="0">
                <a:latin typeface="Arial" panose="020B0604020202020204" pitchFamily="34" charset="0"/>
                <a:cs typeface="Arial" panose="020B0604020202020204" pitchFamily="34" charset="0"/>
              </a:rPr>
              <a:t>Ahuja et al., (2021) combining multiple features with the use of method Light GBM in predicting Airbnb rental prices, and to improve accuracy of price prediction. Features identified in the studies including property characteristics, location and reviews by customers are impacting Airbnb rental prices.</a:t>
            </a:r>
            <a:endParaRPr lang="en-MY" sz="1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AA12E0C-4219-8A22-47CE-16D703B6E729}"/>
              </a:ext>
            </a:extLst>
          </p:cNvPr>
          <p:cNvPicPr>
            <a:picLocks noChangeAspect="1"/>
          </p:cNvPicPr>
          <p:nvPr/>
        </p:nvPicPr>
        <p:blipFill>
          <a:blip r:embed="rId2"/>
          <a:stretch>
            <a:fillRect/>
          </a:stretch>
        </p:blipFill>
        <p:spPr>
          <a:xfrm>
            <a:off x="7551048" y="822742"/>
            <a:ext cx="4003675" cy="2642325"/>
          </a:xfrm>
          <a:prstGeom prst="rect">
            <a:avLst/>
          </a:prstGeom>
        </p:spPr>
      </p:pic>
      <p:sp>
        <p:nvSpPr>
          <p:cNvPr id="5" name="Slide Number Placeholder 4">
            <a:extLst>
              <a:ext uri="{FF2B5EF4-FFF2-40B4-BE49-F238E27FC236}">
                <a16:creationId xmlns:a16="http://schemas.microsoft.com/office/drawing/2014/main" id="{E306C7AA-B684-F300-C168-EB645FF568F4}"/>
              </a:ext>
            </a:extLst>
          </p:cNvPr>
          <p:cNvSpPr>
            <a:spLocks noGrp="1"/>
          </p:cNvSpPr>
          <p:nvPr>
            <p:ph type="sldNum" sz="quarter" idx="12"/>
          </p:nvPr>
        </p:nvSpPr>
        <p:spPr/>
        <p:txBody>
          <a:bodyPr/>
          <a:lstStyle/>
          <a:p>
            <a:fld id="{B3B0A137-21E5-4F56-90AF-86DFE435566D}" type="slidenum">
              <a:rPr lang="en-MY" smtClean="0"/>
              <a:t>7</a:t>
            </a:fld>
            <a:endParaRPr lang="en-MY"/>
          </a:p>
        </p:txBody>
      </p:sp>
      <p:sp>
        <p:nvSpPr>
          <p:cNvPr id="7" name="Footer Placeholder 6">
            <a:extLst>
              <a:ext uri="{FF2B5EF4-FFF2-40B4-BE49-F238E27FC236}">
                <a16:creationId xmlns:a16="http://schemas.microsoft.com/office/drawing/2014/main" id="{49CD78CD-B069-7B0A-5E1A-C3F7D31B81E6}"/>
              </a:ext>
            </a:extLst>
          </p:cNvPr>
          <p:cNvSpPr>
            <a:spLocks noGrp="1"/>
          </p:cNvSpPr>
          <p:nvPr>
            <p:ph type="ftr" sz="quarter" idx="11"/>
          </p:nvPr>
        </p:nvSpPr>
        <p:spPr/>
        <p:txBody>
          <a:bodyPr/>
          <a:lstStyle/>
          <a:p>
            <a:r>
              <a:rPr lang="en-US"/>
              <a:t>Airbnb Price Prediction with Machine Learning</a:t>
            </a:r>
            <a:endParaRPr lang="en-MY"/>
          </a:p>
        </p:txBody>
      </p:sp>
      <p:sp>
        <p:nvSpPr>
          <p:cNvPr id="9" name="Date Placeholder 8">
            <a:extLst>
              <a:ext uri="{FF2B5EF4-FFF2-40B4-BE49-F238E27FC236}">
                <a16:creationId xmlns:a16="http://schemas.microsoft.com/office/drawing/2014/main" id="{2E279820-96DE-3615-CD83-4C94427E3D4E}"/>
              </a:ext>
            </a:extLst>
          </p:cNvPr>
          <p:cNvSpPr>
            <a:spLocks noGrp="1"/>
          </p:cNvSpPr>
          <p:nvPr>
            <p:ph type="dt" sz="half" idx="10"/>
          </p:nvPr>
        </p:nvSpPr>
        <p:spPr/>
        <p:txBody>
          <a:bodyPr/>
          <a:lstStyle/>
          <a:p>
            <a:fld id="{DFF9EA00-6841-4863-82D5-7D497A46F429}" type="datetime1">
              <a:rPr lang="en-MY" smtClean="0"/>
              <a:t>24/8/2023</a:t>
            </a:fld>
            <a:endParaRPr lang="en-MY"/>
          </a:p>
        </p:txBody>
      </p:sp>
    </p:spTree>
    <p:extLst>
      <p:ext uri="{BB962C8B-B14F-4D97-AF65-F5344CB8AC3E}">
        <p14:creationId xmlns:p14="http://schemas.microsoft.com/office/powerpoint/2010/main" val="116792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AF33-A518-3192-C586-FC7D6CC023A9}"/>
              </a:ext>
            </a:extLst>
          </p:cNvPr>
          <p:cNvSpPr>
            <a:spLocks noGrp="1"/>
          </p:cNvSpPr>
          <p:nvPr>
            <p:ph type="title"/>
          </p:nvPr>
        </p:nvSpPr>
        <p:spPr>
          <a:xfrm>
            <a:off x="137607" y="233265"/>
            <a:ext cx="10515600" cy="580292"/>
          </a:xfrm>
          <a:solidFill>
            <a:schemeClr val="accent6">
              <a:lumMod val="20000"/>
              <a:lumOff val="80000"/>
            </a:schemeClr>
          </a:solidFill>
        </p:spPr>
        <p:txBody>
          <a:bodyPr>
            <a:normAutofit/>
          </a:bodyPr>
          <a:lstStyle/>
          <a:p>
            <a:r>
              <a:rPr lang="en-MY" sz="2400" dirty="0">
                <a:latin typeface="Georgia (Headings)"/>
              </a:rPr>
              <a:t>5. </a:t>
            </a:r>
            <a:r>
              <a:rPr lang="en-MY" sz="2400" dirty="0" err="1">
                <a:latin typeface="Georgia (Headings)"/>
              </a:rPr>
              <a:t>XGBoost</a:t>
            </a:r>
            <a:endParaRPr lang="en-MY" sz="2400" dirty="0">
              <a:latin typeface="Georgia (Headings)"/>
            </a:endParaRPr>
          </a:p>
        </p:txBody>
      </p:sp>
      <p:pic>
        <p:nvPicPr>
          <p:cNvPr id="7" name="Picture 6">
            <a:extLst>
              <a:ext uri="{FF2B5EF4-FFF2-40B4-BE49-F238E27FC236}">
                <a16:creationId xmlns:a16="http://schemas.microsoft.com/office/drawing/2014/main" id="{CC5D0C79-E2D0-7B77-874E-E8F3DFB5E9A9}"/>
              </a:ext>
            </a:extLst>
          </p:cNvPr>
          <p:cNvPicPr>
            <a:picLocks noChangeAspect="1"/>
          </p:cNvPicPr>
          <p:nvPr/>
        </p:nvPicPr>
        <p:blipFill>
          <a:blip r:embed="rId2"/>
          <a:stretch>
            <a:fillRect/>
          </a:stretch>
        </p:blipFill>
        <p:spPr>
          <a:xfrm>
            <a:off x="5395407" y="2923161"/>
            <a:ext cx="5203377" cy="3455473"/>
          </a:xfrm>
          <a:prstGeom prst="rect">
            <a:avLst/>
          </a:prstGeom>
        </p:spPr>
      </p:pic>
      <p:sp>
        <p:nvSpPr>
          <p:cNvPr id="4" name="Content Placeholder 2">
            <a:extLst>
              <a:ext uri="{FF2B5EF4-FFF2-40B4-BE49-F238E27FC236}">
                <a16:creationId xmlns:a16="http://schemas.microsoft.com/office/drawing/2014/main" id="{3A4FB33A-6DD4-8BF7-B33F-AC7F52FE7722}"/>
              </a:ext>
            </a:extLst>
          </p:cNvPr>
          <p:cNvSpPr txBox="1">
            <a:spLocks/>
          </p:cNvSpPr>
          <p:nvPr/>
        </p:nvSpPr>
        <p:spPr>
          <a:xfrm>
            <a:off x="298578" y="929636"/>
            <a:ext cx="10354629" cy="23882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trains faster and can be performed parallelly across clusters for datasets containing mixtures of categorical and numerical values.</a:t>
            </a:r>
          </a:p>
          <a:p>
            <a:pPr algn="just">
              <a:lnSpc>
                <a:spcPct val="100000"/>
              </a:lnSpc>
            </a:pPr>
            <a:r>
              <a:rPr lang="en-US" sz="1800" dirty="0">
                <a:latin typeface="Arial" panose="020B0604020202020204" pitchFamily="34" charset="0"/>
                <a:cs typeface="Arial" panose="020B0604020202020204" pitchFamily="34" charset="0"/>
              </a:rPr>
              <a:t>Trang et al., (2021) combined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with a clustering technique k-means to predict an optimal price suggestion for property listing on Airbnb.</a:t>
            </a:r>
          </a:p>
          <a:p>
            <a:pPr algn="just">
              <a:lnSpc>
                <a:spcPct val="100000"/>
              </a:lnSpc>
            </a:pPr>
            <a:r>
              <a:rPr lang="en-US" sz="1800" dirty="0" err="1">
                <a:latin typeface="Arial" panose="020B0604020202020204" pitchFamily="34" charset="0"/>
                <a:cs typeface="Arial" panose="020B0604020202020204" pitchFamily="34" charset="0"/>
              </a:rPr>
              <a:t>Kalehbasti</a:t>
            </a:r>
            <a:r>
              <a:rPr lang="en-US" sz="1800" dirty="0">
                <a:latin typeface="Arial" panose="020B0604020202020204" pitchFamily="34" charset="0"/>
                <a:cs typeface="Arial" panose="020B0604020202020204" pitchFamily="34" charset="0"/>
              </a:rPr>
              <a:t> et al., (2019) performed a study on Airbnb price prediction in Istanbul and found that using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method, price can be predicted accurately in the Istanbul area as compared to linear regression method. </a:t>
            </a:r>
          </a:p>
        </p:txBody>
      </p:sp>
      <p:sp>
        <p:nvSpPr>
          <p:cNvPr id="3" name="Slide Number Placeholder 2">
            <a:extLst>
              <a:ext uri="{FF2B5EF4-FFF2-40B4-BE49-F238E27FC236}">
                <a16:creationId xmlns:a16="http://schemas.microsoft.com/office/drawing/2014/main" id="{12A234D3-7B62-E794-2622-17DCB5A655D2}"/>
              </a:ext>
            </a:extLst>
          </p:cNvPr>
          <p:cNvSpPr>
            <a:spLocks noGrp="1"/>
          </p:cNvSpPr>
          <p:nvPr>
            <p:ph type="sldNum" sz="quarter" idx="12"/>
          </p:nvPr>
        </p:nvSpPr>
        <p:spPr/>
        <p:txBody>
          <a:bodyPr/>
          <a:lstStyle/>
          <a:p>
            <a:fld id="{B3B0A137-21E5-4F56-90AF-86DFE435566D}" type="slidenum">
              <a:rPr lang="en-MY" smtClean="0"/>
              <a:t>8</a:t>
            </a:fld>
            <a:endParaRPr lang="en-MY"/>
          </a:p>
        </p:txBody>
      </p:sp>
      <p:sp>
        <p:nvSpPr>
          <p:cNvPr id="5" name="Footer Placeholder 4">
            <a:extLst>
              <a:ext uri="{FF2B5EF4-FFF2-40B4-BE49-F238E27FC236}">
                <a16:creationId xmlns:a16="http://schemas.microsoft.com/office/drawing/2014/main" id="{7991ACBA-FE5C-565B-B7C9-F71CA226AC95}"/>
              </a:ext>
            </a:extLst>
          </p:cNvPr>
          <p:cNvSpPr>
            <a:spLocks noGrp="1"/>
          </p:cNvSpPr>
          <p:nvPr>
            <p:ph type="ftr" sz="quarter" idx="11"/>
          </p:nvPr>
        </p:nvSpPr>
        <p:spPr/>
        <p:txBody>
          <a:bodyPr/>
          <a:lstStyle/>
          <a:p>
            <a:r>
              <a:rPr lang="en-US"/>
              <a:t>Airbnb Price Prediction with Machine Learning</a:t>
            </a:r>
            <a:endParaRPr lang="en-MY"/>
          </a:p>
        </p:txBody>
      </p:sp>
      <p:sp>
        <p:nvSpPr>
          <p:cNvPr id="6" name="Date Placeholder 5">
            <a:extLst>
              <a:ext uri="{FF2B5EF4-FFF2-40B4-BE49-F238E27FC236}">
                <a16:creationId xmlns:a16="http://schemas.microsoft.com/office/drawing/2014/main" id="{D4A8537F-322C-3C26-4E97-84D7FC32AA19}"/>
              </a:ext>
            </a:extLst>
          </p:cNvPr>
          <p:cNvSpPr>
            <a:spLocks noGrp="1"/>
          </p:cNvSpPr>
          <p:nvPr>
            <p:ph type="dt" sz="half" idx="10"/>
          </p:nvPr>
        </p:nvSpPr>
        <p:spPr/>
        <p:txBody>
          <a:bodyPr/>
          <a:lstStyle/>
          <a:p>
            <a:fld id="{3BF68F9A-5B48-4690-AA72-B0F38AF00A1B}" type="datetime1">
              <a:rPr lang="en-MY" smtClean="0"/>
              <a:t>24/8/2023</a:t>
            </a:fld>
            <a:endParaRPr lang="en-MY"/>
          </a:p>
        </p:txBody>
      </p:sp>
    </p:spTree>
    <p:extLst>
      <p:ext uri="{BB962C8B-B14F-4D97-AF65-F5344CB8AC3E}">
        <p14:creationId xmlns:p14="http://schemas.microsoft.com/office/powerpoint/2010/main" val="13848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6B44-E4C8-2037-96C3-3F3104B45DED}"/>
              </a:ext>
            </a:extLst>
          </p:cNvPr>
          <p:cNvSpPr>
            <a:spLocks noGrp="1"/>
          </p:cNvSpPr>
          <p:nvPr>
            <p:ph type="title"/>
          </p:nvPr>
        </p:nvSpPr>
        <p:spPr>
          <a:xfrm>
            <a:off x="37324" y="270222"/>
            <a:ext cx="10515600" cy="475737"/>
          </a:xfrm>
          <a:solidFill>
            <a:schemeClr val="accent6">
              <a:lumMod val="20000"/>
              <a:lumOff val="80000"/>
            </a:schemeClr>
          </a:solidFill>
        </p:spPr>
        <p:txBody>
          <a:bodyPr>
            <a:normAutofit/>
          </a:bodyPr>
          <a:lstStyle/>
          <a:p>
            <a:r>
              <a:rPr lang="en-MY" sz="2400" dirty="0">
                <a:latin typeface="Georgia (Headings)"/>
              </a:rPr>
              <a:t>6. Artificial Neural Network (ANN)</a:t>
            </a:r>
          </a:p>
        </p:txBody>
      </p:sp>
      <p:sp>
        <p:nvSpPr>
          <p:cNvPr id="3" name="Content Placeholder 2">
            <a:extLst>
              <a:ext uri="{FF2B5EF4-FFF2-40B4-BE49-F238E27FC236}">
                <a16:creationId xmlns:a16="http://schemas.microsoft.com/office/drawing/2014/main" id="{7157AB98-A2CB-45A3-3A1C-6F682D1B782D}"/>
              </a:ext>
            </a:extLst>
          </p:cNvPr>
          <p:cNvSpPr>
            <a:spLocks noGrp="1"/>
          </p:cNvSpPr>
          <p:nvPr>
            <p:ph idx="1"/>
          </p:nvPr>
        </p:nvSpPr>
        <p:spPr>
          <a:xfrm>
            <a:off x="243840" y="838650"/>
            <a:ext cx="11704320" cy="2015494"/>
          </a:xfrm>
        </p:spPr>
        <p:txBody>
          <a:bodyPr>
            <a:normAutofit/>
          </a:bodyPr>
          <a:lstStyle/>
          <a:p>
            <a:pPr algn="just"/>
            <a:r>
              <a:rPr lang="en-US" sz="1800" dirty="0">
                <a:latin typeface="Arial" panose="020B0604020202020204" pitchFamily="34" charset="0"/>
                <a:cs typeface="Arial" panose="020B0604020202020204" pitchFamily="34" charset="0"/>
              </a:rPr>
              <a:t>Every node is connected to each other to feed data generated from linear regression to the activation functions.</a:t>
            </a:r>
          </a:p>
        </p:txBody>
      </p:sp>
      <p:pic>
        <p:nvPicPr>
          <p:cNvPr id="4" name="image2.png">
            <a:extLst>
              <a:ext uri="{FF2B5EF4-FFF2-40B4-BE49-F238E27FC236}">
                <a16:creationId xmlns:a16="http://schemas.microsoft.com/office/drawing/2014/main" id="{B568FC6F-2518-B2F5-FB1E-032118405996}"/>
              </a:ext>
            </a:extLst>
          </p:cNvPr>
          <p:cNvPicPr/>
          <p:nvPr/>
        </p:nvPicPr>
        <p:blipFill>
          <a:blip r:embed="rId2"/>
          <a:srcRect/>
          <a:stretch>
            <a:fillRect/>
          </a:stretch>
        </p:blipFill>
        <p:spPr>
          <a:xfrm>
            <a:off x="1875453" y="1129004"/>
            <a:ext cx="6301532" cy="2324783"/>
          </a:xfrm>
          <a:prstGeom prst="rect">
            <a:avLst/>
          </a:prstGeom>
          <a:ln/>
        </p:spPr>
      </p:pic>
      <p:graphicFrame>
        <p:nvGraphicFramePr>
          <p:cNvPr id="5" name="Table 5">
            <a:extLst>
              <a:ext uri="{FF2B5EF4-FFF2-40B4-BE49-F238E27FC236}">
                <a16:creationId xmlns:a16="http://schemas.microsoft.com/office/drawing/2014/main" id="{51744CC9-6216-8F28-5296-4AD082BE5118}"/>
              </a:ext>
            </a:extLst>
          </p:cNvPr>
          <p:cNvGraphicFramePr>
            <a:graphicFrameLocks noGrp="1"/>
          </p:cNvGraphicFramePr>
          <p:nvPr>
            <p:extLst>
              <p:ext uri="{D42A27DB-BD31-4B8C-83A1-F6EECF244321}">
                <p14:modId xmlns:p14="http://schemas.microsoft.com/office/powerpoint/2010/main" val="2069444584"/>
              </p:ext>
            </p:extLst>
          </p:nvPr>
        </p:nvGraphicFramePr>
        <p:xfrm>
          <a:off x="243840" y="3407134"/>
          <a:ext cx="11704320" cy="2836918"/>
        </p:xfrm>
        <a:graphic>
          <a:graphicData uri="http://schemas.openxmlformats.org/drawingml/2006/table">
            <a:tbl>
              <a:tblPr firstRow="1" bandRow="1">
                <a:tableStyleId>{5C22544A-7EE6-4342-B048-85BDC9FD1C3A}</a:tableStyleId>
              </a:tblPr>
              <a:tblGrid>
                <a:gridCol w="1500984">
                  <a:extLst>
                    <a:ext uri="{9D8B030D-6E8A-4147-A177-3AD203B41FA5}">
                      <a16:colId xmlns:a16="http://schemas.microsoft.com/office/drawing/2014/main" val="4293886373"/>
                    </a:ext>
                  </a:extLst>
                </a:gridCol>
                <a:gridCol w="10203336">
                  <a:extLst>
                    <a:ext uri="{9D8B030D-6E8A-4147-A177-3AD203B41FA5}">
                      <a16:colId xmlns:a16="http://schemas.microsoft.com/office/drawing/2014/main" val="869647663"/>
                    </a:ext>
                  </a:extLst>
                </a:gridCol>
              </a:tblGrid>
              <a:tr h="314746">
                <a:tc>
                  <a:txBody>
                    <a:bodyPr/>
                    <a:lstStyle/>
                    <a:p>
                      <a:r>
                        <a:rPr lang="en-MY" sz="1600" dirty="0">
                          <a:solidFill>
                            <a:schemeClr val="tx1"/>
                          </a:solidFill>
                          <a:latin typeface="Arial" panose="020B0604020202020204" pitchFamily="34" charset="0"/>
                          <a:cs typeface="Arial" panose="020B0604020202020204" pitchFamily="34" charset="0"/>
                        </a:rPr>
                        <a:t>Technique</a:t>
                      </a:r>
                    </a:p>
                  </a:txBody>
                  <a:tcPr>
                    <a:solidFill>
                      <a:schemeClr val="bg1">
                        <a:lumMod val="95000"/>
                      </a:schemeClr>
                    </a:solidFill>
                  </a:tcPr>
                </a:tc>
                <a:tc>
                  <a:txBody>
                    <a:bodyPr/>
                    <a:lstStyle/>
                    <a:p>
                      <a:r>
                        <a:rPr lang="en-MY" sz="1600" dirty="0">
                          <a:solidFill>
                            <a:schemeClr val="tx1"/>
                          </a:solidFill>
                          <a:latin typeface="Arial" panose="020B0604020202020204" pitchFamily="34" charset="0"/>
                          <a:cs typeface="Arial" panose="020B0604020202020204" pitchFamily="34" charset="0"/>
                        </a:rPr>
                        <a:t>Description</a:t>
                      </a:r>
                    </a:p>
                  </a:txBody>
                  <a:tcPr>
                    <a:solidFill>
                      <a:schemeClr val="bg1">
                        <a:lumMod val="95000"/>
                      </a:schemeClr>
                    </a:solidFill>
                  </a:tcPr>
                </a:tc>
                <a:extLst>
                  <a:ext uri="{0D108BD9-81ED-4DB2-BD59-A6C34878D82A}">
                    <a16:rowId xmlns:a16="http://schemas.microsoft.com/office/drawing/2014/main" val="1480124485"/>
                  </a:ext>
                </a:extLst>
              </a:tr>
              <a:tr h="2501638">
                <a:tc>
                  <a:txBody>
                    <a:bodyPr/>
                    <a:lstStyle/>
                    <a:p>
                      <a:r>
                        <a:rPr lang="en-US" sz="1600" dirty="0">
                          <a:latin typeface="Arial" panose="020B0604020202020204" pitchFamily="34" charset="0"/>
                          <a:cs typeface="Arial" panose="020B0604020202020204" pitchFamily="34" charset="0"/>
                        </a:rPr>
                        <a:t>Deep neural network (DNN)</a:t>
                      </a:r>
                      <a:endParaRPr lang="en-MY" sz="1600"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r>
                        <a:rPr lang="en-MY" sz="1600" dirty="0">
                          <a:latin typeface="Arial" panose="020B0604020202020204" pitchFamily="34" charset="0"/>
                          <a:cs typeface="Arial" panose="020B0604020202020204" pitchFamily="34" charset="0"/>
                        </a:rPr>
                        <a:t>Foundation for NLP, </a:t>
                      </a:r>
                      <a:r>
                        <a:rPr lang="en-US" sz="1600" dirty="0">
                          <a:latin typeface="Arial" panose="020B0604020202020204" pitchFamily="34" charset="0"/>
                          <a:cs typeface="Arial" panose="020B0604020202020204" pitchFamily="34" charset="0"/>
                        </a:rPr>
                        <a:t>convolutional NN and recurrent </a:t>
                      </a:r>
                      <a:r>
                        <a:rPr lang="en-MY" sz="1600" dirty="0">
                          <a:latin typeface="Arial" panose="020B0604020202020204" pitchFamily="34" charset="0"/>
                          <a:cs typeface="Arial" panose="020B0604020202020204" pitchFamily="34" charset="0"/>
                        </a:rPr>
                        <a:t>NN.</a:t>
                      </a:r>
                    </a:p>
                    <a:p>
                      <a:pPr marL="285750" indent="-285750">
                        <a:buFontTx/>
                        <a:buChar char="-"/>
                      </a:pPr>
                      <a:r>
                        <a:rPr lang="en-US" sz="1600" dirty="0">
                          <a:latin typeface="Arial" panose="020B0604020202020204" pitchFamily="34" charset="0"/>
                          <a:cs typeface="Arial" panose="020B0604020202020204" pitchFamily="34" charset="0"/>
                        </a:rPr>
                        <a:t>Lewis (2019) compared the Airbnb price prediction model which is built by </a:t>
                      </a:r>
                      <a:r>
                        <a:rPr lang="en-US" sz="1600" dirty="0" err="1">
                          <a:latin typeface="Arial" panose="020B0604020202020204" pitchFamily="34" charset="0"/>
                          <a:cs typeface="Arial" panose="020B0604020202020204" pitchFamily="34" charset="0"/>
                        </a:rPr>
                        <a:t>XGBoost</a:t>
                      </a:r>
                      <a:r>
                        <a:rPr lang="en-US" sz="1600" dirty="0">
                          <a:latin typeface="Arial" panose="020B0604020202020204" pitchFamily="34" charset="0"/>
                          <a:cs typeface="Arial" panose="020B0604020202020204" pitchFamily="34" charset="0"/>
                        </a:rPr>
                        <a:t> and DNN with Airbnb London listings.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dirty="0">
                          <a:latin typeface="Arial" panose="020B0604020202020204" pitchFamily="34" charset="0"/>
                          <a:cs typeface="Arial" panose="020B0604020202020204" pitchFamily="34" charset="0"/>
                        </a:rPr>
                        <a:t>Peng et al. (2020) uses NLP to extract textual comments reviewed by customers, and developed Airbnb price prediction model with 4 types of machine learning models, Linear regression, SVR, </a:t>
                      </a:r>
                      <a:r>
                        <a:rPr lang="en-US" sz="1600" dirty="0" err="1">
                          <a:latin typeface="Arial" panose="020B0604020202020204" pitchFamily="34" charset="0"/>
                          <a:cs typeface="Arial" panose="020B0604020202020204" pitchFamily="34" charset="0"/>
                        </a:rPr>
                        <a:t>XGBoost</a:t>
                      </a:r>
                      <a:r>
                        <a:rPr lang="en-US" sz="1600" dirty="0">
                          <a:latin typeface="Arial" panose="020B0604020202020204" pitchFamily="34" charset="0"/>
                          <a:cs typeface="Arial" panose="020B0604020202020204" pitchFamily="34" charset="0"/>
                        </a:rPr>
                        <a:t> and DNN. Pricing models built with multi-modality data increase prediction efficiency.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dirty="0">
                          <a:latin typeface="Arial" panose="020B0604020202020204" pitchFamily="34" charset="0"/>
                          <a:cs typeface="Arial" panose="020B0604020202020204" pitchFamily="34" charset="0"/>
                        </a:rPr>
                        <a:t>Thakur et al.( 2022) built a DNN with L1 Regularization to predict Airbnb price in Rio de Janeiro.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latin typeface="Arial" panose="020B0604020202020204" pitchFamily="34" charset="0"/>
                          <a:cs typeface="Arial" panose="020B0604020202020204" pitchFamily="34" charset="0"/>
                        </a:rPr>
                        <a:t>           - property price can be set higher during warm season.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latin typeface="Arial" panose="020B0604020202020204" pitchFamily="34" charset="0"/>
                          <a:cs typeface="Arial" panose="020B0604020202020204" pitchFamily="34" charset="0"/>
                        </a:rPr>
                        <a:t>           - popular room type have at least a private bedroom with two separate beds and a bathroom. </a:t>
                      </a:r>
                    </a:p>
                  </a:txBody>
                  <a:tcPr>
                    <a:solidFill>
                      <a:schemeClr val="bg1">
                        <a:lumMod val="95000"/>
                      </a:schemeClr>
                    </a:solidFill>
                  </a:tcPr>
                </a:tc>
                <a:extLst>
                  <a:ext uri="{0D108BD9-81ED-4DB2-BD59-A6C34878D82A}">
                    <a16:rowId xmlns:a16="http://schemas.microsoft.com/office/drawing/2014/main" val="304425909"/>
                  </a:ext>
                </a:extLst>
              </a:tr>
            </a:tbl>
          </a:graphicData>
        </a:graphic>
      </p:graphicFrame>
      <p:sp>
        <p:nvSpPr>
          <p:cNvPr id="6" name="Slide Number Placeholder 5">
            <a:extLst>
              <a:ext uri="{FF2B5EF4-FFF2-40B4-BE49-F238E27FC236}">
                <a16:creationId xmlns:a16="http://schemas.microsoft.com/office/drawing/2014/main" id="{96B6ABF9-23D6-96C0-3A93-5A7C87E9E09C}"/>
              </a:ext>
            </a:extLst>
          </p:cNvPr>
          <p:cNvSpPr>
            <a:spLocks noGrp="1"/>
          </p:cNvSpPr>
          <p:nvPr>
            <p:ph type="sldNum" sz="quarter" idx="12"/>
          </p:nvPr>
        </p:nvSpPr>
        <p:spPr/>
        <p:txBody>
          <a:bodyPr/>
          <a:lstStyle/>
          <a:p>
            <a:fld id="{B3B0A137-21E5-4F56-90AF-86DFE435566D}" type="slidenum">
              <a:rPr lang="en-MY" smtClean="0"/>
              <a:t>9</a:t>
            </a:fld>
            <a:endParaRPr lang="en-MY"/>
          </a:p>
        </p:txBody>
      </p:sp>
      <p:sp>
        <p:nvSpPr>
          <p:cNvPr id="7" name="Footer Placeholder 6">
            <a:extLst>
              <a:ext uri="{FF2B5EF4-FFF2-40B4-BE49-F238E27FC236}">
                <a16:creationId xmlns:a16="http://schemas.microsoft.com/office/drawing/2014/main" id="{2F94DD01-ACBB-78F6-1167-6261485E0AD3}"/>
              </a:ext>
            </a:extLst>
          </p:cNvPr>
          <p:cNvSpPr>
            <a:spLocks noGrp="1"/>
          </p:cNvSpPr>
          <p:nvPr>
            <p:ph type="ftr" sz="quarter" idx="11"/>
          </p:nvPr>
        </p:nvSpPr>
        <p:spPr/>
        <p:txBody>
          <a:bodyPr/>
          <a:lstStyle/>
          <a:p>
            <a:r>
              <a:rPr lang="en-US"/>
              <a:t>Airbnb Price Prediction with Machine Learning</a:t>
            </a:r>
            <a:endParaRPr lang="en-MY"/>
          </a:p>
        </p:txBody>
      </p:sp>
      <p:sp>
        <p:nvSpPr>
          <p:cNvPr id="8" name="Date Placeholder 7">
            <a:extLst>
              <a:ext uri="{FF2B5EF4-FFF2-40B4-BE49-F238E27FC236}">
                <a16:creationId xmlns:a16="http://schemas.microsoft.com/office/drawing/2014/main" id="{5F3208FD-11B8-9B73-3196-E2E26549124D}"/>
              </a:ext>
            </a:extLst>
          </p:cNvPr>
          <p:cNvSpPr>
            <a:spLocks noGrp="1"/>
          </p:cNvSpPr>
          <p:nvPr>
            <p:ph type="dt" sz="half" idx="10"/>
          </p:nvPr>
        </p:nvSpPr>
        <p:spPr/>
        <p:txBody>
          <a:bodyPr/>
          <a:lstStyle/>
          <a:p>
            <a:fld id="{4D7E0CF7-088F-41A4-A3E6-4982D159CC32}" type="datetime1">
              <a:rPr lang="en-MY" smtClean="0"/>
              <a:t>24/8/2023</a:t>
            </a:fld>
            <a:endParaRPr lang="en-MY"/>
          </a:p>
        </p:txBody>
      </p:sp>
    </p:spTree>
    <p:extLst>
      <p:ext uri="{BB962C8B-B14F-4D97-AF65-F5344CB8AC3E}">
        <p14:creationId xmlns:p14="http://schemas.microsoft.com/office/powerpoint/2010/main" val="131735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14019</TotalTime>
  <Words>2072</Words>
  <Application>Microsoft Office PowerPoint</Application>
  <PresentationFormat>Widescreen</PresentationFormat>
  <Paragraphs>297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(Body)</vt:lpstr>
      <vt:lpstr>Georgia (Headings)</vt:lpstr>
      <vt:lpstr>Arial</vt:lpstr>
      <vt:lpstr>Bahnschrift</vt:lpstr>
      <vt:lpstr>Calibri</vt:lpstr>
      <vt:lpstr>Calibri Light</vt:lpstr>
      <vt:lpstr>Consolas</vt:lpstr>
      <vt:lpstr>Office Theme</vt:lpstr>
      <vt:lpstr>Airbnb Price Prediction with Machine Learning</vt:lpstr>
      <vt:lpstr>Introduction</vt:lpstr>
      <vt:lpstr>Introduction</vt:lpstr>
      <vt:lpstr>Gantt Chart for FYP-1 and FYP-2</vt:lpstr>
      <vt:lpstr>Literature Review</vt:lpstr>
      <vt:lpstr>1. Linear Regression</vt:lpstr>
      <vt:lpstr>3. Random Forest Regression</vt:lpstr>
      <vt:lpstr>5. XGBoost</vt:lpstr>
      <vt:lpstr>6. Artificial Neural Network (ANN)</vt:lpstr>
      <vt:lpstr>Feature Selection </vt:lpstr>
      <vt:lpstr>Summary</vt:lpstr>
      <vt:lpstr>Methodology : CRISP-DM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 – Lasso Regression</vt:lpstr>
      <vt:lpstr>Feature Selection – Lasso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Prediction with Machine Learning</dc:title>
  <dc:creator>may Yee</dc:creator>
  <cp:lastModifiedBy>may Yee</cp:lastModifiedBy>
  <cp:revision>38</cp:revision>
  <dcterms:created xsi:type="dcterms:W3CDTF">2023-05-03T13:50:22Z</dcterms:created>
  <dcterms:modified xsi:type="dcterms:W3CDTF">2023-08-31T07:02:51Z</dcterms:modified>
</cp:coreProperties>
</file>