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anny Vj" initials="MV" lastIdx="1" clrIdx="0">
    <p:extLst>
      <p:ext uri="{19B8F6BF-5375-455C-9EA6-DF929625EA0E}">
        <p15:presenceInfo xmlns:p15="http://schemas.microsoft.com/office/powerpoint/2012/main" userId="9e863d10d8f56f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7" autoAdjust="0"/>
    <p:restoredTop sz="94660"/>
  </p:normalViewPr>
  <p:slideViewPr>
    <p:cSldViewPr snapToGrid="0">
      <p:cViewPr>
        <p:scale>
          <a:sx n="100" d="100"/>
          <a:sy n="100" d="100"/>
        </p:scale>
        <p:origin x="-66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anny Vj" userId="9e863d10d8f56f1b" providerId="LiveId" clId="{3F2321BB-F901-4509-A05C-48A26659931E}"/>
    <pc:docChg chg="modSld">
      <pc:chgData name="Melanny Vj" userId="9e863d10d8f56f1b" providerId="LiveId" clId="{3F2321BB-F901-4509-A05C-48A26659931E}" dt="2023-11-21T21:27:52.250" v="0" actId="732"/>
      <pc:docMkLst>
        <pc:docMk/>
      </pc:docMkLst>
      <pc:sldChg chg="modSp mod">
        <pc:chgData name="Melanny Vj" userId="9e863d10d8f56f1b" providerId="LiveId" clId="{3F2321BB-F901-4509-A05C-48A26659931E}" dt="2023-11-21T21:27:52.250" v="0" actId="732"/>
        <pc:sldMkLst>
          <pc:docMk/>
          <pc:sldMk cId="431942122" sldId="284"/>
        </pc:sldMkLst>
        <pc:picChg chg="mod modCrop">
          <ac:chgData name="Melanny Vj" userId="9e863d10d8f56f1b" providerId="LiveId" clId="{3F2321BB-F901-4509-A05C-48A26659931E}" dt="2023-11-21T21:27:52.250" v="0" actId="732"/>
          <ac:picMkLst>
            <pc:docMk/>
            <pc:sldMk cId="431942122" sldId="284"/>
            <ac:picMk id="3" creationId="{89701549-7EE1-C0F5-0A64-21CE5B5059FB}"/>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11-17T13:12:59.132"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4E5C5F-8BB3-A727-6971-846E28BC9B3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6E888E81-7D0E-E46A-CFDF-783CA5555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D76D95A-D10E-9F8F-FADA-5AE64C0EB711}"/>
              </a:ext>
            </a:extLst>
          </p:cNvPr>
          <p:cNvSpPr>
            <a:spLocks noGrp="1"/>
          </p:cNvSpPr>
          <p:nvPr>
            <p:ph type="dt" sz="half" idx="10"/>
          </p:nvPr>
        </p:nvSpPr>
        <p:spPr/>
        <p:txBody>
          <a:bodyPr/>
          <a:lstStyle/>
          <a:p>
            <a:fld id="{2E6110A2-4F52-4734-832B-FD0B452D44A2}" type="datetimeFigureOut">
              <a:rPr lang="es-CO" smtClean="0"/>
              <a:t>21/11/2023</a:t>
            </a:fld>
            <a:endParaRPr lang="es-CO"/>
          </a:p>
        </p:txBody>
      </p:sp>
      <p:sp>
        <p:nvSpPr>
          <p:cNvPr id="5" name="Marcador de pie de página 4">
            <a:extLst>
              <a:ext uri="{FF2B5EF4-FFF2-40B4-BE49-F238E27FC236}">
                <a16:creationId xmlns:a16="http://schemas.microsoft.com/office/drawing/2014/main" id="{B4C01FE9-58F4-ABA1-113B-79F735D77B3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4974FD2-0884-04BE-0738-818B363E608A}"/>
              </a:ext>
            </a:extLst>
          </p:cNvPr>
          <p:cNvSpPr>
            <a:spLocks noGrp="1"/>
          </p:cNvSpPr>
          <p:nvPr>
            <p:ph type="sldNum" sz="quarter" idx="12"/>
          </p:nvPr>
        </p:nvSpPr>
        <p:spPr/>
        <p:txBody>
          <a:bodyPr/>
          <a:lstStyle/>
          <a:p>
            <a:fld id="{469E2746-F8AD-434B-A2A1-A0D7FC69F468}" type="slidenum">
              <a:rPr lang="es-CO" smtClean="0"/>
              <a:t>‹Nº›</a:t>
            </a:fld>
            <a:endParaRPr lang="es-CO"/>
          </a:p>
        </p:txBody>
      </p:sp>
    </p:spTree>
    <p:extLst>
      <p:ext uri="{BB962C8B-B14F-4D97-AF65-F5344CB8AC3E}">
        <p14:creationId xmlns:p14="http://schemas.microsoft.com/office/powerpoint/2010/main" val="163267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33DF56-DAFD-C9C8-2A06-4A5D344683B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99A8A68-4D74-9B0A-33B8-A5AA0D8D5A7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5425C7C-A653-5785-ABA6-7159EF854C55}"/>
              </a:ext>
            </a:extLst>
          </p:cNvPr>
          <p:cNvSpPr>
            <a:spLocks noGrp="1"/>
          </p:cNvSpPr>
          <p:nvPr>
            <p:ph type="dt" sz="half" idx="10"/>
          </p:nvPr>
        </p:nvSpPr>
        <p:spPr/>
        <p:txBody>
          <a:bodyPr/>
          <a:lstStyle/>
          <a:p>
            <a:fld id="{2E6110A2-4F52-4734-832B-FD0B452D44A2}" type="datetimeFigureOut">
              <a:rPr lang="es-CO" smtClean="0"/>
              <a:t>21/11/2023</a:t>
            </a:fld>
            <a:endParaRPr lang="es-CO"/>
          </a:p>
        </p:txBody>
      </p:sp>
      <p:sp>
        <p:nvSpPr>
          <p:cNvPr id="5" name="Marcador de pie de página 4">
            <a:extLst>
              <a:ext uri="{FF2B5EF4-FFF2-40B4-BE49-F238E27FC236}">
                <a16:creationId xmlns:a16="http://schemas.microsoft.com/office/drawing/2014/main" id="{64482477-5DA1-1F2C-35BB-B0751F3F5EF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31DF4EA-CAE4-C194-93C8-32BE80F81543}"/>
              </a:ext>
            </a:extLst>
          </p:cNvPr>
          <p:cNvSpPr>
            <a:spLocks noGrp="1"/>
          </p:cNvSpPr>
          <p:nvPr>
            <p:ph type="sldNum" sz="quarter" idx="12"/>
          </p:nvPr>
        </p:nvSpPr>
        <p:spPr/>
        <p:txBody>
          <a:bodyPr/>
          <a:lstStyle/>
          <a:p>
            <a:fld id="{469E2746-F8AD-434B-A2A1-A0D7FC69F468}" type="slidenum">
              <a:rPr lang="es-CO" smtClean="0"/>
              <a:t>‹Nº›</a:t>
            </a:fld>
            <a:endParaRPr lang="es-CO"/>
          </a:p>
        </p:txBody>
      </p:sp>
    </p:spTree>
    <p:extLst>
      <p:ext uri="{BB962C8B-B14F-4D97-AF65-F5344CB8AC3E}">
        <p14:creationId xmlns:p14="http://schemas.microsoft.com/office/powerpoint/2010/main" val="2543805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B2E2090-5291-5E4B-37FD-DBEB3F57025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E9ABF58-1A98-9330-9645-53A5CC6ADBE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FA1D0AE-6F1C-BDE7-5ED5-F9A39CED9150}"/>
              </a:ext>
            </a:extLst>
          </p:cNvPr>
          <p:cNvSpPr>
            <a:spLocks noGrp="1"/>
          </p:cNvSpPr>
          <p:nvPr>
            <p:ph type="dt" sz="half" idx="10"/>
          </p:nvPr>
        </p:nvSpPr>
        <p:spPr/>
        <p:txBody>
          <a:bodyPr/>
          <a:lstStyle/>
          <a:p>
            <a:fld id="{2E6110A2-4F52-4734-832B-FD0B452D44A2}" type="datetimeFigureOut">
              <a:rPr lang="es-CO" smtClean="0"/>
              <a:t>21/11/2023</a:t>
            </a:fld>
            <a:endParaRPr lang="es-CO"/>
          </a:p>
        </p:txBody>
      </p:sp>
      <p:sp>
        <p:nvSpPr>
          <p:cNvPr id="5" name="Marcador de pie de página 4">
            <a:extLst>
              <a:ext uri="{FF2B5EF4-FFF2-40B4-BE49-F238E27FC236}">
                <a16:creationId xmlns:a16="http://schemas.microsoft.com/office/drawing/2014/main" id="{54CC7797-7B5B-7713-3EB5-CDFD5EF8969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579CCFF-6B4E-19EE-B726-76FD03367E90}"/>
              </a:ext>
            </a:extLst>
          </p:cNvPr>
          <p:cNvSpPr>
            <a:spLocks noGrp="1"/>
          </p:cNvSpPr>
          <p:nvPr>
            <p:ph type="sldNum" sz="quarter" idx="12"/>
          </p:nvPr>
        </p:nvSpPr>
        <p:spPr/>
        <p:txBody>
          <a:bodyPr/>
          <a:lstStyle/>
          <a:p>
            <a:fld id="{469E2746-F8AD-434B-A2A1-A0D7FC69F468}" type="slidenum">
              <a:rPr lang="es-CO" smtClean="0"/>
              <a:t>‹Nº›</a:t>
            </a:fld>
            <a:endParaRPr lang="es-CO"/>
          </a:p>
        </p:txBody>
      </p:sp>
    </p:spTree>
    <p:extLst>
      <p:ext uri="{BB962C8B-B14F-4D97-AF65-F5344CB8AC3E}">
        <p14:creationId xmlns:p14="http://schemas.microsoft.com/office/powerpoint/2010/main" val="379193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F5C04-CE21-F938-5987-78D659C8AE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C51900B-CA4D-EB3E-46C7-1CF5535CC9E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F2E3DD4-DBA3-46BE-92F2-1AF2B0BA7FBB}"/>
              </a:ext>
            </a:extLst>
          </p:cNvPr>
          <p:cNvSpPr>
            <a:spLocks noGrp="1"/>
          </p:cNvSpPr>
          <p:nvPr>
            <p:ph type="dt" sz="half" idx="10"/>
          </p:nvPr>
        </p:nvSpPr>
        <p:spPr/>
        <p:txBody>
          <a:bodyPr/>
          <a:lstStyle/>
          <a:p>
            <a:fld id="{2E6110A2-4F52-4734-832B-FD0B452D44A2}" type="datetimeFigureOut">
              <a:rPr lang="es-CO" smtClean="0"/>
              <a:t>21/11/2023</a:t>
            </a:fld>
            <a:endParaRPr lang="es-CO"/>
          </a:p>
        </p:txBody>
      </p:sp>
      <p:sp>
        <p:nvSpPr>
          <p:cNvPr id="5" name="Marcador de pie de página 4">
            <a:extLst>
              <a:ext uri="{FF2B5EF4-FFF2-40B4-BE49-F238E27FC236}">
                <a16:creationId xmlns:a16="http://schemas.microsoft.com/office/drawing/2014/main" id="{58A26263-ED19-01DA-1BBA-B987DCEF911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180B284-33BD-5A23-9C99-ECEC8DA5EDE3}"/>
              </a:ext>
            </a:extLst>
          </p:cNvPr>
          <p:cNvSpPr>
            <a:spLocks noGrp="1"/>
          </p:cNvSpPr>
          <p:nvPr>
            <p:ph type="sldNum" sz="quarter" idx="12"/>
          </p:nvPr>
        </p:nvSpPr>
        <p:spPr/>
        <p:txBody>
          <a:bodyPr/>
          <a:lstStyle/>
          <a:p>
            <a:fld id="{469E2746-F8AD-434B-A2A1-A0D7FC69F468}" type="slidenum">
              <a:rPr lang="es-CO" smtClean="0"/>
              <a:t>‹Nº›</a:t>
            </a:fld>
            <a:endParaRPr lang="es-CO"/>
          </a:p>
        </p:txBody>
      </p:sp>
    </p:spTree>
    <p:extLst>
      <p:ext uri="{BB962C8B-B14F-4D97-AF65-F5344CB8AC3E}">
        <p14:creationId xmlns:p14="http://schemas.microsoft.com/office/powerpoint/2010/main" val="93864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11EA59-E55B-47A8-8CCA-66CA02AF726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11422BA-6068-8E63-B4CA-54954D38D1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4CB2354-D79B-426C-11C3-0C7A9CEB9A61}"/>
              </a:ext>
            </a:extLst>
          </p:cNvPr>
          <p:cNvSpPr>
            <a:spLocks noGrp="1"/>
          </p:cNvSpPr>
          <p:nvPr>
            <p:ph type="dt" sz="half" idx="10"/>
          </p:nvPr>
        </p:nvSpPr>
        <p:spPr/>
        <p:txBody>
          <a:bodyPr/>
          <a:lstStyle/>
          <a:p>
            <a:fld id="{2E6110A2-4F52-4734-832B-FD0B452D44A2}" type="datetimeFigureOut">
              <a:rPr lang="es-CO" smtClean="0"/>
              <a:t>21/11/2023</a:t>
            </a:fld>
            <a:endParaRPr lang="es-CO"/>
          </a:p>
        </p:txBody>
      </p:sp>
      <p:sp>
        <p:nvSpPr>
          <p:cNvPr id="5" name="Marcador de pie de página 4">
            <a:extLst>
              <a:ext uri="{FF2B5EF4-FFF2-40B4-BE49-F238E27FC236}">
                <a16:creationId xmlns:a16="http://schemas.microsoft.com/office/drawing/2014/main" id="{CDB63A66-D0C0-91EF-1640-8B3678BFD4A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3EDBDF8-A6B6-AAFE-8C7F-7B3814CFD2BD}"/>
              </a:ext>
            </a:extLst>
          </p:cNvPr>
          <p:cNvSpPr>
            <a:spLocks noGrp="1"/>
          </p:cNvSpPr>
          <p:nvPr>
            <p:ph type="sldNum" sz="quarter" idx="12"/>
          </p:nvPr>
        </p:nvSpPr>
        <p:spPr/>
        <p:txBody>
          <a:bodyPr/>
          <a:lstStyle/>
          <a:p>
            <a:fld id="{469E2746-F8AD-434B-A2A1-A0D7FC69F468}" type="slidenum">
              <a:rPr lang="es-CO" smtClean="0"/>
              <a:t>‹Nº›</a:t>
            </a:fld>
            <a:endParaRPr lang="es-CO"/>
          </a:p>
        </p:txBody>
      </p:sp>
    </p:spTree>
    <p:extLst>
      <p:ext uri="{BB962C8B-B14F-4D97-AF65-F5344CB8AC3E}">
        <p14:creationId xmlns:p14="http://schemas.microsoft.com/office/powerpoint/2010/main" val="1094634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2DE7F-C2C6-4E2A-062C-467306050B8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EC05B44-95C7-34B8-38E7-05EDDCE56C4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5157244F-8C11-44C0-7DF6-61E2291185F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3A849D57-0A98-76F0-1BAC-6494FC1092FD}"/>
              </a:ext>
            </a:extLst>
          </p:cNvPr>
          <p:cNvSpPr>
            <a:spLocks noGrp="1"/>
          </p:cNvSpPr>
          <p:nvPr>
            <p:ph type="dt" sz="half" idx="10"/>
          </p:nvPr>
        </p:nvSpPr>
        <p:spPr/>
        <p:txBody>
          <a:bodyPr/>
          <a:lstStyle/>
          <a:p>
            <a:fld id="{2E6110A2-4F52-4734-832B-FD0B452D44A2}" type="datetimeFigureOut">
              <a:rPr lang="es-CO" smtClean="0"/>
              <a:t>21/11/2023</a:t>
            </a:fld>
            <a:endParaRPr lang="es-CO"/>
          </a:p>
        </p:txBody>
      </p:sp>
      <p:sp>
        <p:nvSpPr>
          <p:cNvPr id="6" name="Marcador de pie de página 5">
            <a:extLst>
              <a:ext uri="{FF2B5EF4-FFF2-40B4-BE49-F238E27FC236}">
                <a16:creationId xmlns:a16="http://schemas.microsoft.com/office/drawing/2014/main" id="{47216C9F-D7D8-8714-37E3-48BC7264A5D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CF7030A-C68F-7DAC-94CE-9E022009ECEB}"/>
              </a:ext>
            </a:extLst>
          </p:cNvPr>
          <p:cNvSpPr>
            <a:spLocks noGrp="1"/>
          </p:cNvSpPr>
          <p:nvPr>
            <p:ph type="sldNum" sz="quarter" idx="12"/>
          </p:nvPr>
        </p:nvSpPr>
        <p:spPr/>
        <p:txBody>
          <a:bodyPr/>
          <a:lstStyle/>
          <a:p>
            <a:fld id="{469E2746-F8AD-434B-A2A1-A0D7FC69F468}" type="slidenum">
              <a:rPr lang="es-CO" smtClean="0"/>
              <a:t>‹Nº›</a:t>
            </a:fld>
            <a:endParaRPr lang="es-CO"/>
          </a:p>
        </p:txBody>
      </p:sp>
    </p:spTree>
    <p:extLst>
      <p:ext uri="{BB962C8B-B14F-4D97-AF65-F5344CB8AC3E}">
        <p14:creationId xmlns:p14="http://schemas.microsoft.com/office/powerpoint/2010/main" val="193210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956E9E-2E0E-C0FE-ADA5-50C53F20A16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8D9E7C1-0E4E-E922-EC1B-AD01AB45E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2F14564-386D-50FD-B4CA-19D60137E98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050EA7B-1CB9-8508-D9F5-4ED2CEF2D0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F1D10B0-9F54-BF31-7CB5-8CADA05E188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B45AF4D-E63E-82F9-795E-836C14B203D4}"/>
              </a:ext>
            </a:extLst>
          </p:cNvPr>
          <p:cNvSpPr>
            <a:spLocks noGrp="1"/>
          </p:cNvSpPr>
          <p:nvPr>
            <p:ph type="dt" sz="half" idx="10"/>
          </p:nvPr>
        </p:nvSpPr>
        <p:spPr/>
        <p:txBody>
          <a:bodyPr/>
          <a:lstStyle/>
          <a:p>
            <a:fld id="{2E6110A2-4F52-4734-832B-FD0B452D44A2}" type="datetimeFigureOut">
              <a:rPr lang="es-CO" smtClean="0"/>
              <a:t>21/11/2023</a:t>
            </a:fld>
            <a:endParaRPr lang="es-CO"/>
          </a:p>
        </p:txBody>
      </p:sp>
      <p:sp>
        <p:nvSpPr>
          <p:cNvPr id="8" name="Marcador de pie de página 7">
            <a:extLst>
              <a:ext uri="{FF2B5EF4-FFF2-40B4-BE49-F238E27FC236}">
                <a16:creationId xmlns:a16="http://schemas.microsoft.com/office/drawing/2014/main" id="{5E96A4F8-3B66-B680-0789-11CF489F46D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32F65D3-26B9-DC3A-AE42-2D3F9661EBA4}"/>
              </a:ext>
            </a:extLst>
          </p:cNvPr>
          <p:cNvSpPr>
            <a:spLocks noGrp="1"/>
          </p:cNvSpPr>
          <p:nvPr>
            <p:ph type="sldNum" sz="quarter" idx="12"/>
          </p:nvPr>
        </p:nvSpPr>
        <p:spPr/>
        <p:txBody>
          <a:bodyPr/>
          <a:lstStyle/>
          <a:p>
            <a:fld id="{469E2746-F8AD-434B-A2A1-A0D7FC69F468}" type="slidenum">
              <a:rPr lang="es-CO" smtClean="0"/>
              <a:t>‹Nº›</a:t>
            </a:fld>
            <a:endParaRPr lang="es-CO"/>
          </a:p>
        </p:txBody>
      </p:sp>
    </p:spTree>
    <p:extLst>
      <p:ext uri="{BB962C8B-B14F-4D97-AF65-F5344CB8AC3E}">
        <p14:creationId xmlns:p14="http://schemas.microsoft.com/office/powerpoint/2010/main" val="297524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6465FE-4C40-D558-69F5-54D04F35A7D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C5B583F5-8D87-7085-92E8-95745806369E}"/>
              </a:ext>
            </a:extLst>
          </p:cNvPr>
          <p:cNvSpPr>
            <a:spLocks noGrp="1"/>
          </p:cNvSpPr>
          <p:nvPr>
            <p:ph type="dt" sz="half" idx="10"/>
          </p:nvPr>
        </p:nvSpPr>
        <p:spPr/>
        <p:txBody>
          <a:bodyPr/>
          <a:lstStyle/>
          <a:p>
            <a:fld id="{2E6110A2-4F52-4734-832B-FD0B452D44A2}" type="datetimeFigureOut">
              <a:rPr lang="es-CO" smtClean="0"/>
              <a:t>21/11/2023</a:t>
            </a:fld>
            <a:endParaRPr lang="es-CO"/>
          </a:p>
        </p:txBody>
      </p:sp>
      <p:sp>
        <p:nvSpPr>
          <p:cNvPr id="4" name="Marcador de pie de página 3">
            <a:extLst>
              <a:ext uri="{FF2B5EF4-FFF2-40B4-BE49-F238E27FC236}">
                <a16:creationId xmlns:a16="http://schemas.microsoft.com/office/drawing/2014/main" id="{3C373CFC-2C6B-D3D6-4DD2-D1130F22A684}"/>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13DC0A9B-92ED-CF70-715D-BE1F2DA1C720}"/>
              </a:ext>
            </a:extLst>
          </p:cNvPr>
          <p:cNvSpPr>
            <a:spLocks noGrp="1"/>
          </p:cNvSpPr>
          <p:nvPr>
            <p:ph type="sldNum" sz="quarter" idx="12"/>
          </p:nvPr>
        </p:nvSpPr>
        <p:spPr/>
        <p:txBody>
          <a:bodyPr/>
          <a:lstStyle/>
          <a:p>
            <a:fld id="{469E2746-F8AD-434B-A2A1-A0D7FC69F468}" type="slidenum">
              <a:rPr lang="es-CO" smtClean="0"/>
              <a:t>‹Nº›</a:t>
            </a:fld>
            <a:endParaRPr lang="es-CO"/>
          </a:p>
        </p:txBody>
      </p:sp>
    </p:spTree>
    <p:extLst>
      <p:ext uri="{BB962C8B-B14F-4D97-AF65-F5344CB8AC3E}">
        <p14:creationId xmlns:p14="http://schemas.microsoft.com/office/powerpoint/2010/main" val="212808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3782487-EA2C-57C6-3B1D-FACC604E33AF}"/>
              </a:ext>
            </a:extLst>
          </p:cNvPr>
          <p:cNvSpPr>
            <a:spLocks noGrp="1"/>
          </p:cNvSpPr>
          <p:nvPr>
            <p:ph type="dt" sz="half" idx="10"/>
          </p:nvPr>
        </p:nvSpPr>
        <p:spPr/>
        <p:txBody>
          <a:bodyPr/>
          <a:lstStyle/>
          <a:p>
            <a:fld id="{2E6110A2-4F52-4734-832B-FD0B452D44A2}" type="datetimeFigureOut">
              <a:rPr lang="es-CO" smtClean="0"/>
              <a:t>21/11/2023</a:t>
            </a:fld>
            <a:endParaRPr lang="es-CO"/>
          </a:p>
        </p:txBody>
      </p:sp>
      <p:sp>
        <p:nvSpPr>
          <p:cNvPr id="3" name="Marcador de pie de página 2">
            <a:extLst>
              <a:ext uri="{FF2B5EF4-FFF2-40B4-BE49-F238E27FC236}">
                <a16:creationId xmlns:a16="http://schemas.microsoft.com/office/drawing/2014/main" id="{6C7F8423-850F-4372-1883-099428A50B8D}"/>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E0EDFE9C-5541-2790-D72A-A752714BE48F}"/>
              </a:ext>
            </a:extLst>
          </p:cNvPr>
          <p:cNvSpPr>
            <a:spLocks noGrp="1"/>
          </p:cNvSpPr>
          <p:nvPr>
            <p:ph type="sldNum" sz="quarter" idx="12"/>
          </p:nvPr>
        </p:nvSpPr>
        <p:spPr/>
        <p:txBody>
          <a:bodyPr/>
          <a:lstStyle/>
          <a:p>
            <a:fld id="{469E2746-F8AD-434B-A2A1-A0D7FC69F468}" type="slidenum">
              <a:rPr lang="es-CO" smtClean="0"/>
              <a:t>‹Nº›</a:t>
            </a:fld>
            <a:endParaRPr lang="es-CO"/>
          </a:p>
        </p:txBody>
      </p:sp>
    </p:spTree>
    <p:extLst>
      <p:ext uri="{BB962C8B-B14F-4D97-AF65-F5344CB8AC3E}">
        <p14:creationId xmlns:p14="http://schemas.microsoft.com/office/powerpoint/2010/main" val="230350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A706C-85C0-EB22-2070-4726DF6A175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7D10662-3257-379D-CCFE-69B8258B4B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B6A94D5-CDCA-6851-4E2C-498ED97AE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7D1094D-88D7-A3E8-C754-E5DD42EAB445}"/>
              </a:ext>
            </a:extLst>
          </p:cNvPr>
          <p:cNvSpPr>
            <a:spLocks noGrp="1"/>
          </p:cNvSpPr>
          <p:nvPr>
            <p:ph type="dt" sz="half" idx="10"/>
          </p:nvPr>
        </p:nvSpPr>
        <p:spPr/>
        <p:txBody>
          <a:bodyPr/>
          <a:lstStyle/>
          <a:p>
            <a:fld id="{2E6110A2-4F52-4734-832B-FD0B452D44A2}" type="datetimeFigureOut">
              <a:rPr lang="es-CO" smtClean="0"/>
              <a:t>21/11/2023</a:t>
            </a:fld>
            <a:endParaRPr lang="es-CO"/>
          </a:p>
        </p:txBody>
      </p:sp>
      <p:sp>
        <p:nvSpPr>
          <p:cNvPr id="6" name="Marcador de pie de página 5">
            <a:extLst>
              <a:ext uri="{FF2B5EF4-FFF2-40B4-BE49-F238E27FC236}">
                <a16:creationId xmlns:a16="http://schemas.microsoft.com/office/drawing/2014/main" id="{A51BA328-A654-73DC-D1EA-C11BE10F652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D9BAF6C-FF69-EDAB-0868-AAA489D1C500}"/>
              </a:ext>
            </a:extLst>
          </p:cNvPr>
          <p:cNvSpPr>
            <a:spLocks noGrp="1"/>
          </p:cNvSpPr>
          <p:nvPr>
            <p:ph type="sldNum" sz="quarter" idx="12"/>
          </p:nvPr>
        </p:nvSpPr>
        <p:spPr/>
        <p:txBody>
          <a:bodyPr/>
          <a:lstStyle/>
          <a:p>
            <a:fld id="{469E2746-F8AD-434B-A2A1-A0D7FC69F468}" type="slidenum">
              <a:rPr lang="es-CO" smtClean="0"/>
              <a:t>‹Nº›</a:t>
            </a:fld>
            <a:endParaRPr lang="es-CO"/>
          </a:p>
        </p:txBody>
      </p:sp>
    </p:spTree>
    <p:extLst>
      <p:ext uri="{BB962C8B-B14F-4D97-AF65-F5344CB8AC3E}">
        <p14:creationId xmlns:p14="http://schemas.microsoft.com/office/powerpoint/2010/main" val="3857888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C8D57-800D-4613-2A89-354A2942C37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56260CB7-F7E7-10AA-1997-A27045D57F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44C0341-82A4-0261-F7FF-EF9317A5E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0DDE999-C643-159A-4055-793A0827B4BF}"/>
              </a:ext>
            </a:extLst>
          </p:cNvPr>
          <p:cNvSpPr>
            <a:spLocks noGrp="1"/>
          </p:cNvSpPr>
          <p:nvPr>
            <p:ph type="dt" sz="half" idx="10"/>
          </p:nvPr>
        </p:nvSpPr>
        <p:spPr/>
        <p:txBody>
          <a:bodyPr/>
          <a:lstStyle/>
          <a:p>
            <a:fld id="{2E6110A2-4F52-4734-832B-FD0B452D44A2}" type="datetimeFigureOut">
              <a:rPr lang="es-CO" smtClean="0"/>
              <a:t>21/11/2023</a:t>
            </a:fld>
            <a:endParaRPr lang="es-CO"/>
          </a:p>
        </p:txBody>
      </p:sp>
      <p:sp>
        <p:nvSpPr>
          <p:cNvPr id="6" name="Marcador de pie de página 5">
            <a:extLst>
              <a:ext uri="{FF2B5EF4-FFF2-40B4-BE49-F238E27FC236}">
                <a16:creationId xmlns:a16="http://schemas.microsoft.com/office/drawing/2014/main" id="{A042EE91-C4F9-451E-961A-005BB80A8B7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90CA199-7EBD-2419-9C3A-94B29487861F}"/>
              </a:ext>
            </a:extLst>
          </p:cNvPr>
          <p:cNvSpPr>
            <a:spLocks noGrp="1"/>
          </p:cNvSpPr>
          <p:nvPr>
            <p:ph type="sldNum" sz="quarter" idx="12"/>
          </p:nvPr>
        </p:nvSpPr>
        <p:spPr/>
        <p:txBody>
          <a:bodyPr/>
          <a:lstStyle/>
          <a:p>
            <a:fld id="{469E2746-F8AD-434B-A2A1-A0D7FC69F468}" type="slidenum">
              <a:rPr lang="es-CO" smtClean="0"/>
              <a:t>‹Nº›</a:t>
            </a:fld>
            <a:endParaRPr lang="es-CO"/>
          </a:p>
        </p:txBody>
      </p:sp>
    </p:spTree>
    <p:extLst>
      <p:ext uri="{BB962C8B-B14F-4D97-AF65-F5344CB8AC3E}">
        <p14:creationId xmlns:p14="http://schemas.microsoft.com/office/powerpoint/2010/main" val="168798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81B5F8F-2173-A088-0EFF-64B37D4F29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CEE9B56-1C1B-A2B3-ABAE-56B1B826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4F53B47-7911-C350-AA15-E1CAABF9A7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110A2-4F52-4734-832B-FD0B452D44A2}" type="datetimeFigureOut">
              <a:rPr lang="es-CO" smtClean="0"/>
              <a:t>21/11/2023</a:t>
            </a:fld>
            <a:endParaRPr lang="es-CO"/>
          </a:p>
        </p:txBody>
      </p:sp>
      <p:sp>
        <p:nvSpPr>
          <p:cNvPr id="5" name="Marcador de pie de página 4">
            <a:extLst>
              <a:ext uri="{FF2B5EF4-FFF2-40B4-BE49-F238E27FC236}">
                <a16:creationId xmlns:a16="http://schemas.microsoft.com/office/drawing/2014/main" id="{D24D1519-7FE2-343D-B116-B8D8C9387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81DE824-6EC2-EC06-C8EF-AFF658B133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9E2746-F8AD-434B-A2A1-A0D7FC69F468}" type="slidenum">
              <a:rPr lang="es-CO" smtClean="0"/>
              <a:t>‹Nº›</a:t>
            </a:fld>
            <a:endParaRPr lang="es-CO"/>
          </a:p>
        </p:txBody>
      </p:sp>
    </p:spTree>
    <p:extLst>
      <p:ext uri="{BB962C8B-B14F-4D97-AF65-F5344CB8AC3E}">
        <p14:creationId xmlns:p14="http://schemas.microsoft.com/office/powerpoint/2010/main" val="463112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D48BAB3-D191-5B9C-8908-879084E91CEC}"/>
              </a:ext>
            </a:extLst>
          </p:cNvPr>
          <p:cNvPicPr>
            <a:picLocks noChangeAspect="1"/>
          </p:cNvPicPr>
          <p:nvPr/>
        </p:nvPicPr>
        <p:blipFill>
          <a:blip r:embed="rId2"/>
          <a:stretch>
            <a:fillRect/>
          </a:stretch>
        </p:blipFill>
        <p:spPr>
          <a:xfrm>
            <a:off x="2785600" y="628259"/>
            <a:ext cx="6620799" cy="5601482"/>
          </a:xfrm>
          <a:prstGeom prst="rect">
            <a:avLst/>
          </a:prstGeom>
        </p:spPr>
      </p:pic>
    </p:spTree>
    <p:extLst>
      <p:ext uri="{BB962C8B-B14F-4D97-AF65-F5344CB8AC3E}">
        <p14:creationId xmlns:p14="http://schemas.microsoft.com/office/powerpoint/2010/main" val="2520618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A537689-57B4-E559-9531-B9A27CE05143}"/>
              </a:ext>
            </a:extLst>
          </p:cNvPr>
          <p:cNvPicPr>
            <a:picLocks noChangeAspect="1"/>
          </p:cNvPicPr>
          <p:nvPr/>
        </p:nvPicPr>
        <p:blipFill>
          <a:blip r:embed="rId2"/>
          <a:stretch>
            <a:fillRect/>
          </a:stretch>
        </p:blipFill>
        <p:spPr>
          <a:xfrm>
            <a:off x="2808035" y="1788340"/>
            <a:ext cx="5790631" cy="4744028"/>
          </a:xfrm>
          <a:prstGeom prst="rect">
            <a:avLst/>
          </a:prstGeom>
        </p:spPr>
      </p:pic>
      <p:sp>
        <p:nvSpPr>
          <p:cNvPr id="5" name="CuadroTexto 4">
            <a:extLst>
              <a:ext uri="{FF2B5EF4-FFF2-40B4-BE49-F238E27FC236}">
                <a16:creationId xmlns:a16="http://schemas.microsoft.com/office/drawing/2014/main" id="{78252DB5-2FFF-A4F0-3BFF-EF3FAEB7D97F}"/>
              </a:ext>
            </a:extLst>
          </p:cNvPr>
          <p:cNvSpPr txBox="1"/>
          <p:nvPr/>
        </p:nvSpPr>
        <p:spPr>
          <a:xfrm>
            <a:off x="1454542" y="314236"/>
            <a:ext cx="10036147" cy="830997"/>
          </a:xfrm>
          <a:prstGeom prst="rect">
            <a:avLst/>
          </a:prstGeom>
          <a:noFill/>
        </p:spPr>
        <p:txBody>
          <a:bodyPr wrap="square">
            <a:spAutoFit/>
          </a:bodyPr>
          <a:lstStyle/>
          <a:p>
            <a:pPr algn="l"/>
            <a:r>
              <a:rPr lang="es-ES" sz="1600" b="0" i="0" dirty="0">
                <a:effectLst/>
                <a:highlight>
                  <a:srgbClr val="FFFF00"/>
                </a:highlight>
                <a:latin typeface="Söhne"/>
              </a:rPr>
              <a:t>A. </a:t>
            </a:r>
            <a:r>
              <a:rPr lang="es-ES" sz="1600" b="0" i="0" dirty="0">
                <a:effectLst/>
                <a:latin typeface="Söhne"/>
              </a:rPr>
              <a:t>Cuando pueden ocurrir al mismo tiempo.</a:t>
            </a:r>
          </a:p>
          <a:p>
            <a:pPr algn="l"/>
            <a:r>
              <a:rPr lang="es-ES" sz="1600" b="0" i="0" dirty="0">
                <a:effectLst/>
                <a:latin typeface="Söhne"/>
              </a:rPr>
              <a:t>Si dos sucesos son compatibles, significa que no son mutuamente excluyentes y podrían ocurrir simultáneamente en una sola observación o experimento.</a:t>
            </a:r>
          </a:p>
        </p:txBody>
      </p:sp>
    </p:spTree>
    <p:extLst>
      <p:ext uri="{BB962C8B-B14F-4D97-AF65-F5344CB8AC3E}">
        <p14:creationId xmlns:p14="http://schemas.microsoft.com/office/powerpoint/2010/main" val="3204900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400CE61-F86F-07F1-B213-BEC50281D26C}"/>
              </a:ext>
            </a:extLst>
          </p:cNvPr>
          <p:cNvPicPr>
            <a:picLocks noChangeAspect="1"/>
          </p:cNvPicPr>
          <p:nvPr/>
        </p:nvPicPr>
        <p:blipFill>
          <a:blip r:embed="rId2"/>
          <a:stretch>
            <a:fillRect/>
          </a:stretch>
        </p:blipFill>
        <p:spPr>
          <a:xfrm>
            <a:off x="2462433" y="1858409"/>
            <a:ext cx="6506483" cy="5115639"/>
          </a:xfrm>
          <a:prstGeom prst="rect">
            <a:avLst/>
          </a:prstGeom>
        </p:spPr>
      </p:pic>
      <p:sp>
        <p:nvSpPr>
          <p:cNvPr id="5" name="CuadroTexto 4">
            <a:extLst>
              <a:ext uri="{FF2B5EF4-FFF2-40B4-BE49-F238E27FC236}">
                <a16:creationId xmlns:a16="http://schemas.microsoft.com/office/drawing/2014/main" id="{D76A4AD2-5644-0999-0D0B-65D0B89CE512}"/>
              </a:ext>
            </a:extLst>
          </p:cNvPr>
          <p:cNvSpPr txBox="1"/>
          <p:nvPr/>
        </p:nvSpPr>
        <p:spPr>
          <a:xfrm>
            <a:off x="1891513" y="307692"/>
            <a:ext cx="9356416" cy="1384995"/>
          </a:xfrm>
          <a:prstGeom prst="rect">
            <a:avLst/>
          </a:prstGeom>
          <a:noFill/>
        </p:spPr>
        <p:txBody>
          <a:bodyPr wrap="square">
            <a:spAutoFit/>
          </a:bodyPr>
          <a:lstStyle/>
          <a:p>
            <a:pPr algn="l"/>
            <a:r>
              <a:rPr lang="es-ES" sz="1400" b="0" i="0" dirty="0">
                <a:solidFill>
                  <a:srgbClr val="1F1F1F"/>
                </a:solidFill>
                <a:effectLst/>
                <a:highlight>
                  <a:srgbClr val="FFFF00"/>
                </a:highlight>
                <a:latin typeface="Google Sans"/>
              </a:rPr>
              <a:t>A. </a:t>
            </a:r>
            <a:r>
              <a:rPr lang="es-ES" sz="1400" b="0" i="0" dirty="0">
                <a:solidFill>
                  <a:srgbClr val="1F1F1F"/>
                </a:solidFill>
                <a:effectLst/>
                <a:latin typeface="Google Sans"/>
              </a:rPr>
              <a:t>El CAC es el costo de adquirir un nuevo cliente. El LTV es el valor total que un cliente genera para la empresa durante su vida útil.</a:t>
            </a:r>
          </a:p>
          <a:p>
            <a:pPr algn="l"/>
            <a:r>
              <a:rPr lang="es-ES" sz="1400" b="0" i="0" dirty="0">
                <a:solidFill>
                  <a:srgbClr val="1F1F1F"/>
                </a:solidFill>
                <a:effectLst/>
                <a:latin typeface="Google Sans"/>
              </a:rPr>
              <a:t>Si el CAC es mayor que el LTV, significa que la empresa está perdiendo dinero en la adquisición de clientes. Esto puede deberse a una mala estrategia de marketing, un producto o servicio de baja calidad o una tasa de retención de clientes baja.</a:t>
            </a:r>
          </a:p>
          <a:p>
            <a:pPr algn="l"/>
            <a:r>
              <a:rPr lang="es-ES" sz="1400" b="0" i="0" dirty="0">
                <a:solidFill>
                  <a:srgbClr val="1F1F1F"/>
                </a:solidFill>
                <a:effectLst/>
                <a:latin typeface="Google Sans"/>
              </a:rPr>
              <a:t>Por lo tanto, es importante que las empresas se aseguren de que el CAC sea menor que el LTV para que puedan ser rentables a largo plazo</a:t>
            </a:r>
            <a:r>
              <a:rPr lang="es-ES" sz="1200" b="0" i="0" dirty="0">
                <a:solidFill>
                  <a:srgbClr val="1F1F1F"/>
                </a:solidFill>
                <a:effectLst/>
                <a:latin typeface="Google Sans"/>
              </a:rPr>
              <a:t>.</a:t>
            </a:r>
          </a:p>
        </p:txBody>
      </p:sp>
    </p:spTree>
    <p:extLst>
      <p:ext uri="{BB962C8B-B14F-4D97-AF65-F5344CB8AC3E}">
        <p14:creationId xmlns:p14="http://schemas.microsoft.com/office/powerpoint/2010/main" val="65636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2CD755D-4195-CF0A-C2A1-D7A22163D455}"/>
              </a:ext>
            </a:extLst>
          </p:cNvPr>
          <p:cNvPicPr>
            <a:picLocks noChangeAspect="1"/>
          </p:cNvPicPr>
          <p:nvPr/>
        </p:nvPicPr>
        <p:blipFill>
          <a:blip r:embed="rId2"/>
          <a:stretch>
            <a:fillRect/>
          </a:stretch>
        </p:blipFill>
        <p:spPr>
          <a:xfrm>
            <a:off x="2890390" y="1199839"/>
            <a:ext cx="6411220" cy="4458322"/>
          </a:xfrm>
          <a:prstGeom prst="rect">
            <a:avLst/>
          </a:prstGeom>
        </p:spPr>
      </p:pic>
    </p:spTree>
    <p:extLst>
      <p:ext uri="{BB962C8B-B14F-4D97-AF65-F5344CB8AC3E}">
        <p14:creationId xmlns:p14="http://schemas.microsoft.com/office/powerpoint/2010/main" val="2427092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2CD755D-4195-CF0A-C2A1-D7A22163D455}"/>
              </a:ext>
            </a:extLst>
          </p:cNvPr>
          <p:cNvPicPr>
            <a:picLocks noChangeAspect="1"/>
          </p:cNvPicPr>
          <p:nvPr/>
        </p:nvPicPr>
        <p:blipFill>
          <a:blip r:embed="rId2"/>
          <a:stretch>
            <a:fillRect/>
          </a:stretch>
        </p:blipFill>
        <p:spPr>
          <a:xfrm>
            <a:off x="2906574" y="2049502"/>
            <a:ext cx="6411220" cy="4458322"/>
          </a:xfrm>
          <a:prstGeom prst="rect">
            <a:avLst/>
          </a:prstGeom>
        </p:spPr>
      </p:pic>
      <p:sp>
        <p:nvSpPr>
          <p:cNvPr id="4" name="CuadroTexto 3">
            <a:extLst>
              <a:ext uri="{FF2B5EF4-FFF2-40B4-BE49-F238E27FC236}">
                <a16:creationId xmlns:a16="http://schemas.microsoft.com/office/drawing/2014/main" id="{CB1E938A-2B25-0426-30E9-5C4E146543A3}"/>
              </a:ext>
            </a:extLst>
          </p:cNvPr>
          <p:cNvSpPr txBox="1"/>
          <p:nvPr/>
        </p:nvSpPr>
        <p:spPr>
          <a:xfrm>
            <a:off x="1373623" y="100104"/>
            <a:ext cx="9143326" cy="1754326"/>
          </a:xfrm>
          <a:prstGeom prst="rect">
            <a:avLst/>
          </a:prstGeom>
          <a:noFill/>
        </p:spPr>
        <p:txBody>
          <a:bodyPr wrap="square">
            <a:spAutoFit/>
          </a:bodyPr>
          <a:lstStyle/>
          <a:p>
            <a:pPr algn="l"/>
            <a:r>
              <a:rPr lang="es-ES" dirty="0">
                <a:solidFill>
                  <a:srgbClr val="1F1F1F"/>
                </a:solidFill>
                <a:highlight>
                  <a:srgbClr val="FFFF00"/>
                </a:highlight>
                <a:latin typeface="Google Sans"/>
              </a:rPr>
              <a:t>c. </a:t>
            </a:r>
            <a:r>
              <a:rPr lang="es-ES" b="0" i="0" dirty="0">
                <a:solidFill>
                  <a:srgbClr val="1F1F1F"/>
                </a:solidFill>
                <a:effectLst/>
                <a:latin typeface="Google Sans"/>
              </a:rPr>
              <a:t>La distribución de Poisson es una distribución de probabilidad discreta que se utiliza para modelar el número de eventos que ocurren en un intervalo de tiempo determinado. En este caso, el evento es la ocurrencia de un mes en el que la startup genera menos ingresos que gastos.</a:t>
            </a:r>
          </a:p>
          <a:p>
            <a:pPr algn="l"/>
            <a:r>
              <a:rPr lang="es-ES" b="0" i="0" dirty="0">
                <a:solidFill>
                  <a:srgbClr val="1F1F1F"/>
                </a:solidFill>
                <a:effectLst/>
                <a:latin typeface="Google Sans"/>
              </a:rPr>
              <a:t>La media de la distribución de Poisson es igual a la tasa de ocurrencia del evento. En este caso, la tasa de ocurrencia es de 10 eventos por mes ($30_000 - $20_000 / $10_000).</a:t>
            </a:r>
          </a:p>
        </p:txBody>
      </p:sp>
    </p:spTree>
    <p:extLst>
      <p:ext uri="{BB962C8B-B14F-4D97-AF65-F5344CB8AC3E}">
        <p14:creationId xmlns:p14="http://schemas.microsoft.com/office/powerpoint/2010/main" val="3178848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299B92D-A8F2-8646-7919-C1E925B1C191}"/>
              </a:ext>
            </a:extLst>
          </p:cNvPr>
          <p:cNvPicPr>
            <a:picLocks noChangeAspect="1"/>
          </p:cNvPicPr>
          <p:nvPr/>
        </p:nvPicPr>
        <p:blipFill>
          <a:blip r:embed="rId2"/>
          <a:stretch>
            <a:fillRect/>
          </a:stretch>
        </p:blipFill>
        <p:spPr>
          <a:xfrm>
            <a:off x="2776127" y="1485308"/>
            <a:ext cx="6477904" cy="4858428"/>
          </a:xfrm>
          <a:prstGeom prst="rect">
            <a:avLst/>
          </a:prstGeom>
        </p:spPr>
      </p:pic>
      <p:sp>
        <p:nvSpPr>
          <p:cNvPr id="4" name="Rectangle 1">
            <a:extLst>
              <a:ext uri="{FF2B5EF4-FFF2-40B4-BE49-F238E27FC236}">
                <a16:creationId xmlns:a16="http://schemas.microsoft.com/office/drawing/2014/main" id="{7990214D-B3BB-AFF5-B689-F3E0A9582274}"/>
              </a:ext>
            </a:extLst>
          </p:cNvPr>
          <p:cNvSpPr>
            <a:spLocks noChangeArrowheads="1"/>
          </p:cNvSpPr>
          <p:nvPr/>
        </p:nvSpPr>
        <p:spPr bwMode="auto">
          <a:xfrm>
            <a:off x="2293909" y="376224"/>
            <a:ext cx="6944497"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CO" altLang="es-CO" sz="1200" dirty="0">
                <a:solidFill>
                  <a:srgbClr val="1F1F1F"/>
                </a:solidFill>
                <a:highlight>
                  <a:srgbClr val="FFFF00"/>
                </a:highlight>
                <a:latin typeface="Google Sans"/>
              </a:rPr>
              <a:t>D. </a:t>
            </a:r>
            <a:r>
              <a:rPr kumimoji="0" lang="es-CO" altLang="es-CO" sz="1200" b="0" i="0" u="none" strike="noStrike" cap="none" normalizeH="0" baseline="0" dirty="0">
                <a:ln>
                  <a:noFill/>
                </a:ln>
                <a:solidFill>
                  <a:srgbClr val="1F1F1F"/>
                </a:solidFill>
                <a:effectLst/>
                <a:latin typeface="Google Sans"/>
              </a:rPr>
              <a:t>La cláusula SET se utiliza para especificar los valores que se actualizarán en las filas afectadas por la declaración UPDATE. Una expresión puede ser cualquier combinación de valores literales, variables, funciones y operadores.</a:t>
            </a:r>
            <a:endParaRPr kumimoji="0" lang="es-CO" altLang="es-CO"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rgbClr val="1F1F1F"/>
                </a:solidFill>
                <a:effectLst/>
                <a:latin typeface="Google Sans"/>
              </a:rPr>
              <a:t>Por ejemplo, la siguiente declaración UPDATE actualizará la columna </a:t>
            </a:r>
            <a:r>
              <a:rPr kumimoji="0" lang="es-CO" altLang="es-CO" sz="1000" b="0" i="0" u="none" strike="noStrike" cap="none" normalizeH="0" baseline="0" dirty="0" err="1">
                <a:ln>
                  <a:noFill/>
                </a:ln>
                <a:solidFill>
                  <a:srgbClr val="1F1F1F"/>
                </a:solidFill>
                <a:effectLst/>
                <a:latin typeface="Google Sans Mono"/>
              </a:rPr>
              <a:t>total_price</a:t>
            </a:r>
            <a:r>
              <a:rPr kumimoji="0" lang="es-CO" altLang="es-CO" sz="1200" b="0" i="0" u="none" strike="noStrike" cap="none" normalizeH="0" baseline="0" dirty="0">
                <a:ln>
                  <a:noFill/>
                </a:ln>
                <a:solidFill>
                  <a:srgbClr val="1F1F1F"/>
                </a:solidFill>
                <a:effectLst/>
                <a:latin typeface="Google Sans"/>
              </a:rPr>
              <a:t> con el valor de la columna </a:t>
            </a:r>
            <a:r>
              <a:rPr kumimoji="0" lang="es-CO" altLang="es-CO" sz="1000" b="0" i="0" u="none" strike="noStrike" cap="none" normalizeH="0" baseline="0" dirty="0" err="1">
                <a:ln>
                  <a:noFill/>
                </a:ln>
                <a:solidFill>
                  <a:srgbClr val="1F1F1F"/>
                </a:solidFill>
                <a:effectLst/>
                <a:latin typeface="Google Sans Mono"/>
              </a:rPr>
              <a:t>quantity</a:t>
            </a:r>
            <a:r>
              <a:rPr kumimoji="0" lang="es-CO" altLang="es-CO" sz="1200" b="0" i="0" u="none" strike="noStrike" cap="none" normalizeH="0" baseline="0" dirty="0">
                <a:ln>
                  <a:noFill/>
                </a:ln>
                <a:solidFill>
                  <a:srgbClr val="1F1F1F"/>
                </a:solidFill>
                <a:effectLst/>
                <a:latin typeface="Google Sans"/>
              </a:rPr>
              <a:t> multiplicada por el valor de la columna </a:t>
            </a:r>
            <a:r>
              <a:rPr kumimoji="0" lang="es-CO" altLang="es-CO" sz="1000" b="0" i="0" u="none" strike="noStrike" cap="none" normalizeH="0" baseline="0" dirty="0" err="1">
                <a:ln>
                  <a:noFill/>
                </a:ln>
                <a:solidFill>
                  <a:srgbClr val="1F1F1F"/>
                </a:solidFill>
                <a:effectLst/>
                <a:latin typeface="Google Sans Mono"/>
              </a:rPr>
              <a:t>price</a:t>
            </a:r>
            <a:r>
              <a:rPr kumimoji="0" lang="es-CO" altLang="es-CO" sz="1200" b="0" i="0" u="none" strike="noStrike" cap="none" normalizeH="0" baseline="0" dirty="0">
                <a:ln>
                  <a:noFill/>
                </a:ln>
                <a:solidFill>
                  <a:srgbClr val="1F1F1F"/>
                </a:solidFill>
                <a:effectLst/>
                <a:latin typeface="Google Sans"/>
              </a:rPr>
              <a:t>:</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9150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8B0E77E-C1D8-C96B-E04B-D6711F219D17}"/>
              </a:ext>
            </a:extLst>
          </p:cNvPr>
          <p:cNvPicPr>
            <a:picLocks noChangeAspect="1"/>
          </p:cNvPicPr>
          <p:nvPr/>
        </p:nvPicPr>
        <p:blipFill>
          <a:blip r:embed="rId2"/>
          <a:stretch>
            <a:fillRect/>
          </a:stretch>
        </p:blipFill>
        <p:spPr>
          <a:xfrm>
            <a:off x="2639998" y="1371453"/>
            <a:ext cx="6458851" cy="5134692"/>
          </a:xfrm>
          <a:prstGeom prst="rect">
            <a:avLst/>
          </a:prstGeom>
        </p:spPr>
      </p:pic>
      <p:sp>
        <p:nvSpPr>
          <p:cNvPr id="4" name="Rectangle 1">
            <a:extLst>
              <a:ext uri="{FF2B5EF4-FFF2-40B4-BE49-F238E27FC236}">
                <a16:creationId xmlns:a16="http://schemas.microsoft.com/office/drawing/2014/main" id="{FF08D943-436E-096A-B119-9FEF9534D795}"/>
              </a:ext>
            </a:extLst>
          </p:cNvPr>
          <p:cNvSpPr>
            <a:spLocks noChangeArrowheads="1"/>
          </p:cNvSpPr>
          <p:nvPr/>
        </p:nvSpPr>
        <p:spPr bwMode="auto">
          <a:xfrm>
            <a:off x="2603157" y="426477"/>
            <a:ext cx="66314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CO" altLang="es-CO" sz="1200" dirty="0">
                <a:solidFill>
                  <a:srgbClr val="1F1F1F"/>
                </a:solidFill>
                <a:highlight>
                  <a:srgbClr val="FFFF00"/>
                </a:highlight>
                <a:latin typeface="Google Sans"/>
              </a:rPr>
              <a:t>C. </a:t>
            </a:r>
            <a:r>
              <a:rPr kumimoji="0" lang="es-CO" altLang="es-CO" sz="1200" b="0" i="0" u="none" strike="noStrike" cap="none" normalizeH="0" baseline="0" dirty="0">
                <a:ln>
                  <a:noFill/>
                </a:ln>
                <a:solidFill>
                  <a:srgbClr val="1F1F1F"/>
                </a:solidFill>
                <a:effectLst/>
                <a:latin typeface="Google Sans"/>
              </a:rPr>
              <a:t>Esta consulta utiliza la cláusula </a:t>
            </a:r>
            <a:r>
              <a:rPr kumimoji="0" lang="es-CO" altLang="es-CO" sz="1000" b="0" i="0" u="none" strike="noStrike" cap="none" normalizeH="0" baseline="0" dirty="0">
                <a:ln>
                  <a:noFill/>
                </a:ln>
                <a:solidFill>
                  <a:schemeClr val="tx1"/>
                </a:solidFill>
                <a:effectLst/>
                <a:latin typeface="Google Sans Mono"/>
              </a:rPr>
              <a:t>GROUP BY</a:t>
            </a:r>
            <a:r>
              <a:rPr kumimoji="0" lang="es-CO" altLang="es-CO" sz="1200" b="0" i="0" u="none" strike="noStrike" cap="none" normalizeH="0" baseline="0" dirty="0">
                <a:ln>
                  <a:noFill/>
                </a:ln>
                <a:solidFill>
                  <a:srgbClr val="1F1F1F"/>
                </a:solidFill>
                <a:effectLst/>
                <a:latin typeface="Google Sans"/>
              </a:rPr>
              <a:t> para agrupar las filas de la tabla </a:t>
            </a:r>
            <a:r>
              <a:rPr kumimoji="0" lang="es-CO" altLang="es-CO" sz="1000" b="0" i="0" u="none" strike="noStrike" cap="none" normalizeH="0" baseline="0" dirty="0">
                <a:ln>
                  <a:noFill/>
                </a:ln>
                <a:solidFill>
                  <a:schemeClr val="tx1"/>
                </a:solidFill>
                <a:effectLst/>
                <a:latin typeface="Google Sans Mono"/>
              </a:rPr>
              <a:t>empleados</a:t>
            </a:r>
            <a:r>
              <a:rPr kumimoji="0" lang="es-CO" altLang="es-CO" sz="1200" b="0" i="0" u="none" strike="noStrike" cap="none" normalizeH="0" baseline="0" dirty="0">
                <a:ln>
                  <a:noFill/>
                </a:ln>
                <a:solidFill>
                  <a:srgbClr val="1F1F1F"/>
                </a:solidFill>
                <a:effectLst/>
                <a:latin typeface="Google Sans"/>
              </a:rPr>
              <a:t> por el valor de la columna </a:t>
            </a:r>
            <a:r>
              <a:rPr kumimoji="0" lang="es-CO" altLang="es-CO" sz="1000" b="0" i="0" u="none" strike="noStrike" cap="none" normalizeH="0" baseline="0" dirty="0">
                <a:ln>
                  <a:noFill/>
                </a:ln>
                <a:solidFill>
                  <a:schemeClr val="tx1"/>
                </a:solidFill>
                <a:effectLst/>
                <a:latin typeface="Google Sans Mono"/>
              </a:rPr>
              <a:t>departamento</a:t>
            </a:r>
            <a:r>
              <a:rPr kumimoji="0" lang="es-CO" altLang="es-CO" sz="1200" b="0" i="0" u="none" strike="noStrike" cap="none" normalizeH="0" baseline="0" dirty="0">
                <a:ln>
                  <a:noFill/>
                </a:ln>
                <a:solidFill>
                  <a:srgbClr val="1F1F1F"/>
                </a:solidFill>
                <a:effectLst/>
                <a:latin typeface="Google Sans"/>
              </a:rPr>
              <a:t>. Luego, la función </a:t>
            </a:r>
            <a:r>
              <a:rPr kumimoji="0" lang="es-CO" altLang="es-CO" sz="1000" b="0" i="0" u="none" strike="noStrike" cap="none" normalizeH="0" baseline="0" dirty="0">
                <a:ln>
                  <a:noFill/>
                </a:ln>
                <a:solidFill>
                  <a:schemeClr val="tx1"/>
                </a:solidFill>
                <a:effectLst/>
                <a:latin typeface="Google Sans Mono"/>
              </a:rPr>
              <a:t>AVG()</a:t>
            </a:r>
            <a:r>
              <a:rPr kumimoji="0" lang="es-CO" altLang="es-CO" sz="1200" b="0" i="0" u="none" strike="noStrike" cap="none" normalizeH="0" baseline="0" dirty="0">
                <a:ln>
                  <a:noFill/>
                </a:ln>
                <a:solidFill>
                  <a:srgbClr val="1F1F1F"/>
                </a:solidFill>
                <a:effectLst/>
                <a:latin typeface="Google Sans"/>
              </a:rPr>
              <a:t> se utiliza para calcular el salario promedio para cada grupo.</a:t>
            </a:r>
            <a:r>
              <a:rPr kumimoji="0" lang="es-CO" altLang="es-CO" sz="800" b="0" i="0" u="none" strike="noStrike" cap="none" normalizeH="0" baseline="0" dirty="0">
                <a:ln>
                  <a:noFill/>
                </a:ln>
                <a:solidFill>
                  <a:schemeClr val="tx1"/>
                </a:solidFill>
                <a:effectLst/>
              </a:rPr>
              <a:t> </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6738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B8F643E-2F40-EB6C-87BD-0572CFDA7340}"/>
              </a:ext>
            </a:extLst>
          </p:cNvPr>
          <p:cNvPicPr>
            <a:picLocks noChangeAspect="1"/>
          </p:cNvPicPr>
          <p:nvPr/>
        </p:nvPicPr>
        <p:blipFill>
          <a:blip r:embed="rId2"/>
          <a:stretch>
            <a:fillRect/>
          </a:stretch>
        </p:blipFill>
        <p:spPr>
          <a:xfrm>
            <a:off x="2899916" y="1355918"/>
            <a:ext cx="5491525" cy="4959559"/>
          </a:xfrm>
          <a:prstGeom prst="rect">
            <a:avLst/>
          </a:prstGeom>
        </p:spPr>
      </p:pic>
      <p:sp>
        <p:nvSpPr>
          <p:cNvPr id="4" name="Rectangle 1">
            <a:extLst>
              <a:ext uri="{FF2B5EF4-FFF2-40B4-BE49-F238E27FC236}">
                <a16:creationId xmlns:a16="http://schemas.microsoft.com/office/drawing/2014/main" id="{7BEC6268-EDB8-DDCD-D38A-2EF4A2F0EC65}"/>
              </a:ext>
            </a:extLst>
          </p:cNvPr>
          <p:cNvSpPr>
            <a:spLocks noChangeArrowheads="1"/>
          </p:cNvSpPr>
          <p:nvPr/>
        </p:nvSpPr>
        <p:spPr bwMode="auto">
          <a:xfrm>
            <a:off x="2020821" y="259754"/>
            <a:ext cx="7743568" cy="8925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200" b="0" i="0" u="none" strike="noStrike" cap="none" normalizeH="0" baseline="0" dirty="0">
                <a:ln>
                  <a:noFill/>
                </a:ln>
                <a:solidFill>
                  <a:srgbClr val="1F1F1F"/>
                </a:solidFill>
                <a:effectLst/>
                <a:latin typeface="Google Sans"/>
              </a:rPr>
            </a:br>
            <a:r>
              <a:rPr kumimoji="0" lang="es-CO" altLang="es-CO" sz="1200" b="0" i="0" u="none" strike="noStrike" cap="none" normalizeH="0" baseline="0" dirty="0">
                <a:ln>
                  <a:noFill/>
                </a:ln>
                <a:solidFill>
                  <a:srgbClr val="1F1F1F"/>
                </a:solidFill>
                <a:effectLst/>
                <a:highlight>
                  <a:srgbClr val="FFFF00"/>
                </a:highlight>
                <a:latin typeface="Google Sans"/>
              </a:rPr>
              <a:t>A. </a:t>
            </a:r>
            <a:r>
              <a:rPr kumimoji="0" lang="es-CO" altLang="es-CO" sz="1200" b="0" i="0" u="none" strike="noStrike" cap="none" normalizeH="0" baseline="0" dirty="0">
                <a:ln>
                  <a:noFill/>
                </a:ln>
                <a:solidFill>
                  <a:srgbClr val="1F1F1F"/>
                </a:solidFill>
                <a:effectLst/>
                <a:latin typeface="Google Sans"/>
              </a:rPr>
              <a:t>El "</a:t>
            </a:r>
            <a:r>
              <a:rPr kumimoji="0" lang="es-CO" altLang="es-CO" sz="1200" b="0" i="0" u="none" strike="noStrike" cap="none" normalizeH="0" baseline="0" dirty="0" err="1">
                <a:ln>
                  <a:noFill/>
                </a:ln>
                <a:solidFill>
                  <a:srgbClr val="1F1F1F"/>
                </a:solidFill>
                <a:effectLst/>
                <a:latin typeface="Google Sans"/>
              </a:rPr>
              <a:t>runway</a:t>
            </a:r>
            <a:r>
              <a:rPr kumimoji="0" lang="es-CO" altLang="es-CO" sz="1200" b="0" i="0" u="none" strike="noStrike" cap="none" normalizeH="0" baseline="0" dirty="0">
                <a:ln>
                  <a:noFill/>
                </a:ln>
                <a:solidFill>
                  <a:srgbClr val="1F1F1F"/>
                </a:solidFill>
                <a:effectLst/>
                <a:latin typeface="Google Sans"/>
              </a:rPr>
              <a:t>" se calcula dividiendo el efectivo disponible por el gasto mensual promedio de la startup, lo que proporciona una estimación de cuánto tiempo puede operar la startup antes de quedarse sin fondos.</a:t>
            </a:r>
            <a:endParaRPr kumimoji="0" lang="es-CO" altLang="es-CO"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rgbClr val="1F1F1F"/>
                </a:solidFill>
                <a:effectLst/>
                <a:latin typeface="Google Sans"/>
              </a:rPr>
              <a:t>La fórmula para calcular el </a:t>
            </a:r>
            <a:r>
              <a:rPr kumimoji="0" lang="es-CO" altLang="es-CO" sz="1200" b="0" i="0" u="none" strike="noStrike" cap="none" normalizeH="0" baseline="0" dirty="0" err="1">
                <a:ln>
                  <a:noFill/>
                </a:ln>
                <a:solidFill>
                  <a:srgbClr val="1F1F1F"/>
                </a:solidFill>
                <a:effectLst/>
                <a:latin typeface="Google Sans"/>
              </a:rPr>
              <a:t>runway</a:t>
            </a:r>
            <a:r>
              <a:rPr kumimoji="0" lang="es-CO" altLang="es-CO" sz="1200" b="0" i="0" u="none" strike="noStrike" cap="none" normalizeH="0" baseline="0" dirty="0">
                <a:ln>
                  <a:noFill/>
                </a:ln>
                <a:solidFill>
                  <a:srgbClr val="1F1F1F"/>
                </a:solidFill>
                <a:effectLst/>
                <a:latin typeface="Google Sans"/>
              </a:rPr>
              <a:t> es la siguiente:</a:t>
            </a:r>
            <a:endParaRPr kumimoji="0" lang="es-CO" altLang="es-CO"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err="1">
                <a:ln>
                  <a:noFill/>
                </a:ln>
                <a:solidFill>
                  <a:schemeClr val="tx1"/>
                </a:solidFill>
                <a:effectLst/>
                <a:latin typeface="Arial Unicode MS"/>
              </a:rPr>
              <a:t>Runway</a:t>
            </a:r>
            <a:r>
              <a:rPr kumimoji="0" lang="es-CO" altLang="es-CO" sz="1000" b="0" i="0" u="none" strike="noStrike" cap="none" normalizeH="0" baseline="0" dirty="0">
                <a:ln>
                  <a:noFill/>
                </a:ln>
                <a:solidFill>
                  <a:schemeClr val="tx1"/>
                </a:solidFill>
                <a:effectLst/>
                <a:latin typeface="Arial Unicode MS"/>
              </a:rPr>
              <a:t> = Efectivo disponible / Gasto mensual promedio</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3117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E686A6E-E07B-24C1-B7C3-7506379CA785}"/>
              </a:ext>
            </a:extLst>
          </p:cNvPr>
          <p:cNvPicPr>
            <a:picLocks noChangeAspect="1"/>
          </p:cNvPicPr>
          <p:nvPr/>
        </p:nvPicPr>
        <p:blipFill>
          <a:blip r:embed="rId2"/>
          <a:stretch>
            <a:fillRect/>
          </a:stretch>
        </p:blipFill>
        <p:spPr>
          <a:xfrm>
            <a:off x="3005573" y="2087745"/>
            <a:ext cx="5969164" cy="4264950"/>
          </a:xfrm>
          <a:prstGeom prst="rect">
            <a:avLst/>
          </a:prstGeom>
        </p:spPr>
      </p:pic>
      <p:sp>
        <p:nvSpPr>
          <p:cNvPr id="5" name="CuadroTexto 4">
            <a:extLst>
              <a:ext uri="{FF2B5EF4-FFF2-40B4-BE49-F238E27FC236}">
                <a16:creationId xmlns:a16="http://schemas.microsoft.com/office/drawing/2014/main" id="{B004FEB5-974E-CDCA-2589-1F5EE85DC81F}"/>
              </a:ext>
            </a:extLst>
          </p:cNvPr>
          <p:cNvSpPr txBox="1"/>
          <p:nvPr/>
        </p:nvSpPr>
        <p:spPr>
          <a:xfrm>
            <a:off x="1642684" y="539877"/>
            <a:ext cx="8021229" cy="954107"/>
          </a:xfrm>
          <a:prstGeom prst="rect">
            <a:avLst/>
          </a:prstGeom>
          <a:noFill/>
        </p:spPr>
        <p:txBody>
          <a:bodyPr wrap="square">
            <a:spAutoFit/>
          </a:bodyPr>
          <a:lstStyle/>
          <a:p>
            <a:pPr algn="l"/>
            <a:r>
              <a:rPr lang="es-ES" sz="1400" b="0" i="0" dirty="0">
                <a:effectLst/>
                <a:highlight>
                  <a:srgbClr val="FFFF00"/>
                </a:highlight>
                <a:latin typeface="Söhne"/>
              </a:rPr>
              <a:t>E. </a:t>
            </a:r>
            <a:r>
              <a:rPr lang="es-ES" sz="1400" b="0" i="0" dirty="0">
                <a:effectLst/>
                <a:latin typeface="Söhne"/>
              </a:rPr>
              <a:t>Matemáticamente, si dos eventos </a:t>
            </a:r>
            <a:r>
              <a:rPr lang="es-ES" sz="1400" b="0" i="1" dirty="0">
                <a:effectLst/>
                <a:latin typeface="KaTeX_Math"/>
              </a:rPr>
              <a:t>A</a:t>
            </a:r>
            <a:r>
              <a:rPr lang="es-ES" sz="1400" b="0" i="0" dirty="0">
                <a:effectLst/>
                <a:latin typeface="Söhne"/>
              </a:rPr>
              <a:t> y </a:t>
            </a:r>
            <a:r>
              <a:rPr lang="es-ES" sz="1400" b="0" i="1" dirty="0">
                <a:effectLst/>
                <a:latin typeface="KaTeX_Math"/>
              </a:rPr>
              <a:t>B</a:t>
            </a:r>
            <a:r>
              <a:rPr lang="es-ES" sz="1400" b="0" i="0" dirty="0">
                <a:effectLst/>
                <a:latin typeface="Söhne"/>
              </a:rPr>
              <a:t> son mutuamente excluyentes (lo que significa que no pueden ocurrir simultáneamente), entonces la probabilidad de que ocurra uno u otro (la unión de los eventos) se expresa como:</a:t>
            </a:r>
          </a:p>
          <a:p>
            <a:pPr algn="l"/>
            <a:r>
              <a:rPr lang="es-ES" sz="1400" b="0" i="1" dirty="0">
                <a:effectLst/>
                <a:latin typeface="KaTeX_Math"/>
              </a:rPr>
              <a:t>P</a:t>
            </a:r>
            <a:r>
              <a:rPr lang="es-ES" sz="1400" b="0" i="0" dirty="0">
                <a:effectLst/>
                <a:latin typeface="KaTeX_Main"/>
              </a:rPr>
              <a:t>(</a:t>
            </a:r>
            <a:r>
              <a:rPr lang="es-ES" sz="1400" b="0" i="1" dirty="0">
                <a:effectLst/>
                <a:latin typeface="KaTeX_Math"/>
              </a:rPr>
              <a:t>A</a:t>
            </a:r>
            <a:r>
              <a:rPr lang="es-ES" sz="1400" b="0" i="0" dirty="0">
                <a:effectLst/>
                <a:latin typeface="KaTeX_Main"/>
              </a:rPr>
              <a:t>∪</a:t>
            </a:r>
            <a:r>
              <a:rPr lang="es-ES" sz="1400" b="0" i="1" dirty="0">
                <a:effectLst/>
                <a:latin typeface="KaTeX_Math"/>
              </a:rPr>
              <a:t>B</a:t>
            </a:r>
            <a:r>
              <a:rPr lang="es-ES" sz="1400" b="0" i="0" dirty="0">
                <a:effectLst/>
                <a:latin typeface="KaTeX_Main"/>
              </a:rPr>
              <a:t>)=</a:t>
            </a:r>
            <a:r>
              <a:rPr lang="es-ES" sz="1400" b="0" i="1" dirty="0">
                <a:effectLst/>
                <a:latin typeface="KaTeX_Math"/>
              </a:rPr>
              <a:t>P</a:t>
            </a:r>
            <a:r>
              <a:rPr lang="es-ES" sz="1400" b="0" i="0" dirty="0">
                <a:effectLst/>
                <a:latin typeface="KaTeX_Main"/>
              </a:rPr>
              <a:t>(</a:t>
            </a:r>
            <a:r>
              <a:rPr lang="es-ES" sz="1400" b="0" i="1" dirty="0">
                <a:effectLst/>
                <a:latin typeface="KaTeX_Math"/>
              </a:rPr>
              <a:t>A</a:t>
            </a:r>
            <a:r>
              <a:rPr lang="es-ES" sz="1400" b="0" i="0" dirty="0">
                <a:effectLst/>
                <a:latin typeface="KaTeX_Main"/>
              </a:rPr>
              <a:t>)+</a:t>
            </a:r>
            <a:r>
              <a:rPr lang="es-ES" sz="1400" b="0" i="1" dirty="0">
                <a:effectLst/>
                <a:latin typeface="KaTeX_Math"/>
              </a:rPr>
              <a:t>P</a:t>
            </a:r>
            <a:r>
              <a:rPr lang="es-ES" sz="1400" b="0" i="0" dirty="0">
                <a:effectLst/>
                <a:latin typeface="KaTeX_Main"/>
              </a:rPr>
              <a:t>(</a:t>
            </a:r>
            <a:r>
              <a:rPr lang="es-ES" sz="1400" b="0" i="1" dirty="0">
                <a:effectLst/>
                <a:latin typeface="KaTeX_Math"/>
              </a:rPr>
              <a:t>B</a:t>
            </a:r>
            <a:r>
              <a:rPr lang="es-ES" sz="1400" b="0" i="0" dirty="0">
                <a:effectLst/>
                <a:latin typeface="KaTeX_Main"/>
              </a:rPr>
              <a:t>)</a:t>
            </a:r>
            <a:endParaRPr lang="es-ES" sz="1400" b="0" i="0" dirty="0">
              <a:effectLst/>
              <a:latin typeface="Söhne"/>
            </a:endParaRPr>
          </a:p>
        </p:txBody>
      </p:sp>
    </p:spTree>
    <p:extLst>
      <p:ext uri="{BB962C8B-B14F-4D97-AF65-F5344CB8AC3E}">
        <p14:creationId xmlns:p14="http://schemas.microsoft.com/office/powerpoint/2010/main" val="3290785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8BC503A-EF1F-FC09-B8F7-9DBCAA0B7647}"/>
              </a:ext>
            </a:extLst>
          </p:cNvPr>
          <p:cNvPicPr>
            <a:picLocks noChangeAspect="1"/>
          </p:cNvPicPr>
          <p:nvPr/>
        </p:nvPicPr>
        <p:blipFill>
          <a:blip r:embed="rId2"/>
          <a:stretch>
            <a:fillRect/>
          </a:stretch>
        </p:blipFill>
        <p:spPr>
          <a:xfrm>
            <a:off x="2814179" y="975970"/>
            <a:ext cx="6563641" cy="4906060"/>
          </a:xfrm>
          <a:prstGeom prst="rect">
            <a:avLst/>
          </a:prstGeom>
        </p:spPr>
      </p:pic>
      <p:sp>
        <p:nvSpPr>
          <p:cNvPr id="4" name="Rectangle 1">
            <a:extLst>
              <a:ext uri="{FF2B5EF4-FFF2-40B4-BE49-F238E27FC236}">
                <a16:creationId xmlns:a16="http://schemas.microsoft.com/office/drawing/2014/main" id="{C41397DC-F4BE-485B-A837-246CF02F684B}"/>
              </a:ext>
            </a:extLst>
          </p:cNvPr>
          <p:cNvSpPr>
            <a:spLocks noChangeArrowheads="1"/>
          </p:cNvSpPr>
          <p:nvPr/>
        </p:nvSpPr>
        <p:spPr bwMode="auto">
          <a:xfrm>
            <a:off x="1285875" y="116610"/>
            <a:ext cx="6666117" cy="15593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s-CO" altLang="es-CO" sz="1600" dirty="0">
                <a:solidFill>
                  <a:srgbClr val="1F1F1F"/>
                </a:solidFill>
                <a:highlight>
                  <a:srgbClr val="FFFF00"/>
                </a:highlight>
                <a:latin typeface="Google Sans"/>
              </a:rPr>
              <a:t>A</a:t>
            </a:r>
            <a:r>
              <a:rPr lang="es-CO" altLang="es-CO" sz="1600" dirty="0">
                <a:solidFill>
                  <a:srgbClr val="1F1F1F"/>
                </a:solidFill>
                <a:latin typeface="Google Sans"/>
              </a:rPr>
              <a:t>.</a:t>
            </a:r>
            <a:r>
              <a:rPr lang="es-CO" sz="1600" b="0" i="1" dirty="0">
                <a:effectLst/>
                <a:latin typeface="KaTeX_Math"/>
              </a:rPr>
              <a:t>C</a:t>
            </a:r>
            <a:r>
              <a:rPr lang="es-CO" sz="1600" b="0" i="0" dirty="0">
                <a:effectLst/>
                <a:latin typeface="KaTeX_Main"/>
              </a:rPr>
              <a:t>(</a:t>
            </a:r>
            <a:r>
              <a:rPr lang="es-CO" sz="1600" b="0" i="1" dirty="0" err="1">
                <a:effectLst/>
                <a:latin typeface="KaTeX_Math"/>
              </a:rPr>
              <a:t>n</a:t>
            </a:r>
            <a:r>
              <a:rPr lang="es-CO" sz="1600" b="0" i="0" dirty="0" err="1">
                <a:effectLst/>
                <a:latin typeface="KaTeX_Main"/>
              </a:rPr>
              <a:t>,</a:t>
            </a:r>
            <a:r>
              <a:rPr lang="es-CO" sz="1600" b="0" i="1" dirty="0" err="1">
                <a:effectLst/>
                <a:latin typeface="KaTeX_Math"/>
              </a:rPr>
              <a:t>r</a:t>
            </a:r>
            <a:r>
              <a:rPr lang="es-CO" sz="1600" b="0" i="0" dirty="0">
                <a:effectLst/>
                <a:latin typeface="KaTeX_Main"/>
              </a:rPr>
              <a:t>)=</a:t>
            </a:r>
            <a:r>
              <a:rPr lang="es-CO" sz="1600" b="0" i="1" dirty="0">
                <a:effectLst/>
                <a:latin typeface="KaTeX_Math"/>
              </a:rPr>
              <a:t>n</a:t>
            </a:r>
            <a:r>
              <a:rPr lang="es-CO" sz="1600" b="0" i="0" dirty="0">
                <a:effectLst/>
                <a:latin typeface="KaTeX_Main"/>
              </a:rPr>
              <a:t>!/r!(</a:t>
            </a:r>
            <a:r>
              <a:rPr lang="es-CO" sz="1600" b="0" i="1" dirty="0">
                <a:effectLst/>
                <a:latin typeface="KaTeX_Math"/>
              </a:rPr>
              <a:t>n</a:t>
            </a:r>
            <a:r>
              <a:rPr lang="es-CO" sz="1600" b="0" i="0" dirty="0">
                <a:effectLst/>
                <a:latin typeface="KaTeX_Main"/>
              </a:rPr>
              <a:t>−</a:t>
            </a:r>
            <a:r>
              <a:rPr lang="es-CO" sz="1600" b="0" i="1" dirty="0">
                <a:effectLst/>
                <a:latin typeface="KaTeX_Math"/>
              </a:rPr>
              <a:t>r</a:t>
            </a:r>
            <a:r>
              <a:rPr lang="es-CO" sz="1600" b="0" i="0" dirty="0">
                <a:effectLst/>
                <a:latin typeface="KaTeX_Main"/>
              </a:rPr>
              <a:t>)!</a:t>
            </a:r>
            <a:endParaRPr lang="es-CO" sz="1600" b="0" i="0" dirty="0">
              <a:effectLst/>
              <a:latin typeface="Söhne"/>
            </a:endParaRPr>
          </a:p>
          <a:p>
            <a:pPr algn="l"/>
            <a:r>
              <a:rPr lang="es-CO" sz="1600" b="0" i="0" dirty="0">
                <a:effectLst/>
                <a:latin typeface="Söhne"/>
              </a:rPr>
              <a:t>Donde:</a:t>
            </a:r>
          </a:p>
          <a:p>
            <a:pPr algn="l">
              <a:buFont typeface="Arial" panose="020B0604020202020204" pitchFamily="34" charset="0"/>
              <a:buChar char="•"/>
            </a:pPr>
            <a:r>
              <a:rPr lang="es-CO" sz="1600" b="0" i="1" dirty="0">
                <a:effectLst/>
                <a:latin typeface="KaTeX_Math"/>
              </a:rPr>
              <a:t>n</a:t>
            </a:r>
            <a:r>
              <a:rPr lang="es-CO" sz="1600" b="0" i="0" dirty="0">
                <a:effectLst/>
                <a:latin typeface="KaTeX_Main"/>
              </a:rPr>
              <a:t>!</a:t>
            </a:r>
            <a:r>
              <a:rPr lang="es-CO" sz="1600" b="0" i="0" dirty="0">
                <a:effectLst/>
                <a:latin typeface="Söhne"/>
              </a:rPr>
              <a:t> representa el factorial de "n".</a:t>
            </a:r>
          </a:p>
          <a:p>
            <a:pPr algn="l">
              <a:buFont typeface="Arial" panose="020B0604020202020204" pitchFamily="34" charset="0"/>
              <a:buChar char="•"/>
            </a:pPr>
            <a:r>
              <a:rPr lang="es-CO" sz="1600" b="0" i="1" dirty="0">
                <a:effectLst/>
                <a:latin typeface="KaTeX_Math"/>
              </a:rPr>
              <a:t>r</a:t>
            </a:r>
            <a:r>
              <a:rPr lang="es-CO" sz="1600" b="0" i="0" dirty="0">
                <a:effectLst/>
                <a:latin typeface="KaTeX_Main"/>
              </a:rPr>
              <a:t>!</a:t>
            </a:r>
            <a:r>
              <a:rPr lang="es-CO" sz="1600" b="0" i="0" dirty="0">
                <a:effectLst/>
                <a:latin typeface="Söhne"/>
              </a:rPr>
              <a:t> es el factorial de "r".</a:t>
            </a:r>
          </a:p>
          <a:p>
            <a:pPr algn="l">
              <a:buFont typeface="Arial" panose="020B0604020202020204" pitchFamily="34" charset="0"/>
              <a:buChar char="•"/>
            </a:pPr>
            <a:r>
              <a:rPr lang="es-CO" sz="1600" b="0" i="0" dirty="0">
                <a:effectLst/>
                <a:latin typeface="KaTeX_Main"/>
              </a:rPr>
              <a:t>(</a:t>
            </a:r>
            <a:r>
              <a:rPr lang="es-CO" sz="1600" b="0" i="1" dirty="0">
                <a:effectLst/>
                <a:latin typeface="KaTeX_Math"/>
              </a:rPr>
              <a:t>n</a:t>
            </a:r>
            <a:r>
              <a:rPr lang="es-CO" sz="1600" b="0" i="0" dirty="0">
                <a:effectLst/>
                <a:latin typeface="KaTeX_Main"/>
              </a:rPr>
              <a:t>−</a:t>
            </a:r>
            <a:r>
              <a:rPr lang="es-CO" sz="1600" b="0" i="1" dirty="0">
                <a:effectLst/>
                <a:latin typeface="KaTeX_Math"/>
              </a:rPr>
              <a:t>r</a:t>
            </a:r>
            <a:r>
              <a:rPr lang="es-CO" sz="1600" b="0" i="0" dirty="0">
                <a:effectLst/>
                <a:latin typeface="KaTeX_Main"/>
              </a:rPr>
              <a:t>)!</a:t>
            </a:r>
            <a:r>
              <a:rPr lang="es-CO" sz="1600" b="0" i="0" dirty="0">
                <a:effectLst/>
                <a:latin typeface="Söhne"/>
              </a:rPr>
              <a:t> es el factorial de la diferencia entre "n" y "r".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8859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4627ABA-5724-5A39-5E59-39D440079855}"/>
              </a:ext>
            </a:extLst>
          </p:cNvPr>
          <p:cNvPicPr>
            <a:picLocks noChangeAspect="1"/>
          </p:cNvPicPr>
          <p:nvPr/>
        </p:nvPicPr>
        <p:blipFill>
          <a:blip r:embed="rId2"/>
          <a:stretch>
            <a:fillRect/>
          </a:stretch>
        </p:blipFill>
        <p:spPr>
          <a:xfrm>
            <a:off x="1071102" y="1447441"/>
            <a:ext cx="6601746" cy="5144218"/>
          </a:xfrm>
          <a:prstGeom prst="rect">
            <a:avLst/>
          </a:prstGeom>
        </p:spPr>
      </p:pic>
    </p:spTree>
    <p:extLst>
      <p:ext uri="{BB962C8B-B14F-4D97-AF65-F5344CB8AC3E}">
        <p14:creationId xmlns:p14="http://schemas.microsoft.com/office/powerpoint/2010/main" val="227629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68A472F-8D36-D439-2798-0D4F78996ECC}"/>
              </a:ext>
            </a:extLst>
          </p:cNvPr>
          <p:cNvPicPr>
            <a:picLocks noGrp="1" noChangeAspect="1"/>
          </p:cNvPicPr>
          <p:nvPr>
            <p:ph idx="1"/>
          </p:nvPr>
        </p:nvPicPr>
        <p:blipFill>
          <a:blip r:embed="rId2"/>
          <a:stretch>
            <a:fillRect/>
          </a:stretch>
        </p:blipFill>
        <p:spPr>
          <a:xfrm>
            <a:off x="3585480" y="1457435"/>
            <a:ext cx="4296163" cy="5400565"/>
          </a:xfrm>
        </p:spPr>
      </p:pic>
      <p:sp>
        <p:nvSpPr>
          <p:cNvPr id="6" name="Título 1">
            <a:extLst>
              <a:ext uri="{FF2B5EF4-FFF2-40B4-BE49-F238E27FC236}">
                <a16:creationId xmlns:a16="http://schemas.microsoft.com/office/drawing/2014/main" id="{EFD7B14E-E9F1-C535-1B55-940832F0F4FE}"/>
              </a:ext>
            </a:extLst>
          </p:cNvPr>
          <p:cNvSpPr>
            <a:spLocks noGrp="1"/>
          </p:cNvSpPr>
          <p:nvPr>
            <p:ph type="title"/>
          </p:nvPr>
        </p:nvSpPr>
        <p:spPr>
          <a:xfrm>
            <a:off x="838200" y="365125"/>
            <a:ext cx="10515600" cy="1325563"/>
          </a:xfrm>
        </p:spPr>
        <p:txBody>
          <a:bodyPr>
            <a:noAutofit/>
          </a:bodyPr>
          <a:lstStyle/>
          <a:p>
            <a:r>
              <a:rPr lang="es-ES" sz="1600" b="0" i="0" dirty="0">
                <a:solidFill>
                  <a:srgbClr val="1F1F1F"/>
                </a:solidFill>
                <a:effectLst/>
                <a:highlight>
                  <a:srgbClr val="FFFF00"/>
                </a:highlight>
                <a:latin typeface="Google Sans"/>
              </a:rPr>
              <a:t>(C). </a:t>
            </a:r>
            <a:r>
              <a:rPr lang="es-ES" sz="1600" b="0" i="0" dirty="0">
                <a:solidFill>
                  <a:srgbClr val="1F1F1F"/>
                </a:solidFill>
                <a:effectLst/>
                <a:latin typeface="Google Sans"/>
              </a:rPr>
              <a:t>La distribución de frecuencias es una herramienta útil en el análisis de datos porque permite identificar patrones y tendencias en los datos. Al organizar los datos en categorías de frecuencia, es posible ver cómo se distribuyen los datos y cómo se relacionan entre sí. Esto puede ser útil para comprender mejor los datos y para tomar decisiones informadas.</a:t>
            </a:r>
            <a:endParaRPr lang="es-CO" sz="1600" dirty="0"/>
          </a:p>
        </p:txBody>
      </p:sp>
    </p:spTree>
    <p:extLst>
      <p:ext uri="{BB962C8B-B14F-4D97-AF65-F5344CB8AC3E}">
        <p14:creationId xmlns:p14="http://schemas.microsoft.com/office/powerpoint/2010/main" val="1696816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FFC1B89-B37D-028E-6E9B-F53CDA4F0A38}"/>
              </a:ext>
            </a:extLst>
          </p:cNvPr>
          <p:cNvPicPr>
            <a:picLocks noChangeAspect="1"/>
          </p:cNvPicPr>
          <p:nvPr/>
        </p:nvPicPr>
        <p:blipFill>
          <a:blip r:embed="rId2"/>
          <a:stretch>
            <a:fillRect/>
          </a:stretch>
        </p:blipFill>
        <p:spPr>
          <a:xfrm>
            <a:off x="1309237" y="909316"/>
            <a:ext cx="6449325" cy="4601217"/>
          </a:xfrm>
          <a:prstGeom prst="rect">
            <a:avLst/>
          </a:prstGeom>
        </p:spPr>
      </p:pic>
    </p:spTree>
    <p:extLst>
      <p:ext uri="{BB962C8B-B14F-4D97-AF65-F5344CB8AC3E}">
        <p14:creationId xmlns:p14="http://schemas.microsoft.com/office/powerpoint/2010/main" val="313181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02E8006-7405-B282-F65B-29ABC6714D7B}"/>
              </a:ext>
            </a:extLst>
          </p:cNvPr>
          <p:cNvPicPr>
            <a:picLocks noChangeAspect="1"/>
          </p:cNvPicPr>
          <p:nvPr/>
        </p:nvPicPr>
        <p:blipFill>
          <a:blip r:embed="rId2"/>
          <a:stretch>
            <a:fillRect/>
          </a:stretch>
        </p:blipFill>
        <p:spPr>
          <a:xfrm>
            <a:off x="1875977" y="1314115"/>
            <a:ext cx="6420746" cy="4801270"/>
          </a:xfrm>
          <a:prstGeom prst="rect">
            <a:avLst/>
          </a:prstGeom>
        </p:spPr>
      </p:pic>
    </p:spTree>
    <p:extLst>
      <p:ext uri="{BB962C8B-B14F-4D97-AF65-F5344CB8AC3E}">
        <p14:creationId xmlns:p14="http://schemas.microsoft.com/office/powerpoint/2010/main" val="4046790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CE29C72-240B-809D-9767-857FF53FDC6C}"/>
              </a:ext>
            </a:extLst>
          </p:cNvPr>
          <p:cNvPicPr>
            <a:picLocks noChangeAspect="1"/>
          </p:cNvPicPr>
          <p:nvPr/>
        </p:nvPicPr>
        <p:blipFill>
          <a:blip r:embed="rId2"/>
          <a:stretch>
            <a:fillRect/>
          </a:stretch>
        </p:blipFill>
        <p:spPr>
          <a:xfrm>
            <a:off x="866323" y="956940"/>
            <a:ext cx="6477904" cy="4620270"/>
          </a:xfrm>
          <a:prstGeom prst="rect">
            <a:avLst/>
          </a:prstGeom>
        </p:spPr>
      </p:pic>
    </p:spTree>
    <p:extLst>
      <p:ext uri="{BB962C8B-B14F-4D97-AF65-F5344CB8AC3E}">
        <p14:creationId xmlns:p14="http://schemas.microsoft.com/office/powerpoint/2010/main" val="33835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D702042-3DFC-DFFA-2F53-196D4F2EFCF3}"/>
              </a:ext>
            </a:extLst>
          </p:cNvPr>
          <p:cNvPicPr>
            <a:picLocks noChangeAspect="1"/>
          </p:cNvPicPr>
          <p:nvPr/>
        </p:nvPicPr>
        <p:blipFill>
          <a:blip r:embed="rId2"/>
          <a:stretch>
            <a:fillRect/>
          </a:stretch>
        </p:blipFill>
        <p:spPr>
          <a:xfrm>
            <a:off x="1442581" y="1042668"/>
            <a:ext cx="6544588" cy="4582164"/>
          </a:xfrm>
          <a:prstGeom prst="rect">
            <a:avLst/>
          </a:prstGeom>
        </p:spPr>
      </p:pic>
    </p:spTree>
    <p:extLst>
      <p:ext uri="{BB962C8B-B14F-4D97-AF65-F5344CB8AC3E}">
        <p14:creationId xmlns:p14="http://schemas.microsoft.com/office/powerpoint/2010/main" val="2661074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346CA4C-9C4E-8685-DC14-342C5C0A6ABD}"/>
              </a:ext>
            </a:extLst>
          </p:cNvPr>
          <p:cNvPicPr>
            <a:picLocks noChangeAspect="1"/>
          </p:cNvPicPr>
          <p:nvPr/>
        </p:nvPicPr>
        <p:blipFill>
          <a:blip r:embed="rId2"/>
          <a:stretch>
            <a:fillRect/>
          </a:stretch>
        </p:blipFill>
        <p:spPr>
          <a:xfrm>
            <a:off x="2818942" y="1009312"/>
            <a:ext cx="6554115" cy="4839375"/>
          </a:xfrm>
          <a:prstGeom prst="rect">
            <a:avLst/>
          </a:prstGeom>
        </p:spPr>
      </p:pic>
    </p:spTree>
    <p:extLst>
      <p:ext uri="{BB962C8B-B14F-4D97-AF65-F5344CB8AC3E}">
        <p14:creationId xmlns:p14="http://schemas.microsoft.com/office/powerpoint/2010/main" val="2455048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B46F4CE-7E1A-8D8E-FFFE-8FA8B0B24B6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2828469" y="1071233"/>
            <a:ext cx="6535062" cy="4715533"/>
          </a:xfrm>
          <a:prstGeom prst="rect">
            <a:avLst/>
          </a:prstGeom>
        </p:spPr>
      </p:pic>
      <p:pic>
        <p:nvPicPr>
          <p:cNvPr id="5" name="Imagen 4">
            <a:extLst>
              <a:ext uri="{FF2B5EF4-FFF2-40B4-BE49-F238E27FC236}">
                <a16:creationId xmlns:a16="http://schemas.microsoft.com/office/drawing/2014/main" id="{7E15E587-D0B2-401E-C79F-D44E4E220D39}"/>
              </a:ext>
            </a:extLst>
          </p:cNvPr>
          <p:cNvPicPr>
            <a:picLocks noChangeAspect="1"/>
          </p:cNvPicPr>
          <p:nvPr/>
        </p:nvPicPr>
        <p:blipFill>
          <a:blip r:embed="rId4"/>
          <a:stretch>
            <a:fillRect/>
          </a:stretch>
        </p:blipFill>
        <p:spPr>
          <a:xfrm>
            <a:off x="2866574" y="995023"/>
            <a:ext cx="6458851" cy="4867954"/>
          </a:xfrm>
          <a:prstGeom prst="rect">
            <a:avLst/>
          </a:prstGeom>
        </p:spPr>
      </p:pic>
    </p:spTree>
    <p:extLst>
      <p:ext uri="{BB962C8B-B14F-4D97-AF65-F5344CB8AC3E}">
        <p14:creationId xmlns:p14="http://schemas.microsoft.com/office/powerpoint/2010/main" val="3441066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DF25260-BE6D-BC44-F46E-5988A7B1F8EB}"/>
              </a:ext>
            </a:extLst>
          </p:cNvPr>
          <p:cNvPicPr>
            <a:picLocks noChangeAspect="1"/>
          </p:cNvPicPr>
          <p:nvPr/>
        </p:nvPicPr>
        <p:blipFill>
          <a:blip r:embed="rId2"/>
          <a:stretch>
            <a:fillRect/>
          </a:stretch>
        </p:blipFill>
        <p:spPr>
          <a:xfrm>
            <a:off x="2814179" y="942628"/>
            <a:ext cx="6563641" cy="4972744"/>
          </a:xfrm>
          <a:prstGeom prst="rect">
            <a:avLst/>
          </a:prstGeom>
        </p:spPr>
      </p:pic>
    </p:spTree>
    <p:extLst>
      <p:ext uri="{BB962C8B-B14F-4D97-AF65-F5344CB8AC3E}">
        <p14:creationId xmlns:p14="http://schemas.microsoft.com/office/powerpoint/2010/main" val="2797202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4F5A36D-178A-9CC3-403A-BF1ED44D859F}"/>
              </a:ext>
            </a:extLst>
          </p:cNvPr>
          <p:cNvPicPr>
            <a:picLocks noChangeAspect="1"/>
          </p:cNvPicPr>
          <p:nvPr/>
        </p:nvPicPr>
        <p:blipFill>
          <a:blip r:embed="rId2"/>
          <a:stretch>
            <a:fillRect/>
          </a:stretch>
        </p:blipFill>
        <p:spPr>
          <a:xfrm>
            <a:off x="2028825" y="0"/>
            <a:ext cx="6556220" cy="6858000"/>
          </a:xfrm>
          <a:prstGeom prst="rect">
            <a:avLst/>
          </a:prstGeom>
        </p:spPr>
      </p:pic>
    </p:spTree>
    <p:extLst>
      <p:ext uri="{BB962C8B-B14F-4D97-AF65-F5344CB8AC3E}">
        <p14:creationId xmlns:p14="http://schemas.microsoft.com/office/powerpoint/2010/main" val="4053981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4DF856D-329F-33EB-7961-F383F91CEF4B}"/>
              </a:ext>
            </a:extLst>
          </p:cNvPr>
          <p:cNvPicPr>
            <a:picLocks noChangeAspect="1"/>
          </p:cNvPicPr>
          <p:nvPr/>
        </p:nvPicPr>
        <p:blipFill>
          <a:blip r:embed="rId2"/>
          <a:stretch>
            <a:fillRect/>
          </a:stretch>
        </p:blipFill>
        <p:spPr>
          <a:xfrm>
            <a:off x="1563302" y="0"/>
            <a:ext cx="5636395" cy="6858000"/>
          </a:xfrm>
          <a:prstGeom prst="rect">
            <a:avLst/>
          </a:prstGeom>
        </p:spPr>
      </p:pic>
      <p:sp>
        <p:nvSpPr>
          <p:cNvPr id="4" name="CuadroTexto 3">
            <a:extLst>
              <a:ext uri="{FF2B5EF4-FFF2-40B4-BE49-F238E27FC236}">
                <a16:creationId xmlns:a16="http://schemas.microsoft.com/office/drawing/2014/main" id="{2D858D04-BBC9-C895-AEDB-20256A707F67}"/>
              </a:ext>
            </a:extLst>
          </p:cNvPr>
          <p:cNvSpPr txBox="1"/>
          <p:nvPr/>
        </p:nvSpPr>
        <p:spPr>
          <a:xfrm>
            <a:off x="247650" y="4772025"/>
            <a:ext cx="1190625" cy="646331"/>
          </a:xfrm>
          <a:prstGeom prst="rect">
            <a:avLst/>
          </a:prstGeom>
          <a:noFill/>
        </p:spPr>
        <p:txBody>
          <a:bodyPr wrap="square" rtlCol="0">
            <a:spAutoFit/>
          </a:bodyPr>
          <a:lstStyle/>
          <a:p>
            <a:pPr algn="r"/>
            <a:r>
              <a:rPr lang="es-ES" dirty="0"/>
              <a:t>Opción correcta A </a:t>
            </a:r>
            <a:endParaRPr lang="es-CO" dirty="0"/>
          </a:p>
        </p:txBody>
      </p:sp>
      <p:sp>
        <p:nvSpPr>
          <p:cNvPr id="5" name="CuadroTexto 4">
            <a:extLst>
              <a:ext uri="{FF2B5EF4-FFF2-40B4-BE49-F238E27FC236}">
                <a16:creationId xmlns:a16="http://schemas.microsoft.com/office/drawing/2014/main" id="{09C05F35-C59B-C10C-8188-09C0B773C044}"/>
              </a:ext>
            </a:extLst>
          </p:cNvPr>
          <p:cNvSpPr txBox="1"/>
          <p:nvPr/>
        </p:nvSpPr>
        <p:spPr>
          <a:xfrm>
            <a:off x="152400" y="1400175"/>
            <a:ext cx="1190625" cy="646331"/>
          </a:xfrm>
          <a:prstGeom prst="rect">
            <a:avLst/>
          </a:prstGeom>
          <a:noFill/>
        </p:spPr>
        <p:txBody>
          <a:bodyPr wrap="square" rtlCol="0">
            <a:spAutoFit/>
          </a:bodyPr>
          <a:lstStyle/>
          <a:p>
            <a:pPr algn="r"/>
            <a:r>
              <a:rPr lang="es-ES" dirty="0"/>
              <a:t>Opción correcta B </a:t>
            </a:r>
            <a:endParaRPr lang="es-CO" dirty="0"/>
          </a:p>
        </p:txBody>
      </p:sp>
    </p:spTree>
    <p:extLst>
      <p:ext uri="{BB962C8B-B14F-4D97-AF65-F5344CB8AC3E}">
        <p14:creationId xmlns:p14="http://schemas.microsoft.com/office/powerpoint/2010/main" val="2818907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9701549-7EE1-C0F5-0A64-21CE5B5059FB}"/>
              </a:ext>
            </a:extLst>
          </p:cNvPr>
          <p:cNvPicPr>
            <a:picLocks noChangeAspect="1"/>
          </p:cNvPicPr>
          <p:nvPr/>
        </p:nvPicPr>
        <p:blipFill rotWithShape="1">
          <a:blip r:embed="rId2"/>
          <a:srcRect r="11221"/>
          <a:stretch/>
        </p:blipFill>
        <p:spPr>
          <a:xfrm>
            <a:off x="1394953" y="671197"/>
            <a:ext cx="5844047" cy="4525006"/>
          </a:xfrm>
          <a:prstGeom prst="rect">
            <a:avLst/>
          </a:prstGeom>
        </p:spPr>
      </p:pic>
    </p:spTree>
    <p:extLst>
      <p:ext uri="{BB962C8B-B14F-4D97-AF65-F5344CB8AC3E}">
        <p14:creationId xmlns:p14="http://schemas.microsoft.com/office/powerpoint/2010/main" val="43194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1D5CAE-3399-E658-08FD-188FA0E70723}"/>
              </a:ext>
            </a:extLst>
          </p:cNvPr>
          <p:cNvSpPr>
            <a:spLocks noGrp="1"/>
          </p:cNvSpPr>
          <p:nvPr>
            <p:ph type="title"/>
          </p:nvPr>
        </p:nvSpPr>
        <p:spPr/>
        <p:txBody>
          <a:bodyPr>
            <a:noAutofit/>
          </a:bodyPr>
          <a:lstStyle/>
          <a:p>
            <a:r>
              <a:rPr lang="es-ES" sz="1600" dirty="0">
                <a:solidFill>
                  <a:srgbClr val="0F0F0F"/>
                </a:solidFill>
                <a:highlight>
                  <a:srgbClr val="FFFF00"/>
                </a:highlight>
                <a:latin typeface="Söhne"/>
              </a:rPr>
              <a:t>A) </a:t>
            </a:r>
            <a:r>
              <a:rPr lang="es-ES" sz="1600" dirty="0">
                <a:solidFill>
                  <a:srgbClr val="0F0F0F"/>
                </a:solidFill>
                <a:latin typeface="Söhne"/>
              </a:rPr>
              <a:t>L</a:t>
            </a:r>
            <a:r>
              <a:rPr lang="es-ES" sz="1600" b="0" i="0" dirty="0">
                <a:solidFill>
                  <a:srgbClr val="0F0F0F"/>
                </a:solidFill>
                <a:effectLst/>
                <a:latin typeface="Söhne"/>
              </a:rPr>
              <a:t>a mediana es la medida de tendencia central más apropiada cuando hay valores extremos presentes en un conjunto de datos, ya que es menos sensible a su impacto, a diferencia de la media.</a:t>
            </a:r>
            <a:endParaRPr lang="es-CO" sz="1600" dirty="0"/>
          </a:p>
        </p:txBody>
      </p:sp>
      <p:pic>
        <p:nvPicPr>
          <p:cNvPr id="5" name="Marcador de contenido 4">
            <a:extLst>
              <a:ext uri="{FF2B5EF4-FFF2-40B4-BE49-F238E27FC236}">
                <a16:creationId xmlns:a16="http://schemas.microsoft.com/office/drawing/2014/main" id="{1186A08A-0B52-4768-FEDA-4E2E737ED001}"/>
              </a:ext>
            </a:extLst>
          </p:cNvPr>
          <p:cNvPicPr>
            <a:picLocks noGrp="1" noChangeAspect="1"/>
          </p:cNvPicPr>
          <p:nvPr>
            <p:ph idx="1"/>
          </p:nvPr>
        </p:nvPicPr>
        <p:blipFill>
          <a:blip r:embed="rId2"/>
          <a:stretch>
            <a:fillRect/>
          </a:stretch>
        </p:blipFill>
        <p:spPr>
          <a:xfrm>
            <a:off x="3932728" y="1746942"/>
            <a:ext cx="4159307" cy="5045524"/>
          </a:xfrm>
        </p:spPr>
      </p:pic>
    </p:spTree>
    <p:extLst>
      <p:ext uri="{BB962C8B-B14F-4D97-AF65-F5344CB8AC3E}">
        <p14:creationId xmlns:p14="http://schemas.microsoft.com/office/powerpoint/2010/main" val="360930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52EC421-0ED1-2530-A82F-B7F87165292E}"/>
              </a:ext>
            </a:extLst>
          </p:cNvPr>
          <p:cNvPicPr>
            <a:picLocks noChangeAspect="1"/>
          </p:cNvPicPr>
          <p:nvPr/>
        </p:nvPicPr>
        <p:blipFill>
          <a:blip r:embed="rId2"/>
          <a:stretch>
            <a:fillRect/>
          </a:stretch>
        </p:blipFill>
        <p:spPr>
          <a:xfrm>
            <a:off x="1052058" y="352043"/>
            <a:ext cx="6506483" cy="5468113"/>
          </a:xfrm>
          <a:prstGeom prst="rect">
            <a:avLst/>
          </a:prstGeom>
        </p:spPr>
      </p:pic>
    </p:spTree>
    <p:extLst>
      <p:ext uri="{BB962C8B-B14F-4D97-AF65-F5344CB8AC3E}">
        <p14:creationId xmlns:p14="http://schemas.microsoft.com/office/powerpoint/2010/main" val="462985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2F491D8-56E2-0E93-581D-DC5C0C27DF82}"/>
              </a:ext>
            </a:extLst>
          </p:cNvPr>
          <p:cNvPicPr>
            <a:picLocks noChangeAspect="1"/>
          </p:cNvPicPr>
          <p:nvPr/>
        </p:nvPicPr>
        <p:blipFill>
          <a:blip r:embed="rId2"/>
          <a:stretch>
            <a:fillRect/>
          </a:stretch>
        </p:blipFill>
        <p:spPr>
          <a:xfrm>
            <a:off x="1719307" y="-104775"/>
            <a:ext cx="4543336" cy="6858000"/>
          </a:xfrm>
          <a:prstGeom prst="rect">
            <a:avLst/>
          </a:prstGeom>
        </p:spPr>
      </p:pic>
    </p:spTree>
    <p:extLst>
      <p:ext uri="{BB962C8B-B14F-4D97-AF65-F5344CB8AC3E}">
        <p14:creationId xmlns:p14="http://schemas.microsoft.com/office/powerpoint/2010/main" val="198108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F89F6D2-90AD-9F5A-6C57-3C5869AE96B7}"/>
              </a:ext>
            </a:extLst>
          </p:cNvPr>
          <p:cNvPicPr>
            <a:picLocks noChangeAspect="1"/>
          </p:cNvPicPr>
          <p:nvPr/>
        </p:nvPicPr>
        <p:blipFill>
          <a:blip r:embed="rId2"/>
          <a:stretch>
            <a:fillRect/>
          </a:stretch>
        </p:blipFill>
        <p:spPr>
          <a:xfrm>
            <a:off x="2821956" y="1488539"/>
            <a:ext cx="5019226" cy="5617784"/>
          </a:xfrm>
          <a:prstGeom prst="rect">
            <a:avLst/>
          </a:prstGeom>
        </p:spPr>
      </p:pic>
      <p:sp>
        <p:nvSpPr>
          <p:cNvPr id="5" name="Título 1">
            <a:extLst>
              <a:ext uri="{FF2B5EF4-FFF2-40B4-BE49-F238E27FC236}">
                <a16:creationId xmlns:a16="http://schemas.microsoft.com/office/drawing/2014/main" id="{A36AF9E4-DF7D-EF1F-5FB9-FB88F20D39B4}"/>
              </a:ext>
            </a:extLst>
          </p:cNvPr>
          <p:cNvSpPr txBox="1">
            <a:spLocks/>
          </p:cNvSpPr>
          <p:nvPr/>
        </p:nvSpPr>
        <p:spPr>
          <a:xfrm>
            <a:off x="990600" y="5175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s-ES" sz="1200" b="0" i="0" dirty="0">
                <a:effectLst/>
                <a:highlight>
                  <a:srgbClr val="FFFF00"/>
                </a:highlight>
                <a:latin typeface="Arial" panose="020B0604020202020204" pitchFamily="34" charset="0"/>
                <a:cs typeface="Arial" panose="020B0604020202020204" pitchFamily="34" charset="0"/>
              </a:rPr>
              <a:t>E) </a:t>
            </a:r>
            <a:r>
              <a:rPr lang="es-ES" sz="1200" b="0" i="0" dirty="0">
                <a:effectLst/>
                <a:latin typeface="Arial" panose="020B0604020202020204" pitchFamily="34" charset="0"/>
                <a:cs typeface="Arial" panose="020B0604020202020204" pitchFamily="34" charset="0"/>
              </a:rPr>
              <a:t>Todos los registros en la tabla se actualizarán con los mismos valores.</a:t>
            </a:r>
          </a:p>
          <a:p>
            <a:pPr algn="l"/>
            <a:r>
              <a:rPr lang="es-ES" sz="1200" b="0" i="0" dirty="0">
                <a:effectLst/>
                <a:latin typeface="Arial" panose="020B0604020202020204" pitchFamily="34" charset="0"/>
                <a:cs typeface="Arial" panose="020B0604020202020204" pitchFamily="34" charset="0"/>
              </a:rPr>
              <a:t>Esto significa que la declaración UPDATE actuará en </a:t>
            </a:r>
            <a:r>
              <a:rPr lang="es-ES" sz="1200" b="1" i="0" dirty="0">
                <a:effectLst/>
                <a:latin typeface="Arial" panose="020B0604020202020204" pitchFamily="34" charset="0"/>
                <a:cs typeface="Arial" panose="020B0604020202020204" pitchFamily="34" charset="0"/>
              </a:rPr>
              <a:t>todos</a:t>
            </a:r>
            <a:r>
              <a:rPr lang="es-ES" sz="1200" b="0" i="0" dirty="0">
                <a:effectLst/>
                <a:latin typeface="Arial" panose="020B0604020202020204" pitchFamily="34" charset="0"/>
                <a:cs typeface="Arial" panose="020B0604020202020204" pitchFamily="34" charset="0"/>
              </a:rPr>
              <a:t> los registros de la tabla, cambiando los valores de acuerdo con los datos proporcionados en la sentencia SQL. Es importante tener cuidado al omitir la cláusula WHERE, ya que puede resultar en una actualización masiva e involuntaria de todos los registros de la tabla con los mismos valores, lo cual podría ser problemático y llevar a cambios no deseados en los datos.</a:t>
            </a:r>
          </a:p>
        </p:txBody>
      </p:sp>
    </p:spTree>
    <p:extLst>
      <p:ext uri="{BB962C8B-B14F-4D97-AF65-F5344CB8AC3E}">
        <p14:creationId xmlns:p14="http://schemas.microsoft.com/office/powerpoint/2010/main" val="25863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D5183AF-8C7B-B931-B15D-CF44CA48E411}"/>
              </a:ext>
            </a:extLst>
          </p:cNvPr>
          <p:cNvPicPr>
            <a:picLocks noChangeAspect="1"/>
          </p:cNvPicPr>
          <p:nvPr/>
        </p:nvPicPr>
        <p:blipFill>
          <a:blip r:embed="rId2"/>
          <a:stretch>
            <a:fillRect/>
          </a:stretch>
        </p:blipFill>
        <p:spPr>
          <a:xfrm>
            <a:off x="3380738" y="938676"/>
            <a:ext cx="4787458" cy="5595642"/>
          </a:xfrm>
          <a:prstGeom prst="rect">
            <a:avLst/>
          </a:prstGeom>
        </p:spPr>
      </p:pic>
      <p:sp>
        <p:nvSpPr>
          <p:cNvPr id="8" name="Rectangle 2">
            <a:extLst>
              <a:ext uri="{FF2B5EF4-FFF2-40B4-BE49-F238E27FC236}">
                <a16:creationId xmlns:a16="http://schemas.microsoft.com/office/drawing/2014/main" id="{B51023FC-A44F-57A7-5440-CC7BDDA82BB2}"/>
              </a:ext>
            </a:extLst>
          </p:cNvPr>
          <p:cNvSpPr>
            <a:spLocks noChangeArrowheads="1"/>
          </p:cNvSpPr>
          <p:nvPr/>
        </p:nvSpPr>
        <p:spPr bwMode="auto">
          <a:xfrm>
            <a:off x="1268700" y="415688"/>
            <a:ext cx="988212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rgbClr val="1F1F1F"/>
                </a:solidFill>
                <a:effectLst/>
                <a:highlight>
                  <a:srgbClr val="FFFF00"/>
                </a:highlight>
                <a:latin typeface="Google Sans"/>
              </a:rPr>
              <a:t>(D). </a:t>
            </a:r>
            <a:r>
              <a:rPr kumimoji="0" lang="es-CO" altLang="es-CO" sz="1200" b="0" i="0" u="none" strike="noStrike" cap="none" normalizeH="0" baseline="0" dirty="0">
                <a:ln>
                  <a:noFill/>
                </a:ln>
                <a:solidFill>
                  <a:srgbClr val="1F1F1F"/>
                </a:solidFill>
                <a:effectLst/>
                <a:latin typeface="Google Sans"/>
              </a:rPr>
              <a:t>En Python, la función </a:t>
            </a:r>
            <a:r>
              <a:rPr kumimoji="0" lang="es-CO" altLang="es-CO" sz="1000" b="0" i="0" u="none" strike="noStrike" cap="none" normalizeH="0" baseline="0" dirty="0">
                <a:ln>
                  <a:noFill/>
                </a:ln>
                <a:solidFill>
                  <a:schemeClr val="tx1"/>
                </a:solidFill>
                <a:effectLst/>
                <a:latin typeface="Google Sans Mono"/>
              </a:rPr>
              <a:t>mean()</a:t>
            </a:r>
            <a:r>
              <a:rPr kumimoji="0" lang="es-CO" altLang="es-CO" sz="1200" b="0" i="0" u="none" strike="noStrike" cap="none" normalizeH="0" baseline="0" dirty="0">
                <a:ln>
                  <a:noFill/>
                </a:ln>
                <a:solidFill>
                  <a:srgbClr val="1F1F1F"/>
                </a:solidFill>
                <a:effectLst/>
                <a:latin typeface="Google Sans"/>
              </a:rPr>
              <a:t> se utiliza para calcular la media de una lista de números. La función </a:t>
            </a:r>
            <a:r>
              <a:rPr kumimoji="0" lang="es-CO" altLang="es-CO" sz="1000" b="0" i="0" u="none" strike="noStrike" cap="none" normalizeH="0" baseline="0" dirty="0">
                <a:ln>
                  <a:noFill/>
                </a:ln>
                <a:solidFill>
                  <a:schemeClr val="tx1"/>
                </a:solidFill>
                <a:effectLst/>
                <a:latin typeface="Google Sans Mono"/>
              </a:rPr>
              <a:t>mean()</a:t>
            </a:r>
            <a:r>
              <a:rPr kumimoji="0" lang="es-CO" altLang="es-CO" sz="1200" b="0" i="0" u="none" strike="noStrike" cap="none" normalizeH="0" baseline="0" dirty="0">
                <a:ln>
                  <a:noFill/>
                </a:ln>
                <a:solidFill>
                  <a:srgbClr val="1F1F1F"/>
                </a:solidFill>
                <a:effectLst/>
                <a:latin typeface="Google Sans"/>
              </a:rPr>
              <a:t> toma una lista de números como argumento y devuelve el promedio de los números en la lista.</a:t>
            </a:r>
            <a:r>
              <a:rPr kumimoji="0" lang="es-CO" altLang="es-CO" sz="800" b="0" i="0" u="none" strike="noStrike" cap="none" normalizeH="0" baseline="0" dirty="0">
                <a:ln>
                  <a:noFill/>
                </a:ln>
                <a:solidFill>
                  <a:schemeClr val="tx1"/>
                </a:solidFill>
                <a:effectLst/>
              </a:rPr>
              <a:t> </a:t>
            </a:r>
            <a:br>
              <a:rPr kumimoji="0" lang="es-CO" altLang="es-CO" sz="800" b="0" i="0" u="none" strike="noStrike" cap="none" normalizeH="0" baseline="0" dirty="0">
                <a:ln>
                  <a:noFill/>
                </a:ln>
                <a:solidFill>
                  <a:schemeClr val="tx1"/>
                </a:solidFill>
                <a:effectLst/>
              </a:rPr>
            </a:br>
            <a:r>
              <a:rPr lang="es-CO" sz="1200" dirty="0">
                <a:solidFill>
                  <a:srgbClr val="1F1F1F"/>
                </a:solidFill>
                <a:latin typeface="Google Sans"/>
              </a:rPr>
              <a:t>lista = [1, 2, 3, 4, 5] media = mean(lista) </a:t>
            </a:r>
            <a:r>
              <a:rPr lang="es-CO" sz="1200" dirty="0" err="1">
                <a:solidFill>
                  <a:srgbClr val="1F1F1F"/>
                </a:solidFill>
                <a:latin typeface="Google Sans"/>
              </a:rPr>
              <a:t>print</a:t>
            </a:r>
            <a:r>
              <a:rPr lang="es-CO" sz="1200" dirty="0">
                <a:solidFill>
                  <a:srgbClr val="1F1F1F"/>
                </a:solidFill>
                <a:latin typeface="Google Sans"/>
              </a:rPr>
              <a:t>(media)</a:t>
            </a:r>
            <a:endParaRPr lang="es-CO" altLang="es-CO" sz="1200" dirty="0">
              <a:solidFill>
                <a:srgbClr val="1F1F1F"/>
              </a:solidFill>
              <a:latin typeface="Google Sans"/>
            </a:endParaRPr>
          </a:p>
        </p:txBody>
      </p:sp>
    </p:spTree>
    <p:extLst>
      <p:ext uri="{BB962C8B-B14F-4D97-AF65-F5344CB8AC3E}">
        <p14:creationId xmlns:p14="http://schemas.microsoft.com/office/powerpoint/2010/main" val="33582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376D248-390E-CB64-A336-1B89B74BC7D0}"/>
              </a:ext>
            </a:extLst>
          </p:cNvPr>
          <p:cNvPicPr>
            <a:picLocks noChangeAspect="1"/>
          </p:cNvPicPr>
          <p:nvPr/>
        </p:nvPicPr>
        <p:blipFill>
          <a:blip r:embed="rId2"/>
          <a:stretch>
            <a:fillRect/>
          </a:stretch>
        </p:blipFill>
        <p:spPr>
          <a:xfrm>
            <a:off x="3637674" y="1915549"/>
            <a:ext cx="4446270" cy="4426826"/>
          </a:xfrm>
          <a:prstGeom prst="rect">
            <a:avLst/>
          </a:prstGeom>
        </p:spPr>
      </p:pic>
      <p:sp>
        <p:nvSpPr>
          <p:cNvPr id="4" name="Rectangle 1">
            <a:extLst>
              <a:ext uri="{FF2B5EF4-FFF2-40B4-BE49-F238E27FC236}">
                <a16:creationId xmlns:a16="http://schemas.microsoft.com/office/drawing/2014/main" id="{3D33BAB7-7A01-8FDA-2DAE-6F55AF30B821}"/>
              </a:ext>
            </a:extLst>
          </p:cNvPr>
          <p:cNvSpPr>
            <a:spLocks noChangeArrowheads="1"/>
          </p:cNvSpPr>
          <p:nvPr/>
        </p:nvSpPr>
        <p:spPr bwMode="auto">
          <a:xfrm>
            <a:off x="1853077" y="496014"/>
            <a:ext cx="984800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a:ln>
                  <a:noFill/>
                </a:ln>
                <a:solidFill>
                  <a:schemeClr val="tx1"/>
                </a:solidFill>
                <a:effectLst/>
                <a:highlight>
                  <a:srgbClr val="FFFF00"/>
                </a:highlight>
                <a:cs typeface="Arial" panose="020B0604020202020204" pitchFamily="34" charset="0"/>
              </a:rPr>
              <a:t>C. </a:t>
            </a:r>
            <a:r>
              <a:rPr kumimoji="0" lang="es-CO" altLang="es-CO" sz="1400" b="1" i="0" u="none" strike="noStrike" cap="none" normalizeH="0" baseline="0" dirty="0">
                <a:ln>
                  <a:noFill/>
                </a:ln>
                <a:solidFill>
                  <a:schemeClr val="tx1"/>
                </a:solidFill>
                <a:effectLst/>
                <a:cs typeface="Arial" panose="020B0604020202020204" pitchFamily="34" charset="0"/>
              </a:rPr>
              <a:t>SELECT curso, AVG(</a:t>
            </a:r>
            <a:r>
              <a:rPr kumimoji="0" lang="es-CO" altLang="es-CO" sz="1400" b="1" i="0" u="none" strike="noStrike" cap="none" normalizeH="0" baseline="0" dirty="0" err="1">
                <a:ln>
                  <a:noFill/>
                </a:ln>
                <a:solidFill>
                  <a:schemeClr val="tx1"/>
                </a:solidFill>
                <a:effectLst/>
                <a:cs typeface="Arial" panose="020B0604020202020204" pitchFamily="34" charset="0"/>
              </a:rPr>
              <a:t>nota_final</a:t>
            </a:r>
            <a:r>
              <a:rPr kumimoji="0" lang="es-CO" altLang="es-CO" sz="1400" b="1" i="0" u="none" strike="noStrike" cap="none" normalizeH="0" baseline="0" dirty="0">
                <a:ln>
                  <a:noFill/>
                </a:ln>
                <a:solidFill>
                  <a:schemeClr val="tx1"/>
                </a:solidFill>
                <a:effectLst/>
                <a:cs typeface="Arial" panose="020B0604020202020204" pitchFamily="34" charset="0"/>
              </a:rPr>
              <a:t>) FROM estudiantes GROUP BY curso</a:t>
            </a:r>
            <a:endParaRPr kumimoji="0" lang="es-CO" altLang="es-CO" sz="1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a:ln>
                  <a:noFill/>
                </a:ln>
                <a:solidFill>
                  <a:schemeClr val="tx1"/>
                </a:solidFill>
                <a:effectLst/>
                <a:cs typeface="Arial" panose="020B0604020202020204" pitchFamily="34" charset="0"/>
              </a:rPr>
              <a:t>Esta consulta utiliza la función de agregación AVG() que calcula la media (promedio) de la columna "</a:t>
            </a:r>
            <a:r>
              <a:rPr kumimoji="0" lang="es-CO" altLang="es-CO" sz="1400" b="0" i="0" u="none" strike="noStrike" cap="none" normalizeH="0" baseline="0" dirty="0" err="1">
                <a:ln>
                  <a:noFill/>
                </a:ln>
                <a:solidFill>
                  <a:schemeClr val="tx1"/>
                </a:solidFill>
                <a:effectLst/>
                <a:cs typeface="Arial" panose="020B0604020202020204" pitchFamily="34" charset="0"/>
              </a:rPr>
              <a:t>nota_final</a:t>
            </a:r>
            <a:r>
              <a:rPr kumimoji="0" lang="es-CO" altLang="es-CO" sz="1400" b="0" i="0" u="none" strike="noStrike" cap="none" normalizeH="0" baseline="0" dirty="0">
                <a:ln>
                  <a:noFill/>
                </a:ln>
                <a:solidFill>
                  <a:schemeClr val="tx1"/>
                </a:solidFill>
                <a:effectLst/>
                <a:cs typeface="Arial" panose="020B0604020202020204" pitchFamily="34" charset="0"/>
              </a:rPr>
              <a:t>" para cada curso. Al utilizar GROUP BY curso, se agrupan los datos por curso y se calcula el promedio de las notas para cada grupo de cursos.</a:t>
            </a:r>
          </a:p>
        </p:txBody>
      </p:sp>
    </p:spTree>
    <p:extLst>
      <p:ext uri="{BB962C8B-B14F-4D97-AF65-F5344CB8AC3E}">
        <p14:creationId xmlns:p14="http://schemas.microsoft.com/office/powerpoint/2010/main" val="5859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B416824-DAE9-263A-A39F-DE0BA2606F9E}"/>
              </a:ext>
            </a:extLst>
          </p:cNvPr>
          <p:cNvPicPr>
            <a:picLocks noChangeAspect="1"/>
          </p:cNvPicPr>
          <p:nvPr/>
        </p:nvPicPr>
        <p:blipFill>
          <a:blip r:embed="rId2"/>
          <a:stretch>
            <a:fillRect/>
          </a:stretch>
        </p:blipFill>
        <p:spPr>
          <a:xfrm>
            <a:off x="2804653" y="1704479"/>
            <a:ext cx="5028437" cy="4992052"/>
          </a:xfrm>
          <a:prstGeom prst="rect">
            <a:avLst/>
          </a:prstGeom>
        </p:spPr>
      </p:pic>
      <p:sp>
        <p:nvSpPr>
          <p:cNvPr id="5" name="CuadroTexto 4">
            <a:extLst>
              <a:ext uri="{FF2B5EF4-FFF2-40B4-BE49-F238E27FC236}">
                <a16:creationId xmlns:a16="http://schemas.microsoft.com/office/drawing/2014/main" id="{153856F7-19DF-A200-15DF-47149639B373}"/>
              </a:ext>
            </a:extLst>
          </p:cNvPr>
          <p:cNvSpPr txBox="1"/>
          <p:nvPr/>
        </p:nvSpPr>
        <p:spPr>
          <a:xfrm>
            <a:off x="1723605" y="508445"/>
            <a:ext cx="9127816" cy="923330"/>
          </a:xfrm>
          <a:prstGeom prst="rect">
            <a:avLst/>
          </a:prstGeom>
          <a:noFill/>
        </p:spPr>
        <p:txBody>
          <a:bodyPr wrap="square">
            <a:spAutoFit/>
          </a:bodyPr>
          <a:lstStyle/>
          <a:p>
            <a:pPr algn="l"/>
            <a:r>
              <a:rPr lang="es-ES" b="0" i="0" dirty="0">
                <a:effectLst/>
                <a:highlight>
                  <a:srgbClr val="FFFF00"/>
                </a:highlight>
                <a:latin typeface="Söhne"/>
              </a:rPr>
              <a:t>C. </a:t>
            </a:r>
            <a:r>
              <a:rPr lang="es-ES" b="0" i="0" dirty="0">
                <a:effectLst/>
                <a:latin typeface="Söhne"/>
              </a:rPr>
              <a:t>eventos mutuamente excluyentes (es decir, eventos que no pueden ocurrir simultáneamente), la fórmula de la regla de la adición es:</a:t>
            </a:r>
          </a:p>
          <a:p>
            <a:pPr algn="l"/>
            <a:r>
              <a:rPr lang="es-ES" b="0" i="0" dirty="0">
                <a:effectLst/>
                <a:latin typeface="Söhne"/>
              </a:rPr>
              <a:t>C. </a:t>
            </a:r>
            <a:r>
              <a:rPr lang="es-ES" b="0" i="1" dirty="0">
                <a:effectLst/>
                <a:latin typeface="KaTeX_Math"/>
              </a:rPr>
              <a:t>P</a:t>
            </a:r>
            <a:r>
              <a:rPr lang="es-ES" b="0" i="0" dirty="0">
                <a:effectLst/>
                <a:latin typeface="KaTeX_Main"/>
              </a:rPr>
              <a:t>(</a:t>
            </a:r>
            <a:r>
              <a:rPr lang="es-ES" b="0" i="1" dirty="0">
                <a:effectLst/>
                <a:latin typeface="KaTeX_Math"/>
              </a:rPr>
              <a:t>A</a:t>
            </a:r>
            <a:r>
              <a:rPr lang="es-ES" b="0" i="0" dirty="0">
                <a:effectLst/>
                <a:latin typeface="KaTeX_Main"/>
              </a:rPr>
              <a:t>∪</a:t>
            </a:r>
            <a:r>
              <a:rPr lang="es-ES" b="0" i="1" dirty="0">
                <a:effectLst/>
                <a:latin typeface="KaTeX_Math"/>
              </a:rPr>
              <a:t>B</a:t>
            </a:r>
            <a:r>
              <a:rPr lang="es-ES" b="0" i="0" dirty="0">
                <a:effectLst/>
                <a:latin typeface="KaTeX_Main"/>
              </a:rPr>
              <a:t>)=</a:t>
            </a:r>
            <a:r>
              <a:rPr lang="es-ES" b="0" i="1" dirty="0">
                <a:effectLst/>
                <a:latin typeface="KaTeX_Math"/>
              </a:rPr>
              <a:t>P</a:t>
            </a:r>
            <a:r>
              <a:rPr lang="es-ES" b="0" i="0" dirty="0">
                <a:effectLst/>
                <a:latin typeface="KaTeX_Main"/>
              </a:rPr>
              <a:t>(</a:t>
            </a:r>
            <a:r>
              <a:rPr lang="es-ES" b="0" i="1" dirty="0">
                <a:effectLst/>
                <a:latin typeface="KaTeX_Math"/>
              </a:rPr>
              <a:t>A</a:t>
            </a:r>
            <a:r>
              <a:rPr lang="es-ES" b="0" i="0" dirty="0">
                <a:effectLst/>
                <a:latin typeface="KaTeX_Main"/>
              </a:rPr>
              <a:t>)+</a:t>
            </a:r>
            <a:r>
              <a:rPr lang="es-ES" b="0" i="1" dirty="0">
                <a:effectLst/>
                <a:latin typeface="KaTeX_Math"/>
              </a:rPr>
              <a:t>P</a:t>
            </a:r>
            <a:r>
              <a:rPr lang="es-ES" b="0" i="0" dirty="0">
                <a:effectLst/>
                <a:latin typeface="KaTeX_Main"/>
              </a:rPr>
              <a:t>(</a:t>
            </a:r>
            <a:r>
              <a:rPr lang="es-ES" b="0" i="1" dirty="0">
                <a:effectLst/>
                <a:latin typeface="KaTeX_Math"/>
              </a:rPr>
              <a:t>B</a:t>
            </a:r>
            <a:r>
              <a:rPr lang="es-ES" b="0" i="0" dirty="0">
                <a:effectLst/>
                <a:latin typeface="KaTeX_Main"/>
              </a:rPr>
              <a:t>)</a:t>
            </a:r>
            <a:endParaRPr lang="es-ES" b="0" i="0" dirty="0">
              <a:effectLst/>
              <a:latin typeface="Söhne"/>
            </a:endParaRPr>
          </a:p>
        </p:txBody>
      </p:sp>
    </p:spTree>
    <p:extLst>
      <p:ext uri="{BB962C8B-B14F-4D97-AF65-F5344CB8AC3E}">
        <p14:creationId xmlns:p14="http://schemas.microsoft.com/office/powerpoint/2010/main" val="4222175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7B57103-086F-3750-FF98-4D5CCECB0E00}"/>
              </a:ext>
            </a:extLst>
          </p:cNvPr>
          <p:cNvPicPr>
            <a:picLocks noChangeAspect="1"/>
          </p:cNvPicPr>
          <p:nvPr/>
        </p:nvPicPr>
        <p:blipFill>
          <a:blip r:embed="rId2"/>
          <a:stretch>
            <a:fillRect/>
          </a:stretch>
        </p:blipFill>
        <p:spPr>
          <a:xfrm>
            <a:off x="2866574" y="1278543"/>
            <a:ext cx="5448619" cy="5279856"/>
          </a:xfrm>
          <a:prstGeom prst="rect">
            <a:avLst/>
          </a:prstGeom>
        </p:spPr>
      </p:pic>
      <p:sp>
        <p:nvSpPr>
          <p:cNvPr id="5" name="CuadroTexto 4">
            <a:extLst>
              <a:ext uri="{FF2B5EF4-FFF2-40B4-BE49-F238E27FC236}">
                <a16:creationId xmlns:a16="http://schemas.microsoft.com/office/drawing/2014/main" id="{99CB4515-7826-BC0D-8EA3-7E8C7883187B}"/>
              </a:ext>
            </a:extLst>
          </p:cNvPr>
          <p:cNvSpPr txBox="1"/>
          <p:nvPr/>
        </p:nvSpPr>
        <p:spPr>
          <a:xfrm>
            <a:off x="1664936" y="258526"/>
            <a:ext cx="8417740" cy="646331"/>
          </a:xfrm>
          <a:prstGeom prst="rect">
            <a:avLst/>
          </a:prstGeom>
          <a:noFill/>
        </p:spPr>
        <p:txBody>
          <a:bodyPr wrap="square">
            <a:spAutoFit/>
          </a:bodyPr>
          <a:lstStyle/>
          <a:p>
            <a:r>
              <a:rPr lang="es-ES" b="0" i="0" dirty="0">
                <a:solidFill>
                  <a:srgbClr val="0F0F0F"/>
                </a:solidFill>
                <a:effectLst/>
                <a:highlight>
                  <a:srgbClr val="FFFF00"/>
                </a:highlight>
                <a:latin typeface="Söhne"/>
              </a:rPr>
              <a:t>D. </a:t>
            </a:r>
            <a:r>
              <a:rPr lang="es-ES" b="0" i="0" dirty="0">
                <a:solidFill>
                  <a:srgbClr val="0F0F0F"/>
                </a:solidFill>
                <a:effectLst/>
                <a:latin typeface="Söhne"/>
              </a:rPr>
              <a:t>En este caso, "DATOS" tiene 5 letras en total, pero la letra "D" se repite una vez. Entonces, el número de permutaciones sería </a:t>
            </a:r>
            <a:r>
              <a:rPr lang="es-ES" b="0" i="0" dirty="0">
                <a:solidFill>
                  <a:srgbClr val="0F0F0F"/>
                </a:solidFill>
                <a:effectLst/>
                <a:latin typeface="KaTeX_Main"/>
              </a:rPr>
              <a:t>5!1!=5!=1201!5!​=5!=120</a:t>
            </a:r>
            <a:r>
              <a:rPr lang="es-ES" b="0" i="0" dirty="0">
                <a:solidFill>
                  <a:srgbClr val="0F0F0F"/>
                </a:solidFill>
                <a:effectLst/>
                <a:latin typeface="Söhne"/>
              </a:rPr>
              <a:t>.</a:t>
            </a:r>
            <a:endParaRPr lang="es-CO" dirty="0"/>
          </a:p>
        </p:txBody>
      </p:sp>
    </p:spTree>
    <p:extLst>
      <p:ext uri="{BB962C8B-B14F-4D97-AF65-F5344CB8AC3E}">
        <p14:creationId xmlns:p14="http://schemas.microsoft.com/office/powerpoint/2010/main" val="3771852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F7D9204-7361-6DC4-975C-EE2EB6617693}"/>
              </a:ext>
            </a:extLst>
          </p:cNvPr>
          <p:cNvPicPr>
            <a:picLocks noChangeAspect="1"/>
          </p:cNvPicPr>
          <p:nvPr/>
        </p:nvPicPr>
        <p:blipFill>
          <a:blip r:embed="rId2"/>
          <a:stretch>
            <a:fillRect/>
          </a:stretch>
        </p:blipFill>
        <p:spPr>
          <a:xfrm>
            <a:off x="2847521" y="1375346"/>
            <a:ext cx="5357803" cy="5216395"/>
          </a:xfrm>
          <a:prstGeom prst="rect">
            <a:avLst/>
          </a:prstGeom>
        </p:spPr>
      </p:pic>
      <p:sp>
        <p:nvSpPr>
          <p:cNvPr id="5" name="CuadroTexto 4">
            <a:extLst>
              <a:ext uri="{FF2B5EF4-FFF2-40B4-BE49-F238E27FC236}">
                <a16:creationId xmlns:a16="http://schemas.microsoft.com/office/drawing/2014/main" id="{470BF20B-D200-D051-60D3-662E13620934}"/>
              </a:ext>
            </a:extLst>
          </p:cNvPr>
          <p:cNvSpPr txBox="1"/>
          <p:nvPr/>
        </p:nvSpPr>
        <p:spPr>
          <a:xfrm>
            <a:off x="962953" y="186311"/>
            <a:ext cx="10810959" cy="1169551"/>
          </a:xfrm>
          <a:prstGeom prst="rect">
            <a:avLst/>
          </a:prstGeom>
          <a:noFill/>
        </p:spPr>
        <p:txBody>
          <a:bodyPr wrap="square">
            <a:spAutoFit/>
          </a:bodyPr>
          <a:lstStyle/>
          <a:p>
            <a:pPr algn="l"/>
            <a:r>
              <a:rPr lang="es-ES" sz="1400" b="0" i="0" dirty="0">
                <a:effectLst/>
                <a:highlight>
                  <a:srgbClr val="FFFF00"/>
                </a:highlight>
                <a:latin typeface="Söhne"/>
              </a:rPr>
              <a:t>C. </a:t>
            </a:r>
            <a:r>
              <a:rPr lang="es-ES" sz="1400" b="0" i="0" dirty="0">
                <a:effectLst/>
                <a:latin typeface="Söhne"/>
              </a:rPr>
              <a:t>La altura de una barra en un histograma se determina por la frecuencia (número de observaciones) en ese intervalo específico multiplicada por el ancho del intervalo. Esto se hace para crear una representación visual de la distribución de los datos, donde la altura de las barras indica la densidad o cantidad de datos que caen dentro de cada intervalo.</a:t>
            </a:r>
          </a:p>
          <a:p>
            <a:pPr algn="l"/>
            <a:r>
              <a:rPr lang="es-ES" sz="1400" b="0" i="0" dirty="0">
                <a:effectLst/>
                <a:latin typeface="Söhne"/>
              </a:rPr>
              <a:t>La fórmula sería:</a:t>
            </a:r>
          </a:p>
          <a:p>
            <a:pPr algn="l"/>
            <a:r>
              <a:rPr lang="es-ES" sz="1400" b="0" i="0" dirty="0">
                <a:effectLst/>
                <a:latin typeface="Söhne"/>
              </a:rPr>
              <a:t>Altura de la barra = Frecuencia del intervalo * Ancho del intervalo</a:t>
            </a:r>
          </a:p>
        </p:txBody>
      </p:sp>
    </p:spTree>
    <p:extLst>
      <p:ext uri="{BB962C8B-B14F-4D97-AF65-F5344CB8AC3E}">
        <p14:creationId xmlns:p14="http://schemas.microsoft.com/office/powerpoint/2010/main" val="32140322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1020</Words>
  <Application>Microsoft Office PowerPoint</Application>
  <PresentationFormat>Panorámica</PresentationFormat>
  <Paragraphs>35</Paragraphs>
  <Slides>31</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31</vt:i4>
      </vt:variant>
    </vt:vector>
  </HeadingPairs>
  <TitlesOfParts>
    <vt:vector size="41" baseType="lpstr">
      <vt:lpstr>Arial</vt:lpstr>
      <vt:lpstr>Arial Unicode MS</vt:lpstr>
      <vt:lpstr>Calibri</vt:lpstr>
      <vt:lpstr>Calibri Light</vt:lpstr>
      <vt:lpstr>Google Sans</vt:lpstr>
      <vt:lpstr>Google Sans Mono</vt:lpstr>
      <vt:lpstr>KaTeX_Main</vt:lpstr>
      <vt:lpstr>KaTeX_Math</vt:lpstr>
      <vt:lpstr>Söhne</vt:lpstr>
      <vt:lpstr>Tema de Office</vt:lpstr>
      <vt:lpstr>Presentación de PowerPoint</vt:lpstr>
      <vt:lpstr>(C). La distribución de frecuencias es una herramienta útil en el análisis de datos porque permite identificar patrones y tendencias en los datos. Al organizar los datos en categorías de frecuencia, es posible ver cómo se distribuyen los datos y cómo se relacionan entre sí. Esto puede ser útil para comprender mejor los datos y para tomar decisiones informadas.</vt:lpstr>
      <vt:lpstr>A) La mediana es la medida de tendencia central más apropiada cuando hay valores extremos presentes en un conjunto de datos, ya que es menos sensible a su impacto, a diferencia de la media.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Melanny Vj</dc:creator>
  <cp:lastModifiedBy>Melanny Vj</cp:lastModifiedBy>
  <cp:revision>1</cp:revision>
  <dcterms:created xsi:type="dcterms:W3CDTF">2023-11-17T18:29:36Z</dcterms:created>
  <dcterms:modified xsi:type="dcterms:W3CDTF">2023-11-21T21:50:35Z</dcterms:modified>
</cp:coreProperties>
</file>