
<file path=[Content_Types].xml><?xml version="1.0" encoding="utf-8"?>
<Types xmlns="http://schemas.openxmlformats.org/package/2006/content-types">
  <Default Extension="xml" ContentType="application/xml"/>
  <Default Extension="pn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notesSlides/notesSlide2.xml" ContentType="application/vnd.openxmlformats-officedocument.presentationml.notesSlide+xml"/>
  <Override PartName="/ppt/media/image11.pn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6"/>
  </p:notesMasterIdLst>
  <p:sldIdLst>
    <p:sldId id="256" r:id="rId2"/>
    <p:sldId id="310" r:id="rId3"/>
    <p:sldId id="311" r:id="rId4"/>
    <p:sldId id="312" r:id="rId5"/>
    <p:sldId id="332" r:id="rId6"/>
    <p:sldId id="313" r:id="rId7"/>
    <p:sldId id="315" r:id="rId8"/>
    <p:sldId id="331" r:id="rId9"/>
    <p:sldId id="317" r:id="rId10"/>
    <p:sldId id="318" r:id="rId11"/>
    <p:sldId id="319" r:id="rId12"/>
    <p:sldId id="320" r:id="rId13"/>
    <p:sldId id="333" r:id="rId14"/>
    <p:sldId id="334" r:id="rId15"/>
    <p:sldId id="335" r:id="rId16"/>
    <p:sldId id="324" r:id="rId17"/>
    <p:sldId id="322" r:id="rId18"/>
    <p:sldId id="326" r:id="rId19"/>
    <p:sldId id="325" r:id="rId20"/>
    <p:sldId id="323" r:id="rId21"/>
    <p:sldId id="328" r:id="rId22"/>
    <p:sldId id="282" r:id="rId23"/>
    <p:sldId id="330" r:id="rId24"/>
    <p:sldId id="329" r:id="rId25"/>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11824-E767-44BB-944B-D437A0AB880E}">
  <a:tblStyle styleId="{F3911824-E767-44BB-944B-D437A0AB880E}" styleName="Table_0">
    <a:wholeTbl>
      <a:tcTxStyle b="off" i="off">
        <a:font>
          <a:latin typeface="Segoe UI"/>
          <a:ea typeface="Segoe UI"/>
          <a:cs typeface="Segoe U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0F5FB"/>
          </a:solidFill>
        </a:fill>
      </a:tcStyle>
    </a:wholeTbl>
    <a:band1H>
      <a:tcStyle>
        <a:tcBdr/>
        <a:fill>
          <a:solidFill>
            <a:srgbClr val="DDEAF6"/>
          </a:solidFill>
        </a:fill>
      </a:tcStyle>
    </a:band1H>
    <a:band1V>
      <a:tcStyle>
        <a:tcBdr/>
        <a:fill>
          <a:solidFill>
            <a:srgbClr val="DDEAF6"/>
          </a:solidFill>
        </a:fill>
      </a:tcStyle>
    </a:band1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Segoe UI"/>
          <a:ea typeface="Segoe UI"/>
          <a:cs typeface="Segoe U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p:scale>
          <a:sx n="65" d="100"/>
          <a:sy n="65" d="100"/>
        </p:scale>
        <p:origin x="1856" y="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r>
              <a:rPr lang="en" sz="1800" b="0" i="0" u="none" strike="noStrike" cap="none" baseline="0"/>
              <a:t>在 “幻灯片放映”模式，单击箭头进入 PowerPoint 入门中心。</a:t>
            </a:r>
          </a:p>
        </p:txBody>
      </p:sp>
      <p:sp>
        <p:nvSpPr>
          <p:cNvPr id="480" name="Shape 4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4"/>
        <p:cNvGrpSpPr/>
        <p:nvPr/>
      </p:nvGrpSpPr>
      <p:grpSpPr>
        <a:xfrm>
          <a:off x="0" y="0"/>
          <a:ext cx="0" cy="0"/>
          <a:chOff x="0" y="0"/>
          <a:chExt cx="0" cy="0"/>
        </a:xfrm>
      </p:grpSpPr>
      <p:sp>
        <p:nvSpPr>
          <p:cNvPr id="15" name="Shape 15"/>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16" name="Shape 16"/>
          <p:cNvSpPr txBox="1">
            <a:spLocks noGrp="1"/>
          </p:cNvSpPr>
          <p:nvPr>
            <p:ph type="ctrTitle"/>
          </p:nvPr>
        </p:nvSpPr>
        <p:spPr>
          <a:xfrm>
            <a:off x="838200" y="2061006"/>
            <a:ext cx="10515599" cy="2387600"/>
          </a:xfrm>
          <a:prstGeom prst="rect">
            <a:avLst/>
          </a:prstGeom>
          <a:noFill/>
          <a:ln>
            <a:noFill/>
          </a:ln>
        </p:spPr>
        <p:txBody>
          <a:bodyPr lIns="91425" tIns="91425" rIns="91425" bIns="91425" anchor="b" anchorCtr="0"/>
          <a:lstStyle>
            <a:lvl1pPr marL="0" marR="0" indent="0" algn="l" rtl="0">
              <a:spcBef>
                <a:spcPts val="0"/>
              </a:spcBef>
              <a:buClr>
                <a:schemeClr val="lt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subTitle" idx="1"/>
          </p:nvPr>
        </p:nvSpPr>
        <p:spPr>
          <a:xfrm>
            <a:off x="838201" y="5110608"/>
            <a:ext cx="6705599" cy="1137792"/>
          </a:xfrm>
          <a:prstGeom prst="rect">
            <a:avLst/>
          </a:prstGeom>
          <a:noFill/>
          <a:ln>
            <a:noFill/>
          </a:ln>
        </p:spPr>
        <p:txBody>
          <a:bodyPr lIns="91425" tIns="91425" rIns="91425" bIns="91425" anchor="t" anchorCtr="0"/>
          <a:lstStyle>
            <a:lvl1pPr marL="0" marR="0" indent="0" algn="l" rtl="0">
              <a:lnSpc>
                <a:spcPct val="150000"/>
              </a:lnSpc>
              <a:spcBef>
                <a:spcPts val="600"/>
              </a:spcBef>
              <a:buClr>
                <a:srgbClr val="D24726"/>
              </a:buClr>
              <a:buFont typeface="Times New Roman"/>
              <a:buNone/>
              <a:defRPr/>
            </a:lvl1pPr>
            <a:lvl2pPr marL="457200" marR="0" indent="0" algn="ctr" rtl="0">
              <a:lnSpc>
                <a:spcPct val="90000"/>
              </a:lnSpc>
              <a:spcBef>
                <a:spcPts val="600"/>
              </a:spcBef>
              <a:buClr>
                <a:schemeClr val="dk1"/>
              </a:buClr>
              <a:buFont typeface="Times New Roman"/>
              <a:buNone/>
              <a:defRPr/>
            </a:lvl2pPr>
            <a:lvl3pPr marL="914400" marR="0" indent="0" algn="ctr" rtl="0">
              <a:lnSpc>
                <a:spcPct val="90000"/>
              </a:lnSpc>
              <a:spcBef>
                <a:spcPts val="540"/>
              </a:spcBef>
              <a:buClr>
                <a:schemeClr val="dk1"/>
              </a:buClr>
              <a:buFont typeface="Times New Roman"/>
              <a:buNone/>
              <a:defRPr/>
            </a:lvl3pPr>
            <a:lvl4pPr marL="1371600" marR="0" indent="0" algn="ctr" rtl="0">
              <a:lnSpc>
                <a:spcPct val="90000"/>
              </a:lnSpc>
              <a:spcBef>
                <a:spcPts val="480"/>
              </a:spcBef>
              <a:buClr>
                <a:schemeClr val="dk1"/>
              </a:buClr>
              <a:buFont typeface="Times New Roman"/>
              <a:buNone/>
              <a:defRPr/>
            </a:lvl4pPr>
            <a:lvl5pPr marL="1828800" marR="0" indent="0" algn="ctr" rtl="0">
              <a:lnSpc>
                <a:spcPct val="90000"/>
              </a:lnSpc>
              <a:spcBef>
                <a:spcPts val="480"/>
              </a:spcBef>
              <a:buClr>
                <a:schemeClr val="dk1"/>
              </a:buClr>
              <a:buFont typeface="Times New Roman"/>
              <a:buNone/>
              <a:defRPr/>
            </a:lvl5pPr>
            <a:lvl6pPr marL="2286000" marR="0" indent="0" algn="ctr" rtl="0">
              <a:lnSpc>
                <a:spcPct val="90000"/>
              </a:lnSpc>
              <a:spcBef>
                <a:spcPts val="480"/>
              </a:spcBef>
              <a:buClr>
                <a:schemeClr val="dk1"/>
              </a:buClr>
              <a:buFont typeface="Times New Roman"/>
              <a:buNone/>
              <a:defRPr/>
            </a:lvl6pPr>
            <a:lvl7pPr marL="2743200" marR="0" indent="0" algn="ctr" rtl="0">
              <a:lnSpc>
                <a:spcPct val="90000"/>
              </a:lnSpc>
              <a:spcBef>
                <a:spcPts val="480"/>
              </a:spcBef>
              <a:buClr>
                <a:schemeClr val="dk1"/>
              </a:buClr>
              <a:buFont typeface="Times New Roman"/>
              <a:buNone/>
              <a:defRPr/>
            </a:lvl7pPr>
            <a:lvl8pPr marL="3200400" marR="0" indent="0" algn="ctr" rtl="0">
              <a:lnSpc>
                <a:spcPct val="90000"/>
              </a:lnSpc>
              <a:spcBef>
                <a:spcPts val="480"/>
              </a:spcBef>
              <a:buClr>
                <a:schemeClr val="dk1"/>
              </a:buClr>
              <a:buFont typeface="Times New Roman"/>
              <a:buNone/>
              <a:defRPr/>
            </a:lvl8pPr>
            <a:lvl9pPr marL="3657600" marR="0" indent="0" algn="ctr" rtl="0">
              <a:lnSpc>
                <a:spcPct val="90000"/>
              </a:lnSpc>
              <a:spcBef>
                <a:spcPts val="480"/>
              </a:spcBef>
              <a:buClr>
                <a:schemeClr val="dk1"/>
              </a:buClr>
              <a:buFont typeface="Times New Roman"/>
              <a:buNone/>
              <a:defRPr/>
            </a:lvl9pPr>
          </a:lstStyle>
          <a:p>
            <a:endParaRPr/>
          </a:p>
        </p:txBody>
      </p:sp>
      <p:sp>
        <p:nvSpPr>
          <p:cNvPr id="18" name="Shape 18"/>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2"/>
        <p:cNvGrpSpPr/>
        <p:nvPr/>
      </p:nvGrpSpPr>
      <p:grpSpPr>
        <a:xfrm>
          <a:off x="0" y="0"/>
          <a:ext cx="0" cy="0"/>
          <a:chOff x="0" y="0"/>
          <a:chExt cx="0" cy="0"/>
        </a:xfrm>
      </p:grpSpPr>
      <p:sp>
        <p:nvSpPr>
          <p:cNvPr id="23" name="Shape 23"/>
          <p:cNvSpPr/>
          <p:nvPr/>
        </p:nvSpPr>
        <p:spPr>
          <a:xfrm>
            <a:off x="0" y="664237"/>
            <a:ext cx="9894498" cy="560717"/>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24" name="Shape 24"/>
          <p:cNvSpPr txBox="1">
            <a:spLocks noGrp="1"/>
          </p:cNvSpPr>
          <p:nvPr>
            <p:ph type="title"/>
          </p:nvPr>
        </p:nvSpPr>
        <p:spPr>
          <a:xfrm>
            <a:off x="604433" y="648150"/>
            <a:ext cx="10749366" cy="56071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838200" y="1825625"/>
            <a:ext cx="4167752" cy="4351338"/>
          </a:xfrm>
          <a:prstGeom prst="rect">
            <a:avLst/>
          </a:prstGeom>
          <a:noFill/>
          <a:ln>
            <a:noFill/>
          </a:ln>
        </p:spPr>
        <p:txBody>
          <a:bodyPr lIns="91425" tIns="91425" rIns="91425" bIns="91425" anchor="t" anchorCtr="0"/>
          <a:lstStyle>
            <a:lvl1pPr marL="0" indent="0" rtl="0">
              <a:lnSpc>
                <a:spcPct val="150000"/>
              </a:lnSpc>
              <a:spcBef>
                <a:spcPts val="0"/>
              </a:spcBef>
              <a:spcAft>
                <a:spcPts val="1200"/>
              </a:spcAft>
              <a:buClr>
                <a:srgbClr val="7F7F7F"/>
              </a:buClr>
              <a:buNone/>
              <a:defRPr/>
            </a:lvl1pPr>
            <a:lvl2pPr rtl="0">
              <a:lnSpc>
                <a:spcPct val="150000"/>
              </a:lnSpc>
              <a:spcBef>
                <a:spcPts val="0"/>
              </a:spcBef>
              <a:spcAft>
                <a:spcPts val="1200"/>
              </a:spcAft>
              <a:defRPr/>
            </a:lvl2pPr>
            <a:lvl3pPr rtl="0">
              <a:lnSpc>
                <a:spcPct val="150000"/>
              </a:lnSpc>
              <a:spcBef>
                <a:spcPts val="0"/>
              </a:spcBef>
              <a:spcAft>
                <a:spcPts val="1200"/>
              </a:spcAft>
              <a:defRPr/>
            </a:lvl3pPr>
            <a:lvl4pPr rtl="0">
              <a:lnSpc>
                <a:spcPct val="150000"/>
              </a:lnSpc>
              <a:spcBef>
                <a:spcPts val="0"/>
              </a:spcBef>
              <a:spcAft>
                <a:spcPts val="1200"/>
              </a:spcAft>
              <a:defRPr/>
            </a:lvl4pPr>
            <a:lvl5pPr rtl="0">
              <a:lnSpc>
                <a:spcPct val="150000"/>
              </a:lnSpc>
              <a:spcBef>
                <a:spcPts val="0"/>
              </a:spcBef>
              <a:spcAft>
                <a:spcPts val="1200"/>
              </a:spcAft>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2"/>
          <a:srcRect/>
          <a:stretch/>
        </p:blipFill>
        <p:spPr>
          <a:xfrm>
            <a:off x="10101157" y="695675"/>
            <a:ext cx="1556385" cy="497839"/>
          </a:xfrm>
          <a:prstGeom prst="rect">
            <a:avLst/>
          </a:prstGeom>
          <a:noFill/>
          <a:ln>
            <a:noFill/>
          </a:ln>
        </p:spPr>
      </p:pic>
      <p:sp>
        <p:nvSpPr>
          <p:cNvPr id="30" name="Shape 30"/>
          <p:cNvSpPr/>
          <p:nvPr/>
        </p:nvSpPr>
        <p:spPr>
          <a:xfrm>
            <a:off x="11792309" y="664237"/>
            <a:ext cx="399690" cy="560717"/>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31"/>
        <p:cNvGrpSpPr/>
        <p:nvPr/>
      </p:nvGrpSpPr>
      <p:grpSpPr>
        <a:xfrm>
          <a:off x="0" y="0"/>
          <a:ext cx="0" cy="0"/>
          <a:chOff x="0" y="0"/>
          <a:chExt cx="0" cy="0"/>
        </a:xfrm>
      </p:grpSpPr>
      <p:sp>
        <p:nvSpPr>
          <p:cNvPr id="32" name="Shape 32"/>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33" name="Shape 33"/>
          <p:cNvSpPr txBox="1">
            <a:spLocks noGrp="1"/>
          </p:cNvSpPr>
          <p:nvPr>
            <p:ph type="title"/>
          </p:nvPr>
        </p:nvSpPr>
        <p:spPr>
          <a:xfrm>
            <a:off x="838200" y="2402238"/>
            <a:ext cx="4508715" cy="2187227"/>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6323307" y="2402236"/>
            <a:ext cx="5269423" cy="2187225"/>
          </a:xfrm>
          <a:prstGeom prst="rect">
            <a:avLst/>
          </a:prstGeom>
          <a:noFill/>
          <a:ln>
            <a:noFill/>
          </a:ln>
        </p:spPr>
        <p:txBody>
          <a:bodyPr lIns="91425" tIns="91425" rIns="91425" bIns="91425" anchor="ctr" anchorCtr="0"/>
          <a:lstStyle>
            <a:lvl1pPr marL="0" indent="0" rtl="0">
              <a:lnSpc>
                <a:spcPct val="150000"/>
              </a:lnSpc>
              <a:spcBef>
                <a:spcPts val="0"/>
              </a:spcBef>
              <a:buClr>
                <a:schemeClr val="lt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35" name="Shape 3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39" name="Shape 3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50"/>
        <p:cNvGrpSpPr/>
        <p:nvPr/>
      </p:nvGrpSpPr>
      <p:grpSpPr>
        <a:xfrm>
          <a:off x="0" y="0"/>
          <a:ext cx="0" cy="0"/>
          <a:chOff x="0" y="0"/>
          <a:chExt cx="0" cy="0"/>
        </a:xfrm>
      </p:grpSpPr>
      <p:sp>
        <p:nvSpPr>
          <p:cNvPr id="51" name="Shape 51"/>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52" name="Shape 52"/>
          <p:cNvSpPr txBox="1">
            <a:spLocks noGrp="1"/>
          </p:cNvSpPr>
          <p:nvPr>
            <p:ph type="title"/>
          </p:nvPr>
        </p:nvSpPr>
        <p:spPr>
          <a:xfrm>
            <a:off x="609600" y="0"/>
            <a:ext cx="10737851"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831850" y="1489075"/>
            <a:ext cx="5156199"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4" name="Shape 54"/>
          <p:cNvSpPr txBox="1">
            <a:spLocks noGrp="1"/>
          </p:cNvSpPr>
          <p:nvPr>
            <p:ph type="body" idx="2"/>
          </p:nvPr>
        </p:nvSpPr>
        <p:spPr>
          <a:xfrm>
            <a:off x="831850" y="2193926"/>
            <a:ext cx="5156199"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3"/>
          </p:nvPr>
        </p:nvSpPr>
        <p:spPr>
          <a:xfrm>
            <a:off x="6189664" y="1489075"/>
            <a:ext cx="5157787"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6" name="Shape 56"/>
          <p:cNvSpPr txBox="1">
            <a:spLocks noGrp="1"/>
          </p:cNvSpPr>
          <p:nvPr>
            <p:ph type="body" idx="4"/>
          </p:nvPr>
        </p:nvSpPr>
        <p:spPr>
          <a:xfrm>
            <a:off x="6189664" y="2193926"/>
            <a:ext cx="5157787"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61" name="Shape 61"/>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a:spLocks noGrp="1"/>
          </p:cNvSpPr>
          <p:nvPr>
            <p:ph type="pic" idx="2"/>
          </p:nvPr>
        </p:nvSpPr>
        <p:spPr>
          <a:xfrm>
            <a:off x="5183187" y="987426"/>
            <a:ext cx="6172199" cy="4873624"/>
          </a:xfrm>
          <a:prstGeom prst="rect">
            <a:avLst/>
          </a:prstGeom>
          <a:noFill/>
          <a:ln>
            <a:noFill/>
          </a:ln>
        </p:spPr>
      </p:sp>
      <p:sp>
        <p:nvSpPr>
          <p:cNvPr id="86" name="Shape 86"/>
          <p:cNvSpPr txBox="1">
            <a:spLocks noGrp="1"/>
          </p:cNvSpPr>
          <p:nvPr>
            <p:ph type="body" idx="1"/>
          </p:nvPr>
        </p:nvSpPr>
        <p:spPr>
          <a:xfrm>
            <a:off x="839787" y="2101850"/>
            <a:ext cx="3932237" cy="3759199"/>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87" name="Shape 8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9" name="Shape 8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90" name="Shape 90"/>
          <p:cNvPicPr preferRelativeResize="0"/>
          <p:nvPr/>
        </p:nvPicPr>
        <p:blipFill rotWithShape="1">
          <a:blip r:embed="rId2"/>
          <a:srcRect/>
          <a:stretch/>
        </p:blipFill>
        <p:spPr>
          <a:xfrm>
            <a:off x="10554970" y="25400"/>
            <a:ext cx="1556385" cy="49783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91"/>
        <p:cNvGrpSpPr/>
        <p:nvPr/>
      </p:nvGrpSpPr>
      <p:grpSpPr>
        <a:xfrm>
          <a:off x="0" y="0"/>
          <a:ext cx="0" cy="0"/>
          <a:chOff x="0" y="0"/>
          <a:chExt cx="0" cy="0"/>
        </a:xfrm>
      </p:grpSpPr>
      <p:sp>
        <p:nvSpPr>
          <p:cNvPr id="92" name="Shape 92"/>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93" name="Shape 93"/>
          <p:cNvSpPr txBox="1">
            <a:spLocks noGrp="1"/>
          </p:cNvSpPr>
          <p:nvPr>
            <p:ph type="title"/>
          </p:nvPr>
        </p:nvSpPr>
        <p:spPr>
          <a:xfrm>
            <a:off x="609600" y="0"/>
            <a:ext cx="10744199"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840"/>
              </a:spcBef>
              <a:buClr>
                <a:schemeClr val="dk1"/>
              </a:buClr>
              <a:buChar char="•"/>
              <a:defRPr/>
            </a:lvl1pPr>
            <a:lvl2pPr marL="685800" indent="-76200" algn="l" rtl="0">
              <a:lnSpc>
                <a:spcPct val="90000"/>
              </a:lnSpc>
              <a:spcBef>
                <a:spcPts val="720"/>
              </a:spcBef>
              <a:buClr>
                <a:schemeClr val="dk1"/>
              </a:buClr>
              <a:buChar char="•"/>
              <a:defRPr/>
            </a:lvl2pPr>
            <a:lvl3pPr marL="1143000" indent="-101600" algn="l" rtl="0">
              <a:lnSpc>
                <a:spcPct val="90000"/>
              </a:lnSpc>
              <a:spcBef>
                <a:spcPts val="600"/>
              </a:spcBef>
              <a:buClr>
                <a:schemeClr val="dk1"/>
              </a:buClr>
              <a:buChar char="•"/>
              <a:defRPr/>
            </a:lvl3pPr>
            <a:lvl4pPr marL="1600200" indent="-114300" algn="l" rtl="0">
              <a:lnSpc>
                <a:spcPct val="90000"/>
              </a:lnSpc>
              <a:spcBef>
                <a:spcPts val="540"/>
              </a:spcBef>
              <a:buClr>
                <a:schemeClr val="dk1"/>
              </a:buClr>
              <a:buChar char="•"/>
              <a:defRPr/>
            </a:lvl4pPr>
            <a:lvl5pPr marL="2057400" indent="-114300" algn="l" rtl="0">
              <a:lnSpc>
                <a:spcPct val="90000"/>
              </a:lnSpc>
              <a:spcBef>
                <a:spcPts val="540"/>
              </a:spcBef>
              <a:buClr>
                <a:schemeClr val="dk1"/>
              </a:buClr>
              <a:buChar char="•"/>
              <a:defRPr/>
            </a:lvl5pPr>
            <a:lvl6pPr marL="2514600" indent="-114300" algn="l" rtl="0">
              <a:lnSpc>
                <a:spcPct val="90000"/>
              </a:lnSpc>
              <a:spcBef>
                <a:spcPts val="540"/>
              </a:spcBef>
              <a:buClr>
                <a:schemeClr val="dk1"/>
              </a:buClr>
              <a:buChar char="•"/>
              <a:defRPr/>
            </a:lvl6pPr>
            <a:lvl7pPr marL="2971800" indent="-114300" algn="l" rtl="0">
              <a:lnSpc>
                <a:spcPct val="90000"/>
              </a:lnSpc>
              <a:spcBef>
                <a:spcPts val="540"/>
              </a:spcBef>
              <a:buClr>
                <a:schemeClr val="dk1"/>
              </a:buClr>
              <a:buChar char="•"/>
              <a:defRPr/>
            </a:lvl7pPr>
            <a:lvl8pPr marL="3429000" indent="-114300" algn="l" rtl="0">
              <a:lnSpc>
                <a:spcPct val="90000"/>
              </a:lnSpc>
              <a:spcBef>
                <a:spcPts val="540"/>
              </a:spcBef>
              <a:buClr>
                <a:schemeClr val="dk1"/>
              </a:buClr>
              <a:buChar char="•"/>
              <a:defRPr/>
            </a:lvl8pPr>
            <a:lvl9pPr marL="3886200" indent="-114300" algn="l" rtl="0">
              <a:lnSpc>
                <a:spcPct val="90000"/>
              </a:lnSpc>
              <a:spcBef>
                <a:spcPts val="540"/>
              </a:spcBef>
              <a:buClr>
                <a:schemeClr val="dk1"/>
              </a:buClr>
              <a:buChar char="•"/>
              <a:defRPr/>
            </a:lvl9pPr>
          </a:lstStyle>
          <a:p>
            <a:endParaRPr/>
          </a:p>
        </p:txBody>
      </p:sp>
      <p:sp>
        <p:nvSpPr>
          <p:cNvPr id="95" name="Shape 9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6" name="Shape 9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7" name="Shape 9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99" name="Shape 9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38200" y="365127"/>
            <a:ext cx="10515599" cy="1325562"/>
          </a:xfrm>
          <a:prstGeom prst="rect">
            <a:avLst/>
          </a:prstGeom>
          <a:noFill/>
          <a:ln>
            <a:noFill/>
          </a:ln>
        </p:spPr>
        <p:txBody>
          <a:bodyPr lIns="91425" tIns="91425" rIns="91425" bIns="91425" anchor="ctr" anchorCtr="0"/>
          <a:lstStyle>
            <a:lvl1pPr marL="0" marR="0" indent="0" algn="l" rtl="0">
              <a:spcBef>
                <a:spcPts val="0"/>
              </a:spcBef>
              <a:buClr>
                <a:schemeClr val="dk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840"/>
              </a:spcBef>
              <a:buClr>
                <a:schemeClr val="dk1"/>
              </a:buClr>
              <a:buFont typeface="Times New Roman"/>
              <a:buChar char="•"/>
              <a:defRPr/>
            </a:lvl1pPr>
            <a:lvl2pPr marL="685800" marR="0" indent="-76200" algn="l" rtl="0">
              <a:lnSpc>
                <a:spcPct val="90000"/>
              </a:lnSpc>
              <a:spcBef>
                <a:spcPts val="720"/>
              </a:spcBef>
              <a:buClr>
                <a:schemeClr val="dk1"/>
              </a:buClr>
              <a:buFont typeface="Times New Roman"/>
              <a:buChar char="•"/>
              <a:defRPr/>
            </a:lvl2pPr>
            <a:lvl3pPr marL="1143000" marR="0" indent="-101600" algn="l" rtl="0">
              <a:lnSpc>
                <a:spcPct val="90000"/>
              </a:lnSpc>
              <a:spcBef>
                <a:spcPts val="600"/>
              </a:spcBef>
              <a:buClr>
                <a:schemeClr val="dk1"/>
              </a:buClr>
              <a:buFont typeface="Times New Roman"/>
              <a:buChar char="•"/>
              <a:defRPr/>
            </a:lvl3pPr>
            <a:lvl4pPr marL="1600200" marR="0" indent="-114300" algn="l" rtl="0">
              <a:lnSpc>
                <a:spcPct val="90000"/>
              </a:lnSpc>
              <a:spcBef>
                <a:spcPts val="540"/>
              </a:spcBef>
              <a:buClr>
                <a:schemeClr val="dk1"/>
              </a:buClr>
              <a:buFont typeface="Times New Roman"/>
              <a:buChar char="•"/>
              <a:defRPr/>
            </a:lvl4pPr>
            <a:lvl5pPr marL="2057400" marR="0" indent="-114300" algn="l" rtl="0">
              <a:lnSpc>
                <a:spcPct val="90000"/>
              </a:lnSpc>
              <a:spcBef>
                <a:spcPts val="540"/>
              </a:spcBef>
              <a:buClr>
                <a:schemeClr val="dk1"/>
              </a:buClr>
              <a:buFont typeface="Times New Roman"/>
              <a:buChar char="•"/>
              <a:defRPr/>
            </a:lvl5pPr>
            <a:lvl6pPr marL="2514600" marR="0" indent="-114300" algn="l" rtl="0">
              <a:lnSpc>
                <a:spcPct val="90000"/>
              </a:lnSpc>
              <a:spcBef>
                <a:spcPts val="540"/>
              </a:spcBef>
              <a:buClr>
                <a:schemeClr val="dk1"/>
              </a:buClr>
              <a:buFont typeface="Times New Roman"/>
              <a:buChar char="•"/>
              <a:defRPr/>
            </a:lvl6pPr>
            <a:lvl7pPr marL="2971800" marR="0" indent="-114300" algn="l" rtl="0">
              <a:lnSpc>
                <a:spcPct val="90000"/>
              </a:lnSpc>
              <a:spcBef>
                <a:spcPts val="540"/>
              </a:spcBef>
              <a:buClr>
                <a:schemeClr val="dk1"/>
              </a:buClr>
              <a:buFont typeface="Times New Roman"/>
              <a:buChar char="•"/>
              <a:defRPr/>
            </a:lvl7pPr>
            <a:lvl8pPr marL="3429000" marR="0" indent="-114300" algn="l" rtl="0">
              <a:lnSpc>
                <a:spcPct val="90000"/>
              </a:lnSpc>
              <a:spcBef>
                <a:spcPts val="540"/>
              </a:spcBef>
              <a:buClr>
                <a:schemeClr val="dk1"/>
              </a:buClr>
              <a:buFont typeface="Times New Roman"/>
              <a:buChar char="•"/>
              <a:defRPr/>
            </a:lvl8pPr>
            <a:lvl9pPr marL="3886200" marR="0" indent="-114300" algn="l" rtl="0">
              <a:lnSpc>
                <a:spcPct val="90000"/>
              </a:lnSpc>
              <a:spcBef>
                <a:spcPts val="540"/>
              </a:spcBef>
              <a:buClr>
                <a:schemeClr val="dk1"/>
              </a:buClr>
              <a:buFont typeface="Times New Roman"/>
              <a:buChar char="•"/>
              <a:defRPr/>
            </a:lvl9pPr>
          </a:lstStyle>
          <a:p>
            <a:endParaRPr/>
          </a:p>
        </p:txBody>
      </p:sp>
      <p:sp>
        <p:nvSpPr>
          <p:cNvPr id="11" name="Shape 11"/>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ruffleframework.com/ganach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ruffleframework.com/box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olidity.readthedocs.io/en/v0.4.22/structure-of-a-contract.html#structure-functions" TargetMode="External"/><Relationship Id="rId4" Type="http://schemas.openxmlformats.org/officeDocument/2006/relationships/hyperlink" Target="http://solidity.readthedocs.io/en/v0.4.22/structure-of-a-contract.html#structure-function-modifiers" TargetMode="External"/><Relationship Id="rId5" Type="http://schemas.openxmlformats.org/officeDocument/2006/relationships/hyperlink" Target="http://solidity.readthedocs.io/en/v0.4.22/structure-of-a-contract.html#structure-events" TargetMode="External"/><Relationship Id="rId6" Type="http://schemas.openxmlformats.org/officeDocument/2006/relationships/hyperlink" Target="http://solidity.readthedocs.io/en/v0.4.22/structure-of-a-contract.html#structure-struct-types" TargetMode="External"/><Relationship Id="rId7" Type="http://schemas.openxmlformats.org/officeDocument/2006/relationships/hyperlink" Target="http://solidity.readthedocs.io/en/v0.4.22/structure-of-a-contract.html#structure-enum-types" TargetMode="External"/><Relationship Id="rId1" Type="http://schemas.openxmlformats.org/officeDocument/2006/relationships/slideLayout" Target="../slideLayouts/slideLayout6.xml"/><Relationship Id="rId2" Type="http://schemas.openxmlformats.org/officeDocument/2006/relationships/hyperlink" Target="http://solidity.readthedocs.io/en/v0.4.22/structure-of-a-contract.html#structure-state-variab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truffleframework.com/tutorials/ethereum-overview" TargetMode="External"/><Relationship Id="rId4" Type="http://schemas.openxmlformats.org/officeDocument/2006/relationships/hyperlink" Target="http://truffleframework.com/tutorials/pet-shop" TargetMode="External"/><Relationship Id="rId5" Type="http://schemas.openxmlformats.org/officeDocument/2006/relationships/hyperlink" Target="https://github.com/etherchina/ethereum" TargetMode="External"/><Relationship Id="rId6" Type="http://schemas.openxmlformats.org/officeDocument/2006/relationships/hyperlink" Target="https://github.com/HiBlock/ethereum-public-course" TargetMode="External"/><Relationship Id="rId1" Type="http://schemas.openxmlformats.org/officeDocument/2006/relationships/slideLayout" Target="../slideLayouts/slideLayout6.xml"/><Relationship Id="rId2" Type="http://schemas.openxmlformats.org/officeDocument/2006/relationships/hyperlink" Target="https://solidity.readthedocs.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iblock.net/wiki/abou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me/hiblock" TargetMode="External"/><Relationship Id="rId4" Type="http://schemas.openxmlformats.org/officeDocument/2006/relationships/hyperlink" Target="https://twitter.com/HiBlock_Net"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Olympus-Labs/communit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838200" y="2061006"/>
            <a:ext cx="10515599" cy="23876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imes New Roman"/>
              <a:buNone/>
            </a:pPr>
            <a:r>
              <a:rPr lang="en-US" altLang="zh-CN" sz="5400" b="0" i="0" u="none" strike="noStrike" cap="none" baseline="0" dirty="0" err="1" smtClean="0">
                <a:solidFill>
                  <a:schemeClr val="lt1"/>
                </a:solidFill>
                <a:latin typeface="Times New Roman"/>
                <a:ea typeface="Times New Roman"/>
                <a:cs typeface="Times New Roman"/>
                <a:sym typeface="Times New Roman"/>
              </a:rPr>
              <a:t>Ethereum</a:t>
            </a:r>
            <a:r>
              <a:rPr lang="zh-CN" altLang="en-US" sz="5400" b="0" i="0" u="none" strike="noStrike" cap="none" baseline="0" dirty="0" smtClean="0">
                <a:solidFill>
                  <a:schemeClr val="lt1"/>
                </a:solidFill>
                <a:latin typeface="Times New Roman"/>
                <a:ea typeface="Times New Roman"/>
                <a:cs typeface="Times New Roman"/>
                <a:sym typeface="Times New Roman"/>
              </a:rPr>
              <a:t> </a:t>
            </a:r>
            <a:r>
              <a:rPr lang="en-US" altLang="zh-CN" sz="5400" b="0" i="0" u="none" strike="noStrike" cap="none" baseline="0" dirty="0" smtClean="0">
                <a:solidFill>
                  <a:schemeClr val="lt1"/>
                </a:solidFill>
                <a:latin typeface="Times New Roman"/>
                <a:ea typeface="Times New Roman"/>
                <a:cs typeface="Times New Roman"/>
                <a:sym typeface="Times New Roman"/>
              </a:rPr>
              <a:t>Experiencing</a:t>
            </a:r>
            <a:br>
              <a:rPr lang="en-US" altLang="zh-CN" sz="5400" b="0" i="0" u="none" strike="noStrike" cap="none" baseline="0" dirty="0" smtClean="0">
                <a:solidFill>
                  <a:schemeClr val="lt1"/>
                </a:solidFill>
                <a:latin typeface="Times New Roman"/>
                <a:ea typeface="Times New Roman"/>
                <a:cs typeface="Times New Roman"/>
                <a:sym typeface="Times New Roman"/>
              </a:rPr>
            </a:br>
            <a:r>
              <a:rPr lang="en-US" altLang="zh-CN" sz="3600" dirty="0" smtClean="0">
                <a:solidFill>
                  <a:schemeClr val="lt1"/>
                </a:solidFill>
              </a:rPr>
              <a:t>--build</a:t>
            </a:r>
            <a:r>
              <a:rPr lang="zh-CN" altLang="en-US" sz="3600" dirty="0" smtClean="0">
                <a:solidFill>
                  <a:schemeClr val="lt1"/>
                </a:solidFill>
              </a:rPr>
              <a:t> </a:t>
            </a:r>
            <a:r>
              <a:rPr lang="en-US" altLang="zh-CN" sz="3600" dirty="0" smtClean="0">
                <a:solidFill>
                  <a:schemeClr val="lt1"/>
                </a:solidFill>
              </a:rPr>
              <a:t>a</a:t>
            </a:r>
            <a:r>
              <a:rPr lang="zh-CN" altLang="en-US" sz="3600" dirty="0" smtClean="0">
                <a:solidFill>
                  <a:schemeClr val="lt1"/>
                </a:solidFill>
              </a:rPr>
              <a:t> </a:t>
            </a:r>
            <a:r>
              <a:rPr lang="en-US" altLang="zh-CN" sz="3600" dirty="0" smtClean="0">
                <a:solidFill>
                  <a:schemeClr val="lt1"/>
                </a:solidFill>
              </a:rPr>
              <a:t>pet</a:t>
            </a:r>
            <a:r>
              <a:rPr lang="zh-CN" altLang="en-US" sz="3600" dirty="0" smtClean="0">
                <a:solidFill>
                  <a:schemeClr val="lt1"/>
                </a:solidFill>
              </a:rPr>
              <a:t> </a:t>
            </a:r>
            <a:r>
              <a:rPr lang="en-US" altLang="zh-CN" sz="3600" dirty="0" smtClean="0">
                <a:solidFill>
                  <a:schemeClr val="lt1"/>
                </a:solidFill>
              </a:rPr>
              <a:t>shop</a:t>
            </a:r>
            <a:r>
              <a:rPr lang="zh-CN" altLang="en-US" sz="3600" dirty="0" smtClean="0">
                <a:solidFill>
                  <a:schemeClr val="lt1"/>
                </a:solidFill>
              </a:rPr>
              <a:t> </a:t>
            </a:r>
            <a:r>
              <a:rPr lang="en-US" altLang="zh-CN" sz="3600" dirty="0" smtClean="0">
                <a:solidFill>
                  <a:schemeClr val="lt1"/>
                </a:solidFill>
              </a:rPr>
              <a:t>with</a:t>
            </a:r>
            <a:r>
              <a:rPr lang="zh-CN" altLang="en-US" sz="3600" dirty="0" smtClean="0">
                <a:solidFill>
                  <a:schemeClr val="lt1"/>
                </a:solidFill>
              </a:rPr>
              <a:t> </a:t>
            </a:r>
            <a:r>
              <a:rPr lang="en-US" altLang="zh-CN" sz="3600" dirty="0" smtClean="0">
                <a:solidFill>
                  <a:schemeClr val="lt1"/>
                </a:solidFill>
              </a:rPr>
              <a:t>truffle</a:t>
            </a:r>
            <a:r>
              <a:rPr lang="en" sz="5400" b="0" i="0" u="none" strike="noStrike" cap="none" baseline="0" dirty="0" smtClean="0">
                <a:solidFill>
                  <a:schemeClr val="lt1"/>
                </a:solidFill>
                <a:latin typeface="Times New Roman"/>
                <a:ea typeface="Times New Roman"/>
                <a:cs typeface="Times New Roman"/>
                <a:sym typeface="Times New Roman"/>
              </a:rPr>
              <a:t/>
            </a:r>
            <a:br>
              <a:rPr lang="en" sz="5400" b="0" i="0" u="none" strike="noStrike" cap="none" baseline="0" dirty="0" smtClean="0">
                <a:solidFill>
                  <a:schemeClr val="lt1"/>
                </a:solidFill>
                <a:latin typeface="Times New Roman"/>
                <a:ea typeface="Times New Roman"/>
                <a:cs typeface="Times New Roman"/>
                <a:sym typeface="Times New Roman"/>
              </a:rPr>
            </a:br>
            <a:r>
              <a:rPr lang="en" sz="5400" b="0" i="0" u="none" strike="noStrike" cap="none" baseline="0" dirty="0" smtClean="0">
                <a:solidFill>
                  <a:schemeClr val="lt1"/>
                </a:solidFill>
                <a:latin typeface="Times New Roman"/>
                <a:ea typeface="Times New Roman"/>
                <a:cs typeface="Times New Roman"/>
                <a:sym typeface="Times New Roman"/>
              </a:rPr>
              <a:t>        </a:t>
            </a:r>
            <a:endParaRPr lang="en" sz="4000" b="0" i="0" u="none" strike="noStrike" cap="none" baseline="0" dirty="0">
              <a:solidFill>
                <a:schemeClr val="lt1"/>
              </a:solidFill>
              <a:sym typeface="Times New Roman"/>
            </a:endParaRPr>
          </a:p>
        </p:txBody>
      </p:sp>
      <p:sp>
        <p:nvSpPr>
          <p:cNvPr id="111" name="Shape 111"/>
          <p:cNvSpPr txBox="1">
            <a:spLocks noGrp="1"/>
          </p:cNvSpPr>
          <p:nvPr>
            <p:ph type="subTitle" idx="1"/>
          </p:nvPr>
        </p:nvSpPr>
        <p:spPr>
          <a:xfrm>
            <a:off x="349250" y="5068569"/>
            <a:ext cx="11518265" cy="113792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Clr>
                <a:schemeClr val="dk1"/>
              </a:buClr>
              <a:buSzPct val="25000"/>
              <a:buFont typeface="Times New Roman"/>
              <a:buNone/>
            </a:pPr>
            <a:r>
              <a:rPr lang="en-US" altLang="zh-CN" sz="2800" dirty="0" err="1" smtClean="0">
                <a:solidFill>
                  <a:schemeClr val="dk1"/>
                </a:solidFill>
              </a:rPr>
              <a:t>BoB</a:t>
            </a:r>
            <a:r>
              <a:rPr lang="zh-CN" altLang="en-US" sz="2800" dirty="0" smtClean="0">
                <a:solidFill>
                  <a:schemeClr val="dk1"/>
                </a:solidFill>
              </a:rPr>
              <a:t> </a:t>
            </a:r>
            <a:r>
              <a:rPr lang="en-US" altLang="zh-CN" sz="2800" dirty="0" smtClean="0">
                <a:solidFill>
                  <a:schemeClr val="dk1"/>
                </a:solidFill>
              </a:rPr>
              <a:t>Jiang</a:t>
            </a:r>
          </a:p>
          <a:p>
            <a:pPr marL="0" marR="0" lvl="0" indent="0" algn="ctr" rtl="0">
              <a:lnSpc>
                <a:spcPct val="150000"/>
              </a:lnSpc>
              <a:spcBef>
                <a:spcPts val="0"/>
              </a:spcBef>
              <a:buClr>
                <a:schemeClr val="dk1"/>
              </a:buClr>
              <a:buSzPct val="25000"/>
              <a:buFont typeface="Times New Roman"/>
              <a:buNone/>
            </a:pPr>
            <a:r>
              <a:rPr lang="en-US" altLang="zh-CN" sz="2800" b="0" i="0" u="none" strike="noStrike" cap="none" baseline="0" dirty="0" err="1" smtClean="0">
                <a:solidFill>
                  <a:schemeClr val="dk1"/>
                </a:solidFill>
                <a:latin typeface="Times New Roman"/>
                <a:ea typeface="Times New Roman"/>
                <a:cs typeface="Times New Roman"/>
                <a:sym typeface="Times New Roman"/>
              </a:rPr>
              <a:t>HiBlock</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err="1" smtClean="0">
                <a:solidFill>
                  <a:schemeClr val="dk1"/>
                </a:solidFill>
                <a:latin typeface="Times New Roman"/>
                <a:ea typeface="Times New Roman"/>
                <a:cs typeface="Times New Roman"/>
                <a:sym typeface="Times New Roman"/>
              </a:rPr>
              <a:t>blockchain</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developer</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community</a:t>
            </a:r>
            <a:endParaRPr lang="en" sz="2800" b="0" i="0" u="none" strike="noStrike" cap="none" baseline="0" dirty="0">
              <a:solidFill>
                <a:schemeClr val="dk1"/>
              </a:solidFill>
              <a:latin typeface="Times New Roman"/>
              <a:ea typeface="Times New Roman"/>
              <a:cs typeface="Times New Roman"/>
              <a:sym typeface="Times New Roman"/>
            </a:endParaRPr>
          </a:p>
        </p:txBody>
      </p:sp>
      <p:grpSp>
        <p:nvGrpSpPr>
          <p:cNvPr id="112" name="Shape 112"/>
          <p:cNvGrpSpPr/>
          <p:nvPr/>
        </p:nvGrpSpPr>
        <p:grpSpPr>
          <a:xfrm>
            <a:off x="8480424" y="6308725"/>
            <a:ext cx="3475990" cy="334010"/>
            <a:chOff x="12872" y="9851"/>
            <a:chExt cx="5474" cy="526"/>
          </a:xfrm>
        </p:grpSpPr>
        <p:sp>
          <p:nvSpPr>
            <p:cNvPr id="113" name="Shape 113"/>
            <p:cNvSpPr txBox="1"/>
            <p:nvPr/>
          </p:nvSpPr>
          <p:spPr>
            <a:xfrm>
              <a:off x="14600" y="9894"/>
              <a:ext cx="3746" cy="4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 sz="1400" b="0" i="0" u="none" strike="noStrike" cap="none" baseline="0" dirty="0">
                <a:solidFill>
                  <a:schemeClr val="dk1"/>
                </a:solidFill>
                <a:latin typeface="Times New Roman"/>
                <a:ea typeface="Times New Roman"/>
                <a:cs typeface="Times New Roman"/>
                <a:sym typeface="Times New Roman"/>
              </a:endParaRPr>
            </a:p>
          </p:txBody>
        </p:sp>
        <p:pic>
          <p:nvPicPr>
            <p:cNvPr id="114" name="Shape 114"/>
            <p:cNvPicPr preferRelativeResize="0"/>
            <p:nvPr/>
          </p:nvPicPr>
          <p:blipFill rotWithShape="1">
            <a:blip r:embed="rId3"/>
            <a:srcRect/>
            <a:stretch/>
          </p:blipFill>
          <p:spPr>
            <a:xfrm>
              <a:off x="12872" y="9851"/>
              <a:ext cx="1569" cy="501"/>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Developer</a:t>
            </a:r>
            <a:r>
              <a:rPr lang="zh-CN" altLang="en-US" sz="4800" dirty="0" smtClean="0"/>
              <a:t> </a:t>
            </a:r>
            <a:r>
              <a:rPr lang="en-US" altLang="zh-CN" sz="4800" dirty="0" smtClean="0"/>
              <a:t>environment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Node.js</a:t>
            </a:r>
            <a:r>
              <a:rPr lang="zh-CN" altLang="en-US" sz="3600" dirty="0" smtClean="0"/>
              <a:t> </a:t>
            </a:r>
            <a:r>
              <a:rPr lang="en-US" altLang="zh-CN" sz="3600" dirty="0" smtClean="0"/>
              <a:t>6+</a:t>
            </a:r>
            <a:r>
              <a:rPr lang="zh-CN" altLang="en-US" sz="3600" dirty="0" smtClean="0"/>
              <a:t> </a:t>
            </a:r>
            <a:r>
              <a:rPr lang="en-US" altLang="zh-CN" sz="3600" dirty="0" smtClean="0"/>
              <a:t>with</a:t>
            </a:r>
            <a:r>
              <a:rPr lang="zh-CN" altLang="en-US" sz="3600" dirty="0" smtClean="0"/>
              <a:t> </a:t>
            </a:r>
            <a:r>
              <a:rPr lang="en-US" altLang="zh-CN" sz="3600" dirty="0" err="1" smtClean="0"/>
              <a:t>npm</a:t>
            </a:r>
            <a:r>
              <a:rPr lang="zh-CN" altLang="en-US" sz="3600" dirty="0" smtClean="0"/>
              <a:t> </a:t>
            </a:r>
            <a:r>
              <a:rPr lang="en-US" altLang="zh-CN" sz="3600" dirty="0" smtClean="0"/>
              <a:t>(bundled)</a:t>
            </a:r>
          </a:p>
          <a:p>
            <a:r>
              <a:rPr lang="en-US" altLang="zh-CN" sz="3600" dirty="0" err="1" smtClean="0"/>
              <a:t>Git</a:t>
            </a:r>
            <a:endParaRPr lang="en-US" altLang="zh-CN" sz="3600" dirty="0" smtClean="0"/>
          </a:p>
          <a:p>
            <a:r>
              <a:rPr lang="en-US" altLang="zh-CN" sz="3600" dirty="0" smtClean="0"/>
              <a:t>Compile/migrate(deploy):</a:t>
            </a:r>
            <a:r>
              <a:rPr lang="zh-CN" altLang="en-US" sz="3600" dirty="0" smtClean="0"/>
              <a:t> </a:t>
            </a:r>
            <a:r>
              <a:rPr lang="en-US" altLang="zh-CN" sz="3600" dirty="0" smtClean="0"/>
              <a:t>truffle</a:t>
            </a:r>
          </a:p>
          <a:p>
            <a:r>
              <a:rPr lang="en-US" altLang="zh-CN" sz="3600" dirty="0" err="1" smtClean="0"/>
              <a:t>Ethereum</a:t>
            </a:r>
            <a:r>
              <a:rPr lang="zh-CN" altLang="en-US" sz="3600" dirty="0" smtClean="0"/>
              <a:t> </a:t>
            </a:r>
            <a:r>
              <a:rPr lang="en-US" altLang="zh-CN" sz="3600" dirty="0" smtClean="0"/>
              <a:t>private(test)</a:t>
            </a:r>
            <a:r>
              <a:rPr lang="zh-CN" altLang="en-US" sz="3600" dirty="0" smtClean="0"/>
              <a:t> </a:t>
            </a:r>
            <a:r>
              <a:rPr lang="en-US" altLang="zh-CN" sz="3600" dirty="0" smtClean="0"/>
              <a:t>chain:</a:t>
            </a:r>
            <a:r>
              <a:rPr lang="zh-CN" altLang="en-US" sz="3600" dirty="0" smtClean="0"/>
              <a:t> </a:t>
            </a:r>
            <a:r>
              <a:rPr lang="en-US" altLang="zh-CN" sz="3600" dirty="0" smtClean="0"/>
              <a:t>ganache</a:t>
            </a:r>
          </a:p>
          <a:p>
            <a:r>
              <a:rPr lang="en-US" altLang="zh-CN" sz="3600" dirty="0">
                <a:hlinkClick r:id="rId2"/>
              </a:rPr>
              <a:t>http://</a:t>
            </a:r>
            <a:r>
              <a:rPr lang="en-US" altLang="zh-CN" sz="3600" dirty="0" smtClean="0">
                <a:hlinkClick r:id="rId2"/>
              </a:rPr>
              <a:t>truffleframework.com/ganache</a:t>
            </a:r>
            <a:r>
              <a:rPr lang="zh-CN" altLang="en-US" sz="3600" dirty="0" smtClean="0"/>
              <a:t> </a:t>
            </a:r>
            <a:endParaRPr lang="en-US" altLang="zh-CN" sz="3600" dirty="0"/>
          </a:p>
          <a:p>
            <a:endParaRPr lang="en-US" sz="3600" dirty="0"/>
          </a:p>
        </p:txBody>
      </p:sp>
    </p:spTree>
    <p:extLst>
      <p:ext uri="{BB962C8B-B14F-4D97-AF65-F5344CB8AC3E}">
        <p14:creationId xmlns:p14="http://schemas.microsoft.com/office/powerpoint/2010/main" val="36584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Create</a:t>
            </a:r>
            <a:r>
              <a:rPr lang="zh-CN" altLang="en-US" sz="4800" dirty="0" smtClean="0"/>
              <a:t> </a:t>
            </a:r>
            <a:r>
              <a:rPr lang="en-US" altLang="zh-CN" sz="4800" dirty="0" smtClean="0"/>
              <a:t>project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a:t>
            </a:r>
            <a:r>
              <a:rPr lang="zh-CN" altLang="en-US" sz="3600" dirty="0" smtClean="0"/>
              <a:t> </a:t>
            </a:r>
            <a:r>
              <a:rPr lang="en-US" altLang="zh-CN" sz="3600" dirty="0" smtClean="0"/>
              <a:t>box - </a:t>
            </a:r>
            <a:r>
              <a:rPr lang="en-US" sz="3600" dirty="0" smtClean="0">
                <a:hlinkClick r:id="rId2"/>
              </a:rPr>
              <a:t>http</a:t>
            </a:r>
            <a:r>
              <a:rPr lang="en-US" sz="3600" dirty="0">
                <a:hlinkClick r:id="rId2"/>
              </a:rPr>
              <a:t>://</a:t>
            </a:r>
            <a:r>
              <a:rPr lang="en-US" sz="3600" dirty="0" smtClean="0">
                <a:hlinkClick r:id="rId2"/>
              </a:rPr>
              <a:t>truffleframework.com/boxes</a:t>
            </a:r>
            <a:endParaRPr lang="en-US" sz="3600" dirty="0" smtClean="0"/>
          </a:p>
          <a:p>
            <a:r>
              <a:rPr lang="en-US" altLang="zh-CN" sz="3600" dirty="0" smtClean="0"/>
              <a:t>truffle</a:t>
            </a:r>
            <a:r>
              <a:rPr lang="zh-CN" altLang="en-US" sz="3600" dirty="0" smtClean="0"/>
              <a:t> </a:t>
            </a:r>
            <a:r>
              <a:rPr lang="en-US" altLang="zh-CN" sz="3600" dirty="0" smtClean="0"/>
              <a:t>unbox</a:t>
            </a:r>
            <a:r>
              <a:rPr lang="zh-CN" altLang="en-US" sz="3600" dirty="0" smtClean="0"/>
              <a:t> </a:t>
            </a:r>
            <a:r>
              <a:rPr lang="en-US" altLang="zh-CN" sz="3600" dirty="0" smtClean="0"/>
              <a:t>pet-shop</a:t>
            </a:r>
          </a:p>
          <a:p>
            <a:endParaRPr lang="en-US" altLang="zh-CN" sz="3600" dirty="0" smtClean="0"/>
          </a:p>
          <a:p>
            <a:endParaRPr lang="en-US" altLang="zh-CN" sz="3600" dirty="0"/>
          </a:p>
          <a:p>
            <a:r>
              <a:rPr lang="en-US" altLang="zh-CN" sz="3600" dirty="0" smtClean="0"/>
              <a:t>truffle</a:t>
            </a:r>
            <a:r>
              <a:rPr lang="zh-CN" altLang="en-US" sz="3600" dirty="0" smtClean="0"/>
              <a:t> </a:t>
            </a:r>
            <a:r>
              <a:rPr lang="en-US" altLang="zh-CN" sz="3600" dirty="0" err="1" smtClean="0"/>
              <a:t>init</a:t>
            </a:r>
            <a:endParaRPr lang="en-US" sz="3600" dirty="0"/>
          </a:p>
        </p:txBody>
      </p:sp>
    </p:spTree>
    <p:extLst>
      <p:ext uri="{BB962C8B-B14F-4D97-AF65-F5344CB8AC3E}">
        <p14:creationId xmlns:p14="http://schemas.microsoft.com/office/powerpoint/2010/main" val="66890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Program</a:t>
            </a:r>
            <a:r>
              <a:rPr lang="zh-CN" altLang="en-US" sz="4800" dirty="0" smtClean="0"/>
              <a:t> </a:t>
            </a:r>
            <a:r>
              <a:rPr lang="en-US" altLang="zh-CN" sz="4800" dirty="0" smtClean="0"/>
              <a:t>&amp;</a:t>
            </a:r>
            <a:r>
              <a:rPr lang="zh-CN" altLang="en-US" sz="4800" dirty="0" smtClean="0"/>
              <a:t> </a:t>
            </a:r>
            <a:r>
              <a:rPr lang="en-US" altLang="zh-CN" sz="4800" dirty="0" smtClean="0"/>
              <a:t>Compile</a:t>
            </a:r>
            <a:r>
              <a:rPr lang="zh-CN" altLang="en-US" sz="4800" dirty="0" smtClean="0"/>
              <a:t> </a:t>
            </a:r>
            <a:r>
              <a:rPr lang="en-US" altLang="zh-CN" sz="4800" dirty="0" smtClean="0"/>
              <a:t>&amp;</a:t>
            </a:r>
            <a:r>
              <a:rPr lang="zh-CN" altLang="en-US" sz="4800" dirty="0" smtClean="0"/>
              <a:t> </a:t>
            </a:r>
            <a:r>
              <a:rPr lang="en-US" altLang="zh-CN" sz="4800" dirty="0" smtClean="0"/>
              <a:t>Deploy</a:t>
            </a:r>
            <a:endParaRPr lang="en-US" sz="4800" dirty="0"/>
          </a:p>
        </p:txBody>
      </p:sp>
      <p:grpSp>
        <p:nvGrpSpPr>
          <p:cNvPr id="12" name="Group 11"/>
          <p:cNvGrpSpPr/>
          <p:nvPr/>
        </p:nvGrpSpPr>
        <p:grpSpPr>
          <a:xfrm>
            <a:off x="388357" y="2667000"/>
            <a:ext cx="8234896" cy="1310640"/>
            <a:chOff x="388357" y="2667000"/>
            <a:chExt cx="8234896" cy="1310640"/>
          </a:xfrm>
        </p:grpSpPr>
        <p:sp>
          <p:nvSpPr>
            <p:cNvPr id="4" name="Rectangle 3"/>
            <p:cNvSpPr/>
            <p:nvPr/>
          </p:nvSpPr>
          <p:spPr>
            <a:xfrm>
              <a:off x="388357"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Smart</a:t>
              </a:r>
              <a:r>
                <a:rPr lang="zh-CN" altLang="en-US" sz="2000" dirty="0" smtClean="0"/>
                <a:t> </a:t>
              </a:r>
              <a:r>
                <a:rPr lang="en-US" altLang="zh-CN" sz="2000" dirty="0" smtClean="0"/>
                <a:t>Contract</a:t>
              </a:r>
              <a:endParaRPr lang="en-US" sz="2000" dirty="0"/>
            </a:p>
          </p:txBody>
        </p:sp>
        <p:sp>
          <p:nvSpPr>
            <p:cNvPr id="5" name="Rectangle 4"/>
            <p:cNvSpPr/>
            <p:nvPr/>
          </p:nvSpPr>
          <p:spPr>
            <a:xfrm>
              <a:off x="3673701"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a:t>
              </a:r>
              <a:r>
                <a:rPr lang="en-US" altLang="zh-CN" sz="2000" dirty="0" err="1" smtClean="0"/>
                <a:t>json</a:t>
              </a:r>
              <a:endParaRPr lang="en-US" altLang="zh-CN" sz="2000" dirty="0" smtClean="0"/>
            </a:p>
            <a:p>
              <a:pPr algn="ctr"/>
              <a:r>
                <a:rPr lang="en-US" altLang="zh-CN" sz="2000" dirty="0" smtClean="0"/>
                <a:t>bytecode</a:t>
              </a:r>
              <a:r>
                <a:rPr lang="zh-CN" altLang="en-US" sz="2000" dirty="0" smtClean="0"/>
                <a:t> </a:t>
              </a:r>
              <a:r>
                <a:rPr lang="en-US" altLang="zh-CN" sz="2000" dirty="0" smtClean="0"/>
                <a:t>or</a:t>
              </a:r>
            </a:p>
            <a:p>
              <a:pPr algn="ctr"/>
              <a:r>
                <a:rPr lang="en-US" altLang="zh-CN" sz="2000" dirty="0" smtClean="0"/>
                <a:t>ABI</a:t>
              </a:r>
              <a:r>
                <a:rPr lang="mr-IN" altLang="zh-CN" sz="2000" dirty="0" smtClean="0"/>
                <a:t>…</a:t>
              </a:r>
              <a:endParaRPr lang="en-US" sz="2000" dirty="0"/>
            </a:p>
          </p:txBody>
        </p:sp>
        <p:sp>
          <p:nvSpPr>
            <p:cNvPr id="6" name="Rectangle 5"/>
            <p:cNvSpPr/>
            <p:nvPr/>
          </p:nvSpPr>
          <p:spPr>
            <a:xfrm>
              <a:off x="6959045"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t>Ethereum</a:t>
              </a:r>
              <a:r>
                <a:rPr lang="en-US" altLang="zh-CN" sz="2000" dirty="0" smtClean="0"/>
                <a:t>;</a:t>
              </a:r>
            </a:p>
            <a:p>
              <a:pPr algn="ctr"/>
              <a:r>
                <a:rPr lang="en-US" altLang="zh-CN" sz="2000" dirty="0" smtClean="0"/>
                <a:t>Address</a:t>
              </a:r>
              <a:r>
                <a:rPr lang="zh-CN" altLang="en-US" sz="2000" dirty="0" smtClean="0"/>
                <a:t> </a:t>
              </a:r>
              <a:r>
                <a:rPr lang="en-US" altLang="zh-CN" sz="2000" dirty="0" smtClean="0"/>
                <a:t>of</a:t>
              </a:r>
              <a:r>
                <a:rPr lang="zh-CN" altLang="en-US" sz="2000" dirty="0" smtClean="0"/>
                <a:t> </a:t>
              </a:r>
              <a:r>
                <a:rPr lang="en-US" altLang="zh-CN" sz="2000" dirty="0" smtClean="0"/>
                <a:t>contract</a:t>
              </a:r>
              <a:endParaRPr lang="en-US" sz="2000" dirty="0"/>
            </a:p>
          </p:txBody>
        </p:sp>
        <p:cxnSp>
          <p:nvCxnSpPr>
            <p:cNvPr id="7" name="Straight Arrow Connector 6"/>
            <p:cNvCxnSpPr>
              <a:stCxn id="7" idx="3"/>
              <a:endCxn id="8" idx="1"/>
            </p:cNvCxnSpPr>
            <p:nvPr/>
          </p:nvCxnSpPr>
          <p:spPr>
            <a:xfrm>
              <a:off x="205256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05117" y="2667000"/>
              <a:ext cx="990600" cy="369332"/>
            </a:xfrm>
            <a:prstGeom prst="rect">
              <a:avLst/>
            </a:prstGeom>
            <a:noFill/>
          </p:spPr>
          <p:txBody>
            <a:bodyPr wrap="square" rtlCol="0">
              <a:spAutoFit/>
            </a:bodyPr>
            <a:lstStyle/>
            <a:p>
              <a:r>
                <a:rPr lang="en-US" altLang="zh-CN" sz="1800" dirty="0" smtClean="0"/>
                <a:t>Compile</a:t>
              </a:r>
              <a:endParaRPr lang="en-US" sz="1800" dirty="0"/>
            </a:p>
          </p:txBody>
        </p:sp>
        <p:sp>
          <p:nvSpPr>
            <p:cNvPr id="9" name="TextBox 8"/>
            <p:cNvSpPr txBox="1"/>
            <p:nvPr/>
          </p:nvSpPr>
          <p:spPr>
            <a:xfrm>
              <a:off x="5653177" y="2667000"/>
              <a:ext cx="990600" cy="369332"/>
            </a:xfrm>
            <a:prstGeom prst="rect">
              <a:avLst/>
            </a:prstGeom>
            <a:noFill/>
          </p:spPr>
          <p:txBody>
            <a:bodyPr wrap="square" rtlCol="0">
              <a:spAutoFit/>
            </a:bodyPr>
            <a:lstStyle/>
            <a:p>
              <a:r>
                <a:rPr lang="en-US" altLang="zh-CN" sz="1800" dirty="0" smtClean="0"/>
                <a:t>Deploy</a:t>
              </a:r>
              <a:endParaRPr lang="en-US" sz="1800" dirty="0"/>
            </a:p>
          </p:txBody>
        </p:sp>
        <p:cxnSp>
          <p:nvCxnSpPr>
            <p:cNvPr id="10" name="Straight Arrow Connector 9"/>
            <p:cNvCxnSpPr/>
            <p:nvPr/>
          </p:nvCxnSpPr>
          <p:spPr>
            <a:xfrm>
              <a:off x="536412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689591" y="3117787"/>
            <a:ext cx="1664208" cy="6450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Font-end</a:t>
            </a:r>
            <a:endParaRPr lang="en-US" sz="2000" dirty="0"/>
          </a:p>
        </p:txBody>
      </p:sp>
      <p:cxnSp>
        <p:nvCxnSpPr>
          <p:cNvPr id="14" name="Straight Arrow Connector 13"/>
          <p:cNvCxnSpPr>
            <a:stCxn id="11" idx="1"/>
            <a:endCxn id="6" idx="3"/>
          </p:cNvCxnSpPr>
          <p:nvPr/>
        </p:nvCxnSpPr>
        <p:spPr>
          <a:xfrm flipH="1" flipV="1">
            <a:off x="8623253" y="3429000"/>
            <a:ext cx="1066338" cy="1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58593" y="3977640"/>
            <a:ext cx="2197687" cy="923330"/>
          </a:xfrm>
          <a:prstGeom prst="rect">
            <a:avLst/>
          </a:prstGeom>
          <a:noFill/>
        </p:spPr>
        <p:txBody>
          <a:bodyPr wrap="square" rtlCol="0">
            <a:spAutoFit/>
          </a:bodyPr>
          <a:lstStyle/>
          <a:p>
            <a:pPr marL="342900" indent="-342900">
              <a:buAutoNum type="arabicPeriod"/>
            </a:pPr>
            <a:r>
              <a:rPr lang="en-US" altLang="zh-CN" sz="1800" dirty="0" smtClean="0"/>
              <a:t>web3</a:t>
            </a:r>
            <a:r>
              <a:rPr lang="zh-CN" altLang="en-US" sz="1800" dirty="0" smtClean="0"/>
              <a:t> </a:t>
            </a:r>
            <a:r>
              <a:rPr lang="en-US" altLang="zh-CN" sz="1800" dirty="0" smtClean="0"/>
              <a:t>provider</a:t>
            </a:r>
          </a:p>
          <a:p>
            <a:pPr marL="342900" indent="-342900">
              <a:buAutoNum type="arabicPeriod"/>
            </a:pPr>
            <a:r>
              <a:rPr lang="en-US" altLang="zh-CN" sz="1800" dirty="0" smtClean="0"/>
              <a:t>initiate</a:t>
            </a:r>
            <a:r>
              <a:rPr lang="zh-CN" altLang="en-US" sz="1800" dirty="0" smtClean="0"/>
              <a:t> </a:t>
            </a:r>
            <a:endParaRPr lang="en-US" altLang="zh-CN" sz="1800" dirty="0" smtClean="0"/>
          </a:p>
          <a:p>
            <a:pPr marL="342900" indent="-342900">
              <a:buAutoNum type="arabicPeriod"/>
            </a:pPr>
            <a:r>
              <a:rPr lang="en-US" altLang="zh-CN" sz="1800" dirty="0" smtClean="0"/>
              <a:t>call</a:t>
            </a:r>
            <a:r>
              <a:rPr lang="zh-CN" altLang="en-US" sz="1800" dirty="0" smtClean="0"/>
              <a:t> </a:t>
            </a:r>
            <a:r>
              <a:rPr lang="en-US" altLang="zh-CN" sz="1800" dirty="0" smtClean="0"/>
              <a:t>function</a:t>
            </a:r>
            <a:endParaRPr lang="en-US" sz="1800" dirty="0"/>
          </a:p>
        </p:txBody>
      </p:sp>
      <p:sp>
        <p:nvSpPr>
          <p:cNvPr id="18" name="TextBox 17"/>
          <p:cNvSpPr txBox="1"/>
          <p:nvPr/>
        </p:nvSpPr>
        <p:spPr>
          <a:xfrm>
            <a:off x="5364125" y="5722883"/>
            <a:ext cx="6827875"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/wiki/wiki/JavaScript-API#web3setprovider</a:t>
            </a:r>
          </a:p>
        </p:txBody>
      </p:sp>
    </p:spTree>
    <p:extLst>
      <p:ext uri="{BB962C8B-B14F-4D97-AF65-F5344CB8AC3E}">
        <p14:creationId xmlns:p14="http://schemas.microsoft.com/office/powerpoint/2010/main" val="103321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37509" y="0"/>
            <a:ext cx="11916982" cy="6858000"/>
          </a:xfrm>
          <a:prstGeom prst="rect">
            <a:avLst/>
          </a:prstGeom>
        </p:spPr>
      </p:pic>
    </p:spTree>
    <p:extLst>
      <p:ext uri="{BB962C8B-B14F-4D97-AF65-F5344CB8AC3E}">
        <p14:creationId xmlns:p14="http://schemas.microsoft.com/office/powerpoint/2010/main" val="151484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Compile &amp; Migrate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 compile</a:t>
            </a:r>
          </a:p>
          <a:p>
            <a:endParaRPr lang="en-US" sz="3600" dirty="0" smtClean="0"/>
          </a:p>
          <a:p>
            <a:r>
              <a:rPr lang="en-US" sz="3600" dirty="0" smtClean="0"/>
              <a:t>prepare migration script - </a:t>
            </a:r>
          </a:p>
          <a:p>
            <a:r>
              <a:rPr lang="en-US" sz="3600" dirty="0" smtClean="0"/>
              <a:t>truffle migrate</a:t>
            </a:r>
          </a:p>
          <a:p>
            <a:endParaRPr lang="en-US" sz="3600" dirty="0"/>
          </a:p>
          <a:p>
            <a:endParaRPr lang="en-US" sz="3600" dirty="0"/>
          </a:p>
        </p:txBody>
      </p:sp>
      <p:pic>
        <p:nvPicPr>
          <p:cNvPr id="4" name="Picture 3"/>
          <p:cNvPicPr>
            <a:picLocks noChangeAspect="1"/>
          </p:cNvPicPr>
          <p:nvPr/>
        </p:nvPicPr>
        <p:blipFill>
          <a:blip r:embed="rId2"/>
          <a:stretch>
            <a:fillRect/>
          </a:stretch>
        </p:blipFill>
        <p:spPr>
          <a:xfrm>
            <a:off x="1517650" y="4133636"/>
            <a:ext cx="9156700" cy="2311400"/>
          </a:xfrm>
          <a:prstGeom prst="rect">
            <a:avLst/>
          </a:prstGeom>
        </p:spPr>
      </p:pic>
    </p:spTree>
    <p:extLst>
      <p:ext uri="{BB962C8B-B14F-4D97-AF65-F5344CB8AC3E}">
        <p14:creationId xmlns:p14="http://schemas.microsoft.com/office/powerpoint/2010/main" val="150369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UI</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init</a:t>
            </a:r>
            <a:endParaRPr lang="en-US" altLang="zh-CN" sz="3600" dirty="0" smtClean="0"/>
          </a:p>
          <a:p>
            <a:r>
              <a:rPr lang="en-US" altLang="zh-CN" sz="3600" dirty="0" smtClean="0"/>
              <a:t>initWeb3</a:t>
            </a:r>
          </a:p>
          <a:p>
            <a:r>
              <a:rPr lang="en-US" sz="3600" dirty="0" err="1" smtClean="0"/>
              <a:t>initContract</a:t>
            </a:r>
            <a:endParaRPr lang="en-US" sz="3600" dirty="0" smtClean="0"/>
          </a:p>
          <a:p>
            <a:r>
              <a:rPr lang="en-US" sz="3600" dirty="0" err="1" smtClean="0"/>
              <a:t>markAdopted</a:t>
            </a:r>
            <a:endParaRPr lang="en-US" sz="3600" dirty="0" smtClean="0"/>
          </a:p>
          <a:p>
            <a:r>
              <a:rPr lang="en-US" sz="3600" dirty="0" err="1"/>
              <a:t>handleAdopt</a:t>
            </a:r>
            <a:endParaRPr lang="en-US" sz="3600" dirty="0"/>
          </a:p>
        </p:txBody>
      </p:sp>
      <p:sp>
        <p:nvSpPr>
          <p:cNvPr id="5" name="TextBox 4"/>
          <p:cNvSpPr txBox="1"/>
          <p:nvPr/>
        </p:nvSpPr>
        <p:spPr>
          <a:xfrm>
            <a:off x="7583214" y="5738648"/>
            <a:ext cx="4477407"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/web3.js/</a:t>
            </a:r>
          </a:p>
        </p:txBody>
      </p:sp>
    </p:spTree>
    <p:extLst>
      <p:ext uri="{BB962C8B-B14F-4D97-AF65-F5344CB8AC3E}">
        <p14:creationId xmlns:p14="http://schemas.microsoft.com/office/powerpoint/2010/main" val="914528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000" dirty="0" smtClean="0"/>
              <a:t>Solidity</a:t>
            </a:r>
            <a:r>
              <a:rPr lang="zh-CN" altLang="en-US" sz="6000" dirty="0" smtClean="0"/>
              <a:t> </a:t>
            </a:r>
            <a:r>
              <a:rPr lang="en-US" altLang="zh-CN" sz="6000" dirty="0" smtClean="0"/>
              <a:t>basic</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8155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Structure</a:t>
            </a:r>
            <a:r>
              <a:rPr lang="zh-CN" altLang="en-US" sz="4800" dirty="0" smtClean="0"/>
              <a:t> </a:t>
            </a:r>
            <a:r>
              <a:rPr lang="en-US" altLang="zh-CN" sz="4800" dirty="0" smtClean="0"/>
              <a:t>of</a:t>
            </a:r>
            <a:r>
              <a:rPr lang="zh-CN" altLang="en-US" sz="4800" dirty="0" smtClean="0"/>
              <a:t> </a:t>
            </a:r>
            <a:r>
              <a:rPr lang="en-US" altLang="zh-CN" sz="4800" dirty="0" smtClean="0"/>
              <a:t>a</a:t>
            </a:r>
            <a:r>
              <a:rPr lang="zh-CN" altLang="en-US" sz="4800" dirty="0" smtClean="0"/>
              <a:t> </a:t>
            </a:r>
            <a:r>
              <a:rPr lang="en-US" altLang="zh-CN" sz="4800" dirty="0" smtClean="0"/>
              <a:t>Contract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dirty="0"/>
              <a:t>Contracts in Solidity are similar to classes in </a:t>
            </a:r>
            <a:r>
              <a:rPr lang="en-US" sz="2000" b="1" dirty="0"/>
              <a:t>object-oriented</a:t>
            </a:r>
            <a:r>
              <a:rPr lang="en-US" sz="2000" dirty="0"/>
              <a:t> languages. </a:t>
            </a:r>
            <a:endParaRPr lang="en-US" sz="2000" dirty="0" smtClean="0"/>
          </a:p>
          <a:p>
            <a:r>
              <a:rPr lang="en-US" sz="2000" dirty="0" smtClean="0"/>
              <a:t>Each </a:t>
            </a:r>
            <a:r>
              <a:rPr lang="en-US" sz="2000" dirty="0"/>
              <a:t>contract can contain declarations of </a:t>
            </a:r>
            <a:endParaRPr lang="en-US" sz="2000" dirty="0" smtClean="0"/>
          </a:p>
          <a:p>
            <a:r>
              <a:rPr lang="en-US" sz="2000" dirty="0" smtClean="0">
                <a:hlinkClick r:id="rId2"/>
              </a:rPr>
              <a:t>State </a:t>
            </a:r>
            <a:r>
              <a:rPr lang="en-US" sz="2000" dirty="0">
                <a:hlinkClick r:id="rId2"/>
              </a:rPr>
              <a:t>Variables</a:t>
            </a:r>
            <a:r>
              <a:rPr lang="en-US" sz="2000" dirty="0"/>
              <a:t>, </a:t>
            </a:r>
            <a:endParaRPr lang="en-US" sz="2000" dirty="0" smtClean="0"/>
          </a:p>
          <a:p>
            <a:r>
              <a:rPr lang="en-US" sz="2000" dirty="0" smtClean="0">
                <a:hlinkClick r:id="rId3"/>
              </a:rPr>
              <a:t>Functions</a:t>
            </a:r>
            <a:r>
              <a:rPr lang="en-US" sz="2000" dirty="0"/>
              <a:t>, </a:t>
            </a:r>
            <a:endParaRPr lang="en-US" sz="2000" dirty="0" smtClean="0"/>
          </a:p>
          <a:p>
            <a:r>
              <a:rPr lang="en-US" sz="2000" dirty="0" smtClean="0">
                <a:hlinkClick r:id="rId4"/>
              </a:rPr>
              <a:t>Function </a:t>
            </a:r>
            <a:r>
              <a:rPr lang="en-US" sz="2000" dirty="0">
                <a:hlinkClick r:id="rId4"/>
              </a:rPr>
              <a:t>Modifiers</a:t>
            </a:r>
            <a:r>
              <a:rPr lang="en-US" sz="2000" dirty="0"/>
              <a:t>, </a:t>
            </a:r>
            <a:endParaRPr lang="en-US" sz="2000" dirty="0" smtClean="0"/>
          </a:p>
          <a:p>
            <a:r>
              <a:rPr lang="en-US" sz="2000" dirty="0" smtClean="0">
                <a:hlinkClick r:id="rId5"/>
              </a:rPr>
              <a:t>Events</a:t>
            </a:r>
            <a:r>
              <a:rPr lang="en-US" sz="2000" dirty="0"/>
              <a:t>, </a:t>
            </a:r>
            <a:endParaRPr lang="en-US" sz="2000" dirty="0" smtClean="0"/>
          </a:p>
          <a:p>
            <a:r>
              <a:rPr lang="en-US" sz="2000" dirty="0" smtClean="0">
                <a:hlinkClick r:id="rId6"/>
              </a:rPr>
              <a:t>Struct </a:t>
            </a:r>
            <a:r>
              <a:rPr lang="en-US" sz="2000" dirty="0">
                <a:hlinkClick r:id="rId6"/>
              </a:rPr>
              <a:t>Types</a:t>
            </a:r>
            <a:r>
              <a:rPr lang="en-US" sz="2000" dirty="0"/>
              <a:t> and </a:t>
            </a:r>
            <a:endParaRPr lang="en-US" sz="2000" dirty="0" smtClean="0"/>
          </a:p>
          <a:p>
            <a:r>
              <a:rPr lang="en-US" sz="2000" dirty="0" smtClean="0">
                <a:hlinkClick r:id="rId7"/>
              </a:rPr>
              <a:t>Enum </a:t>
            </a:r>
            <a:r>
              <a:rPr lang="en-US" sz="2000" dirty="0">
                <a:hlinkClick r:id="rId7"/>
              </a:rPr>
              <a:t>Types</a:t>
            </a:r>
            <a:r>
              <a:rPr lang="en-US" sz="2000" dirty="0"/>
              <a:t>. </a:t>
            </a:r>
            <a:endParaRPr lang="en-US" sz="2000" dirty="0" smtClean="0"/>
          </a:p>
          <a:p>
            <a:r>
              <a:rPr lang="en-US" sz="2000" dirty="0" smtClean="0"/>
              <a:t>Furthermore</a:t>
            </a:r>
            <a:r>
              <a:rPr lang="en-US" sz="2000" dirty="0"/>
              <a:t>, contracts can inherit from other </a:t>
            </a:r>
            <a:r>
              <a:rPr lang="en-US" sz="2000" dirty="0" err="1"/>
              <a:t>contracts.</a:t>
            </a:r>
            <a:r>
              <a:rPr lang="en-US" sz="2000" dirty="0" err="1" smtClean="0"/>
              <a:t>Furthermore</a:t>
            </a:r>
            <a:r>
              <a:rPr lang="en-US" sz="2000" dirty="0"/>
              <a:t>, contracts can inherit from other contracts.</a:t>
            </a:r>
          </a:p>
        </p:txBody>
      </p:sp>
    </p:spTree>
    <p:extLst>
      <p:ext uri="{BB962C8B-B14F-4D97-AF65-F5344CB8AC3E}">
        <p14:creationId xmlns:p14="http://schemas.microsoft.com/office/powerpoint/2010/main" val="2047488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Types</a:t>
            </a:r>
            <a:endParaRPr lang="en-US" sz="4800" dirty="0"/>
          </a:p>
        </p:txBody>
      </p:sp>
      <p:sp>
        <p:nvSpPr>
          <p:cNvPr id="3" name="Text Placeholder 2"/>
          <p:cNvSpPr>
            <a:spLocks noGrp="1"/>
          </p:cNvSpPr>
          <p:nvPr>
            <p:ph type="body" idx="1"/>
          </p:nvPr>
        </p:nvSpPr>
        <p:spPr>
          <a:xfrm>
            <a:off x="0" y="1340069"/>
            <a:ext cx="12191999" cy="5517931"/>
          </a:xfrm>
        </p:spPr>
        <p:txBody>
          <a:bodyPr vert="horz" lIns="216000" rIns="216000" anchor="t" anchorCtr="0"/>
          <a:lstStyle/>
          <a:p>
            <a:r>
              <a:rPr lang="en-US" altLang="zh-CN" sz="2000" dirty="0" smtClean="0"/>
              <a:t>Value</a:t>
            </a:r>
            <a:r>
              <a:rPr lang="zh-CN" altLang="en-US" sz="2000" dirty="0" smtClean="0"/>
              <a:t> </a:t>
            </a:r>
            <a:r>
              <a:rPr lang="en-US" altLang="zh-CN" sz="2000" dirty="0" smtClean="0"/>
              <a:t>Types</a:t>
            </a:r>
          </a:p>
          <a:p>
            <a:pPr lvl="1"/>
            <a:r>
              <a:rPr lang="en-US" altLang="zh-CN" sz="2000" dirty="0" smtClean="0"/>
              <a:t>Booleans</a:t>
            </a:r>
          </a:p>
          <a:p>
            <a:pPr lvl="1"/>
            <a:r>
              <a:rPr lang="en-US" altLang="zh-CN" sz="2000" dirty="0" smtClean="0"/>
              <a:t>Integers</a:t>
            </a:r>
          </a:p>
          <a:p>
            <a:pPr lvl="1"/>
            <a:r>
              <a:rPr lang="en-US" altLang="zh-CN" sz="2000" dirty="0" smtClean="0"/>
              <a:t>Fixed</a:t>
            </a:r>
            <a:r>
              <a:rPr lang="zh-CN" altLang="en-US" sz="2000" dirty="0" smtClean="0"/>
              <a:t> </a:t>
            </a:r>
            <a:r>
              <a:rPr lang="en-US" altLang="zh-CN" sz="2000" dirty="0" smtClean="0"/>
              <a:t>point</a:t>
            </a:r>
            <a:r>
              <a:rPr lang="zh-CN" altLang="en-US" sz="2000" dirty="0" smtClean="0"/>
              <a:t> </a:t>
            </a:r>
            <a:r>
              <a:rPr lang="en-US" altLang="zh-CN" sz="2000" dirty="0" smtClean="0"/>
              <a:t>Numbers</a:t>
            </a:r>
          </a:p>
          <a:p>
            <a:pPr lvl="1"/>
            <a:r>
              <a:rPr lang="en-US" altLang="zh-CN" sz="2000" dirty="0" smtClean="0"/>
              <a:t>Address</a:t>
            </a:r>
          </a:p>
          <a:p>
            <a:pPr lvl="1"/>
            <a:r>
              <a:rPr lang="en-US" altLang="zh-CN" sz="2000" dirty="0" smtClean="0"/>
              <a:t>Fixed-size</a:t>
            </a:r>
            <a:r>
              <a:rPr lang="zh-CN" altLang="en-US" sz="2000" dirty="0" smtClean="0"/>
              <a:t> </a:t>
            </a:r>
            <a:r>
              <a:rPr lang="en-US" altLang="zh-CN" sz="2000" dirty="0" smtClean="0"/>
              <a:t>byte</a:t>
            </a:r>
            <a:r>
              <a:rPr lang="zh-CN" altLang="en-US" sz="2000" dirty="0" smtClean="0"/>
              <a:t> </a:t>
            </a:r>
            <a:r>
              <a:rPr lang="en-US" altLang="zh-CN" sz="2000" dirty="0" smtClean="0"/>
              <a:t>arrays</a:t>
            </a:r>
          </a:p>
          <a:p>
            <a:pPr lvl="1"/>
            <a:r>
              <a:rPr lang="en-US" altLang="zh-CN" sz="2000" dirty="0" smtClean="0"/>
              <a:t>Dynamically-sized</a:t>
            </a:r>
            <a:r>
              <a:rPr lang="zh-CN" altLang="en-US" sz="2000" dirty="0" smtClean="0"/>
              <a:t> </a:t>
            </a:r>
            <a:r>
              <a:rPr lang="en-US" altLang="zh-CN" sz="2000" dirty="0" smtClean="0"/>
              <a:t>byte</a:t>
            </a:r>
            <a:r>
              <a:rPr lang="zh-CN" altLang="en-US" sz="2000" dirty="0" smtClean="0"/>
              <a:t> </a:t>
            </a:r>
            <a:r>
              <a:rPr lang="en-US" altLang="zh-CN" sz="2000" dirty="0" smtClean="0"/>
              <a:t>arrays</a:t>
            </a:r>
          </a:p>
          <a:p>
            <a:pPr lvl="1"/>
            <a:r>
              <a:rPr lang="en-US" altLang="zh-CN" sz="2000" dirty="0" smtClean="0"/>
              <a:t>string</a:t>
            </a:r>
          </a:p>
          <a:p>
            <a:r>
              <a:rPr lang="en-US" altLang="zh-CN" sz="2000" dirty="0" smtClean="0"/>
              <a:t>Reference</a:t>
            </a:r>
            <a:r>
              <a:rPr lang="zh-CN" altLang="en-US" sz="2000" dirty="0" smtClean="0"/>
              <a:t> </a:t>
            </a:r>
            <a:r>
              <a:rPr lang="en-US" altLang="zh-CN" sz="2000" dirty="0" smtClean="0"/>
              <a:t>Types</a:t>
            </a:r>
          </a:p>
          <a:p>
            <a:pPr lvl="1"/>
            <a:r>
              <a:rPr lang="en-US" altLang="zh-CN" sz="2000" dirty="0" smtClean="0"/>
              <a:t>Data</a:t>
            </a:r>
            <a:r>
              <a:rPr lang="zh-CN" altLang="en-US" sz="2000" dirty="0" smtClean="0"/>
              <a:t> </a:t>
            </a:r>
            <a:r>
              <a:rPr lang="en-US" altLang="zh-CN" sz="2000" dirty="0" smtClean="0"/>
              <a:t>location</a:t>
            </a:r>
            <a:r>
              <a:rPr lang="zh-CN" altLang="en-US" sz="2000" dirty="0" smtClean="0"/>
              <a:t> </a:t>
            </a:r>
            <a:r>
              <a:rPr lang="en-US" altLang="zh-CN" sz="2000" dirty="0" smtClean="0"/>
              <a:t>(storage,</a:t>
            </a:r>
            <a:r>
              <a:rPr lang="zh-CN" altLang="en-US" sz="2000" dirty="0" smtClean="0"/>
              <a:t> </a:t>
            </a:r>
            <a:r>
              <a:rPr lang="en-US" altLang="zh-CN" sz="2000" dirty="0" smtClean="0"/>
              <a:t>memory,</a:t>
            </a:r>
            <a:r>
              <a:rPr lang="zh-CN" altLang="en-US" sz="2000" dirty="0" smtClean="0"/>
              <a:t> </a:t>
            </a:r>
            <a:r>
              <a:rPr lang="en-US" altLang="zh-CN" sz="2000" dirty="0" err="1" smtClean="0"/>
              <a:t>calldata</a:t>
            </a:r>
            <a:r>
              <a:rPr lang="en-US" altLang="zh-CN" sz="2000" dirty="0" smtClean="0"/>
              <a:t>)</a:t>
            </a:r>
          </a:p>
          <a:p>
            <a:pPr lvl="1"/>
            <a:r>
              <a:rPr lang="en-US" altLang="zh-CN" sz="2000" dirty="0" smtClean="0"/>
              <a:t>Arrays</a:t>
            </a:r>
          </a:p>
          <a:p>
            <a:pPr lvl="1"/>
            <a:r>
              <a:rPr lang="en-US" altLang="zh-CN" sz="2000" dirty="0" smtClean="0"/>
              <a:t>Members</a:t>
            </a:r>
          </a:p>
          <a:p>
            <a:pPr lvl="1"/>
            <a:r>
              <a:rPr lang="en-US" altLang="zh-CN" sz="2000" dirty="0" err="1" smtClean="0"/>
              <a:t>Structs</a:t>
            </a:r>
            <a:endParaRPr lang="en-US" altLang="zh-CN" sz="2000" dirty="0" smtClean="0"/>
          </a:p>
          <a:p>
            <a:r>
              <a:rPr lang="en-US" altLang="zh-CN" sz="2000" dirty="0" smtClean="0"/>
              <a:t>Mappings</a:t>
            </a:r>
          </a:p>
          <a:p>
            <a:pPr lvl="1"/>
            <a:r>
              <a:rPr lang="en-US" altLang="zh-CN" sz="2000" dirty="0" smtClean="0"/>
              <a:t>mapping(_</a:t>
            </a:r>
            <a:r>
              <a:rPr lang="en-US" altLang="zh-CN" sz="2000" dirty="0" err="1" smtClean="0"/>
              <a:t>KeyType</a:t>
            </a:r>
            <a:r>
              <a:rPr lang="zh-CN" altLang="en-US" sz="2000" dirty="0" smtClean="0"/>
              <a:t> </a:t>
            </a:r>
            <a:r>
              <a:rPr lang="en-US" altLang="zh-CN" sz="2000" dirty="0" smtClean="0"/>
              <a:t>=&gt;</a:t>
            </a:r>
            <a:r>
              <a:rPr lang="zh-CN" altLang="en-US" sz="2000" dirty="0" smtClean="0"/>
              <a:t> </a:t>
            </a:r>
            <a:r>
              <a:rPr lang="en-US" altLang="zh-CN" sz="2000" dirty="0" smtClean="0"/>
              <a:t>_</a:t>
            </a:r>
            <a:r>
              <a:rPr lang="en-US" altLang="zh-CN" sz="2000" dirty="0" err="1" smtClean="0"/>
              <a:t>ValueType</a:t>
            </a:r>
            <a:r>
              <a:rPr lang="en-US" altLang="zh-CN" sz="2000" dirty="0" smtClean="0"/>
              <a:t>)</a:t>
            </a:r>
          </a:p>
          <a:p>
            <a:endParaRPr lang="en-US" sz="2000" dirty="0"/>
          </a:p>
        </p:txBody>
      </p:sp>
    </p:spTree>
    <p:extLst>
      <p:ext uri="{BB962C8B-B14F-4D97-AF65-F5344CB8AC3E}">
        <p14:creationId xmlns:p14="http://schemas.microsoft.com/office/powerpoint/2010/main" val="117899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Function</a:t>
            </a:r>
            <a:r>
              <a:rPr lang="zh-CN" altLang="en-US" sz="4800" dirty="0" smtClean="0"/>
              <a:t> </a:t>
            </a:r>
            <a:r>
              <a:rPr lang="en-US" altLang="zh-CN" sz="4800" dirty="0" smtClean="0"/>
              <a:t>Types</a:t>
            </a:r>
            <a:r>
              <a:rPr lang="zh-CN" altLang="en-US" sz="4800" dirty="0" smtClean="0"/>
              <a:t> </a:t>
            </a:r>
            <a:r>
              <a:rPr lang="en-US" altLang="zh-CN" sz="4800" dirty="0" smtClean="0"/>
              <a:t>of</a:t>
            </a:r>
            <a:r>
              <a:rPr lang="zh-CN" altLang="en-US" sz="4800" dirty="0" smtClean="0"/>
              <a:t> </a:t>
            </a:r>
            <a:r>
              <a:rPr lang="en-US" altLang="zh-CN" sz="4800" dirty="0" smtClean="0"/>
              <a:t>solidity</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b="1" dirty="0"/>
              <a:t>Functions</a:t>
            </a:r>
            <a:r>
              <a:rPr lang="en-US" sz="2000" dirty="0"/>
              <a:t> </a:t>
            </a:r>
            <a:r>
              <a:rPr lang="en-US" sz="2000" b="1" dirty="0"/>
              <a:t>can</a:t>
            </a:r>
            <a:r>
              <a:rPr lang="en-US" sz="2000" dirty="0"/>
              <a:t> </a:t>
            </a:r>
            <a:r>
              <a:rPr lang="en-US" sz="2000" b="1" dirty="0"/>
              <a:t>be</a:t>
            </a:r>
            <a:r>
              <a:rPr lang="en-US" sz="2000" dirty="0"/>
              <a:t> </a:t>
            </a:r>
            <a:r>
              <a:rPr lang="en-US" sz="2000" b="1" dirty="0"/>
              <a:t>specified</a:t>
            </a:r>
            <a:r>
              <a:rPr lang="en-US" sz="2000" dirty="0"/>
              <a:t> as </a:t>
            </a:r>
            <a:r>
              <a:rPr lang="en-US" sz="2000" b="1" dirty="0"/>
              <a:t>be</a:t>
            </a:r>
            <a:r>
              <a:rPr lang="en-US" sz="2000" dirty="0"/>
              <a:t>ing </a:t>
            </a:r>
            <a:r>
              <a:rPr lang="en-US" sz="2000" dirty="0">
                <a:solidFill>
                  <a:srgbClr val="FF0000"/>
                </a:solidFill>
              </a:rPr>
              <a:t>external, public, internal or private</a:t>
            </a:r>
            <a:r>
              <a:rPr lang="en-US" sz="2000" dirty="0"/>
              <a:t>, where the default is public. For state variables, external is not possible and the default is internal</a:t>
            </a:r>
            <a:r>
              <a:rPr lang="en-US" sz="2000" dirty="0" smtClean="0"/>
              <a:t>.</a:t>
            </a:r>
          </a:p>
          <a:p>
            <a:endParaRPr lang="en-US" sz="2000" dirty="0"/>
          </a:p>
          <a:p>
            <a:r>
              <a:rPr lang="en-US" sz="2000" dirty="0"/>
              <a:t>external</a:t>
            </a:r>
            <a:r>
              <a:rPr lang="en-US" sz="2000" dirty="0" smtClean="0"/>
              <a:t>:</a:t>
            </a:r>
            <a:r>
              <a:rPr lang="zh-CN" altLang="en-US" sz="2000" dirty="0" smtClean="0"/>
              <a:t> </a:t>
            </a:r>
            <a:r>
              <a:rPr lang="en-US" sz="2000" dirty="0" smtClean="0"/>
              <a:t>External</a:t>
            </a:r>
            <a:r>
              <a:rPr lang="en-US" sz="2000" dirty="0"/>
              <a:t> </a:t>
            </a:r>
            <a:r>
              <a:rPr lang="en-US" sz="2000" b="1" dirty="0"/>
              <a:t>functions</a:t>
            </a:r>
            <a:r>
              <a:rPr lang="en-US" sz="2000" dirty="0"/>
              <a:t> are part of the contract interface, which means they </a:t>
            </a:r>
            <a:r>
              <a:rPr lang="en-US" sz="2000" b="1" dirty="0"/>
              <a:t>can</a:t>
            </a:r>
            <a:r>
              <a:rPr lang="en-US" sz="2000" dirty="0"/>
              <a:t> </a:t>
            </a:r>
            <a:r>
              <a:rPr lang="en-US" sz="2000" b="1" dirty="0"/>
              <a:t>be</a:t>
            </a:r>
            <a:r>
              <a:rPr lang="en-US" sz="2000" dirty="0"/>
              <a:t> called from other contracts and via transactions. An external function f </a:t>
            </a:r>
            <a:r>
              <a:rPr lang="en-US" sz="2000" b="1" dirty="0"/>
              <a:t>can</a:t>
            </a:r>
            <a:r>
              <a:rPr lang="en-US" sz="2000" dirty="0"/>
              <a:t>not </a:t>
            </a:r>
            <a:r>
              <a:rPr lang="en-US" sz="2000" b="1" dirty="0"/>
              <a:t>be</a:t>
            </a:r>
            <a:r>
              <a:rPr lang="en-US" sz="2000" dirty="0"/>
              <a:t> called internally (i.e. f() does not work, but </a:t>
            </a:r>
            <a:r>
              <a:rPr lang="en-US" sz="2000" dirty="0" err="1"/>
              <a:t>this.f</a:t>
            </a:r>
            <a:r>
              <a:rPr lang="en-US" sz="2000" dirty="0"/>
              <a:t>() works). External functions are sometimes more efficient when they receive large arrays of data</a:t>
            </a:r>
            <a:r>
              <a:rPr lang="en-US" sz="2000" dirty="0" smtClean="0"/>
              <a:t>.</a:t>
            </a:r>
          </a:p>
          <a:p>
            <a:r>
              <a:rPr lang="en-US" sz="2000" dirty="0" smtClean="0"/>
              <a:t>public:</a:t>
            </a:r>
            <a:r>
              <a:rPr lang="zh-CN" altLang="en-US" sz="2000" dirty="0" smtClean="0"/>
              <a:t> </a:t>
            </a:r>
            <a:r>
              <a:rPr lang="en-US" sz="2000" dirty="0" smtClean="0"/>
              <a:t>Public</a:t>
            </a:r>
            <a:r>
              <a:rPr lang="en-US" sz="2000" dirty="0"/>
              <a:t> </a:t>
            </a:r>
            <a:r>
              <a:rPr lang="en-US" sz="2000" b="1" dirty="0"/>
              <a:t>functions</a:t>
            </a:r>
            <a:r>
              <a:rPr lang="en-US" sz="2000" dirty="0"/>
              <a:t> are part of the contract interface and </a:t>
            </a:r>
            <a:r>
              <a:rPr lang="en-US" sz="2000" b="1" dirty="0"/>
              <a:t>can</a:t>
            </a:r>
            <a:r>
              <a:rPr lang="en-US" sz="2000" dirty="0"/>
              <a:t> </a:t>
            </a:r>
            <a:r>
              <a:rPr lang="en-US" sz="2000" b="1" dirty="0"/>
              <a:t>be</a:t>
            </a:r>
            <a:r>
              <a:rPr lang="en-US" sz="2000" dirty="0"/>
              <a:t> either called internally or via messages. For public state variables, an automatic getter function (see below) is generated</a:t>
            </a:r>
            <a:r>
              <a:rPr lang="en-US" sz="2000" dirty="0" smtClean="0"/>
              <a:t>.</a:t>
            </a:r>
          </a:p>
          <a:p>
            <a:r>
              <a:rPr lang="en-US" sz="2000" dirty="0" smtClean="0"/>
              <a:t>internal:</a:t>
            </a:r>
            <a:r>
              <a:rPr lang="zh-CN" altLang="en-US" sz="2000" dirty="0" smtClean="0"/>
              <a:t> </a:t>
            </a:r>
            <a:r>
              <a:rPr lang="en-US" sz="2000" dirty="0" smtClean="0"/>
              <a:t>Those</a:t>
            </a:r>
            <a:r>
              <a:rPr lang="en-US" sz="2000" dirty="0"/>
              <a:t> </a:t>
            </a:r>
            <a:r>
              <a:rPr lang="en-US" sz="2000" b="1" dirty="0"/>
              <a:t>functions</a:t>
            </a:r>
            <a:r>
              <a:rPr lang="en-US" sz="2000" dirty="0"/>
              <a:t> and state variables </a:t>
            </a:r>
            <a:r>
              <a:rPr lang="en-US" sz="2000" b="1" dirty="0"/>
              <a:t>can</a:t>
            </a:r>
            <a:r>
              <a:rPr lang="en-US" sz="2000" dirty="0"/>
              <a:t> only </a:t>
            </a:r>
            <a:r>
              <a:rPr lang="en-US" sz="2000" b="1" dirty="0"/>
              <a:t>be</a:t>
            </a:r>
            <a:r>
              <a:rPr lang="en-US" sz="2000" dirty="0"/>
              <a:t> accessed internally (i.e. from within the current contract or contracts deriving from it), without using this</a:t>
            </a:r>
            <a:r>
              <a:rPr lang="en-US" sz="2000" dirty="0" smtClean="0"/>
              <a:t>.</a:t>
            </a:r>
          </a:p>
          <a:p>
            <a:r>
              <a:rPr lang="en-US" sz="2000" dirty="0" smtClean="0"/>
              <a:t>private:</a:t>
            </a:r>
            <a:r>
              <a:rPr lang="zh-CN" altLang="en-US" sz="2000" dirty="0" smtClean="0"/>
              <a:t> </a:t>
            </a:r>
            <a:r>
              <a:rPr lang="en-US" sz="2000" dirty="0" smtClean="0"/>
              <a:t>Private</a:t>
            </a:r>
            <a:r>
              <a:rPr lang="en-US" sz="2000" dirty="0"/>
              <a:t> </a:t>
            </a:r>
            <a:r>
              <a:rPr lang="en-US" sz="2000" b="1" dirty="0"/>
              <a:t>functions</a:t>
            </a:r>
            <a:r>
              <a:rPr lang="en-US" sz="2000" dirty="0"/>
              <a:t> and state variables are only visible for the contract they are defined in and not in derived contracts.</a:t>
            </a:r>
            <a:br>
              <a:rPr lang="en-US" sz="2000" dirty="0"/>
            </a:br>
            <a:endParaRPr lang="en-US" sz="2000" dirty="0"/>
          </a:p>
        </p:txBody>
      </p:sp>
    </p:spTree>
    <p:extLst>
      <p:ext uri="{BB962C8B-B14F-4D97-AF65-F5344CB8AC3E}">
        <p14:creationId xmlns:p14="http://schemas.microsoft.com/office/powerpoint/2010/main" val="128546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p>
          <a:p>
            <a:endParaRPr lang="en-US" sz="3600" dirty="0"/>
          </a:p>
        </p:txBody>
      </p:sp>
    </p:spTree>
    <p:extLst>
      <p:ext uri="{BB962C8B-B14F-4D97-AF65-F5344CB8AC3E}">
        <p14:creationId xmlns:p14="http://schemas.microsoft.com/office/powerpoint/2010/main" val="679414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References</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dirty="0">
                <a:hlinkClick r:id="rId2"/>
              </a:rPr>
              <a:t>https://solidity.readthedocs.io</a:t>
            </a:r>
            <a:r>
              <a:rPr lang="en-US" sz="2000" dirty="0" smtClean="0">
                <a:hlinkClick r:id="rId2"/>
              </a:rPr>
              <a:t>/</a:t>
            </a:r>
            <a:endParaRPr lang="en-US" sz="2000" dirty="0" smtClean="0"/>
          </a:p>
          <a:p>
            <a:r>
              <a:rPr lang="en-US" sz="2000" dirty="0" smtClean="0">
                <a:hlinkClick r:id="rId3"/>
              </a:rPr>
              <a:t>http</a:t>
            </a:r>
            <a:r>
              <a:rPr lang="en-US" sz="2000" dirty="0">
                <a:hlinkClick r:id="rId3"/>
              </a:rPr>
              <a:t>://truffleframework.com/tutorials/ethereum-overview</a:t>
            </a:r>
            <a:endParaRPr lang="en-US" sz="2000" dirty="0"/>
          </a:p>
          <a:p>
            <a:r>
              <a:rPr lang="en-US" sz="2000" dirty="0">
                <a:hlinkClick r:id="rId4"/>
              </a:rPr>
              <a:t>http://truffleframework.com/tutorials/pet-shop</a:t>
            </a:r>
            <a:endParaRPr lang="en-US" sz="2000" dirty="0"/>
          </a:p>
          <a:p>
            <a:r>
              <a:rPr lang="en-US" sz="2000" dirty="0">
                <a:hlinkClick r:id="rId5"/>
              </a:rPr>
              <a:t>https://github.com/etherchina/ethereum</a:t>
            </a:r>
            <a:r>
              <a:rPr lang="zh-CN" altLang="en-US" sz="2000" dirty="0"/>
              <a:t> </a:t>
            </a:r>
            <a:r>
              <a:rPr lang="zh-CN" altLang="en-US" sz="2000" dirty="0" smtClean="0"/>
              <a:t> </a:t>
            </a:r>
            <a:r>
              <a:rPr lang="en-US" altLang="zh-CN" sz="2000" dirty="0" smtClean="0"/>
              <a:t>(source</a:t>
            </a:r>
            <a:r>
              <a:rPr lang="zh-CN" altLang="en-US" sz="2000" dirty="0" smtClean="0"/>
              <a:t> </a:t>
            </a:r>
            <a:r>
              <a:rPr lang="en-US" altLang="zh-CN" sz="2000" dirty="0" smtClean="0"/>
              <a:t>code</a:t>
            </a:r>
            <a:r>
              <a:rPr lang="en-US" altLang="zh-CN" sz="2000" dirty="0" smtClean="0"/>
              <a:t>)</a:t>
            </a:r>
          </a:p>
          <a:p>
            <a:r>
              <a:rPr lang="en-US" sz="2000" dirty="0">
                <a:hlinkClick r:id="rId6"/>
              </a:rPr>
              <a:t>https://</a:t>
            </a:r>
            <a:r>
              <a:rPr lang="en-US" sz="2000" dirty="0" smtClean="0">
                <a:hlinkClick r:id="rId6"/>
              </a:rPr>
              <a:t>github.com/HiBlock/ethereum-public-course</a:t>
            </a:r>
            <a:r>
              <a:rPr lang="zh-CN" altLang="en-US" sz="2000" dirty="0" smtClean="0"/>
              <a:t> </a:t>
            </a:r>
            <a:r>
              <a:rPr lang="en-US" altLang="zh-CN" sz="2000" dirty="0" smtClean="0"/>
              <a:t>(public</a:t>
            </a:r>
            <a:r>
              <a:rPr lang="zh-CN" altLang="en-US" sz="2000" dirty="0" smtClean="0"/>
              <a:t> </a:t>
            </a:r>
            <a:r>
              <a:rPr lang="en-US" altLang="zh-CN" sz="2000" dirty="0" smtClean="0"/>
              <a:t>course</a:t>
            </a:r>
            <a:r>
              <a:rPr lang="zh-CN" altLang="en-US" sz="2000" dirty="0" smtClean="0"/>
              <a:t> </a:t>
            </a:r>
            <a:r>
              <a:rPr lang="en-US" altLang="zh-CN" sz="2000" dirty="0" smtClean="0"/>
              <a:t>slides)</a:t>
            </a:r>
            <a:endParaRPr lang="en-US" sz="2000" dirty="0"/>
          </a:p>
          <a:p>
            <a:endParaRPr lang="en-US" sz="2000" dirty="0"/>
          </a:p>
        </p:txBody>
      </p:sp>
    </p:spTree>
    <p:extLst>
      <p:ext uri="{BB962C8B-B14F-4D97-AF65-F5344CB8AC3E}">
        <p14:creationId xmlns:p14="http://schemas.microsoft.com/office/powerpoint/2010/main" val="102673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hape 98"/>
          <p:cNvSpPr txBox="1"/>
          <p:nvPr/>
        </p:nvSpPr>
        <p:spPr>
          <a:xfrm>
            <a:off x="2470823" y="1558977"/>
            <a:ext cx="7016586" cy="3338709"/>
          </a:xfrm>
          <a:prstGeom prst="rect">
            <a:avLst/>
          </a:prstGeom>
          <a:noFill/>
          <a:ln>
            <a:noFill/>
          </a:ln>
        </p:spPr>
        <p:txBody>
          <a:bodyPr lIns="91425" tIns="45700" rIns="91425" bIns="45700" anchor="ctr" anchorCtr="0">
            <a:noAutofit/>
          </a:bodyPr>
          <a:lstStyle/>
          <a:p>
            <a:pPr lvl="0">
              <a:lnSpc>
                <a:spcPct val="150000"/>
              </a:lnSpc>
              <a:buSzPct val="25000"/>
            </a:pPr>
            <a:r>
              <a:rPr lang="zh-CN" altLang="en-US" sz="2800" b="1" dirty="0" smtClean="0">
                <a:solidFill>
                  <a:schemeClr val="tx1"/>
                </a:solidFill>
              </a:rPr>
              <a:t>开放 </a:t>
            </a:r>
            <a:r>
              <a:rPr lang="en-US" altLang="zh-CN" sz="2800" b="1" dirty="0" smtClean="0">
                <a:solidFill>
                  <a:schemeClr val="tx1"/>
                </a:solidFill>
              </a:rPr>
              <a:t>/</a:t>
            </a:r>
            <a:r>
              <a:rPr lang="zh-CN" altLang="en-US" sz="2800" b="1" dirty="0" smtClean="0">
                <a:solidFill>
                  <a:schemeClr val="tx1"/>
                </a:solidFill>
              </a:rPr>
              <a:t> 协作 </a:t>
            </a:r>
            <a:r>
              <a:rPr lang="en-US" altLang="zh-CN" sz="2800" b="1" dirty="0" smtClean="0">
                <a:solidFill>
                  <a:schemeClr val="tx1"/>
                </a:solidFill>
              </a:rPr>
              <a:t>/</a:t>
            </a:r>
            <a:r>
              <a:rPr lang="zh-CN" altLang="en-US" sz="2800" b="1" dirty="0" smtClean="0">
                <a:solidFill>
                  <a:schemeClr val="tx1"/>
                </a:solidFill>
              </a:rPr>
              <a:t> 透明 </a:t>
            </a:r>
            <a:r>
              <a:rPr lang="en-US" altLang="zh-CN" sz="2800" b="1" dirty="0" smtClean="0">
                <a:solidFill>
                  <a:schemeClr val="tx1"/>
                </a:solidFill>
              </a:rPr>
              <a:t>/</a:t>
            </a:r>
            <a:r>
              <a:rPr lang="zh-CN" altLang="en-US" sz="2800" b="1" dirty="0" smtClean="0">
                <a:solidFill>
                  <a:schemeClr val="tx1"/>
                </a:solidFill>
              </a:rPr>
              <a:t> 链接 </a:t>
            </a:r>
            <a:r>
              <a:rPr lang="en-US" altLang="zh-CN" sz="2800" b="1" dirty="0" smtClean="0">
                <a:solidFill>
                  <a:schemeClr val="tx1"/>
                </a:solidFill>
              </a:rPr>
              <a:t>/</a:t>
            </a:r>
            <a:r>
              <a:rPr lang="zh-CN" altLang="en-US" sz="2800" b="1" dirty="0" smtClean="0">
                <a:solidFill>
                  <a:schemeClr val="tx1"/>
                </a:solidFill>
              </a:rPr>
              <a:t> 分享</a:t>
            </a:r>
            <a:endParaRPr lang="en-US" altLang="zh-CN" sz="2800" b="1" dirty="0" smtClean="0">
              <a:solidFill>
                <a:schemeClr val="tx1"/>
              </a:solidFill>
            </a:endParaRPr>
          </a:p>
          <a:p>
            <a:pPr lvl="0">
              <a:lnSpc>
                <a:spcPct val="150000"/>
              </a:lnSpc>
              <a:buSzPct val="25000"/>
            </a:pPr>
            <a:r>
              <a:rPr lang="zh-CN" altLang="en-US" sz="2800" b="1" i="0" u="none" strike="noStrike" cap="none" baseline="0" dirty="0" smtClean="0">
                <a:solidFill>
                  <a:schemeClr val="tx1"/>
                </a:solidFill>
                <a:latin typeface="Times New Roman"/>
                <a:ea typeface="Times New Roman"/>
                <a:cs typeface="Times New Roman"/>
                <a:sym typeface="Times New Roman"/>
              </a:rPr>
              <a:t>链接全球区块链开发者</a:t>
            </a:r>
            <a:endParaRPr lang="en-US" altLang="zh-CN" sz="2800" b="1" i="0" u="none" strike="noStrike" cap="none" baseline="0" dirty="0" smtClean="0">
              <a:solidFill>
                <a:schemeClr val="tx1"/>
              </a:solidFill>
              <a:latin typeface="Times New Roman"/>
              <a:ea typeface="Times New Roman"/>
              <a:cs typeface="Times New Roman"/>
              <a:sym typeface="Times New Roman"/>
            </a:endParaRPr>
          </a:p>
          <a:p>
            <a:pPr lvl="0">
              <a:lnSpc>
                <a:spcPct val="150000"/>
              </a:lnSpc>
              <a:buSzPct val="25000"/>
            </a:pPr>
            <a:r>
              <a:rPr lang="en-US" sz="2800" b="1" dirty="0">
                <a:solidFill>
                  <a:schemeClr val="tx1"/>
                </a:solidFill>
                <a:hlinkClick r:id="rId2"/>
              </a:rPr>
              <a:t>https://</a:t>
            </a:r>
            <a:r>
              <a:rPr lang="en-US" sz="2800" b="1" dirty="0" smtClean="0">
                <a:solidFill>
                  <a:schemeClr val="tx1"/>
                </a:solidFill>
                <a:hlinkClick r:id="rId2"/>
              </a:rPr>
              <a:t>hiblock.net/wiki/about</a:t>
            </a:r>
            <a:r>
              <a:rPr lang="zh-CN" altLang="en-US" sz="2800" b="1" dirty="0" smtClean="0">
                <a:solidFill>
                  <a:schemeClr val="tx1"/>
                </a:solidFill>
              </a:rPr>
              <a:t> </a:t>
            </a:r>
            <a:endParaRPr lang="en" sz="2800" b="1" i="0" u="none" strike="noStrike" cap="none" baseline="0" dirty="0">
              <a:solidFill>
                <a:schemeClr val="tx1"/>
              </a:solidFill>
              <a:latin typeface="Times New Roman"/>
              <a:ea typeface="Times New Roman"/>
              <a:cs typeface="Times New Roman"/>
              <a:sym typeface="Times New Roman"/>
            </a:endParaRPr>
          </a:p>
        </p:txBody>
      </p:sp>
      <p:sp>
        <p:nvSpPr>
          <p:cNvPr id="6" name="Shape 133"/>
          <p:cNvSpPr txBox="1">
            <a:spLocks noGrp="1"/>
          </p:cNvSpPr>
          <p:nvPr>
            <p:ph type="title"/>
          </p:nvPr>
        </p:nvSpPr>
        <p:spPr>
          <a:xfrm>
            <a:off x="604433" y="648150"/>
            <a:ext cx="10749366" cy="560717"/>
          </a:xfrm>
          <a:prstGeom prst="rect">
            <a:avLst/>
          </a:prstGeom>
          <a:noFill/>
          <a:ln>
            <a:noFill/>
          </a:ln>
        </p:spPr>
        <p:txBody>
          <a:bodyPr lIns="91425" tIns="45700" rIns="91425" bIns="45700" anchor="b" anchorCtr="0">
            <a:noAutofit/>
          </a:bodyPr>
          <a:lstStyle/>
          <a:p>
            <a:pPr marL="0" marR="0" lvl="0" indent="0" algn="l" rtl="0">
              <a:spcBef>
                <a:spcPts val="0"/>
              </a:spcBef>
              <a:buClr>
                <a:schemeClr val="lt1"/>
              </a:buClr>
              <a:buSzPct val="25000"/>
              <a:buFont typeface="Times New Roman"/>
              <a:buNone/>
            </a:pPr>
            <a:r>
              <a:rPr lang="en-US" altLang="zh-CN" sz="2800" b="0" i="0" u="none" strike="noStrike" cap="none" baseline="0" dirty="0" err="1" smtClean="0">
                <a:solidFill>
                  <a:schemeClr val="lt1"/>
                </a:solidFill>
                <a:latin typeface="Times New Roman"/>
                <a:ea typeface="Times New Roman"/>
                <a:cs typeface="Times New Roman"/>
                <a:sym typeface="Times New Roman"/>
              </a:rPr>
              <a:t>HiBlock</a:t>
            </a:r>
            <a:r>
              <a:rPr lang="zh-CN" altLang="en-US" sz="2800" b="0" i="0" u="none" strike="noStrike" cap="none" baseline="0" dirty="0" smtClean="0">
                <a:solidFill>
                  <a:schemeClr val="lt1"/>
                </a:solidFill>
                <a:latin typeface="Times New Roman"/>
                <a:ea typeface="Times New Roman"/>
                <a:cs typeface="Times New Roman"/>
                <a:sym typeface="Times New Roman"/>
              </a:rPr>
              <a:t>区块链社区</a:t>
            </a:r>
            <a:endParaRPr lang="en" sz="2800" b="0" i="0" u="none" strike="noStrike" cap="none" baseline="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96126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5681272" y="2082197"/>
            <a:ext cx="6307465" cy="2187225"/>
          </a:xfrm>
          <a:prstGeom prst="rect">
            <a:avLst/>
          </a:prstGeom>
          <a:noFill/>
          <a:ln>
            <a:noFill/>
          </a:ln>
        </p:spPr>
        <p:txBody>
          <a:bodyPr lIns="91425" tIns="45700" rIns="91425" bIns="45700" anchor="ctr" anchorCtr="0">
            <a:noAutofit/>
          </a:bodyPr>
          <a:lstStyle/>
          <a:p>
            <a:pPr marL="0" marR="0" lvl="0" indent="0" algn="l" rtl="0">
              <a:lnSpc>
                <a:spcPct val="150000"/>
              </a:lnSpc>
              <a:spcBef>
                <a:spcPts val="0"/>
              </a:spcBef>
              <a:buClr>
                <a:schemeClr val="lt1"/>
              </a:buClr>
              <a:buSzPct val="25000"/>
              <a:buFont typeface="Times New Roman"/>
              <a:buNone/>
            </a:pPr>
            <a:r>
              <a:rPr lang="en-US" altLang="zh-CN" sz="7200" b="0" i="0" u="none" strike="noStrike" cap="none" baseline="0" dirty="0" smtClean="0">
                <a:solidFill>
                  <a:schemeClr val="lt1"/>
                </a:solidFill>
                <a:latin typeface="Times New Roman"/>
                <a:ea typeface="Times New Roman"/>
                <a:cs typeface="Times New Roman"/>
                <a:sym typeface="Times New Roman"/>
              </a:rPr>
              <a:t>Thanks!</a:t>
            </a:r>
            <a:endParaRPr lang="en" sz="7200" b="0" i="0" u="none" strike="noStrike" cap="none" baseline="0" dirty="0">
              <a:solidFill>
                <a:schemeClr val="lt1"/>
              </a:solidFill>
              <a:latin typeface="Times New Roman"/>
              <a:ea typeface="Times New Roman"/>
              <a:cs typeface="Times New Roman"/>
              <a:sym typeface="Times New Roman"/>
            </a:endParaRPr>
          </a:p>
        </p:txBody>
      </p:sp>
      <p:sp>
        <p:nvSpPr>
          <p:cNvPr id="474" name="Shape 474"/>
          <p:cNvSpPr/>
          <p:nvPr/>
        </p:nvSpPr>
        <p:spPr>
          <a:xfrm>
            <a:off x="11557038" y="6134153"/>
            <a:ext cx="431763" cy="431763"/>
          </a:xfrm>
          <a:custGeom>
            <a:avLst/>
            <a:gdLst/>
            <a:ahLst/>
            <a:cxnLst/>
            <a:rect l="0" t="0" r="0" b="0"/>
            <a:pathLst>
              <a:path w="643468" h="643468" extrusionOk="0">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Times New Roman"/>
              <a:ea typeface="Times New Roman"/>
              <a:cs typeface="Times New Roman"/>
              <a:sym typeface="Times New Roman"/>
            </a:endParaRPr>
          </a:p>
        </p:txBody>
      </p:sp>
      <p:sp>
        <p:nvSpPr>
          <p:cNvPr id="2" name="TextBox 1"/>
          <p:cNvSpPr txBox="1"/>
          <p:nvPr/>
        </p:nvSpPr>
        <p:spPr>
          <a:xfrm>
            <a:off x="1024759" y="1781503"/>
            <a:ext cx="4477407" cy="3416320"/>
          </a:xfrm>
          <a:prstGeom prst="rect">
            <a:avLst/>
          </a:prstGeom>
          <a:noFill/>
        </p:spPr>
        <p:txBody>
          <a:bodyPr wrap="square" rtlCol="0">
            <a:spAutoFit/>
          </a:bodyPr>
          <a:lstStyle/>
          <a:p>
            <a:r>
              <a:rPr lang="en-US" altLang="zh-CN" sz="2400" dirty="0" smtClean="0"/>
              <a:t>Contact</a:t>
            </a:r>
            <a:r>
              <a:rPr lang="zh-CN" altLang="en-US" sz="2400" dirty="0" smtClean="0"/>
              <a:t> </a:t>
            </a:r>
            <a:r>
              <a:rPr lang="en-US" altLang="zh-CN" sz="2400" dirty="0" smtClean="0"/>
              <a:t>me:</a:t>
            </a:r>
          </a:p>
          <a:p>
            <a:endParaRPr lang="en-US" sz="2400" dirty="0"/>
          </a:p>
          <a:p>
            <a:r>
              <a:rPr lang="en-US" altLang="zh-CN" sz="2400" dirty="0" smtClean="0"/>
              <a:t>slides</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shared</a:t>
            </a:r>
            <a:r>
              <a:rPr lang="zh-CN" altLang="en-US" sz="2400" dirty="0" smtClean="0"/>
              <a:t> </a:t>
            </a:r>
            <a:r>
              <a:rPr lang="en-US" altLang="zh-CN" sz="2400" dirty="0" smtClean="0"/>
              <a:t>in</a:t>
            </a:r>
            <a:r>
              <a:rPr lang="zh-CN" altLang="en-US" sz="2400" dirty="0" smtClean="0"/>
              <a:t> </a:t>
            </a:r>
            <a:r>
              <a:rPr lang="en-US" altLang="zh-CN" sz="2400" dirty="0" smtClean="0"/>
              <a:t>telegram</a:t>
            </a:r>
            <a:r>
              <a:rPr lang="zh-CN" altLang="en-US" sz="2400" dirty="0" smtClean="0"/>
              <a:t> </a:t>
            </a:r>
            <a:r>
              <a:rPr lang="en-US" altLang="zh-CN" sz="2400" dirty="0" smtClean="0"/>
              <a:t>group:</a:t>
            </a:r>
          </a:p>
          <a:p>
            <a:r>
              <a:rPr lang="en-US" altLang="zh-CN" sz="2400" dirty="0" smtClean="0">
                <a:hlinkClick r:id="rId3"/>
              </a:rPr>
              <a:t>https://t.me/hiblock</a:t>
            </a:r>
            <a:endParaRPr lang="en-US" altLang="zh-CN" sz="2400" dirty="0" smtClean="0"/>
          </a:p>
          <a:p>
            <a:endParaRPr lang="en-US" sz="2400" dirty="0"/>
          </a:p>
          <a:p>
            <a:r>
              <a:rPr lang="en-US" altLang="zh-CN" sz="2400" dirty="0" smtClean="0"/>
              <a:t>twitter:</a:t>
            </a:r>
            <a:r>
              <a:rPr lang="zh-CN" altLang="en-US" sz="2400" dirty="0" smtClean="0"/>
              <a:t> </a:t>
            </a:r>
            <a:r>
              <a:rPr lang="en-US" altLang="zh-CN" sz="2400" dirty="0">
                <a:hlinkClick r:id="rId4"/>
              </a:rPr>
              <a:t>https://</a:t>
            </a:r>
            <a:r>
              <a:rPr lang="en-US" altLang="zh-CN" sz="2400" dirty="0" smtClean="0">
                <a:hlinkClick r:id="rId4"/>
              </a:rPr>
              <a:t>twitter.com/HiBlock_Net</a:t>
            </a:r>
            <a:endParaRPr lang="en-US" altLang="zh-CN" sz="2400" dirty="0" smtClean="0"/>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Easter</a:t>
            </a:r>
            <a:r>
              <a:rPr lang="zh-CN" altLang="en-US" sz="4800" dirty="0" smtClean="0"/>
              <a:t> </a:t>
            </a:r>
            <a:r>
              <a:rPr lang="en-US" altLang="zh-CN" sz="4800" dirty="0" smtClean="0"/>
              <a:t>Egg</a:t>
            </a:r>
            <a:r>
              <a:rPr lang="zh-CN" altLang="en-US" sz="4800" dirty="0" smtClean="0"/>
              <a:t> </a:t>
            </a:r>
            <a:r>
              <a:rPr lang="en-US" altLang="zh-CN" sz="4800" dirty="0" smtClean="0"/>
              <a:t>1</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2800" dirty="0" smtClean="0"/>
              <a:t>Assignment</a:t>
            </a:r>
          </a:p>
          <a:p>
            <a:r>
              <a:rPr lang="en-US" altLang="zh-CN" sz="2800" dirty="0">
                <a:hlinkClick r:id="rId2"/>
              </a:rPr>
              <a:t>https://</a:t>
            </a:r>
            <a:r>
              <a:rPr lang="en-US" altLang="zh-CN" sz="2800" dirty="0" smtClean="0">
                <a:hlinkClick r:id="rId2"/>
              </a:rPr>
              <a:t>github.com/Olympus-Labs/community</a:t>
            </a:r>
            <a:r>
              <a:rPr lang="zh-CN" altLang="en-US" sz="2800" dirty="0" smtClean="0"/>
              <a:t> </a:t>
            </a:r>
            <a:endParaRPr lang="zh-CN" altLang="en-US" sz="2800" dirty="0"/>
          </a:p>
          <a:p>
            <a:r>
              <a:rPr lang="en-US" altLang="zh-CN" sz="2800" dirty="0" smtClean="0"/>
              <a:t>By</a:t>
            </a:r>
            <a:r>
              <a:rPr lang="zh-CN" altLang="en-US" sz="2800" dirty="0" smtClean="0"/>
              <a:t> </a:t>
            </a:r>
            <a:r>
              <a:rPr lang="en-US" altLang="zh-CN" sz="2800" dirty="0" smtClean="0"/>
              <a:t>5/15/2018</a:t>
            </a:r>
            <a:endParaRPr lang="en-US" altLang="zh-CN" sz="2800" dirty="0"/>
          </a:p>
          <a:p>
            <a:r>
              <a:rPr lang="en-US" altLang="zh-CN" sz="2800" dirty="0" smtClean="0"/>
              <a:t>Each</a:t>
            </a:r>
            <a:r>
              <a:rPr lang="zh-CN" altLang="en-US" sz="2800" dirty="0" smtClean="0"/>
              <a:t> </a:t>
            </a:r>
            <a:r>
              <a:rPr lang="en-US" altLang="zh-CN" sz="2800" dirty="0" smtClean="0"/>
              <a:t>complete</a:t>
            </a:r>
            <a:r>
              <a:rPr lang="zh-CN" altLang="en-US" sz="2800" dirty="0" smtClean="0"/>
              <a:t> </a:t>
            </a:r>
            <a:r>
              <a:rPr lang="en-US" altLang="zh-CN" sz="2800" dirty="0" smtClean="0"/>
              <a:t>the</a:t>
            </a:r>
            <a:r>
              <a:rPr lang="zh-CN" altLang="en-US" sz="2800" dirty="0" smtClean="0"/>
              <a:t> </a:t>
            </a:r>
            <a:r>
              <a:rPr lang="en-US" altLang="zh-CN" sz="2800" dirty="0" smtClean="0"/>
              <a:t>assignment,</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a:t>
            </a:r>
            <a:r>
              <a:rPr lang="zh-CN" altLang="en-US" sz="2800" dirty="0"/>
              <a:t> </a:t>
            </a:r>
            <a:r>
              <a:rPr lang="en-US" altLang="zh-CN" sz="2800" dirty="0" smtClean="0"/>
              <a:t>MOT</a:t>
            </a:r>
          </a:p>
          <a:p>
            <a:pPr lvl="1">
              <a:buFont typeface="Wingdings" charset="2"/>
              <a:buChar char="q"/>
            </a:pPr>
            <a:r>
              <a:rPr lang="en-US" altLang="zh-CN" sz="2800" dirty="0" smtClean="0"/>
              <a:t>code</a:t>
            </a:r>
          </a:p>
          <a:p>
            <a:pPr lvl="1">
              <a:buFont typeface="Wingdings" charset="2"/>
              <a:buChar char="q"/>
            </a:pPr>
            <a:r>
              <a:rPr lang="en-US" altLang="zh-CN" sz="2800" dirty="0" smtClean="0"/>
              <a:t>test</a:t>
            </a:r>
            <a:r>
              <a:rPr lang="zh-CN" altLang="en-US" sz="2800" dirty="0" smtClean="0"/>
              <a:t> </a:t>
            </a:r>
            <a:r>
              <a:rPr lang="en-US" altLang="zh-CN" sz="2800" dirty="0" smtClean="0"/>
              <a:t>pass</a:t>
            </a:r>
          </a:p>
          <a:p>
            <a:pPr lvl="1">
              <a:buFont typeface="Wingdings" charset="2"/>
              <a:buChar char="q"/>
            </a:pPr>
            <a:r>
              <a:rPr lang="en-US" altLang="zh-CN" sz="2800" dirty="0" smtClean="0"/>
              <a:t>pull</a:t>
            </a:r>
            <a:r>
              <a:rPr lang="zh-CN" altLang="en-US" sz="2800" dirty="0" smtClean="0"/>
              <a:t> </a:t>
            </a:r>
            <a:r>
              <a:rPr lang="en-US" altLang="zh-CN" sz="2800" dirty="0" smtClean="0"/>
              <a:t>request</a:t>
            </a:r>
          </a:p>
          <a:p>
            <a:pPr lvl="1">
              <a:buFont typeface="Wingdings" charset="2"/>
              <a:buChar char="q"/>
            </a:pPr>
            <a:r>
              <a:rPr lang="en-US" altLang="zh-CN" sz="2800" dirty="0" smtClean="0"/>
              <a:t>leave</a:t>
            </a:r>
            <a:r>
              <a:rPr lang="zh-CN" altLang="en-US" sz="2800" dirty="0" smtClean="0"/>
              <a:t> </a:t>
            </a:r>
            <a:r>
              <a:rPr lang="en-US" altLang="zh-CN" sz="2800" dirty="0" smtClean="0"/>
              <a:t>your</a:t>
            </a:r>
            <a:r>
              <a:rPr lang="zh-CN" altLang="en-US" sz="2800" dirty="0" smtClean="0"/>
              <a:t> </a:t>
            </a:r>
            <a:r>
              <a:rPr lang="en-US" altLang="zh-CN" sz="2800" dirty="0" smtClean="0"/>
              <a:t>ether</a:t>
            </a:r>
            <a:r>
              <a:rPr lang="zh-CN" altLang="en-US" sz="2800" dirty="0" smtClean="0"/>
              <a:t> </a:t>
            </a:r>
            <a:r>
              <a:rPr lang="en-US" altLang="zh-CN" sz="2800" dirty="0" smtClean="0"/>
              <a:t>wallet</a:t>
            </a:r>
            <a:r>
              <a:rPr lang="zh-CN" altLang="en-US" sz="2800" dirty="0" smtClean="0"/>
              <a:t> </a:t>
            </a:r>
            <a:r>
              <a:rPr lang="en-US" altLang="zh-CN" sz="2800" dirty="0" smtClean="0"/>
              <a:t>address,</a:t>
            </a:r>
            <a:r>
              <a:rPr lang="zh-CN" altLang="en-US" sz="2800" dirty="0" smtClean="0"/>
              <a:t> </a:t>
            </a:r>
            <a:r>
              <a:rPr lang="en-US" altLang="zh-CN" sz="2800" dirty="0" err="1" smtClean="0"/>
              <a:t>e.g</a:t>
            </a:r>
            <a:r>
              <a:rPr lang="zh-CN" altLang="en-US" sz="2800" dirty="0" smtClean="0"/>
              <a:t> </a:t>
            </a:r>
            <a:r>
              <a:rPr lang="en-US" altLang="zh-CN" sz="2800" dirty="0" err="1" smtClean="0"/>
              <a:t>AlphaWallet</a:t>
            </a:r>
            <a:endParaRPr lang="en-US" altLang="zh-CN" sz="2800" dirty="0"/>
          </a:p>
          <a:p>
            <a:r>
              <a:rPr lang="en-US" altLang="zh-CN" sz="2800" dirty="0" smtClean="0"/>
              <a:t>Best</a:t>
            </a:r>
            <a:r>
              <a:rPr lang="zh-CN" altLang="en-US" sz="2800" dirty="0" smtClean="0"/>
              <a:t> </a:t>
            </a:r>
            <a:r>
              <a:rPr lang="en-US" altLang="zh-CN" sz="2800" dirty="0" smtClean="0"/>
              <a:t>one</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200</a:t>
            </a:r>
            <a:r>
              <a:rPr lang="zh-CN" altLang="en-US" sz="2800" dirty="0"/>
              <a:t> </a:t>
            </a:r>
            <a:r>
              <a:rPr lang="en-US" altLang="zh-CN" sz="2800" dirty="0" smtClean="0"/>
              <a:t>MOT</a:t>
            </a:r>
            <a:endParaRPr lang="en-US" altLang="zh-CN" sz="2800" dirty="0"/>
          </a:p>
          <a:p>
            <a:endParaRPr lang="en-US" sz="2800" dirty="0"/>
          </a:p>
        </p:txBody>
      </p:sp>
    </p:spTree>
    <p:extLst>
      <p:ext uri="{BB962C8B-B14F-4D97-AF65-F5344CB8AC3E}">
        <p14:creationId xmlns:p14="http://schemas.microsoft.com/office/powerpoint/2010/main" val="1210839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a:t>Easter</a:t>
            </a:r>
            <a:r>
              <a:rPr lang="zh-CN" altLang="en-US" sz="4800" dirty="0"/>
              <a:t> </a:t>
            </a:r>
            <a:r>
              <a:rPr lang="en-US" altLang="zh-CN" sz="4800" dirty="0"/>
              <a:t>Egg</a:t>
            </a:r>
            <a:r>
              <a:rPr lang="zh-CN" altLang="en-US" sz="4800" dirty="0"/>
              <a:t> </a:t>
            </a:r>
            <a:r>
              <a:rPr lang="en-US" altLang="zh-CN" sz="4800" dirty="0" smtClean="0"/>
              <a:t>2</a:t>
            </a:r>
            <a:endParaRPr lang="en-US" sz="4800"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918857" y="0"/>
            <a:ext cx="4354286" cy="6858000"/>
          </a:xfrm>
          <a:prstGeom prst="rect">
            <a:avLst/>
          </a:prstGeom>
        </p:spPr>
      </p:pic>
    </p:spTree>
    <p:extLst>
      <p:ext uri="{BB962C8B-B14F-4D97-AF65-F5344CB8AC3E}">
        <p14:creationId xmlns:p14="http://schemas.microsoft.com/office/powerpoint/2010/main" val="180236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err="1"/>
              <a:t>Ethereum</a:t>
            </a:r>
            <a:r>
              <a:rPr lang="en-US" sz="3600" dirty="0"/>
              <a:t> is a </a:t>
            </a:r>
            <a:r>
              <a:rPr lang="en-US" sz="3600" b="1" dirty="0"/>
              <a:t>decentralized platform that runs smart contracts</a:t>
            </a:r>
            <a:r>
              <a:rPr lang="en-US" sz="3600" dirty="0"/>
              <a:t>: applications that run exactly as programmed without any possibility of downtime, censorship, fraud or third-party interference</a:t>
            </a:r>
            <a:r>
              <a:rPr lang="en-US" sz="3600" dirty="0" smtClean="0"/>
              <a:t>.</a:t>
            </a:r>
          </a:p>
          <a:p>
            <a:endParaRPr lang="en-US" sz="3600" dirty="0"/>
          </a:p>
          <a:p>
            <a:r>
              <a:rPr lang="en-US" sz="2000" i="1" dirty="0"/>
              <a:t>On traditional server architectures, every application has to set up its own servers that run their own code in isolated silos, making sharing of data hard. If a single app is compromised or goes offline, many users and other apps are affected</a:t>
            </a:r>
            <a:r>
              <a:rPr lang="en-US" sz="2000" i="1" dirty="0" smtClean="0"/>
              <a:t>.</a:t>
            </a:r>
            <a:r>
              <a:rPr lang="zh-CN" altLang="en-US" sz="2000" i="1" dirty="0" smtClean="0"/>
              <a:t> </a:t>
            </a:r>
            <a:r>
              <a:rPr lang="en-US" altLang="zh-CN" sz="2000" i="1" dirty="0" smtClean="0"/>
              <a:t>(</a:t>
            </a:r>
            <a:r>
              <a:rPr lang="en-US" altLang="zh-CN" sz="2000" i="1" dirty="0" err="1" smtClean="0"/>
              <a:t>E.g</a:t>
            </a:r>
            <a:r>
              <a:rPr lang="zh-CN" altLang="en-US" sz="2000" i="1" dirty="0" smtClean="0"/>
              <a:t> </a:t>
            </a:r>
            <a:r>
              <a:rPr lang="en-US" altLang="zh-CN" sz="2000" i="1" dirty="0" err="1" smtClean="0"/>
              <a:t>Lazada</a:t>
            </a:r>
            <a:r>
              <a:rPr lang="en-US" altLang="zh-CN" sz="2000" i="1" dirty="0" smtClean="0"/>
              <a:t>)</a:t>
            </a:r>
            <a:endParaRPr lang="en-US" sz="2000" i="1" dirty="0" smtClean="0"/>
          </a:p>
          <a:p>
            <a:endParaRPr lang="en-US" sz="2000" i="1" dirty="0"/>
          </a:p>
          <a:p>
            <a:r>
              <a:rPr lang="en-US" sz="2000" i="1" dirty="0"/>
              <a:t>On a </a:t>
            </a:r>
            <a:r>
              <a:rPr lang="en-US" sz="2000" i="1" dirty="0" err="1"/>
              <a:t>blockchain</a:t>
            </a:r>
            <a:r>
              <a:rPr lang="en-US" sz="2000" i="1" dirty="0"/>
              <a:t>, anyone can set up a node that replicates the necessary data for all nodes to reach an agreement and be compensated by users and app developers. This allows user data to remain private and apps to be decentralized like the Internet was supposed to work.</a:t>
            </a:r>
          </a:p>
          <a:p>
            <a:endParaRPr lang="en-US" sz="3600" dirty="0"/>
          </a:p>
        </p:txBody>
      </p:sp>
    </p:spTree>
    <p:extLst>
      <p:ext uri="{BB962C8B-B14F-4D97-AF65-F5344CB8AC3E}">
        <p14:creationId xmlns:p14="http://schemas.microsoft.com/office/powerpoint/2010/main" val="362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err="1" smtClean="0"/>
              <a:t>Blockchain</a:t>
            </a:r>
            <a:r>
              <a:rPr lang="zh-CN" altLang="en-US" sz="4800" dirty="0" smtClean="0"/>
              <a:t> </a:t>
            </a:r>
            <a:r>
              <a:rPr lang="en-US" altLang="zh-CN" sz="4800" dirty="0" smtClean="0"/>
              <a:t>basis</a:t>
            </a:r>
            <a:endParaRPr lang="en-US" sz="4800" dirty="0"/>
          </a:p>
        </p:txBody>
      </p:sp>
      <p:pic>
        <p:nvPicPr>
          <p:cNvPr id="6" name="Picture 5"/>
          <p:cNvPicPr>
            <a:picLocks noChangeAspect="1"/>
          </p:cNvPicPr>
          <p:nvPr/>
        </p:nvPicPr>
        <p:blipFill rotWithShape="1">
          <a:blip r:embed="rId2"/>
          <a:srcRect t="2258" r="1326"/>
          <a:stretch/>
        </p:blipFill>
        <p:spPr>
          <a:xfrm>
            <a:off x="584637" y="1425030"/>
            <a:ext cx="2443655" cy="2085430"/>
          </a:xfrm>
          <a:prstGeom prst="rect">
            <a:avLst/>
          </a:prstGeom>
        </p:spPr>
      </p:pic>
      <p:pic>
        <p:nvPicPr>
          <p:cNvPr id="7" name="Picture 6"/>
          <p:cNvPicPr>
            <a:picLocks noChangeAspect="1"/>
          </p:cNvPicPr>
          <p:nvPr/>
        </p:nvPicPr>
        <p:blipFill>
          <a:blip r:embed="rId3"/>
          <a:stretch>
            <a:fillRect/>
          </a:stretch>
        </p:blipFill>
        <p:spPr>
          <a:xfrm>
            <a:off x="3207841" y="1425030"/>
            <a:ext cx="2184400" cy="2006600"/>
          </a:xfrm>
          <a:prstGeom prst="rect">
            <a:avLst/>
          </a:prstGeom>
        </p:spPr>
      </p:pic>
      <p:pic>
        <p:nvPicPr>
          <p:cNvPr id="8" name="Picture 7"/>
          <p:cNvPicPr>
            <a:picLocks noChangeAspect="1"/>
          </p:cNvPicPr>
          <p:nvPr/>
        </p:nvPicPr>
        <p:blipFill>
          <a:blip r:embed="rId4"/>
          <a:stretch>
            <a:fillRect/>
          </a:stretch>
        </p:blipFill>
        <p:spPr>
          <a:xfrm>
            <a:off x="5719189" y="1348830"/>
            <a:ext cx="1612900" cy="2159000"/>
          </a:xfrm>
          <a:prstGeom prst="rect">
            <a:avLst/>
          </a:prstGeom>
        </p:spPr>
      </p:pic>
      <p:pic>
        <p:nvPicPr>
          <p:cNvPr id="9" name="Picture 8"/>
          <p:cNvPicPr>
            <a:picLocks noChangeAspect="1"/>
          </p:cNvPicPr>
          <p:nvPr/>
        </p:nvPicPr>
        <p:blipFill>
          <a:blip r:embed="rId5"/>
          <a:stretch>
            <a:fillRect/>
          </a:stretch>
        </p:blipFill>
        <p:spPr>
          <a:xfrm>
            <a:off x="7659037" y="1369195"/>
            <a:ext cx="1308100" cy="2197100"/>
          </a:xfrm>
          <a:prstGeom prst="rect">
            <a:avLst/>
          </a:prstGeom>
        </p:spPr>
      </p:pic>
      <p:pic>
        <p:nvPicPr>
          <p:cNvPr id="10" name="Picture 9"/>
          <p:cNvPicPr>
            <a:picLocks noChangeAspect="1"/>
          </p:cNvPicPr>
          <p:nvPr/>
        </p:nvPicPr>
        <p:blipFill>
          <a:blip r:embed="rId6"/>
          <a:stretch>
            <a:fillRect/>
          </a:stretch>
        </p:blipFill>
        <p:spPr>
          <a:xfrm>
            <a:off x="8967137" y="1437730"/>
            <a:ext cx="2540000" cy="1981200"/>
          </a:xfrm>
          <a:prstGeom prst="rect">
            <a:avLst/>
          </a:prstGeom>
        </p:spPr>
      </p:pic>
      <p:grpSp>
        <p:nvGrpSpPr>
          <p:cNvPr id="18" name="Group 17"/>
          <p:cNvGrpSpPr/>
          <p:nvPr/>
        </p:nvGrpSpPr>
        <p:grpSpPr>
          <a:xfrm>
            <a:off x="2443788" y="4708635"/>
            <a:ext cx="7183749" cy="990600"/>
            <a:chOff x="2443788" y="4708635"/>
            <a:chExt cx="7183749" cy="990600"/>
          </a:xfrm>
        </p:grpSpPr>
        <p:pic>
          <p:nvPicPr>
            <p:cNvPr id="11" name="Picture 10"/>
            <p:cNvPicPr>
              <a:picLocks noChangeAspect="1"/>
            </p:cNvPicPr>
            <p:nvPr/>
          </p:nvPicPr>
          <p:blipFill>
            <a:blip r:embed="rId7"/>
            <a:stretch>
              <a:fillRect/>
            </a:stretch>
          </p:blipFill>
          <p:spPr>
            <a:xfrm>
              <a:off x="2443788" y="4708635"/>
              <a:ext cx="660400" cy="990600"/>
            </a:xfrm>
            <a:prstGeom prst="rect">
              <a:avLst/>
            </a:prstGeom>
          </p:spPr>
        </p:pic>
        <p:pic>
          <p:nvPicPr>
            <p:cNvPr id="12" name="Picture 11"/>
            <p:cNvPicPr>
              <a:picLocks noChangeAspect="1"/>
            </p:cNvPicPr>
            <p:nvPr/>
          </p:nvPicPr>
          <p:blipFill>
            <a:blip r:embed="rId7"/>
            <a:stretch>
              <a:fillRect/>
            </a:stretch>
          </p:blipFill>
          <p:spPr>
            <a:xfrm>
              <a:off x="3747715" y="4708635"/>
              <a:ext cx="660400" cy="990600"/>
            </a:xfrm>
            <a:prstGeom prst="rect">
              <a:avLst/>
            </a:prstGeom>
          </p:spPr>
        </p:pic>
        <p:pic>
          <p:nvPicPr>
            <p:cNvPr id="13" name="Picture 12"/>
            <p:cNvPicPr>
              <a:picLocks noChangeAspect="1"/>
            </p:cNvPicPr>
            <p:nvPr/>
          </p:nvPicPr>
          <p:blipFill>
            <a:blip r:embed="rId7"/>
            <a:stretch>
              <a:fillRect/>
            </a:stretch>
          </p:blipFill>
          <p:spPr>
            <a:xfrm>
              <a:off x="8967137" y="4708635"/>
              <a:ext cx="660400" cy="990600"/>
            </a:xfrm>
            <a:prstGeom prst="rect">
              <a:avLst/>
            </a:prstGeom>
          </p:spPr>
        </p:pic>
        <p:pic>
          <p:nvPicPr>
            <p:cNvPr id="14" name="Picture 13"/>
            <p:cNvPicPr>
              <a:picLocks noChangeAspect="1"/>
            </p:cNvPicPr>
            <p:nvPr/>
          </p:nvPicPr>
          <p:blipFill>
            <a:blip r:embed="rId7"/>
            <a:stretch>
              <a:fillRect/>
            </a:stretch>
          </p:blipFill>
          <p:spPr>
            <a:xfrm>
              <a:off x="5051642" y="4708635"/>
              <a:ext cx="660400" cy="990600"/>
            </a:xfrm>
            <a:prstGeom prst="rect">
              <a:avLst/>
            </a:prstGeom>
          </p:spPr>
        </p:pic>
        <p:pic>
          <p:nvPicPr>
            <p:cNvPr id="15" name="Picture 14"/>
            <p:cNvPicPr>
              <a:picLocks noChangeAspect="1"/>
            </p:cNvPicPr>
            <p:nvPr/>
          </p:nvPicPr>
          <p:blipFill>
            <a:blip r:embed="rId7"/>
            <a:stretch>
              <a:fillRect/>
            </a:stretch>
          </p:blipFill>
          <p:spPr>
            <a:xfrm>
              <a:off x="7661972" y="4708635"/>
              <a:ext cx="660400" cy="990600"/>
            </a:xfrm>
            <a:prstGeom prst="rect">
              <a:avLst/>
            </a:prstGeom>
          </p:spPr>
        </p:pic>
        <p:pic>
          <p:nvPicPr>
            <p:cNvPr id="16" name="Picture 15"/>
            <p:cNvPicPr>
              <a:picLocks noChangeAspect="1"/>
            </p:cNvPicPr>
            <p:nvPr/>
          </p:nvPicPr>
          <p:blipFill>
            <a:blip r:embed="rId7"/>
            <a:stretch>
              <a:fillRect/>
            </a:stretch>
          </p:blipFill>
          <p:spPr>
            <a:xfrm>
              <a:off x="6356807" y="4708635"/>
              <a:ext cx="660400" cy="990600"/>
            </a:xfrm>
            <a:prstGeom prst="rect">
              <a:avLst/>
            </a:prstGeom>
          </p:spPr>
        </p:pic>
      </p:grpSp>
      <p:sp>
        <p:nvSpPr>
          <p:cNvPr id="19" name="TextBox 18"/>
          <p:cNvSpPr txBox="1"/>
          <p:nvPr/>
        </p:nvSpPr>
        <p:spPr>
          <a:xfrm>
            <a:off x="9821917" y="5050046"/>
            <a:ext cx="2081048" cy="307777"/>
          </a:xfrm>
          <a:prstGeom prst="rect">
            <a:avLst/>
          </a:prstGeom>
          <a:noFill/>
        </p:spPr>
        <p:txBody>
          <a:bodyPr wrap="square" rtlCol="0">
            <a:spAutoFit/>
          </a:bodyPr>
          <a:lstStyle/>
          <a:p>
            <a:r>
              <a:rPr lang="mr-IN" altLang="zh-CN" dirty="0" smtClean="0"/>
              <a:t>…</a:t>
            </a:r>
            <a:r>
              <a:rPr lang="zh-CN" altLang="en-US" dirty="0" smtClean="0"/>
              <a:t> </a:t>
            </a:r>
            <a:r>
              <a:rPr lang="en-US" altLang="zh-CN" dirty="0" smtClean="0"/>
              <a:t>more</a:t>
            </a:r>
            <a:r>
              <a:rPr lang="zh-CN" altLang="en-US" dirty="0" smtClean="0"/>
              <a:t> </a:t>
            </a:r>
            <a:r>
              <a:rPr lang="en-US" altLang="zh-CN" dirty="0" err="1" smtClean="0"/>
              <a:t>ethereum</a:t>
            </a:r>
            <a:r>
              <a:rPr lang="zh-CN" altLang="en-US" dirty="0" smtClean="0"/>
              <a:t> </a:t>
            </a:r>
            <a:r>
              <a:rPr lang="en-US" altLang="zh-CN" dirty="0" smtClean="0"/>
              <a:t>nodes</a:t>
            </a:r>
            <a:endParaRPr lang="en-US" dirty="0"/>
          </a:p>
        </p:txBody>
      </p:sp>
      <p:cxnSp>
        <p:nvCxnSpPr>
          <p:cNvPr id="21" name="Curved Connector 20"/>
          <p:cNvCxnSpPr>
            <a:endCxn id="15" idx="0"/>
          </p:cNvCxnSpPr>
          <p:nvPr/>
        </p:nvCxnSpPr>
        <p:spPr>
          <a:xfrm rot="5400000">
            <a:off x="7388300" y="3599320"/>
            <a:ext cx="1713187" cy="50544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1750" y="3852041"/>
            <a:ext cx="630622" cy="307777"/>
          </a:xfrm>
          <a:prstGeom prst="rect">
            <a:avLst/>
          </a:prstGeom>
          <a:noFill/>
        </p:spPr>
        <p:txBody>
          <a:bodyPr wrap="square" rtlCol="0">
            <a:spAutoFit/>
          </a:bodyPr>
          <a:lstStyle/>
          <a:p>
            <a:r>
              <a:rPr lang="en-US" altLang="zh-CN" smtClean="0"/>
              <a:t>P2P</a:t>
            </a:r>
            <a:endParaRPr lang="en-US"/>
          </a:p>
        </p:txBody>
      </p:sp>
      <p:cxnSp>
        <p:nvCxnSpPr>
          <p:cNvPr id="25" name="Curved Connector 24"/>
          <p:cNvCxnSpPr>
            <a:stCxn id="11" idx="3"/>
            <a:endCxn id="12" idx="1"/>
          </p:cNvCxnSpPr>
          <p:nvPr/>
        </p:nvCxnSpPr>
        <p:spPr>
          <a:xfrm>
            <a:off x="3104188" y="5203935"/>
            <a:ext cx="643527"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4358223" y="5203934"/>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a:off x="5614852" y="5214182"/>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a:off x="7000367" y="5203933"/>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a:off x="8298445" y="5216635"/>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408540" y="4796046"/>
            <a:ext cx="630622" cy="307777"/>
          </a:xfrm>
          <a:prstGeom prst="rect">
            <a:avLst/>
          </a:prstGeom>
          <a:noFill/>
        </p:spPr>
        <p:txBody>
          <a:bodyPr wrap="square" rtlCol="0">
            <a:spAutoFit/>
          </a:bodyPr>
          <a:lstStyle/>
          <a:p>
            <a:r>
              <a:rPr lang="en-US" altLang="zh-CN" smtClean="0"/>
              <a:t>P2P</a:t>
            </a:r>
            <a:endParaRPr lang="en-US"/>
          </a:p>
        </p:txBody>
      </p:sp>
      <p:cxnSp>
        <p:nvCxnSpPr>
          <p:cNvPr id="4" name="Curved Connector 3"/>
          <p:cNvCxnSpPr>
            <a:stCxn id="11" idx="2"/>
            <a:endCxn id="14" idx="2"/>
          </p:cNvCxnSpPr>
          <p:nvPr/>
        </p:nvCxnSpPr>
        <p:spPr>
          <a:xfrm rot="16200000" flipH="1">
            <a:off x="4077915" y="4395308"/>
            <a:ext cx="12700" cy="260785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4" idx="2"/>
            <a:endCxn id="15" idx="2"/>
          </p:cNvCxnSpPr>
          <p:nvPr/>
        </p:nvCxnSpPr>
        <p:spPr>
          <a:xfrm rot="16200000" flipH="1">
            <a:off x="6687007" y="4394070"/>
            <a:ext cx="12700" cy="261033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2"/>
            <a:endCxn id="16" idx="2"/>
          </p:cNvCxnSpPr>
          <p:nvPr/>
        </p:nvCxnSpPr>
        <p:spPr>
          <a:xfrm rot="16200000" flipH="1">
            <a:off x="4730497" y="3742725"/>
            <a:ext cx="12700" cy="3913019"/>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a:endCxn id="15" idx="0"/>
          </p:cNvCxnSpPr>
          <p:nvPr/>
        </p:nvCxnSpPr>
        <p:spPr>
          <a:xfrm rot="5400000" flipH="1" flipV="1">
            <a:off x="5383080" y="2099543"/>
            <a:ext cx="12700" cy="521818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0"/>
            <a:endCxn id="16" idx="0"/>
          </p:cNvCxnSpPr>
          <p:nvPr/>
        </p:nvCxnSpPr>
        <p:spPr>
          <a:xfrm rot="5400000" flipH="1" flipV="1">
            <a:off x="5382461" y="3404089"/>
            <a:ext cx="12700" cy="2609092"/>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5761" y="1390432"/>
            <a:ext cx="1466193" cy="523220"/>
          </a:xfrm>
          <a:prstGeom prst="rect">
            <a:avLst/>
          </a:prstGeom>
          <a:solidFill>
            <a:schemeClr val="accent6">
              <a:lumMod val="40000"/>
              <a:lumOff val="60000"/>
            </a:schemeClr>
          </a:solidFill>
        </p:spPr>
        <p:txBody>
          <a:bodyPr wrap="square" rtlCol="0">
            <a:spAutoFit/>
          </a:bodyPr>
          <a:lstStyle/>
          <a:p>
            <a:r>
              <a:rPr lang="en-US" altLang="zh-CN" sz="2800" dirty="0" smtClean="0"/>
              <a:t>NODE</a:t>
            </a:r>
            <a:endParaRPr lang="en-US" sz="2800" dirty="0"/>
          </a:p>
        </p:txBody>
      </p:sp>
      <p:sp>
        <p:nvSpPr>
          <p:cNvPr id="40" name="TextBox 39"/>
          <p:cNvSpPr txBox="1"/>
          <p:nvPr/>
        </p:nvSpPr>
        <p:spPr>
          <a:xfrm>
            <a:off x="2105" y="4191765"/>
            <a:ext cx="2117833" cy="523220"/>
          </a:xfrm>
          <a:prstGeom prst="rect">
            <a:avLst/>
          </a:prstGeom>
          <a:solidFill>
            <a:schemeClr val="accent6">
              <a:lumMod val="40000"/>
              <a:lumOff val="60000"/>
            </a:schemeClr>
          </a:solidFill>
        </p:spPr>
        <p:txBody>
          <a:bodyPr wrap="square" rtlCol="0">
            <a:spAutoFit/>
          </a:bodyPr>
          <a:lstStyle/>
          <a:p>
            <a:r>
              <a:rPr lang="en-US" altLang="zh-CN" sz="2800" smtClean="0"/>
              <a:t>NETWORK</a:t>
            </a:r>
            <a:endParaRPr lang="en-US" sz="2800" dirty="0"/>
          </a:p>
        </p:txBody>
      </p:sp>
    </p:spTree>
    <p:extLst>
      <p:ext uri="{BB962C8B-B14F-4D97-AF65-F5344CB8AC3E}">
        <p14:creationId xmlns:p14="http://schemas.microsoft.com/office/powerpoint/2010/main" val="308428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r>
              <a:rPr lang="zh-CN" altLang="en-US" sz="4800" dirty="0" smtClean="0"/>
              <a:t> </a:t>
            </a:r>
            <a:r>
              <a:rPr lang="en-US" altLang="zh-CN" sz="4800" dirty="0" smtClean="0"/>
              <a:t>Virtual</a:t>
            </a:r>
            <a:r>
              <a:rPr lang="zh-CN" altLang="en-US" sz="4800" dirty="0" smtClean="0"/>
              <a:t> </a:t>
            </a:r>
            <a:r>
              <a:rPr lang="en-US" altLang="zh-CN" sz="4800" dirty="0" smtClean="0"/>
              <a:t>Machine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a:t>The </a:t>
            </a:r>
            <a:r>
              <a:rPr lang="en-US" sz="3600" dirty="0" err="1"/>
              <a:t>Ethereum</a:t>
            </a:r>
            <a:r>
              <a:rPr lang="en-US" sz="3600" dirty="0"/>
              <a:t> Virtual Machine or EVM is the runtime environment for smart contracts in </a:t>
            </a:r>
            <a:r>
              <a:rPr lang="en-US" sz="3600" dirty="0" err="1"/>
              <a:t>Ethereum</a:t>
            </a:r>
            <a:r>
              <a:rPr lang="en-US" sz="3600" dirty="0"/>
              <a:t>. </a:t>
            </a:r>
            <a:endParaRPr lang="en-US" sz="3600" dirty="0" smtClean="0"/>
          </a:p>
          <a:p>
            <a:endParaRPr lang="en-US" altLang="zh-CN" sz="3600" dirty="0" smtClean="0"/>
          </a:p>
          <a:p>
            <a:r>
              <a:rPr lang="en-US" altLang="zh-CN" sz="3600" dirty="0" smtClean="0"/>
              <a:t>Accounts</a:t>
            </a:r>
          </a:p>
          <a:p>
            <a:r>
              <a:rPr lang="en-US" altLang="zh-CN" sz="3600" dirty="0" smtClean="0"/>
              <a:t>Transactions</a:t>
            </a:r>
          </a:p>
          <a:p>
            <a:r>
              <a:rPr lang="en-US" altLang="zh-CN" sz="3600" dirty="0"/>
              <a:t>G</a:t>
            </a:r>
            <a:r>
              <a:rPr lang="en-US" altLang="zh-CN" sz="3600" dirty="0" smtClean="0"/>
              <a:t>as</a:t>
            </a:r>
          </a:p>
          <a:p>
            <a:endParaRPr lang="en-US" sz="3600" dirty="0"/>
          </a:p>
        </p:txBody>
      </p:sp>
      <p:sp>
        <p:nvSpPr>
          <p:cNvPr id="4" name="TextBox 3"/>
          <p:cNvSpPr txBox="1"/>
          <p:nvPr/>
        </p:nvSpPr>
        <p:spPr>
          <a:xfrm>
            <a:off x="4498426" y="6274676"/>
            <a:ext cx="7693573" cy="307777"/>
          </a:xfrm>
          <a:prstGeom prst="rect">
            <a:avLst/>
          </a:prstGeom>
          <a:noFill/>
        </p:spPr>
        <p:txBody>
          <a:bodyPr wrap="square" rtlCol="0">
            <a:spAutoFit/>
          </a:bodyPr>
          <a:lstStyle/>
          <a:p>
            <a:r>
              <a:rPr lang="en-US" dirty="0"/>
              <a:t>https://</a:t>
            </a:r>
            <a:r>
              <a:rPr lang="en-US" dirty="0" err="1"/>
              <a:t>solidity.readthedocs.io</a:t>
            </a:r>
            <a:r>
              <a:rPr lang="en-US" dirty="0"/>
              <a:t>/</a:t>
            </a:r>
            <a:r>
              <a:rPr lang="en-US" dirty="0" err="1"/>
              <a:t>en</a:t>
            </a:r>
            <a:r>
              <a:rPr lang="en-US" dirty="0"/>
              <a:t>/v0.4.23/</a:t>
            </a:r>
            <a:r>
              <a:rPr lang="en-US" dirty="0" err="1"/>
              <a:t>introduction-to-smart-contracts.html#overview</a:t>
            </a:r>
            <a:endParaRPr lang="en-US" dirty="0"/>
          </a:p>
        </p:txBody>
      </p:sp>
    </p:spTree>
    <p:extLst>
      <p:ext uri="{BB962C8B-B14F-4D97-AF65-F5344CB8AC3E}">
        <p14:creationId xmlns:p14="http://schemas.microsoft.com/office/powerpoint/2010/main" val="76276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smtClean="0"/>
              <a:t>Smart</a:t>
            </a:r>
            <a:r>
              <a:rPr lang="zh-CN" altLang="en-US" sz="4800" dirty="0" smtClean="0"/>
              <a:t> </a:t>
            </a:r>
            <a:r>
              <a:rPr lang="en-US" altLang="zh-CN" sz="4800" dirty="0" smtClean="0"/>
              <a:t>Contract</a:t>
            </a:r>
            <a:endParaRPr lang="en-US" sz="4800" dirty="0"/>
          </a:p>
        </p:txBody>
      </p:sp>
      <p:sp>
        <p:nvSpPr>
          <p:cNvPr id="4" name="Text Placeholder 3"/>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0" y="1489406"/>
            <a:ext cx="12192000" cy="4687558"/>
          </a:xfrm>
          <a:prstGeom prst="rect">
            <a:avLst/>
          </a:prstGeom>
        </p:spPr>
      </p:pic>
    </p:spTree>
    <p:extLst>
      <p:ext uri="{BB962C8B-B14F-4D97-AF65-F5344CB8AC3E}">
        <p14:creationId xmlns:p14="http://schemas.microsoft.com/office/powerpoint/2010/main" val="145232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000" dirty="0" smtClean="0"/>
              <a:t>Let’s</a:t>
            </a:r>
            <a:r>
              <a:rPr lang="zh-CN" altLang="en-US" sz="6000" dirty="0" smtClean="0"/>
              <a:t> </a:t>
            </a:r>
            <a:r>
              <a:rPr lang="en-US" altLang="zh-CN" sz="6000" dirty="0" smtClean="0"/>
              <a:t>do</a:t>
            </a:r>
            <a:r>
              <a:rPr lang="zh-CN" altLang="en-US" sz="6000" dirty="0" smtClean="0"/>
              <a:t> </a:t>
            </a:r>
            <a:r>
              <a:rPr lang="en-US" altLang="zh-CN" sz="6000" dirty="0" smtClean="0"/>
              <a:t>IT</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7259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p>
          <a:p>
            <a:endParaRPr lang="en-US" sz="3600" dirty="0"/>
          </a:p>
        </p:txBody>
      </p:sp>
    </p:spTree>
    <p:extLst>
      <p:ext uri="{BB962C8B-B14F-4D97-AF65-F5344CB8AC3E}">
        <p14:creationId xmlns:p14="http://schemas.microsoft.com/office/powerpoint/2010/main" val="186972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Context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BoB</a:t>
            </a:r>
            <a:r>
              <a:rPr lang="zh-CN" altLang="en-US" sz="3600" dirty="0" smtClean="0"/>
              <a:t> </a:t>
            </a:r>
            <a:r>
              <a:rPr lang="en-US" altLang="zh-CN" sz="3600" dirty="0" smtClean="0"/>
              <a:t>would</a:t>
            </a:r>
            <a:r>
              <a:rPr lang="zh-CN" altLang="en-US" sz="3600" dirty="0" smtClean="0"/>
              <a:t> </a:t>
            </a:r>
            <a:r>
              <a:rPr lang="en-US" altLang="zh-CN" sz="3600" dirty="0" smtClean="0"/>
              <a:t>like</a:t>
            </a:r>
            <a:r>
              <a:rPr lang="zh-CN" altLang="en-US" sz="3600" dirty="0" smtClean="0"/>
              <a:t> </a:t>
            </a:r>
            <a:r>
              <a:rPr lang="en-US" altLang="zh-CN" sz="3600" dirty="0" smtClean="0"/>
              <a:t>to</a:t>
            </a:r>
            <a:r>
              <a:rPr lang="zh-CN" altLang="en-US" sz="3600" dirty="0" smtClean="0"/>
              <a:t> </a:t>
            </a:r>
            <a:r>
              <a:rPr lang="en-US" altLang="zh-CN" sz="3600" dirty="0" smtClean="0"/>
              <a:t>hold</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shop</a:t>
            </a:r>
            <a:r>
              <a:rPr lang="zh-CN" altLang="en-US" sz="3600" dirty="0" smtClean="0"/>
              <a:t> </a:t>
            </a:r>
            <a:r>
              <a:rPr lang="en-US" altLang="zh-CN" sz="3600" dirty="0" smtClean="0"/>
              <a:t>for</a:t>
            </a:r>
            <a:r>
              <a:rPr lang="zh-CN" altLang="en-US" sz="3600" dirty="0" smtClean="0"/>
              <a:t> </a:t>
            </a:r>
            <a:r>
              <a:rPr lang="en-US" altLang="zh-CN" sz="3600" dirty="0" smtClean="0"/>
              <a:t>adopting</a:t>
            </a:r>
            <a:r>
              <a:rPr lang="zh-CN" altLang="en-US" sz="3600" dirty="0" smtClean="0"/>
              <a:t> </a:t>
            </a:r>
            <a:r>
              <a:rPr lang="en-US" altLang="zh-CN" sz="3600" dirty="0" smtClean="0"/>
              <a:t>pets.</a:t>
            </a:r>
            <a:r>
              <a:rPr lang="zh-CN" altLang="en-US" sz="3600" dirty="0" smtClean="0"/>
              <a:t> </a:t>
            </a:r>
            <a:r>
              <a:rPr lang="en-US" altLang="zh-CN" sz="3600" dirty="0" smtClean="0"/>
              <a:t>The</a:t>
            </a:r>
            <a:r>
              <a:rPr lang="zh-CN" altLang="en-US" sz="3600" dirty="0" smtClean="0"/>
              <a:t> </a:t>
            </a:r>
            <a:r>
              <a:rPr lang="en-US" altLang="zh-CN" sz="3600" dirty="0" smtClean="0"/>
              <a:t>shop</a:t>
            </a:r>
            <a:r>
              <a:rPr lang="zh-CN" altLang="en-US" sz="3600" dirty="0" smtClean="0"/>
              <a:t> </a:t>
            </a:r>
            <a:r>
              <a:rPr lang="en-US" altLang="zh-CN" sz="3600" dirty="0" smtClean="0"/>
              <a:t>has</a:t>
            </a:r>
            <a:r>
              <a:rPr lang="zh-CN" altLang="en-US" sz="3600" dirty="0" smtClean="0"/>
              <a:t> </a:t>
            </a:r>
            <a:r>
              <a:rPr lang="en-US" altLang="zh-CN" sz="3600" dirty="0" smtClean="0"/>
              <a:t>only</a:t>
            </a:r>
            <a:r>
              <a:rPr lang="zh-CN" altLang="en-US" sz="3600" dirty="0" smtClean="0"/>
              <a:t> </a:t>
            </a:r>
            <a:r>
              <a:rPr lang="en-US" altLang="zh-CN" sz="3600" dirty="0" smtClean="0"/>
              <a:t>16</a:t>
            </a:r>
            <a:r>
              <a:rPr lang="zh-CN" altLang="en-US" sz="3600" dirty="0" smtClean="0"/>
              <a:t> </a:t>
            </a:r>
            <a:r>
              <a:rPr lang="en-US" altLang="zh-CN" sz="3600" dirty="0" smtClean="0"/>
              <a:t>pets</a:t>
            </a:r>
            <a:r>
              <a:rPr lang="zh-CN" altLang="en-US" sz="3600" dirty="0" smtClean="0"/>
              <a:t> </a:t>
            </a:r>
            <a:r>
              <a:rPr lang="en-US" altLang="zh-CN" sz="3600" dirty="0" smtClean="0"/>
              <a:t>at</a:t>
            </a:r>
            <a:r>
              <a:rPr lang="zh-CN" altLang="en-US" sz="3600" dirty="0" smtClean="0"/>
              <a:t> </a:t>
            </a:r>
            <a:r>
              <a:rPr lang="en-US" altLang="zh-CN" sz="3600" dirty="0" smtClean="0"/>
              <a:t>this</a:t>
            </a:r>
            <a:r>
              <a:rPr lang="zh-CN" altLang="en-US" sz="3600" dirty="0" smtClean="0"/>
              <a:t> </a:t>
            </a:r>
            <a:r>
              <a:rPr lang="en-US" altLang="zh-CN" sz="3600" dirty="0" smtClean="0"/>
              <a:t>time,</a:t>
            </a:r>
            <a:r>
              <a:rPr lang="zh-CN" altLang="en-US" sz="3600" dirty="0" smtClean="0"/>
              <a:t> </a:t>
            </a:r>
            <a:r>
              <a:rPr lang="en-US" altLang="zh-CN" sz="3600" dirty="0" smtClean="0"/>
              <a:t>and</a:t>
            </a:r>
            <a:r>
              <a:rPr lang="zh-CN" altLang="en-US" sz="3600" dirty="0" smtClean="0"/>
              <a:t> </a:t>
            </a:r>
            <a:r>
              <a:rPr lang="en-US" altLang="zh-CN" sz="3600" dirty="0" smtClean="0"/>
              <a:t>they</a:t>
            </a:r>
            <a:r>
              <a:rPr lang="zh-CN" altLang="en-US" sz="3600" dirty="0" smtClean="0"/>
              <a:t> </a:t>
            </a:r>
            <a:r>
              <a:rPr lang="en-US" altLang="zh-CN" sz="3600" dirty="0" smtClean="0"/>
              <a:t>are</a:t>
            </a:r>
            <a:r>
              <a:rPr lang="zh-CN" altLang="en-US" sz="3600" dirty="0" smtClean="0"/>
              <a:t> </a:t>
            </a:r>
            <a:r>
              <a:rPr lang="en-US" altLang="zh-CN" sz="3600" dirty="0" smtClean="0"/>
              <a:t>already</a:t>
            </a:r>
            <a:r>
              <a:rPr lang="zh-CN" altLang="en-US" sz="3600" dirty="0" smtClean="0"/>
              <a:t> </a:t>
            </a:r>
            <a:r>
              <a:rPr lang="en-US" altLang="zh-CN" sz="3600" dirty="0" smtClean="0"/>
              <a:t>there.</a:t>
            </a:r>
            <a:r>
              <a:rPr lang="zh-CN" altLang="en-US" sz="3600" dirty="0" smtClean="0"/>
              <a:t> </a:t>
            </a:r>
            <a:r>
              <a:rPr lang="en-US" altLang="zh-CN" sz="3600" dirty="0" smtClean="0"/>
              <a:t>As</a:t>
            </a:r>
            <a:r>
              <a:rPr lang="zh-CN" altLang="en-US" sz="3600" dirty="0" smtClean="0"/>
              <a:t> </a:t>
            </a:r>
            <a:r>
              <a:rPr lang="en-US" altLang="zh-CN" sz="3600" dirty="0" smtClean="0"/>
              <a:t>an</a:t>
            </a:r>
            <a:r>
              <a:rPr lang="zh-CN" altLang="en-US" sz="3600" dirty="0" smtClean="0"/>
              <a:t> </a:t>
            </a:r>
            <a:r>
              <a:rPr lang="en-US" altLang="zh-CN" sz="3600" dirty="0" smtClean="0"/>
              <a:t>initial</a:t>
            </a:r>
            <a:r>
              <a:rPr lang="zh-CN" altLang="en-US" sz="3600" dirty="0" smtClean="0"/>
              <a:t> </a:t>
            </a:r>
            <a:r>
              <a:rPr lang="en-US" altLang="zh-CN" sz="3600" dirty="0" err="1" smtClean="0"/>
              <a:t>PoC</a:t>
            </a:r>
            <a:r>
              <a:rPr lang="en-US" altLang="zh-CN" sz="3600" dirty="0" smtClean="0"/>
              <a:t>,</a:t>
            </a:r>
            <a:r>
              <a:rPr lang="zh-CN" altLang="en-US" sz="3600" dirty="0" smtClean="0"/>
              <a:t> </a:t>
            </a:r>
            <a:r>
              <a:rPr lang="en-US" altLang="zh-CN" sz="3600" dirty="0" err="1" smtClean="0"/>
              <a:t>BoB</a:t>
            </a:r>
            <a:r>
              <a:rPr lang="zh-CN" altLang="en-US" sz="3600" dirty="0" smtClean="0"/>
              <a:t> </a:t>
            </a:r>
            <a:r>
              <a:rPr lang="en-US" altLang="zh-CN" sz="3600" dirty="0" smtClean="0"/>
              <a:t>wants</a:t>
            </a:r>
            <a:r>
              <a:rPr lang="zh-CN" altLang="en-US" sz="3600" dirty="0" smtClean="0"/>
              <a:t> </a:t>
            </a:r>
            <a:r>
              <a:rPr lang="en-US" altLang="zh-CN" sz="3600" dirty="0" smtClean="0"/>
              <a:t>to</a:t>
            </a:r>
            <a:r>
              <a:rPr lang="zh-CN" altLang="en-US" sz="3600" dirty="0" smtClean="0"/>
              <a:t> </a:t>
            </a:r>
            <a:r>
              <a:rPr lang="en-US" altLang="zh-CN" sz="3600" dirty="0" smtClean="0"/>
              <a:t>see</a:t>
            </a:r>
            <a:r>
              <a:rPr lang="zh-CN" altLang="en-US" sz="3600" dirty="0" smtClean="0"/>
              <a:t> </a:t>
            </a:r>
            <a:r>
              <a:rPr lang="en-US" altLang="zh-CN" sz="3600" dirty="0" smtClean="0"/>
              <a:t>a</a:t>
            </a:r>
            <a:r>
              <a:rPr lang="zh-CN" altLang="en-US" sz="3600" dirty="0" smtClean="0"/>
              <a:t> </a:t>
            </a:r>
            <a:r>
              <a:rPr lang="en-US" altLang="zh-CN" sz="3600" dirty="0" err="1" smtClean="0"/>
              <a:t>dapp</a:t>
            </a:r>
            <a:r>
              <a:rPr lang="zh-CN" altLang="en-US" sz="3600" dirty="0" smtClean="0"/>
              <a:t> </a:t>
            </a:r>
            <a:r>
              <a:rPr lang="en-US" altLang="zh-CN" sz="3600" dirty="0" smtClean="0"/>
              <a:t>which</a:t>
            </a:r>
            <a:r>
              <a:rPr lang="zh-CN" altLang="en-US" sz="3600" dirty="0" smtClean="0"/>
              <a:t> </a:t>
            </a:r>
            <a:r>
              <a:rPr lang="en-US" altLang="zh-CN" sz="3600" dirty="0" smtClean="0"/>
              <a:t>associates</a:t>
            </a:r>
            <a:r>
              <a:rPr lang="zh-CN" altLang="en-US" sz="3600" dirty="0" smtClean="0"/>
              <a:t> </a:t>
            </a:r>
            <a:r>
              <a:rPr lang="en-US" altLang="zh-CN" sz="3600" dirty="0" smtClean="0"/>
              <a:t>an</a:t>
            </a:r>
            <a:r>
              <a:rPr lang="zh-CN" altLang="en-US" sz="3600" dirty="0" smtClean="0"/>
              <a:t> </a:t>
            </a:r>
            <a:r>
              <a:rPr lang="en-US" altLang="zh-CN" sz="3600" dirty="0" err="1" smtClean="0"/>
              <a:t>Ethereum</a:t>
            </a:r>
            <a:r>
              <a:rPr lang="zh-CN" altLang="en-US" sz="3600" dirty="0" smtClean="0"/>
              <a:t> </a:t>
            </a:r>
            <a:r>
              <a:rPr lang="en-US" altLang="zh-CN" sz="3600" dirty="0" smtClean="0"/>
              <a:t>address</a:t>
            </a:r>
            <a:r>
              <a:rPr lang="zh-CN" altLang="en-US" sz="3600" dirty="0" smtClean="0"/>
              <a:t> </a:t>
            </a:r>
            <a:r>
              <a:rPr lang="en-US" altLang="zh-CN" sz="3600" dirty="0" smtClean="0"/>
              <a:t>with</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to</a:t>
            </a:r>
            <a:r>
              <a:rPr lang="zh-CN" altLang="en-US" sz="3600" dirty="0" smtClean="0"/>
              <a:t> </a:t>
            </a:r>
            <a:r>
              <a:rPr lang="en-US" altLang="zh-CN" sz="3600" dirty="0" smtClean="0"/>
              <a:t>be</a:t>
            </a:r>
            <a:r>
              <a:rPr lang="zh-CN" altLang="en-US" sz="3600" dirty="0" smtClean="0"/>
              <a:t> </a:t>
            </a:r>
            <a:r>
              <a:rPr lang="en-US" altLang="zh-CN" sz="3600" dirty="0" smtClean="0"/>
              <a:t>adopted.</a:t>
            </a:r>
          </a:p>
          <a:p>
            <a:r>
              <a:rPr lang="en-US" altLang="zh-CN" sz="3600" dirty="0" smtClean="0"/>
              <a:t>In</a:t>
            </a:r>
            <a:r>
              <a:rPr lang="zh-CN" altLang="en-US" sz="3600" dirty="0" smtClean="0"/>
              <a:t> </a:t>
            </a:r>
            <a:r>
              <a:rPr lang="en-US" altLang="zh-CN" sz="3600" dirty="0" smtClean="0"/>
              <a:t>this</a:t>
            </a:r>
            <a:r>
              <a:rPr lang="zh-CN" altLang="en-US" sz="3600" dirty="0" smtClean="0"/>
              <a:t> </a:t>
            </a:r>
            <a:r>
              <a:rPr lang="en-US" altLang="zh-CN" sz="3600" dirty="0" smtClean="0"/>
              <a:t>example,</a:t>
            </a:r>
            <a:r>
              <a:rPr lang="zh-CN" altLang="en-US" sz="3600" dirty="0" smtClean="0"/>
              <a:t> </a:t>
            </a:r>
            <a:r>
              <a:rPr lang="en-US" altLang="zh-CN" sz="3600" dirty="0" smtClean="0"/>
              <a:t>website</a:t>
            </a:r>
            <a:r>
              <a:rPr lang="zh-CN" altLang="en-US" sz="3600" dirty="0" smtClean="0"/>
              <a:t> </a:t>
            </a:r>
            <a:r>
              <a:rPr lang="en-US" altLang="zh-CN" sz="3600" dirty="0" smtClean="0"/>
              <a:t>structure</a:t>
            </a:r>
            <a:r>
              <a:rPr lang="zh-CN" altLang="en-US" sz="3600" dirty="0" smtClean="0"/>
              <a:t> </a:t>
            </a:r>
            <a:r>
              <a:rPr lang="en-US" altLang="zh-CN" sz="3600" dirty="0" smtClean="0"/>
              <a:t>will</a:t>
            </a:r>
            <a:r>
              <a:rPr lang="zh-CN" altLang="en-US" sz="3600" dirty="0" smtClean="0"/>
              <a:t> </a:t>
            </a:r>
            <a:r>
              <a:rPr lang="en-US" altLang="zh-CN" sz="3600" dirty="0" smtClean="0"/>
              <a:t>be</a:t>
            </a:r>
            <a:r>
              <a:rPr lang="zh-CN" altLang="en-US" sz="3600" dirty="0" smtClean="0"/>
              <a:t> </a:t>
            </a:r>
            <a:r>
              <a:rPr lang="en-US" altLang="zh-CN" sz="3600" dirty="0" smtClean="0"/>
              <a:t>supplied,</a:t>
            </a:r>
            <a:r>
              <a:rPr lang="zh-CN" altLang="en-US" sz="3600" dirty="0" smtClean="0"/>
              <a:t> </a:t>
            </a:r>
            <a:r>
              <a:rPr lang="en-US" altLang="zh-CN" sz="3600" dirty="0" smtClean="0"/>
              <a:t>so</a:t>
            </a:r>
            <a:r>
              <a:rPr lang="zh-CN" altLang="en-US" sz="3600" dirty="0" smtClean="0"/>
              <a:t> </a:t>
            </a:r>
            <a:r>
              <a:rPr lang="en-US" altLang="zh-CN" sz="3600" dirty="0" smtClean="0"/>
              <a:t>we</a:t>
            </a:r>
            <a:r>
              <a:rPr lang="zh-CN" altLang="en-US" sz="3600" dirty="0" smtClean="0"/>
              <a:t> </a:t>
            </a:r>
            <a:r>
              <a:rPr lang="en-US" altLang="zh-CN" sz="3600" dirty="0" smtClean="0"/>
              <a:t>will</a:t>
            </a:r>
            <a:r>
              <a:rPr lang="zh-CN" altLang="en-US" sz="3600" dirty="0" smtClean="0"/>
              <a:t> </a:t>
            </a:r>
            <a:r>
              <a:rPr lang="en-US" altLang="zh-CN" sz="3600" dirty="0" smtClean="0"/>
              <a:t>focus</a:t>
            </a:r>
            <a:r>
              <a:rPr lang="zh-CN" altLang="en-US" sz="3600" dirty="0" smtClean="0"/>
              <a:t> </a:t>
            </a:r>
            <a:r>
              <a:rPr lang="en-US" altLang="zh-CN" sz="3600" dirty="0" smtClean="0"/>
              <a:t>on</a:t>
            </a:r>
            <a:r>
              <a:rPr lang="zh-CN" altLang="en-US" sz="3600" dirty="0" smtClean="0"/>
              <a:t> </a:t>
            </a:r>
            <a:r>
              <a:rPr lang="en-US" altLang="zh-CN" sz="3600" dirty="0" smtClean="0"/>
              <a:t>program</a:t>
            </a:r>
            <a:r>
              <a:rPr lang="zh-CN" altLang="en-US" sz="3600" dirty="0" smtClean="0"/>
              <a:t> </a:t>
            </a:r>
            <a:r>
              <a:rPr lang="en-US" altLang="zh-CN" sz="3600" dirty="0" smtClean="0"/>
              <a:t>our</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and</a:t>
            </a:r>
            <a:r>
              <a:rPr lang="zh-CN" altLang="en-US" sz="3600" dirty="0" smtClean="0"/>
              <a:t> </a:t>
            </a:r>
            <a:r>
              <a:rPr lang="en-US" altLang="zh-CN" sz="3600" dirty="0" smtClean="0"/>
              <a:t>front-end</a:t>
            </a:r>
            <a:r>
              <a:rPr lang="zh-CN" altLang="en-US" sz="3600" dirty="0" smtClean="0"/>
              <a:t> </a:t>
            </a:r>
            <a:r>
              <a:rPr lang="en-US" altLang="zh-CN" sz="3600" dirty="0" smtClean="0"/>
              <a:t>logic.</a:t>
            </a:r>
          </a:p>
          <a:p>
            <a:endParaRPr lang="en-US" sz="3600" dirty="0"/>
          </a:p>
          <a:p>
            <a:r>
              <a:rPr lang="en-US" altLang="zh-CN" sz="3600" dirty="0" smtClean="0"/>
              <a:t>Our</a:t>
            </a:r>
            <a:r>
              <a:rPr lang="zh-CN" altLang="en-US" sz="3600" dirty="0" smtClean="0"/>
              <a:t> </a:t>
            </a:r>
            <a:r>
              <a:rPr lang="en-US" altLang="zh-CN" sz="3600" dirty="0" smtClean="0"/>
              <a:t>focus:</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solidity,</a:t>
            </a:r>
            <a:r>
              <a:rPr lang="zh-CN" altLang="en-US" sz="3600" dirty="0" smtClean="0"/>
              <a:t> </a:t>
            </a:r>
            <a:r>
              <a:rPr lang="en-US" altLang="zh-CN" sz="3600" dirty="0" smtClean="0"/>
              <a:t>and</a:t>
            </a:r>
            <a:r>
              <a:rPr lang="zh-CN" altLang="en-US" sz="3600" dirty="0" smtClean="0"/>
              <a:t> </a:t>
            </a:r>
            <a:r>
              <a:rPr lang="en-US" altLang="zh-CN" sz="3600" dirty="0" smtClean="0"/>
              <a:t>interact</a:t>
            </a:r>
            <a:r>
              <a:rPr lang="zh-CN" altLang="en-US" sz="3600" dirty="0" smtClean="0"/>
              <a:t> </a:t>
            </a:r>
            <a:r>
              <a:rPr lang="en-US" altLang="zh-CN" sz="3600" dirty="0" smtClean="0"/>
              <a:t>with</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web3</a:t>
            </a:r>
            <a:endParaRPr lang="en-US" sz="3600" dirty="0"/>
          </a:p>
        </p:txBody>
      </p:sp>
    </p:spTree>
    <p:extLst>
      <p:ext uri="{BB962C8B-B14F-4D97-AF65-F5344CB8AC3E}">
        <p14:creationId xmlns:p14="http://schemas.microsoft.com/office/powerpoint/2010/main" val="135216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26922</TotalTime>
  <Words>472</Words>
  <Application>Microsoft Macintosh PowerPoint</Application>
  <PresentationFormat>Widescreen</PresentationFormat>
  <Paragraphs>146</Paragraphs>
  <Slides>24</Slides>
  <Notes>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Mangal</vt:lpstr>
      <vt:lpstr>Times New Roman</vt:lpstr>
      <vt:lpstr>Wingdings</vt:lpstr>
      <vt:lpstr>宋体</vt:lpstr>
      <vt:lpstr>WelcomeDoc</vt:lpstr>
      <vt:lpstr>Ethereum Experiencing --build a pet shop with truffle         </vt:lpstr>
      <vt:lpstr>Agenda</vt:lpstr>
      <vt:lpstr>What is Ethereum</vt:lpstr>
      <vt:lpstr>Blockchain basis</vt:lpstr>
      <vt:lpstr>What is Ethereum Virtual Machine</vt:lpstr>
      <vt:lpstr>What is Smart Contract</vt:lpstr>
      <vt:lpstr>Let’s do IT</vt:lpstr>
      <vt:lpstr>Agenda</vt:lpstr>
      <vt:lpstr>Context</vt:lpstr>
      <vt:lpstr>Developer environment</vt:lpstr>
      <vt:lpstr>Create project</vt:lpstr>
      <vt:lpstr>Program &amp; Compile &amp; Deploy</vt:lpstr>
      <vt:lpstr>PowerPoint Presentation</vt:lpstr>
      <vt:lpstr>Compile &amp; Migrate</vt:lpstr>
      <vt:lpstr>UI</vt:lpstr>
      <vt:lpstr>Solidity basic</vt:lpstr>
      <vt:lpstr>Structure of a Contract</vt:lpstr>
      <vt:lpstr>Types</vt:lpstr>
      <vt:lpstr>Function Types of solidity</vt:lpstr>
      <vt:lpstr>References</vt:lpstr>
      <vt:lpstr>HiBlock区块链社区</vt:lpstr>
      <vt:lpstr>PowerPoint Presentation</vt:lpstr>
      <vt:lpstr>Easter Egg 1</vt:lpstr>
      <vt:lpstr>Easter Egg 2</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敏捷与区块链             ——未来的工作，工作的未来</dc:title>
  <cp:lastModifiedBy>Jiang Bob</cp:lastModifiedBy>
  <cp:revision>119</cp:revision>
  <dcterms:modified xsi:type="dcterms:W3CDTF">2018-05-03T00:36:48Z</dcterms:modified>
</cp:coreProperties>
</file>