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Миска салата с жареным рисом, варёными яйцами и палочками для еды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Тарелка с рублеными котлетами из лосося, салатом и хумусом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Тарелка пасты папарделле с зелёным маслом из петрушки, жареным фундуком и стружкой сыра пармезан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миска салата с жареным рисом, варёными яйцами и палочками для еды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 видеотрансляция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Автор и дат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Docker/Kubernet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Docker/Kubernetes</a:t>
            </a:r>
          </a:p>
        </p:txBody>
      </p:sp>
      <p:sp>
        <p:nvSpPr>
          <p:cNvPr id="173" name="Подзаголовок презентаци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cker regist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registry</a:t>
            </a:r>
          </a:p>
        </p:txBody>
      </p:sp>
      <p:sp>
        <p:nvSpPr>
          <p:cNvPr id="213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Registry - хранилище Docker-образов. Может быть как облачным, так и self-hosted (обычно на базе Sonatype Nexus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Registry - хранилище Docker-образов. Может быть как облачным, так и self-hosted (обычно на базе Sonatype Nexus).</a:t>
            </a:r>
          </a:p>
          <a:p>
            <a:pPr/>
            <a:r>
              <a:t>Самый известный registry - Docker Hub.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Kuberne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</a:t>
            </a:r>
          </a:p>
        </p:txBody>
      </p:sp>
      <p:sp>
        <p:nvSpPr>
          <p:cNvPr id="217" name="Предтече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Предтече</a:t>
            </a:r>
          </a:p>
        </p:txBody>
      </p:sp>
      <p:sp>
        <p:nvSpPr>
          <p:cNvPr id="218" name="Docker совершил прорыв в области сборки и запуска приложений. Однажды собранный дистрибутив можно использовать независимо от окружения, в котором он собирается или запускается (это довольно частая боль без Докера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совершил прорыв в области сборки и запуска приложений. Однажды собранный дистрибутив можно использовать независимо от окружения, в котором он собирается или запускается (это довольно частая боль без Докера).</a:t>
            </a:r>
          </a:p>
          <a:p>
            <a:pPr/>
            <a:r>
              <a:t>Однако в больших приложениях часто могут использоваться десятки, сотни, а то и тысячи подприложений (сервисов). Чтобы запустить, отмасштабировать, перезапустить и провести любые другие операции с ними, нужно много ручной работы либо кучи скриптов. Как быть?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Kuberne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</a:t>
            </a:r>
          </a:p>
        </p:txBody>
      </p:sp>
      <p:sp>
        <p:nvSpPr>
          <p:cNvPr id="221" name="Система оркестрации контейнеров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Система оркестрации контейнеров</a:t>
            </a:r>
          </a:p>
        </p:txBody>
      </p:sp>
      <p:sp>
        <p:nvSpPr>
          <p:cNvPr id="222" name="Так появился Kubernetes (часто ещё называют k8s). Это система оркестрации (то есть управления) контейнеров, которая позволяет запускать контейнеры, перезапускать, останавливать, добавлять новые и удалять старые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Так появился Kubernetes (часто ещё называют k8s). Это система оркестрации (то есть управления) контейнеров, которая позволяет запускать контейнеры, перезапускать, останавливать, добавлять новые и удалять старые.</a:t>
            </a:r>
          </a:p>
          <a:p>
            <a:pPr/>
            <a:r>
              <a:t>Все операции в нём автоматизированы и выполняются несколькими командами.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Архитектура Kuberne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Архитектура Kubernetes</a:t>
            </a:r>
          </a:p>
        </p:txBody>
      </p:sp>
      <p:sp>
        <p:nvSpPr>
          <p:cNvPr id="225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Текст пункта на слайд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7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1728" y="3419539"/>
            <a:ext cx="14771926" cy="9288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Основные понят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Основные понятия</a:t>
            </a:r>
          </a:p>
        </p:txBody>
      </p:sp>
      <p:sp>
        <p:nvSpPr>
          <p:cNvPr id="23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Под (pod) - запущенный контейнер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Под (pod) - запущенный контейнер.</a:t>
            </a:r>
          </a:p>
          <a:p>
            <a:pPr/>
            <a:r>
              <a:t>Replica set - набор запущенных идентичных подов (то есть из одного образа).</a:t>
            </a:r>
          </a:p>
          <a:p>
            <a:pPr/>
            <a:r>
              <a:t>Деплоймент (deployment) - сущность, позволяющая обновлять поды и replica sets.</a:t>
            </a:r>
          </a:p>
          <a:p>
            <a:pPr/>
            <a:r>
              <a:t>Неймспейс (namespace) - пространство для подов, в рамках которого они могут свободно общаться друг с другом. Извне пространства нужны специальные инструменты (вроде Ingress), чтобы достучаться до подов.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Деплой в класте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Деплой в кластер</a:t>
            </a:r>
          </a:p>
        </p:txBody>
      </p:sp>
      <p:sp>
        <p:nvSpPr>
          <p:cNvPr id="234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1. Поступает команда на создание деплоймента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Поступает команда на создание деплоймента.</a:t>
            </a:r>
          </a:p>
          <a:p>
            <a:pPr/>
            <a:r>
              <a:t>В команде указывается, из какого образа его собрать. Например: kubectl create deployment &lt;name&gt; --image=docker.io/&lt;image&gt;</a:t>
            </a:r>
          </a:p>
          <a:p>
            <a:pPr/>
            <a:r>
              <a:t>2. K8s идёт в registry, скачивает оттуда нужный образ.</a:t>
            </a:r>
          </a:p>
          <a:p>
            <a:pPr/>
            <a:r>
              <a:t>3. После скачивания создаёт указанное число pod’ов в указанном неймспейсе.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Альтернатив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Альтернативы</a:t>
            </a:r>
          </a:p>
        </p:txBody>
      </p:sp>
      <p:sp>
        <p:nvSpPr>
          <p:cNvPr id="238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Kubernetes - де-факто стандарт среди OpenSource систем оркестрации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Kubernetes - де-факто стандарт среди OpenSource систем оркестрации.</a:t>
            </a:r>
          </a:p>
          <a:p>
            <a:pPr/>
            <a:r>
              <a:t>Однако у него есть альтернативы:</a:t>
            </a:r>
          </a:p>
          <a:p>
            <a:pPr/>
            <a:r>
              <a:t>1. Docker Swarm</a:t>
            </a:r>
          </a:p>
          <a:p>
            <a:pPr/>
            <a:r>
              <a:t>2. Rancher</a:t>
            </a:r>
          </a:p>
          <a:p>
            <a:pPr/>
            <a:r>
              <a:t>3. OpenShift (по факту, развитие Kubernetes).</a:t>
            </a:r>
          </a:p>
          <a:p>
            <a:pPr/>
            <a:r>
              <a:t>4. Helios</a:t>
            </a:r>
          </a:p>
          <a:p>
            <a:pPr/>
            <a:r>
              <a:t>и т.д.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Minikub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Minikube</a:t>
            </a:r>
          </a:p>
        </p:txBody>
      </p:sp>
      <p:sp>
        <p:nvSpPr>
          <p:cNvPr id="242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Minikube - однонодовый кластер k8s (всё на одной машине). С ним мы поработаем на практике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Minikube - однонодовый кластер k8s (всё на одной машине). С ним мы поработаем на практике.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Автоматизации автоматизац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Автоматизации автоматизации</a:t>
            </a:r>
          </a:p>
        </p:txBody>
      </p:sp>
      <p:sp>
        <p:nvSpPr>
          <p:cNvPr id="246" name="Hel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Helm</a:t>
            </a:r>
          </a:p>
        </p:txBody>
      </p:sp>
      <p:sp>
        <p:nvSpPr>
          <p:cNvPr id="247" name="Чтобы было проще описывать сущности Kubernetes и управлять ими, придумали пакетный менеджер под названием Hel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Чтобы было проще описывать сущности Kubernetes и управлять ими, придумали пакетный менеджер под названием Helm.</a:t>
            </a:r>
          </a:p>
          <a:p>
            <a:pPr/>
            <a:r>
              <a:t>Он позволяет создавать сервисы, воркеры, джобы, создавать их релизы, устанавливать и откатывать их.</a:t>
            </a:r>
          </a:p>
          <a:p>
            <a:pPr/>
            <a:r>
              <a:t>Ключевое понятие - Helm chart, пакет, описывающий конкретное приложение и содержащий все необходимые ресурсы.</a:t>
            </a:r>
          </a:p>
          <a:p>
            <a:pPr/>
            <a:r>
              <a:t>В рамках нашего курса мы только обзорно посмотрим на него.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Типовая структура чар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Типовая структура чарта</a:t>
            </a:r>
          </a:p>
        </p:txBody>
      </p:sp>
      <p:sp>
        <p:nvSpPr>
          <p:cNvPr id="25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Самый главный файл - Chart.ya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Самый главный файл - Chart.yaml</a:t>
            </a:r>
          </a:p>
          <a:p>
            <a:pPr/>
            <a:r>
              <a:t>Он описывает сам чарт.</a:t>
            </a:r>
          </a:p>
          <a:p>
            <a:pPr/>
            <a:r>
              <a:t>Описание настроек приложение</a:t>
            </a:r>
          </a:p>
          <a:p>
            <a:pPr/>
            <a:r>
              <a:t>размазано по остальным файлам.</a:t>
            </a:r>
          </a:p>
          <a:p>
            <a:pPr/>
            <a:r>
              <a:t>Обычно в организациях есть</a:t>
            </a:r>
          </a:p>
          <a:p>
            <a:pPr/>
            <a:r>
              <a:t>уже готовые шаблоны для чартов.</a:t>
            </a:r>
          </a:p>
        </p:txBody>
      </p:sp>
      <p:pic>
        <p:nvPicPr>
          <p:cNvPr id="252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44955" y="4443741"/>
            <a:ext cx="6873803" cy="7104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ocker. Что это такое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Docker. Что это такое?</a:t>
            </a:r>
          </a:p>
        </p:txBody>
      </p:sp>
      <p:sp>
        <p:nvSpPr>
          <p:cNvPr id="176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Docker - система контейнеризации (создание, запуск контейнера и управление им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- система контейнеризации (создание, запуск контейнера и управление им).</a:t>
            </a:r>
          </a:p>
          <a:p>
            <a:pPr/>
            <a:r>
              <a:t>А что такое контейнер и зачем он нужен?</a:t>
            </a:r>
          </a:p>
        </p:txBody>
      </p:sp>
      <p:pic>
        <p:nvPicPr>
          <p:cNvPr id="17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48140" y="7380337"/>
            <a:ext cx="3492501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Предтеч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Предтече</a:t>
            </a:r>
          </a:p>
        </p:txBody>
      </p:sp>
      <p:sp>
        <p:nvSpPr>
          <p:cNvPr id="181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Когда-то (даже сейчас) приложения запускались на отдельных виртуальных машинах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Когда-то (даже сейчас) приложения запускались на отдельных виртуальных машинах.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Эти виртуальные машины нужно настраивать.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Для Production и Dev окружения машины могли быть разными (да даже в рамках окружения такое могло быть).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Чтобы добавить ресурсов, нужно остановить машину. Чтобы добавить реплик, нужно создать ещё одну машину.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Это приводит к труднодиагностируемым багам и большому неудобству в эксплуатации.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Контейне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Контейнер</a:t>
            </a:r>
          </a:p>
        </p:txBody>
      </p:sp>
      <p:sp>
        <p:nvSpPr>
          <p:cNvPr id="185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Контейнер - приложение вместо со всем необходимым окружением - минимальная ОС, рантайм, библиотеки, веб-сервер и т.д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Контейнер - приложение вместо со всем необходимым окружением - минимальная ОС, рантайм, библиотеки, веб-сервер и т.д.</a:t>
            </a:r>
          </a:p>
          <a:p>
            <a:pPr/>
            <a:r>
              <a:t>Это хорошо тем, что собранный контейнер пригоден для запуска в разных окружениях и не зависит от них (будь то разные ОС, разные машины и т.д.)</a:t>
            </a:r>
          </a:p>
          <a:p>
            <a:pPr/>
            <a:r>
              <a:t>Существует несколько систем контейнеризации, почему Docker?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На самом деле, вопрос стоит неправильно. Часто используется не сам Docker, а именно Docker-контейнеры. Они выбраны потому, что существует огромное количество инструментов для них, они хорошо переносимы (в отличие от HyperV/Windows-контейнеров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 самом деле, вопрос стоит неправильно. Часто используется не сам Docker, а именно Docker-контейнеры. Они выбраны потому, что существует огромное количество инструментов для них, они хорошо переносимы (в отличие от HyperV/Windows-контейнеров).</a:t>
            </a:r>
          </a:p>
          <a:p>
            <a:pPr/>
            <a:r>
              <a:t>Что же касается самого Docker, то у него есть альтернативы, которые довольно часто используются (Podman, containerd, который часто используется в Kubernetes, etc)</a:t>
            </a:r>
          </a:p>
        </p:txBody>
      </p:sp>
      <p:pic>
        <p:nvPicPr>
          <p:cNvPr id="19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94264" y="9878822"/>
            <a:ext cx="7848601" cy="248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8611" y="9726422"/>
            <a:ext cx="7899401" cy="27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Архитектур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Архитектура</a:t>
            </a:r>
          </a:p>
        </p:txBody>
      </p:sp>
      <p:sp>
        <p:nvSpPr>
          <p:cNvPr id="195" name="Чем контейнеризация отличается от виртуальных машин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Чем контейнеризация отличается от виртуальных машин?</a:t>
            </a:r>
          </a:p>
        </p:txBody>
      </p:sp>
      <p:sp>
        <p:nvSpPr>
          <p:cNvPr id="196" name="Контейнер работает поверх родительской ОС, это не полноценная виртуальная машина. Он работает за счёт изоляции ресурсов посредством механизма cgroups в Linux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Контейнер работает поверх родительской ОС, это не полноценная виртуальная машина. Он работает за счёт изоляции ресурсов посредством механизма cgroups в Linux.</a:t>
            </a:r>
          </a:p>
        </p:txBody>
      </p:sp>
      <p:pic>
        <p:nvPicPr>
          <p:cNvPr id="19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0450" y="6440973"/>
            <a:ext cx="14643100" cy="713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ocker-обра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Docker-образ</a:t>
            </a:r>
          </a:p>
        </p:txBody>
      </p:sp>
      <p:sp>
        <p:nvSpPr>
          <p:cNvPr id="200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Docker-образ - то, из чего будет создан контейнер. Это собранные вместо минимальная ОС, рантайм, приложение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Docker-образ - то, из чего будет создан контейнер. Это собранные вместо минимальная ОС, рантайм, приложение.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Docker-образ описывается с помощью Dockerfile - файл с командами по сборке образа.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Docker-образ состоит из слоёв. Слой - команда, результат выполнения которой можно переиспользовать.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Не всякая команда может создавать слой. Таких четыре: FROM, RUN, COPY, ADD.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Всего команд для сборки образа 18.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Текст пункта на слайде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45774"/>
            <a:ext cx="24384001" cy="9640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Заголовок слай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Подзаголовок слайда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У образа может быть базовый образ, с которого начинается сборка (задаётся командой FROM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 образа может быть базовый образ, с которого начинается сборка (задаётся командой FROM).</a:t>
            </a:r>
          </a:p>
          <a:p>
            <a:pPr/>
            <a:r>
              <a:t>Это удобно тем, что в базовых образах уже есть вся инфраструктура для сборки и запуска приложения (например, SDK и рантайм).</a:t>
            </a:r>
          </a:p>
          <a:p>
            <a:pPr/>
            <a:r>
              <a:t>Базовых образов может быть несколько.</a:t>
            </a:r>
          </a:p>
          <a:p>
            <a:pPr/>
            <a:r>
              <a:t>Примеры базовых образов - dotnet/aspnet:8.0 и dotnet/sdk:8.0.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