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7" r:id="rId3"/>
    <p:sldId id="263" r:id="rId4"/>
    <p:sldId id="265" r:id="rId5"/>
    <p:sldId id="268" r:id="rId6"/>
    <p:sldId id="266" r:id="rId7"/>
    <p:sldId id="267" r:id="rId8"/>
    <p:sldId id="269" r:id="rId9"/>
    <p:sldId id="271" r:id="rId10"/>
    <p:sldId id="270" r:id="rId11"/>
    <p:sldId id="272" r:id="rId12"/>
    <p:sldId id="278" r:id="rId13"/>
    <p:sldId id="274" r:id="rId14"/>
    <p:sldId id="273" r:id="rId15"/>
    <p:sldId id="275" r:id="rId16"/>
    <p:sldId id="276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57C9-1B01-4F37-850F-74308CB6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62151-41F0-4092-9783-15093AD8D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A84A-B697-43EA-BF76-97A24843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D72D-D59C-4577-B805-CEE41D73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042B3-EE41-4874-AE71-AD1AFA70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6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56D8-7928-4DDB-82FC-5EC7626B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41E0-E294-4CA2-AEBB-D80BAC93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4AB5C-4EF5-4762-B6C8-0C1C2F56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AC5D-118A-4574-8881-CCA93A5B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76421-221D-46A0-901E-4C5D2296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8C5B6-83B0-4617-A20F-941F040D7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12AF9-5A8C-4860-9AC6-50AEEBE9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0723-F1E7-415D-935D-F00F1509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239D-5547-42C5-9E29-9BD7672E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DACD-2DE9-4ADD-9A22-7B16901E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6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B721-1B34-4501-B89C-DDA6CD1F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B0C3-DA44-4912-9F90-EC8C5F50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728E-814B-4BDC-8E83-19FE1884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A2C5-16D5-442F-BB35-9DC4FBAC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4D2C-1EE6-4693-8E12-EF54B46E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9CCC-E924-48FE-BA76-73CECCA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12B31-3ADB-43CD-862E-F5508E6F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DB42-CC3F-40DD-85B9-43F34E18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300B-C349-4D0F-98F0-46CC13E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8157-338F-4F4F-B751-E924FA23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3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3E3-A730-4C94-B2AB-3E9B054D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9927-F6FE-4C9F-8BAB-9745658C6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2A317-D900-40BF-BB2D-F1D826AB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566ED-6379-4FDD-AC95-3F5C8157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CB14-0FC8-4B09-8BF2-84E1DE37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E7EA3-42A7-4F8F-BFAF-D09CCB83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0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FCF-F34D-4EAE-A716-498CFB14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B29F4-9867-4065-9BBC-022CEC1F6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DF6E5-D7EC-4506-A790-9B69AC6C9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EDD6-051B-4192-A0F0-863AD070E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69025-17C0-4AEF-90F6-E4CD45BE0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65348-EBF1-4D5E-B1A1-4E1613FD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0550B-A1F5-4424-AB3F-0BA27CC9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589DF-E659-420E-A642-F62AF3D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3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DF2-D874-4F6B-850A-AB14D372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7225F-5977-413B-A106-A91F9587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FB61C-609C-4375-B46F-5857B360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27231-D4C8-4B2B-85B3-5F37515E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DE8E2-DBB2-424B-9D6D-A2001EF2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FDDBA-FA4A-40C5-95B7-DA477BC4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ABD7D-B062-44A9-AC19-501F61EF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0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9DB3-7C36-4396-BAD5-1518ECBA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605D-4CEE-4BD2-8C92-85D482E4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80A4C-E160-42DD-9D8D-3ABF4BD7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431F-07BE-4BD2-AEAF-07D849D1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1A5DA-7DA0-4FB0-AA01-3B20D471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233D3-B4D0-4C3E-ACBE-E44A12A1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96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BE71-27DB-4EB4-A714-AA36C442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1E3A3-D754-42C4-AF0E-E775C0051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4EC63-94B9-4ED4-8C04-6D34AC3D7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C7EF-5C1C-43A0-95FE-79316C84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4A30D-B02D-45D6-B6E7-15267BAF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2503-7153-4DC4-A967-E4732551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5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3E2F2-F542-4CA9-8667-BE4DE46C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1759F-ECEE-4D35-AC9B-569A32366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A9A9-CB76-4D68-88DE-FDB23F20F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09F4-CD97-4562-9A2F-5489930BC0C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E1C45-05A7-4CE2-8C68-BDD05CD44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A87A-998E-4D14-9D76-0BFEC2299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E5DD-834A-41B3-A17D-36691A36B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50FD-ABEC-4F2E-85D8-29C34744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720" y="365125"/>
            <a:ext cx="730504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LINEAR REGRESSION MODEL FOR PROPERTY PRICE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4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 SELECTION  -BEST FIT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BEF7-F0BF-4966-866D-6AE0848B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1602104"/>
            <a:ext cx="4668520" cy="450405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selected only most significant variables</a:t>
            </a:r>
          </a:p>
          <a:p>
            <a:r>
              <a:rPr lang="en-US" dirty="0">
                <a:solidFill>
                  <a:schemeClr val="bg1"/>
                </a:solidFill>
              </a:rPr>
              <a:t>We got multiple R square 80% and Adjusted R square 80%</a:t>
            </a:r>
          </a:p>
          <a:p>
            <a:r>
              <a:rPr lang="en-US" dirty="0">
                <a:solidFill>
                  <a:schemeClr val="bg1"/>
                </a:solidFill>
              </a:rPr>
              <a:t>“Overall material data”, “First floor area </a:t>
            </a:r>
            <a:r>
              <a:rPr lang="en-US" dirty="0" err="1">
                <a:solidFill>
                  <a:schemeClr val="bg1"/>
                </a:solidFill>
              </a:rPr>
              <a:t>data”,”Second</a:t>
            </a:r>
            <a:r>
              <a:rPr lang="en-US" dirty="0">
                <a:solidFill>
                  <a:schemeClr val="bg1"/>
                </a:solidFill>
              </a:rPr>
              <a:t> floor area </a:t>
            </a:r>
            <a:r>
              <a:rPr lang="en-US" dirty="0" err="1">
                <a:solidFill>
                  <a:schemeClr val="bg1"/>
                </a:solidFill>
              </a:rPr>
              <a:t>data”,”Garage</a:t>
            </a:r>
            <a:r>
              <a:rPr lang="en-US" dirty="0">
                <a:solidFill>
                  <a:schemeClr val="bg1"/>
                </a:solidFill>
              </a:rPr>
              <a:t> size data are most important predictors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E8290-2AA6-4729-BACD-EECB69138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41" y="1690688"/>
            <a:ext cx="5811519" cy="45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 COMPARISION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2D6404-7FA7-424E-9039-8ED70D8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96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 1 – we have 76 predictors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FFED2E-6C84-4F7C-8DD5-206C0BB75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4938871"/>
            <a:ext cx="6410325" cy="809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6FCE2-B49E-4A65-B24F-AB7B6D8FD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" y="2600801"/>
            <a:ext cx="6362700" cy="10477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9678AD-93A9-4C15-B17D-22B127EE183D}"/>
              </a:ext>
            </a:extLst>
          </p:cNvPr>
          <p:cNvSpPr txBox="1">
            <a:spLocks/>
          </p:cNvSpPr>
          <p:nvPr/>
        </p:nvSpPr>
        <p:spPr>
          <a:xfrm>
            <a:off x="990600" y="4091305"/>
            <a:ext cx="10515600" cy="80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Best Fit Model – we have 10 predictors</a:t>
            </a:r>
          </a:p>
        </p:txBody>
      </p:sp>
    </p:spTree>
    <p:extLst>
      <p:ext uri="{BB962C8B-B14F-4D97-AF65-F5344CB8AC3E}">
        <p14:creationId xmlns:p14="http://schemas.microsoft.com/office/powerpoint/2010/main" val="139032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RMSE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B538A-3160-44C5-94C7-32148416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35" y="1762124"/>
            <a:ext cx="7550380" cy="40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6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VALIDATING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BEF7-F0BF-4966-866D-6AE0848B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906"/>
            <a:ext cx="4424680" cy="2583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Normality – Residuals are normally distributed</a:t>
            </a:r>
          </a:p>
          <a:p>
            <a:r>
              <a:rPr lang="en-US" dirty="0">
                <a:solidFill>
                  <a:schemeClr val="bg1"/>
                </a:solidFill>
              </a:rPr>
              <a:t>Linearity - We did not find any specified pattern in plot, variables have linear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EE98F-419A-4B62-846C-0CD57AF5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20" y="598213"/>
            <a:ext cx="3110080" cy="2033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316D58-ABCB-4B81-8D1C-132CB9D8F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719" y="2819569"/>
            <a:ext cx="6193979" cy="40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VALIDATING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BEF7-F0BF-4966-866D-6AE0848B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252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independence of errors - We did not find any specified pattern in plot, Residuals are independent</a:t>
            </a:r>
          </a:p>
          <a:p>
            <a:r>
              <a:rPr lang="en-US" dirty="0">
                <a:solidFill>
                  <a:schemeClr val="bg1"/>
                </a:solidFill>
              </a:rPr>
              <a:t>Heteroscedasticity: </a:t>
            </a:r>
          </a:p>
          <a:p>
            <a:r>
              <a:rPr lang="en-US" dirty="0">
                <a:solidFill>
                  <a:schemeClr val="bg1"/>
                </a:solidFill>
              </a:rPr>
              <a:t>Null hypothesis :H0 heteroscedasticity is not present </a:t>
            </a:r>
          </a:p>
          <a:p>
            <a:r>
              <a:rPr lang="en-US" dirty="0">
                <a:solidFill>
                  <a:schemeClr val="bg1"/>
                </a:solidFill>
              </a:rPr>
              <a:t>  p value is less than 0.05, fail to reject H0 ,variance of residuals is constant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580D1-687B-491D-8A53-61E24193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87590"/>
            <a:ext cx="4724400" cy="3219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CF8EF-D0F5-405A-898E-F76A180B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805363"/>
            <a:ext cx="47529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6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BEF7-F0BF-4966-866D-6AE0848B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Statistics lies between 0 to 2 mean +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autocorrealtion</a:t>
            </a:r>
            <a:r>
              <a:rPr lang="en-US" dirty="0">
                <a:solidFill>
                  <a:schemeClr val="bg1"/>
                </a:solidFill>
              </a:rPr>
              <a:t>, if it is exactly 2 then no autocorrelation , &gt;2 and &lt;4 - then negative autocorrelation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B30C8-BA04-42CC-9052-1952B2F08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7" y="3815648"/>
            <a:ext cx="6028187" cy="14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PREDICTION OF TEST DATA SET VALUES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BEF7-F0BF-4966-866D-6AE0848B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62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Predicting house price on “Test” data with value 306335.2 and original value is 307000</a:t>
            </a:r>
          </a:p>
          <a:p>
            <a:r>
              <a:rPr lang="en-US" dirty="0">
                <a:solidFill>
                  <a:schemeClr val="bg1"/>
                </a:solidFill>
              </a:rPr>
              <a:t>In terms of interval predictor value may vary between 287492.5 and 325178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D416C-B288-4EDA-81AA-3B0A8977A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4195392"/>
            <a:ext cx="10794124" cy="19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04D1-A5EA-400F-BEA3-B778D6B1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698" y="4661337"/>
            <a:ext cx="5097519" cy="135751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201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09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BEF7-F0BF-4966-866D-6AE0848B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Processing –Cleaning , Sample statistics, EDA and Insights </a:t>
            </a:r>
          </a:p>
          <a:p>
            <a:r>
              <a:rPr lang="en-IN" dirty="0">
                <a:solidFill>
                  <a:schemeClr val="bg1"/>
                </a:solidFill>
              </a:rPr>
              <a:t>Model Creation –Sampling ,Model measures , Best Fit model</a:t>
            </a:r>
          </a:p>
          <a:p>
            <a:r>
              <a:rPr lang="en-IN" dirty="0">
                <a:solidFill>
                  <a:schemeClr val="bg1"/>
                </a:solidFill>
              </a:rPr>
              <a:t>Model Comparison</a:t>
            </a:r>
          </a:p>
          <a:p>
            <a:r>
              <a:rPr lang="en-IN" dirty="0">
                <a:solidFill>
                  <a:schemeClr val="bg1"/>
                </a:solidFill>
              </a:rPr>
              <a:t>RMSE Calculation</a:t>
            </a:r>
          </a:p>
          <a:p>
            <a:r>
              <a:rPr lang="en-IN" dirty="0">
                <a:solidFill>
                  <a:schemeClr val="bg1"/>
                </a:solidFill>
              </a:rPr>
              <a:t>Validating Assumptions</a:t>
            </a:r>
          </a:p>
          <a:p>
            <a:r>
              <a:rPr lang="en-IN" dirty="0">
                <a:solidFill>
                  <a:schemeClr val="bg1"/>
                </a:solidFill>
              </a:rPr>
              <a:t>Autocorrelation</a:t>
            </a:r>
          </a:p>
          <a:p>
            <a:r>
              <a:rPr lang="en-US" dirty="0">
                <a:solidFill>
                  <a:schemeClr val="bg1"/>
                </a:solidFill>
              </a:rPr>
              <a:t>Prediction of “Test” data set values 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4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PROCESSING -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5A739-D980-4B43-ABD9-6E165F56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" y="1473676"/>
            <a:ext cx="4924425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BDE74-4D64-46B2-86F1-03D60974F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88" y="1473676"/>
            <a:ext cx="4914900" cy="479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C2288-CBEA-436A-9031-525B32DA0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5" y="3347720"/>
            <a:ext cx="4895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6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09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PROCESSING – SAMPLE STATISTICS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5B18C-E870-4E0B-A6EE-E055EB4E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65" y="1993147"/>
            <a:ext cx="7058961" cy="399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3C664C-FB5B-4DE6-A06D-0A6175D19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384" y="1993147"/>
            <a:ext cx="3257385" cy="39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5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PROCESSING - EDA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8F615-6480-4EAA-908F-B04812E17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8" y="1792035"/>
            <a:ext cx="6002668" cy="4020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10C814-9BA9-4CAA-904E-5949B6174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805" y="1758178"/>
            <a:ext cx="4477995" cy="40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3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EDA AND SAMPLE STATISTICS -INSIGHTS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BEF7-F0BF-4966-866D-6AE0848B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Building class - Most of building classes are 1-STORY 1946 &amp; NEWER ALL STYLES</a:t>
            </a:r>
          </a:p>
          <a:p>
            <a:r>
              <a:rPr lang="en-US" dirty="0">
                <a:solidFill>
                  <a:schemeClr val="bg1"/>
                </a:solidFill>
              </a:rPr>
              <a:t>Zoning Class - Most of Zoning classes are Residential low density </a:t>
            </a:r>
          </a:p>
          <a:p>
            <a:r>
              <a:rPr lang="en-US" dirty="0">
                <a:solidFill>
                  <a:schemeClr val="bg1"/>
                </a:solidFill>
              </a:rPr>
              <a:t>House Type - Most of houses are Single-family Detached	</a:t>
            </a:r>
          </a:p>
          <a:p>
            <a:r>
              <a:rPr lang="en-US" dirty="0">
                <a:solidFill>
                  <a:schemeClr val="bg1"/>
                </a:solidFill>
              </a:rPr>
              <a:t>House Design - Most of houses are single story </a:t>
            </a:r>
          </a:p>
          <a:p>
            <a:r>
              <a:rPr lang="en-US" dirty="0">
                <a:solidFill>
                  <a:schemeClr val="bg1"/>
                </a:solidFill>
              </a:rPr>
              <a:t>Construction_Year - Most of houses are build in 2006 (67)</a:t>
            </a:r>
          </a:p>
          <a:p>
            <a:r>
              <a:rPr lang="en-US" dirty="0">
                <a:solidFill>
                  <a:schemeClr val="bg1"/>
                </a:solidFill>
              </a:rPr>
              <a:t>Roof_Design- Most of roof design are of type Gable </a:t>
            </a:r>
          </a:p>
          <a:p>
            <a:r>
              <a:rPr lang="en-US" dirty="0">
                <a:solidFill>
                  <a:schemeClr val="bg1"/>
                </a:solidFill>
              </a:rPr>
              <a:t>Garage- Most of garage were built in 2005 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 CREATION -SAMPLING (70:30)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BEF7-F0BF-4966-866D-6AE0848B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Out of 1459 observations 996 are in “Train” data and 463 are in “Test” data</a:t>
            </a:r>
          </a:p>
          <a:p>
            <a:r>
              <a:rPr lang="en-IN" dirty="0">
                <a:solidFill>
                  <a:schemeClr val="bg1"/>
                </a:solidFill>
              </a:rPr>
              <a:t>Data split ratio is 7:3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20856-338F-4A1D-9A6C-0DC14CC0A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12" y="3429000"/>
            <a:ext cx="9039578" cy="24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2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 CREATION-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E6A193-605E-4761-90C1-B87D2628C0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95393" y="1394709"/>
            <a:ext cx="5015248" cy="382224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C1891A-6F76-40ED-9FB9-D583F478C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95" y="1783584"/>
            <a:ext cx="5382698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3 variables are not defined due to </a:t>
            </a:r>
          </a:p>
          <a:p>
            <a:r>
              <a:rPr lang="en-IN" dirty="0">
                <a:solidFill>
                  <a:schemeClr val="bg1"/>
                </a:solidFill>
              </a:rPr>
              <a:t>singularities (We removed those 3 variables due to </a:t>
            </a:r>
            <a:r>
              <a:rPr lang="en-IN" dirty="0" err="1">
                <a:solidFill>
                  <a:schemeClr val="bg1"/>
                </a:solidFill>
              </a:rPr>
              <a:t>Multicolinearity</a:t>
            </a:r>
            <a:r>
              <a:rPr lang="en-IN" dirty="0">
                <a:solidFill>
                  <a:schemeClr val="bg1"/>
                </a:solidFill>
              </a:rPr>
              <a:t>) : </a:t>
            </a:r>
          </a:p>
          <a:p>
            <a:r>
              <a:rPr lang="en-IN" dirty="0" err="1">
                <a:solidFill>
                  <a:schemeClr val="bg1"/>
                </a:solidFill>
              </a:rPr>
              <a:t>Utility_Type_data_numeric</a:t>
            </a:r>
            <a:r>
              <a:rPr lang="en-IN" dirty="0">
                <a:solidFill>
                  <a:schemeClr val="bg1"/>
                </a:solidFill>
              </a:rPr>
              <a:t> has all </a:t>
            </a:r>
            <a:r>
              <a:rPr lang="en-IN" dirty="0" err="1">
                <a:solidFill>
                  <a:schemeClr val="bg1"/>
                </a:solidFill>
              </a:rPr>
              <a:t>AllPub</a:t>
            </a:r>
            <a:r>
              <a:rPr lang="en-IN" dirty="0">
                <a:solidFill>
                  <a:schemeClr val="bg1"/>
                </a:solidFill>
              </a:rPr>
              <a:t> (All public Utilities)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</a:t>
            </a:r>
            <a:r>
              <a:rPr lang="en-IN" dirty="0" err="1">
                <a:solidFill>
                  <a:schemeClr val="bg1"/>
                </a:solidFill>
              </a:rPr>
              <a:t>AllPub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NoSeWa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1458      1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1         2</a:t>
            </a:r>
          </a:p>
          <a:p>
            <a:r>
              <a:rPr lang="en-IN" dirty="0" err="1">
                <a:solidFill>
                  <a:schemeClr val="bg1"/>
                </a:solidFill>
              </a:rPr>
              <a:t>Total_Basement_Area_data</a:t>
            </a:r>
            <a:r>
              <a:rPr lang="en-IN" dirty="0">
                <a:solidFill>
                  <a:schemeClr val="bg1"/>
                </a:solidFill>
              </a:rPr>
              <a:t>=BsmtFinSF1_data+BsmtUnfSF_data</a:t>
            </a:r>
          </a:p>
          <a:p>
            <a:r>
              <a:rPr lang="en-IN" dirty="0" err="1">
                <a:solidFill>
                  <a:schemeClr val="bg1"/>
                </a:solidFill>
              </a:rPr>
              <a:t>Grade_Living_Area_data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first_floor_area_data+second_floor_area_data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7A8FA-8ED8-4BE0-9112-C13BB857E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93" y="5310786"/>
            <a:ext cx="5209891" cy="142415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EC08CB-FC86-411A-9346-4B35E82B73B3}"/>
              </a:ext>
            </a:extLst>
          </p:cNvPr>
          <p:cNvSpPr txBox="1">
            <a:spLocks/>
          </p:cNvSpPr>
          <p:nvPr/>
        </p:nvSpPr>
        <p:spPr>
          <a:xfrm>
            <a:off x="312682" y="30412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D79F-2A4B-42A5-B119-41D34C1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MODEL1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BEF7-F0BF-4966-866D-6AE0848B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 square=86% , Adjust R square is 85% </a:t>
            </a:r>
          </a:p>
          <a:p>
            <a:r>
              <a:rPr lang="en-IN" dirty="0">
                <a:solidFill>
                  <a:schemeClr val="bg1"/>
                </a:solidFill>
              </a:rPr>
              <a:t>Optimization of predictors with factors like cost and stability is achieved using model 1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0F569-6D40-4B1B-9454-85CBC2E63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3982084"/>
            <a:ext cx="8024714" cy="13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0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488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LINEAR REGRESSION MODEL FOR PROPERTY PRICE PREDICTION</vt:lpstr>
      <vt:lpstr>AGENDA</vt:lpstr>
      <vt:lpstr>DATA PROCESSING - CLEANING</vt:lpstr>
      <vt:lpstr>DATA PROCESSING – SAMPLE STATISTICS</vt:lpstr>
      <vt:lpstr>DATA PROCESSING - EDA</vt:lpstr>
      <vt:lpstr>EDA AND SAMPLE STATISTICS -INSIGHTS</vt:lpstr>
      <vt:lpstr>MODEL CREATION -SAMPLING (70:30)</vt:lpstr>
      <vt:lpstr>MODEL CREATION-</vt:lpstr>
      <vt:lpstr>MODEL1 MEASURES</vt:lpstr>
      <vt:lpstr>MODEL SELECTION  -BEST FIT MODEL</vt:lpstr>
      <vt:lpstr>MODEL COMPARISION</vt:lpstr>
      <vt:lpstr>RMSE CALCULATION</vt:lpstr>
      <vt:lpstr>VALIDATING ASSUMPTIONS</vt:lpstr>
      <vt:lpstr>VALIDATING ASSUMPTIONS</vt:lpstr>
      <vt:lpstr>AUTOCORRELATION</vt:lpstr>
      <vt:lpstr>PREDICTION OF TEST DATA SET VALUES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raza</dc:creator>
  <cp:lastModifiedBy>shubhamv</cp:lastModifiedBy>
  <cp:revision>39</cp:revision>
  <dcterms:created xsi:type="dcterms:W3CDTF">2020-07-21T19:13:56Z</dcterms:created>
  <dcterms:modified xsi:type="dcterms:W3CDTF">2021-04-28T10:51:26Z</dcterms:modified>
</cp:coreProperties>
</file>