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77" r:id="rId2"/>
    <p:sldId id="330" r:id="rId3"/>
    <p:sldId id="331" r:id="rId4"/>
    <p:sldId id="332" r:id="rId5"/>
    <p:sldId id="261" r:id="rId6"/>
    <p:sldId id="336" r:id="rId7"/>
    <p:sldId id="333" r:id="rId8"/>
    <p:sldId id="264" r:id="rId9"/>
    <p:sldId id="266" r:id="rId10"/>
    <p:sldId id="265" r:id="rId11"/>
    <p:sldId id="337" r:id="rId12"/>
    <p:sldId id="338" r:id="rId13"/>
    <p:sldId id="339" r:id="rId14"/>
    <p:sldId id="334" r:id="rId15"/>
    <p:sldId id="340" r:id="rId16"/>
    <p:sldId id="267" r:id="rId17"/>
    <p:sldId id="278" r:id="rId18"/>
    <p:sldId id="279" r:id="rId19"/>
    <p:sldId id="281" r:id="rId20"/>
    <p:sldId id="280" r:id="rId21"/>
    <p:sldId id="283" r:id="rId22"/>
    <p:sldId id="282" r:id="rId23"/>
    <p:sldId id="284" r:id="rId24"/>
    <p:sldId id="350" r:id="rId25"/>
    <p:sldId id="293" r:id="rId26"/>
    <p:sldId id="351" r:id="rId27"/>
    <p:sldId id="341" r:id="rId28"/>
    <p:sldId id="286" r:id="rId29"/>
    <p:sldId id="287" r:id="rId30"/>
    <p:sldId id="367" r:id="rId31"/>
    <p:sldId id="368" r:id="rId32"/>
    <p:sldId id="289" r:id="rId33"/>
    <p:sldId id="369" r:id="rId34"/>
    <p:sldId id="370" r:id="rId35"/>
    <p:sldId id="295" r:id="rId36"/>
    <p:sldId id="371" r:id="rId37"/>
    <p:sldId id="374" r:id="rId38"/>
    <p:sldId id="373" r:id="rId39"/>
    <p:sldId id="343" r:id="rId40"/>
    <p:sldId id="345" r:id="rId41"/>
    <p:sldId id="352" r:id="rId42"/>
    <p:sldId id="372" r:id="rId43"/>
    <p:sldId id="297" r:id="rId44"/>
    <p:sldId id="298" r:id="rId45"/>
    <p:sldId id="294" r:id="rId46"/>
    <p:sldId id="353" r:id="rId47"/>
    <p:sldId id="375" r:id="rId48"/>
    <p:sldId id="299" r:id="rId49"/>
    <p:sldId id="300" r:id="rId50"/>
    <p:sldId id="376" r:id="rId51"/>
    <p:sldId id="301" r:id="rId52"/>
    <p:sldId id="377" r:id="rId53"/>
    <p:sldId id="378" r:id="rId54"/>
    <p:sldId id="379" r:id="rId55"/>
    <p:sldId id="354" r:id="rId56"/>
    <p:sldId id="380" r:id="rId57"/>
    <p:sldId id="381" r:id="rId58"/>
    <p:sldId id="291" r:id="rId59"/>
    <p:sldId id="290" r:id="rId60"/>
    <p:sldId id="384" r:id="rId61"/>
    <p:sldId id="303" r:id="rId62"/>
    <p:sldId id="304" r:id="rId63"/>
    <p:sldId id="355" r:id="rId64"/>
    <p:sldId id="382" r:id="rId65"/>
    <p:sldId id="391" r:id="rId66"/>
    <p:sldId id="383" r:id="rId67"/>
    <p:sldId id="385" r:id="rId68"/>
    <p:sldId id="386" r:id="rId69"/>
    <p:sldId id="306" r:id="rId70"/>
    <p:sldId id="387" r:id="rId71"/>
    <p:sldId id="388" r:id="rId72"/>
    <p:sldId id="389" r:id="rId73"/>
    <p:sldId id="390" r:id="rId74"/>
    <p:sldId id="302" r:id="rId75"/>
    <p:sldId id="397" r:id="rId76"/>
    <p:sldId id="399" r:id="rId77"/>
    <p:sldId id="410" r:id="rId78"/>
    <p:sldId id="411" r:id="rId79"/>
    <p:sldId id="392" r:id="rId80"/>
    <p:sldId id="326" r:id="rId81"/>
    <p:sldId id="400" r:id="rId82"/>
    <p:sldId id="401" r:id="rId83"/>
    <p:sldId id="396" r:id="rId84"/>
    <p:sldId id="393" r:id="rId85"/>
    <p:sldId id="328" r:id="rId86"/>
    <p:sldId id="402" r:id="rId87"/>
    <p:sldId id="404" r:id="rId88"/>
    <p:sldId id="329" r:id="rId89"/>
    <p:sldId id="327" r:id="rId90"/>
    <p:sldId id="356" r:id="rId91"/>
    <p:sldId id="311" r:id="rId92"/>
    <p:sldId id="305" r:id="rId93"/>
    <p:sldId id="307" r:id="rId94"/>
    <p:sldId id="308" r:id="rId95"/>
    <p:sldId id="310" r:id="rId96"/>
    <p:sldId id="322" r:id="rId97"/>
    <p:sldId id="323" r:id="rId98"/>
    <p:sldId id="405" r:id="rId99"/>
    <p:sldId id="357" r:id="rId100"/>
    <p:sldId id="429" r:id="rId101"/>
    <p:sldId id="430" r:id="rId102"/>
    <p:sldId id="260" r:id="rId103"/>
    <p:sldId id="313" r:id="rId104"/>
    <p:sldId id="320" r:id="rId105"/>
    <p:sldId id="318" r:id="rId106"/>
    <p:sldId id="319" r:id="rId107"/>
    <p:sldId id="409" r:id="rId108"/>
    <p:sldId id="257" r:id="rId109"/>
    <p:sldId id="361" r:id="rId110"/>
    <p:sldId id="316" r:id="rId111"/>
    <p:sldId id="314" r:id="rId112"/>
    <p:sldId id="427" r:id="rId113"/>
    <p:sldId id="406" r:id="rId114"/>
    <p:sldId id="309" r:id="rId115"/>
    <p:sldId id="312" r:id="rId116"/>
    <p:sldId id="358" r:id="rId117"/>
    <p:sldId id="421" r:id="rId118"/>
    <p:sldId id="412" r:id="rId119"/>
    <p:sldId id="415" r:id="rId120"/>
    <p:sldId id="403" r:id="rId121"/>
    <p:sldId id="413" r:id="rId122"/>
    <p:sldId id="414" r:id="rId123"/>
    <p:sldId id="417" r:id="rId124"/>
    <p:sldId id="418" r:id="rId125"/>
    <p:sldId id="422" r:id="rId126"/>
    <p:sldId id="432" r:id="rId127"/>
    <p:sldId id="423" r:id="rId128"/>
    <p:sldId id="424" r:id="rId129"/>
    <p:sldId id="425" r:id="rId130"/>
    <p:sldId id="426" r:id="rId131"/>
    <p:sldId id="363" r:id="rId132"/>
    <p:sldId id="428" r:id="rId133"/>
    <p:sldId id="433" r:id="rId134"/>
    <p:sldId id="365" r:id="rId135"/>
    <p:sldId id="431" r:id="rId136"/>
    <p:sldId id="366" r:id="rId1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FFFF99"/>
    <a:srgbClr val="CCFFFF"/>
    <a:srgbClr val="CC0066"/>
    <a:srgbClr val="66FF66"/>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54" autoAdjust="0"/>
  </p:normalViewPr>
  <p:slideViewPr>
    <p:cSldViewPr>
      <p:cViewPr varScale="1">
        <p:scale>
          <a:sx n="148" d="100"/>
          <a:sy n="148" d="100"/>
        </p:scale>
        <p:origin x="-104"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15570"/>
    </p:cViewPr>
  </p:sorterViewPr>
  <p:notesViewPr>
    <p:cSldViewPr>
      <p:cViewPr varScale="1">
        <p:scale>
          <a:sx n="83" d="100"/>
          <a:sy n="83" d="100"/>
        </p:scale>
        <p:origin x="-20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notesMaster" Target="notesMasters/notesMaster1.xml"/><Relationship Id="rId13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presProps" Target="presProps.xml"/><Relationship Id="rId141" Type="http://schemas.openxmlformats.org/officeDocument/2006/relationships/viewProps" Target="viewProps.xml"/><Relationship Id="rId142" Type="http://schemas.openxmlformats.org/officeDocument/2006/relationships/theme" Target="theme/theme1.xml"/><Relationship Id="rId1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50000"/>
              </a:spcBef>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ct val="50000"/>
              </a:spcBef>
              <a:defRPr sz="1200"/>
            </a:lvl1pPr>
          </a:lstStyle>
          <a:p>
            <a:pPr>
              <a:defRPr/>
            </a:pPr>
            <a:fld id="{A9DFA740-FBBE-47D7-B325-94FF2429C9EA}" type="datetimeFigureOut">
              <a:rPr lang="en-US"/>
              <a:pPr>
                <a:defRPr/>
              </a:pPr>
              <a:t>4/17/16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50000"/>
              </a:spcBef>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spcBef>
                <a:spcPct val="50000"/>
              </a:spcBef>
              <a:defRPr sz="1200"/>
            </a:lvl1pPr>
          </a:lstStyle>
          <a:p>
            <a:pPr>
              <a:defRPr/>
            </a:pPr>
            <a:fld id="{7A34D067-F854-43EF-8B51-9BF70ECF87C9}" type="slidenum">
              <a:rPr lang="en-US"/>
              <a:pPr>
                <a:defRPr/>
              </a:pPr>
              <a:t>‹#›</a:t>
            </a:fld>
            <a:endParaRPr lang="en-US"/>
          </a:p>
        </p:txBody>
      </p:sp>
    </p:spTree>
    <p:extLst>
      <p:ext uri="{BB962C8B-B14F-4D97-AF65-F5344CB8AC3E}">
        <p14:creationId xmlns:p14="http://schemas.microsoft.com/office/powerpoint/2010/main" val="2753853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743075-3CC1-4C2E-A67B-E9A79E96CB95}"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9295B8-CD38-4BA2-80FE-4E640E66FB54}" type="slidenum">
              <a:rPr lang="en-US" smtClean="0"/>
              <a:pPr eaLnBrk="1" hangingPunct="1"/>
              <a:t>19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18BB9E-06B3-4F7C-A10A-90C8F04888F9}" type="slidenum">
              <a:rPr lang="en-US" smtClean="0"/>
              <a:pPr eaLnBrk="1" hangingPunct="1"/>
              <a:t>20</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691CC2-687E-4DBB-B2A3-E627F53E22CA}" type="slidenum">
              <a:rPr lang="en-US" smtClean="0"/>
              <a:pPr eaLnBrk="1" hangingPunct="1"/>
              <a:t>21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BF4A79-A1A7-41C0-9F4B-847DF75F0559}" type="slidenum">
              <a:rPr lang="en-US" smtClean="0"/>
              <a:pPr eaLnBrk="1" hangingPunct="1"/>
              <a:t>22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470C219-F176-4AF8-8B81-E4C6B8DF7BAD}" type="slidenum">
              <a:rPr lang="en-US" smtClean="0"/>
              <a:pPr eaLnBrk="1" hangingPunct="1"/>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5341B8-D694-44A5-88C8-BC6585229C25}" type="slidenum">
              <a:rPr lang="en-US" smtClean="0"/>
              <a:pPr eaLnBrk="1" hangingPunct="1"/>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74E6A6-AF69-43A7-8807-51720CFDB648}" type="slidenum">
              <a:rPr lang="en-US" smtClean="0"/>
              <a:pPr eaLnBrk="1" hangingPunct="1"/>
              <a:t>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50373F-D568-4B71-8226-0CD41A3F4D6A}" type="slidenum">
              <a:rPr lang="en-US" smtClean="0"/>
              <a:pPr eaLnBrk="1" hangingPunct="1"/>
              <a:t>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701FFB-58FA-4F0F-A29C-C7609FB914A2}" type="slidenum">
              <a:rPr lang="en-US" smtClean="0"/>
              <a:pPr eaLnBrk="1" hangingPunct="1"/>
              <a:t>10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B04B2D-D762-428B-89C8-87BDF4D55822}" type="slidenum">
              <a:rPr lang="en-US" smtClean="0"/>
              <a:pPr eaLnBrk="1" hangingPunct="1"/>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9E756F6-4727-4620-80B0-FD8B570BCAB0}" type="slidenum">
              <a:rPr lang="en-US" smtClean="0"/>
              <a:pPr eaLnBrk="1" hangingPunct="1"/>
              <a:t>17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C824E1-A120-402C-A044-C14397F60677}" type="slidenum">
              <a:rPr lang="en-US" smtClean="0"/>
              <a:pPr eaLnBrk="1" hangingPunct="1"/>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1CA33-137E-419F-869B-2387BF1A5C9D}" type="slidenum">
              <a:rPr lang="en-US"/>
              <a:pPr>
                <a:defRPr/>
              </a:pPr>
              <a:t>‹#›</a:t>
            </a:fld>
            <a:endParaRPr lang="en-US"/>
          </a:p>
        </p:txBody>
      </p:sp>
      <p:sp>
        <p:nvSpPr>
          <p:cNvPr id="7"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12645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7EF119-21E0-466E-BDEC-02C60C25E12C}" type="slidenum">
              <a:rPr lang="en-US"/>
              <a:pPr>
                <a:defRPr/>
              </a:pPr>
              <a:t>‹#›</a:t>
            </a:fld>
            <a:endParaRPr lang="en-US"/>
          </a:p>
        </p:txBody>
      </p:sp>
      <p:sp>
        <p:nvSpPr>
          <p:cNvPr id="7"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377528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C301AD-4A8A-4CE9-964C-E54993F13445}" type="slidenum">
              <a:rPr lang="en-US"/>
              <a:pPr>
                <a:defRPr/>
              </a:pPr>
              <a:t>‹#›</a:t>
            </a:fld>
            <a:endParaRPr lang="en-US"/>
          </a:p>
        </p:txBody>
      </p:sp>
      <p:sp>
        <p:nvSpPr>
          <p:cNvPr id="7"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198080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221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B6FF6B-2875-4A25-B570-17BAB803B03A}" type="slidenum">
              <a:rPr lang="en-US"/>
              <a:pPr>
                <a:defRPr/>
              </a:pPr>
              <a:t>‹#›</a:t>
            </a:fld>
            <a:endParaRPr lang="en-US"/>
          </a:p>
        </p:txBody>
      </p:sp>
      <p:sp>
        <p:nvSpPr>
          <p:cNvPr id="7"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59860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C8A686-26D5-4D76-BEE3-997EAABC0507}" type="slidenum">
              <a:rPr lang="en-US"/>
              <a:pPr>
                <a:defRPr/>
              </a:pPr>
              <a:t>‹#›</a:t>
            </a:fld>
            <a:endParaRPr lang="en-US"/>
          </a:p>
        </p:txBody>
      </p:sp>
      <p:sp>
        <p:nvSpPr>
          <p:cNvPr id="7"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370636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9288FA-E59A-498D-B2D9-5768A2C10170}" type="slidenum">
              <a:rPr lang="en-US"/>
              <a:pPr>
                <a:defRPr/>
              </a:pPr>
              <a:t>‹#›</a:t>
            </a:fld>
            <a:endParaRPr lang="en-US"/>
          </a:p>
        </p:txBody>
      </p:sp>
      <p:sp>
        <p:nvSpPr>
          <p:cNvPr id="8" name="Rectangle 4"/>
          <p:cNvSpPr>
            <a:spLocks noGrp="1" noChangeArrowheads="1"/>
          </p:cNvSpPr>
          <p:nvPr>
            <p:ph type="dt" sz="half" idx="13"/>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134431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893195-6AF0-493E-95C4-26D0EF416EAE}" type="slidenum">
              <a:rPr lang="en-US"/>
              <a:pPr>
                <a:defRPr/>
              </a:pPr>
              <a:t>‹#›</a:t>
            </a:fld>
            <a:endParaRPr lang="en-US"/>
          </a:p>
        </p:txBody>
      </p:sp>
      <p:sp>
        <p:nvSpPr>
          <p:cNvPr id="10" name="Rectangle 4"/>
          <p:cNvSpPr>
            <a:spLocks noGrp="1" noChangeArrowheads="1"/>
          </p:cNvSpPr>
          <p:nvPr>
            <p:ph type="dt" sz="half" idx="13"/>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236177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3A1FAC4-97DB-47A6-8EB7-DCA5AA006665}" type="slidenum">
              <a:rPr lang="en-US"/>
              <a:pPr>
                <a:defRPr/>
              </a:pPr>
              <a:t>‹#›</a:t>
            </a:fld>
            <a:endParaRPr lang="en-US"/>
          </a:p>
        </p:txBody>
      </p:sp>
      <p:sp>
        <p:nvSpPr>
          <p:cNvPr id="6"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127258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9D56760-B563-4D1A-8FDA-F14F7F404FE7}" type="slidenum">
              <a:rPr lang="en-US"/>
              <a:pPr>
                <a:defRPr/>
              </a:pPr>
              <a:t>‹#›</a:t>
            </a:fld>
            <a:endParaRPr lang="en-US"/>
          </a:p>
        </p:txBody>
      </p:sp>
      <p:sp>
        <p:nvSpPr>
          <p:cNvPr id="5"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4114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71A404-959D-4A5E-A818-09512E2EE2E9}" type="slidenum">
              <a:rPr lang="en-US"/>
              <a:pPr>
                <a:defRPr/>
              </a:pPr>
              <a:t>‹#›</a:t>
            </a:fld>
            <a:endParaRPr lang="en-US"/>
          </a:p>
        </p:txBody>
      </p:sp>
      <p:sp>
        <p:nvSpPr>
          <p:cNvPr id="8" name="Rectangle 4"/>
          <p:cNvSpPr>
            <a:spLocks noGrp="1" noChangeArrowheads="1"/>
          </p:cNvSpPr>
          <p:nvPr>
            <p:ph type="dt" sz="half" idx="13"/>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103913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547B9A-A2B0-4925-ACBE-13C82F40DB1B}" type="slidenum">
              <a:rPr lang="en-US"/>
              <a:pPr>
                <a:defRPr/>
              </a:pPr>
              <a:t>‹#›</a:t>
            </a:fld>
            <a:endParaRPr lang="en-US"/>
          </a:p>
        </p:txBody>
      </p:sp>
      <p:sp>
        <p:nvSpPr>
          <p:cNvPr id="8" name="Rectangle 4"/>
          <p:cNvSpPr>
            <a:spLocks noGrp="1" noChangeArrowheads="1"/>
          </p:cNvSpPr>
          <p:nvPr>
            <p:ph type="dt" sz="half" idx="13"/>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Tree>
    <p:extLst>
      <p:ext uri="{BB962C8B-B14F-4D97-AF65-F5344CB8AC3E}">
        <p14:creationId xmlns:p14="http://schemas.microsoft.com/office/powerpoint/2010/main" val="106970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990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pPr>
              <a:defRPr/>
            </a:pPr>
            <a:r>
              <a:rPr lang="en-US" dirty="0" smtClean="0"/>
              <a:t>Copyright © 2016 Amzi! </a:t>
            </a:r>
            <a:r>
              <a:rPr lang="en-US" dirty="0" err="1" smtClean="0"/>
              <a:t>inc.</a:t>
            </a: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pPr>
              <a:defRPr/>
            </a:pPr>
            <a:fld id="{2301EFDB-B2BF-4518-9233-5AB1C1D32F79}" type="slidenum">
              <a:rPr lang="en-US"/>
              <a:pPr>
                <a:defRPr/>
              </a:pPr>
              <a:t>‹#›</a:t>
            </a:fld>
            <a:endParaRPr lang="en-US"/>
          </a:p>
        </p:txBody>
      </p:sp>
      <p:pic>
        <p:nvPicPr>
          <p:cNvPr id="1031" name="Picture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402638" y="6196013"/>
            <a:ext cx="74136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3"/>
          <p:cNvSpPr txBox="1">
            <a:spLocks noChangeArrowheads="1"/>
          </p:cNvSpPr>
          <p:nvPr userDrawn="1"/>
        </p:nvSpPr>
        <p:spPr bwMode="auto">
          <a:xfrm>
            <a:off x="5638800" y="6462713"/>
            <a:ext cx="2763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2000" i="1" smtClean="0">
                <a:latin typeface="Arial Rounded MT Bold" pitchFamily="34" charset="0"/>
              </a:rPr>
              <a:t>www.amzi.com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2"/>
          </p:nvPr>
        </p:nvSpPr>
        <p:spPr>
          <a:xfrm>
            <a:off x="0" y="6553200"/>
            <a:ext cx="2971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Copyright </a:t>
            </a:r>
            <a:r>
              <a:rPr lang="en-US" dirty="0" smtClean="0"/>
              <a:t>© 2016 Amzi</a:t>
            </a:r>
            <a:r>
              <a:rPr lang="en-US" dirty="0" smtClean="0"/>
              <a:t>! </a:t>
            </a:r>
            <a:r>
              <a:rPr lang="en-US" dirty="0" err="1" smtClean="0"/>
              <a:t>inc.</a:t>
            </a:r>
            <a:endParaRPr lang="en-US" dirty="0" smtClean="0"/>
          </a:p>
        </p:txBody>
      </p:sp>
      <p:sp>
        <p:nvSpPr>
          <p:cNvPr id="2051" name="Rectangle 5"/>
          <p:cNvSpPr>
            <a:spLocks noGrp="1" noChangeArrowheads="1"/>
          </p:cNvSpPr>
          <p:nvPr>
            <p:ph type="ctrTitle"/>
          </p:nvPr>
        </p:nvSpPr>
        <p:spPr>
          <a:xfrm>
            <a:off x="685800" y="1371600"/>
            <a:ext cx="7772400" cy="1470025"/>
          </a:xfrm>
        </p:spPr>
        <p:txBody>
          <a:bodyPr/>
          <a:lstStyle/>
          <a:p>
            <a:pPr eaLnBrk="1" hangingPunct="1"/>
            <a:r>
              <a:rPr lang="en-US" smtClean="0"/>
              <a:t>Prolog</a:t>
            </a:r>
          </a:p>
        </p:txBody>
      </p:sp>
      <p:sp>
        <p:nvSpPr>
          <p:cNvPr id="2052" name="Rectangle 6"/>
          <p:cNvSpPr>
            <a:spLocks noGrp="1" noChangeArrowheads="1"/>
          </p:cNvSpPr>
          <p:nvPr>
            <p:ph type="subTitle" idx="1"/>
          </p:nvPr>
        </p:nvSpPr>
        <p:spPr>
          <a:xfrm>
            <a:off x="1371600" y="2895600"/>
            <a:ext cx="6400800" cy="1752600"/>
          </a:xfrm>
        </p:spPr>
        <p:txBody>
          <a:bodyPr/>
          <a:lstStyle/>
          <a:p>
            <a:pPr eaLnBrk="1" hangingPunct="1"/>
            <a:r>
              <a:rPr lang="en-US" smtClean="0"/>
              <a:t>Applying Logical Knowledge</a:t>
            </a:r>
          </a:p>
        </p:txBody>
      </p:sp>
      <p:sp>
        <p:nvSpPr>
          <p:cNvPr id="2053" name="Text Box 7"/>
          <p:cNvSpPr txBox="1">
            <a:spLocks noChangeArrowheads="1"/>
          </p:cNvSpPr>
          <p:nvPr/>
        </p:nvSpPr>
        <p:spPr bwMode="auto">
          <a:xfrm>
            <a:off x="-20871" y="5257800"/>
            <a:ext cx="495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1000" i="1" dirty="0"/>
          </a:p>
          <a:p>
            <a:pPr eaLnBrk="1" hangingPunct="1"/>
            <a:r>
              <a:rPr lang="en-US" sz="1000" i="1" dirty="0" smtClean="0"/>
              <a:t>This work is distributed under the Open Source MIT License.  Enjoy.</a:t>
            </a:r>
          </a:p>
          <a:p>
            <a:pPr eaLnBrk="1" hangingPunct="1"/>
            <a:endParaRPr lang="en-US" sz="1000" i="1" dirty="0"/>
          </a:p>
          <a:p>
            <a:pPr eaLnBrk="1" hangingPunct="1"/>
            <a:r>
              <a:rPr lang="en-US" sz="1000" i="1" dirty="0"/>
              <a:t>Amzi! is a </a:t>
            </a:r>
            <a:r>
              <a:rPr lang="en-US" sz="1000" i="1" dirty="0" smtClean="0"/>
              <a:t>registered trademark and Logic Server, Active Prolog Tutor, Adventure in Prolog and the flying squirrel logo are trademarks of Amzi! </a:t>
            </a:r>
            <a:r>
              <a:rPr lang="en-US" sz="1000" i="1" dirty="0" err="1" smtClean="0"/>
              <a:t>inc.</a:t>
            </a:r>
            <a:r>
              <a:rPr lang="en-US" sz="1000" i="1" dirty="0" smtClean="0"/>
              <a:t> </a:t>
            </a:r>
            <a:endParaRPr lang="en-US" sz="1000" i="1" dirty="0"/>
          </a:p>
        </p:txBody>
      </p:sp>
      <p:sp>
        <p:nvSpPr>
          <p:cNvPr id="2054" name="Text Box 8"/>
          <p:cNvSpPr txBox="1">
            <a:spLocks noChangeArrowheads="1"/>
          </p:cNvSpPr>
          <p:nvPr/>
        </p:nvSpPr>
        <p:spPr bwMode="auto">
          <a:xfrm>
            <a:off x="2286000" y="3733800"/>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language(prolog) :- knowledge(logical).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685800" y="5334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a:t>Procedural Approach</a:t>
            </a:r>
          </a:p>
        </p:txBody>
      </p:sp>
      <p:sp>
        <p:nvSpPr>
          <p:cNvPr id="11268" name="Text Box 5"/>
          <p:cNvSpPr txBox="1">
            <a:spLocks noChangeArrowheads="1"/>
          </p:cNvSpPr>
          <p:nvPr/>
        </p:nvSpPr>
        <p:spPr bwMode="auto">
          <a:xfrm>
            <a:off x="5410200" y="762000"/>
            <a:ext cx="3352800" cy="82550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Rate = 5 on weekends</a:t>
            </a:r>
          </a:p>
          <a:p>
            <a:pPr eaLnBrk="1" hangingPunct="1"/>
            <a:r>
              <a:rPr lang="en-US" sz="1600"/>
              <a:t>Rate = 7 on weekday evenings</a:t>
            </a:r>
          </a:p>
          <a:p>
            <a:pPr eaLnBrk="1" hangingPunct="1"/>
            <a:r>
              <a:rPr lang="en-US" sz="1600"/>
              <a:t>Rate = 9 on weekday days </a:t>
            </a:r>
          </a:p>
        </p:txBody>
      </p:sp>
      <p:sp>
        <p:nvSpPr>
          <p:cNvPr id="11269" name="Text Box 6"/>
          <p:cNvSpPr txBox="1">
            <a:spLocks noChangeArrowheads="1"/>
          </p:cNvSpPr>
          <p:nvPr/>
        </p:nvSpPr>
        <p:spPr bwMode="auto">
          <a:xfrm>
            <a:off x="914400" y="1371600"/>
            <a:ext cx="3352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Programmer has to artificially apply flow of control to pattern matching rules.</a:t>
            </a:r>
          </a:p>
        </p:txBody>
      </p:sp>
      <p:sp>
        <p:nvSpPr>
          <p:cNvPr id="11270" name="Text Box 7"/>
          <p:cNvSpPr txBox="1">
            <a:spLocks noChangeArrowheads="1"/>
          </p:cNvSpPr>
          <p:nvPr/>
        </p:nvSpPr>
        <p:spPr bwMode="auto">
          <a:xfrm>
            <a:off x="838200" y="2819400"/>
            <a:ext cx="2514600" cy="1749425"/>
          </a:xfrm>
          <a:prstGeom prst="rect">
            <a:avLst/>
          </a:prstGeom>
          <a:solidFill>
            <a:srgbClr val="CC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if day = weekend</a:t>
            </a:r>
          </a:p>
          <a:p>
            <a:pPr eaLnBrk="1" hangingPunct="1"/>
            <a:r>
              <a:rPr lang="en-US"/>
              <a:t>   then price = 5</a:t>
            </a:r>
          </a:p>
          <a:p>
            <a:pPr eaLnBrk="1" hangingPunct="1"/>
            <a:r>
              <a:rPr lang="en-US"/>
              <a:t>else</a:t>
            </a:r>
          </a:p>
          <a:p>
            <a:pPr eaLnBrk="1" hangingPunct="1"/>
            <a:r>
              <a:rPr lang="en-US"/>
              <a:t>   if time = night</a:t>
            </a:r>
          </a:p>
          <a:p>
            <a:pPr eaLnBrk="1" hangingPunct="1"/>
            <a:r>
              <a:rPr lang="en-US"/>
              <a:t>      then price = 7</a:t>
            </a:r>
          </a:p>
          <a:p>
            <a:pPr eaLnBrk="1" hangingPunct="1"/>
            <a:r>
              <a:rPr lang="en-US"/>
              <a:t>      else price = 9</a:t>
            </a:r>
          </a:p>
        </p:txBody>
      </p:sp>
      <p:sp>
        <p:nvSpPr>
          <p:cNvPr id="11271" name="Text Box 8"/>
          <p:cNvSpPr txBox="1">
            <a:spLocks noChangeArrowheads="1"/>
          </p:cNvSpPr>
          <p:nvPr/>
        </p:nvSpPr>
        <p:spPr bwMode="auto">
          <a:xfrm>
            <a:off x="5257800" y="2286000"/>
            <a:ext cx="2971800" cy="2298700"/>
          </a:xfrm>
          <a:prstGeom prst="rect">
            <a:avLst/>
          </a:prstGeom>
          <a:solidFill>
            <a:srgbClr val="CC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if time = night</a:t>
            </a:r>
          </a:p>
          <a:p>
            <a:pPr eaLnBrk="1" hangingPunct="1"/>
            <a:r>
              <a:rPr lang="en-US"/>
              <a:t>   if day = weekend</a:t>
            </a:r>
          </a:p>
          <a:p>
            <a:pPr eaLnBrk="1" hangingPunct="1"/>
            <a:r>
              <a:rPr lang="en-US"/>
              <a:t>      then price = 5</a:t>
            </a:r>
          </a:p>
          <a:p>
            <a:pPr eaLnBrk="1" hangingPunct="1"/>
            <a:r>
              <a:rPr lang="en-US"/>
              <a:t>      else price = 7</a:t>
            </a:r>
          </a:p>
          <a:p>
            <a:pPr eaLnBrk="1" hangingPunct="1"/>
            <a:r>
              <a:rPr lang="en-US"/>
              <a:t>else</a:t>
            </a:r>
          </a:p>
          <a:p>
            <a:pPr eaLnBrk="1" hangingPunct="1"/>
            <a:r>
              <a:rPr lang="en-US"/>
              <a:t>   if day = weekend</a:t>
            </a:r>
          </a:p>
          <a:p>
            <a:pPr eaLnBrk="1" hangingPunct="1"/>
            <a:r>
              <a:rPr lang="en-US"/>
              <a:t>      then price = 7</a:t>
            </a:r>
          </a:p>
          <a:p>
            <a:pPr eaLnBrk="1" hangingPunct="1"/>
            <a:r>
              <a:rPr lang="en-US"/>
              <a:t>      else price = 9</a:t>
            </a:r>
          </a:p>
        </p:txBody>
      </p:sp>
      <p:sp>
        <p:nvSpPr>
          <p:cNvPr id="11272" name="Text Box 9"/>
          <p:cNvSpPr txBox="1">
            <a:spLocks noChangeArrowheads="1"/>
          </p:cNvSpPr>
          <p:nvPr/>
        </p:nvSpPr>
        <p:spPr bwMode="auto">
          <a:xfrm>
            <a:off x="3962400" y="3200400"/>
            <a:ext cx="768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This</a:t>
            </a:r>
          </a:p>
          <a:p>
            <a:pPr algn="ctr" eaLnBrk="1" hangingPunct="1"/>
            <a:r>
              <a:rPr lang="en-US"/>
              <a:t>Or</a:t>
            </a:r>
          </a:p>
          <a:p>
            <a:pPr algn="ctr" eaLnBrk="1" hangingPunct="1"/>
            <a:r>
              <a:rPr lang="en-US"/>
              <a:t>That?</a:t>
            </a:r>
          </a:p>
        </p:txBody>
      </p:sp>
      <p:sp>
        <p:nvSpPr>
          <p:cNvPr id="11273" name="Line 10"/>
          <p:cNvSpPr>
            <a:spLocks noChangeShapeType="1"/>
          </p:cNvSpPr>
          <p:nvPr/>
        </p:nvSpPr>
        <p:spPr bwMode="auto">
          <a:xfrm flipH="1">
            <a:off x="3429000" y="3352800"/>
            <a:ext cx="533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4" name="Line 12"/>
          <p:cNvSpPr>
            <a:spLocks noChangeShapeType="1"/>
          </p:cNvSpPr>
          <p:nvPr/>
        </p:nvSpPr>
        <p:spPr bwMode="auto">
          <a:xfrm flipV="1">
            <a:off x="4724400" y="3810000"/>
            <a:ext cx="457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5" name="Text Box 13"/>
          <p:cNvSpPr txBox="1">
            <a:spLocks noChangeArrowheads="1"/>
          </p:cNvSpPr>
          <p:nvPr/>
        </p:nvSpPr>
        <p:spPr bwMode="auto">
          <a:xfrm>
            <a:off x="1066800" y="5105400"/>
            <a:ext cx="1885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Difficult to code</a:t>
            </a:r>
          </a:p>
          <a:p>
            <a:pPr eaLnBrk="1" hangingPunct="1"/>
            <a:r>
              <a:rPr lang="en-US"/>
              <a:t>Difficult to debug</a:t>
            </a:r>
          </a:p>
          <a:p>
            <a:pPr eaLnBrk="1" hangingPunct="1"/>
            <a:r>
              <a:rPr lang="en-US"/>
              <a:t>Difficult to verify</a:t>
            </a:r>
          </a:p>
        </p:txBody>
      </p:sp>
      <p:sp>
        <p:nvSpPr>
          <p:cNvPr id="11276" name="Text Box 14"/>
          <p:cNvSpPr txBox="1">
            <a:spLocks noChangeArrowheads="1"/>
          </p:cNvSpPr>
          <p:nvPr/>
        </p:nvSpPr>
        <p:spPr bwMode="auto">
          <a:xfrm>
            <a:off x="4572000" y="5181600"/>
            <a:ext cx="23150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One is coded wrong.</a:t>
            </a:r>
          </a:p>
          <a:p>
            <a:pPr eaLnBrk="1" hangingPunct="1"/>
            <a:r>
              <a:rPr lang="en-US" dirty="0" smtClean="0"/>
              <a:t>Do </a:t>
            </a:r>
            <a:r>
              <a:rPr lang="en-US" dirty="0"/>
              <a:t>you </a:t>
            </a:r>
            <a:r>
              <a:rPr lang="en-US" dirty="0" smtClean="0"/>
              <a:t>see the</a:t>
            </a:r>
            <a:r>
              <a:rPr lang="en-US" dirty="0" smtClean="0"/>
              <a:t> </a:t>
            </a:r>
            <a:r>
              <a:rPr lang="en-US" dirty="0"/>
              <a:t>bug?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4"/>
          <p:cNvSpPr txBox="1">
            <a:spLocks noChangeArrowheads="1"/>
          </p:cNvSpPr>
          <p:nvPr/>
        </p:nvSpPr>
        <p:spPr bwMode="auto">
          <a:xfrm>
            <a:off x="2133600" y="4572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Prolog VM Internals</a:t>
            </a:r>
          </a:p>
        </p:txBody>
      </p:sp>
      <p:sp>
        <p:nvSpPr>
          <p:cNvPr id="54276" name="Text Box 5"/>
          <p:cNvSpPr txBox="1">
            <a:spLocks noChangeArrowheads="1"/>
          </p:cNvSpPr>
          <p:nvPr/>
        </p:nvSpPr>
        <p:spPr bwMode="auto">
          <a:xfrm>
            <a:off x="838200" y="1371600"/>
            <a:ext cx="2667000" cy="1978025"/>
          </a:xfrm>
          <a:prstGeom prst="rect">
            <a:avLst/>
          </a:prstGeom>
          <a:solidFill>
            <a:srgbClr val="99FF99"/>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Heap</a:t>
            </a:r>
          </a:p>
          <a:p>
            <a:pPr eaLnBrk="1" hangingPunct="1">
              <a:spcBef>
                <a:spcPct val="50000"/>
              </a:spcBef>
            </a:pPr>
            <a:r>
              <a:rPr lang="en-US"/>
              <a:t>Variable bindings,</a:t>
            </a:r>
            <a:br>
              <a:rPr lang="en-US"/>
            </a:br>
            <a:r>
              <a:rPr lang="en-US"/>
              <a:t>Terms used in unification. Hnnn seen in variable bindings are heap cells.</a:t>
            </a:r>
          </a:p>
        </p:txBody>
      </p:sp>
      <p:sp>
        <p:nvSpPr>
          <p:cNvPr id="54277" name="Text Box 7"/>
          <p:cNvSpPr txBox="1">
            <a:spLocks noChangeArrowheads="1"/>
          </p:cNvSpPr>
          <p:nvPr/>
        </p:nvSpPr>
        <p:spPr bwMode="auto">
          <a:xfrm>
            <a:off x="990600" y="3810000"/>
            <a:ext cx="2362200" cy="1978025"/>
          </a:xfrm>
          <a:prstGeom prst="rect">
            <a:avLst/>
          </a:prstGeom>
          <a:solidFill>
            <a:srgbClr val="99FF99"/>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Trail</a:t>
            </a:r>
          </a:p>
          <a:p>
            <a:pPr eaLnBrk="1" hangingPunct="1">
              <a:spcBef>
                <a:spcPct val="50000"/>
              </a:spcBef>
            </a:pPr>
            <a:r>
              <a:rPr lang="en-US"/>
              <a:t>Variables bound during forward execution, used to unbind them on backtracking.</a:t>
            </a:r>
          </a:p>
        </p:txBody>
      </p:sp>
      <p:sp>
        <p:nvSpPr>
          <p:cNvPr id="54278" name="Text Box 8"/>
          <p:cNvSpPr txBox="1">
            <a:spLocks noChangeArrowheads="1"/>
          </p:cNvSpPr>
          <p:nvPr/>
        </p:nvSpPr>
        <p:spPr bwMode="auto">
          <a:xfrm>
            <a:off x="4648200" y="3733800"/>
            <a:ext cx="3276600" cy="1841500"/>
          </a:xfrm>
          <a:prstGeom prst="rect">
            <a:avLst/>
          </a:prstGeom>
          <a:solidFill>
            <a:srgbClr val="99FF99"/>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Dynamic Database</a:t>
            </a:r>
          </a:p>
          <a:p>
            <a:pPr eaLnBrk="1" hangingPunct="1">
              <a:spcBef>
                <a:spcPct val="50000"/>
              </a:spcBef>
            </a:pPr>
            <a:r>
              <a:rPr lang="en-US"/>
              <a:t>Compiled and static clauses consulted and/or loaded.</a:t>
            </a:r>
          </a:p>
          <a:p>
            <a:pPr eaLnBrk="1" hangingPunct="1">
              <a:spcBef>
                <a:spcPct val="50000"/>
              </a:spcBef>
            </a:pPr>
            <a:r>
              <a:rPr lang="en-US"/>
              <a:t>Clauses dynamically asserted during execution.</a:t>
            </a:r>
          </a:p>
        </p:txBody>
      </p:sp>
      <p:sp>
        <p:nvSpPr>
          <p:cNvPr id="54279" name="Text Box 9"/>
          <p:cNvSpPr txBox="1">
            <a:spLocks noChangeArrowheads="1"/>
          </p:cNvSpPr>
          <p:nvPr/>
        </p:nvSpPr>
        <p:spPr bwMode="auto">
          <a:xfrm>
            <a:off x="5181600" y="1371600"/>
            <a:ext cx="2362200" cy="1428750"/>
          </a:xfrm>
          <a:prstGeom prst="rect">
            <a:avLst/>
          </a:prstGeom>
          <a:solidFill>
            <a:srgbClr val="99FF99"/>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Stack</a:t>
            </a:r>
          </a:p>
          <a:p>
            <a:pPr eaLnBrk="1" hangingPunct="1">
              <a:spcBef>
                <a:spcPct val="50000"/>
              </a:spcBef>
            </a:pPr>
            <a:r>
              <a:rPr lang="en-US"/>
              <a:t>Nested calls,</a:t>
            </a:r>
            <a:br>
              <a:rPr lang="en-US"/>
            </a:br>
            <a:r>
              <a:rPr lang="en-US"/>
              <a:t>backtracking choice points.</a:t>
            </a:r>
          </a:p>
        </p:txBody>
      </p:sp>
    </p:spTree>
    <p:extLst>
      <p:ext uri="{BB962C8B-B14F-4D97-AF65-F5344CB8AC3E}">
        <p14:creationId xmlns:p14="http://schemas.microsoft.com/office/powerpoint/2010/main" val="3673053010"/>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92162"/>
          </a:xfrm>
        </p:spPr>
        <p:txBody>
          <a:bodyPr/>
          <a:lstStyle/>
          <a:p>
            <a:r>
              <a:rPr lang="en-US" sz="3200" smtClean="0"/>
              <a:t>Heap Internals</a:t>
            </a:r>
            <a:endParaRPr lang="en-US" sz="3200"/>
          </a:p>
        </p:txBody>
      </p:sp>
      <p:sp>
        <p:nvSpPr>
          <p:cNvPr id="4" name="Content Placeholder 3"/>
          <p:cNvSpPr>
            <a:spLocks noGrp="1"/>
          </p:cNvSpPr>
          <p:nvPr>
            <p:ph idx="1"/>
          </p:nvPr>
        </p:nvSpPr>
        <p:spPr>
          <a:xfrm>
            <a:off x="2209800" y="1219200"/>
            <a:ext cx="4343400" cy="4953000"/>
          </a:xfrm>
        </p:spPr>
        <p:txBody>
          <a:bodyPr/>
          <a:lstStyle/>
          <a:p>
            <a:pPr marL="0" indent="0">
              <a:buNone/>
            </a:pPr>
            <a:r>
              <a:rPr lang="en-US" sz="1200"/>
              <a:t>passenger(duck, daffy, </a:t>
            </a:r>
            <a:r>
              <a:rPr lang="en-US" sz="1200" smtClean="0"/>
              <a:t>A)</a:t>
            </a:r>
          </a:p>
          <a:p>
            <a:pPr marL="0" indent="0">
              <a:buNone/>
            </a:pPr>
            <a:r>
              <a:rPr lang="en-US" sz="1200" b="1" smtClean="0"/>
              <a:t>Atom </a:t>
            </a:r>
            <a:r>
              <a:rPr lang="en-US" sz="1200" b="1"/>
              <a:t>Table</a:t>
            </a:r>
          </a:p>
          <a:p>
            <a:pPr marL="0" indent="0">
              <a:buNone/>
            </a:pPr>
            <a:r>
              <a:rPr lang="en-US" sz="1200"/>
              <a:t>8 - </a:t>
            </a:r>
            <a:r>
              <a:rPr lang="en-US" sz="1200" smtClean="0"/>
              <a:t>passenger</a:t>
            </a:r>
          </a:p>
          <a:p>
            <a:pPr marL="0" indent="0">
              <a:buNone/>
            </a:pPr>
            <a:r>
              <a:rPr lang="en-US" sz="1200" smtClean="0"/>
              <a:t>12 </a:t>
            </a:r>
            <a:r>
              <a:rPr lang="en-US" sz="1200"/>
              <a:t>- </a:t>
            </a:r>
            <a:r>
              <a:rPr lang="en-US" sz="1200" smtClean="0"/>
              <a:t>duck</a:t>
            </a:r>
          </a:p>
          <a:p>
            <a:pPr marL="0" indent="0">
              <a:buNone/>
            </a:pPr>
            <a:r>
              <a:rPr lang="en-US" sz="1200" smtClean="0"/>
              <a:t>52- daffy</a:t>
            </a:r>
          </a:p>
          <a:p>
            <a:pPr marL="0" indent="0">
              <a:buNone/>
            </a:pPr>
            <a:r>
              <a:rPr lang="en-US" sz="1200" b="1" smtClean="0"/>
              <a:t>Heap</a:t>
            </a:r>
            <a:endParaRPr lang="en-US" sz="1200" b="1"/>
          </a:p>
          <a:p>
            <a:pPr marL="0" indent="0">
              <a:buNone/>
            </a:pPr>
            <a:r>
              <a:rPr lang="en-US" sz="1200"/>
              <a:t>H01: H05 | </a:t>
            </a:r>
            <a:r>
              <a:rPr lang="en-US" sz="1200" smtClean="0"/>
              <a:t>structure</a:t>
            </a:r>
          </a:p>
          <a:p>
            <a:pPr marL="0" indent="0">
              <a:buNone/>
            </a:pPr>
            <a:r>
              <a:rPr lang="en-US" sz="1200" smtClean="0"/>
              <a:t>...</a:t>
            </a:r>
          </a:p>
          <a:p>
            <a:pPr marL="0" indent="0">
              <a:buNone/>
            </a:pPr>
            <a:r>
              <a:rPr lang="en-US" sz="1200" smtClean="0"/>
              <a:t>H05</a:t>
            </a:r>
            <a:r>
              <a:rPr lang="en-US" sz="1200"/>
              <a:t>: 8 | 3 | atom (passenger/3</a:t>
            </a:r>
            <a:r>
              <a:rPr lang="en-US" sz="1200" smtClean="0"/>
              <a:t>)</a:t>
            </a:r>
          </a:p>
          <a:p>
            <a:pPr marL="0" indent="0">
              <a:buNone/>
            </a:pPr>
            <a:r>
              <a:rPr lang="en-US" sz="1200" smtClean="0"/>
              <a:t>H06</a:t>
            </a:r>
            <a:r>
              <a:rPr lang="en-US" sz="1200"/>
              <a:t>: 12 | atom (duck</a:t>
            </a:r>
            <a:r>
              <a:rPr lang="en-US" sz="1200" smtClean="0"/>
              <a:t>)</a:t>
            </a:r>
          </a:p>
          <a:p>
            <a:pPr marL="0" indent="0">
              <a:buNone/>
            </a:pPr>
            <a:r>
              <a:rPr lang="en-US" sz="1200" smtClean="0"/>
              <a:t>H07</a:t>
            </a:r>
            <a:r>
              <a:rPr lang="en-US" sz="1200"/>
              <a:t>: 52 | atom (daffy</a:t>
            </a:r>
            <a:r>
              <a:rPr lang="en-US" sz="1200" smtClean="0"/>
              <a:t>)</a:t>
            </a:r>
          </a:p>
          <a:p>
            <a:pPr marL="0" indent="0">
              <a:buNone/>
            </a:pPr>
            <a:r>
              <a:rPr lang="en-US" sz="1200" smtClean="0"/>
              <a:t>H08</a:t>
            </a:r>
            <a:r>
              <a:rPr lang="en-US" sz="1200"/>
              <a:t>: H08 | reference (unbound</a:t>
            </a:r>
            <a:r>
              <a:rPr lang="en-US" sz="1200" smtClean="0"/>
              <a:t>)</a:t>
            </a:r>
          </a:p>
          <a:p>
            <a:pPr marL="0" indent="0">
              <a:buNone/>
            </a:pPr>
            <a:endParaRPr lang="en-US" sz="1200" smtClean="0"/>
          </a:p>
          <a:p>
            <a:pPr marL="0" indent="0">
              <a:buNone/>
            </a:pPr>
            <a:r>
              <a:rPr lang="en-US" sz="1200" smtClean="0"/>
              <a:t>Unify </a:t>
            </a:r>
            <a:r>
              <a:rPr lang="en-US" sz="1200"/>
              <a:t>A(H08) = address(toonsville, ca</a:t>
            </a:r>
            <a:r>
              <a:rPr lang="en-US" sz="1200" smtClean="0"/>
              <a:t>)</a:t>
            </a:r>
          </a:p>
          <a:p>
            <a:pPr marL="0" indent="0">
              <a:buNone/>
            </a:pPr>
            <a:endParaRPr lang="en-US" sz="1200"/>
          </a:p>
          <a:p>
            <a:pPr marL="0" indent="0">
              <a:buNone/>
            </a:pPr>
            <a:r>
              <a:rPr lang="en-US" sz="1200"/>
              <a:t>H11: H15 | </a:t>
            </a:r>
            <a:r>
              <a:rPr lang="en-US" sz="1200" smtClean="0"/>
              <a:t>structure</a:t>
            </a:r>
          </a:p>
          <a:p>
            <a:pPr marL="0" indent="0">
              <a:buNone/>
            </a:pPr>
            <a:r>
              <a:rPr lang="en-US" sz="1200" smtClean="0"/>
              <a:t>...</a:t>
            </a:r>
          </a:p>
          <a:p>
            <a:pPr marL="0" indent="0">
              <a:buNone/>
            </a:pPr>
            <a:r>
              <a:rPr lang="en-US" sz="1200" smtClean="0"/>
              <a:t>H15</a:t>
            </a:r>
            <a:r>
              <a:rPr lang="en-US" sz="1200"/>
              <a:t>: </a:t>
            </a:r>
            <a:r>
              <a:rPr lang="en-US" sz="1200" smtClean="0"/>
              <a:t>address/2</a:t>
            </a:r>
          </a:p>
          <a:p>
            <a:pPr marL="0" indent="0">
              <a:buNone/>
            </a:pPr>
            <a:r>
              <a:rPr lang="en-US" sz="1200" smtClean="0"/>
              <a:t>H16</a:t>
            </a:r>
            <a:r>
              <a:rPr lang="en-US" sz="1200"/>
              <a:t>: </a:t>
            </a:r>
            <a:r>
              <a:rPr lang="en-US" sz="1200" smtClean="0"/>
              <a:t>toonsville</a:t>
            </a:r>
          </a:p>
          <a:p>
            <a:pPr marL="0" indent="0">
              <a:buNone/>
            </a:pPr>
            <a:r>
              <a:rPr lang="en-US" sz="1200" smtClean="0"/>
              <a:t>H17</a:t>
            </a:r>
            <a:r>
              <a:rPr lang="en-US" sz="1200"/>
              <a:t>: </a:t>
            </a:r>
            <a:r>
              <a:rPr lang="en-US" sz="1200" smtClean="0"/>
              <a:t>ca</a:t>
            </a:r>
          </a:p>
          <a:p>
            <a:pPr marL="0" indent="0">
              <a:buNone/>
            </a:pPr>
            <a:r>
              <a:rPr lang="en-US" sz="1200" smtClean="0"/>
              <a:t>H08</a:t>
            </a:r>
            <a:r>
              <a:rPr lang="en-US" sz="1200"/>
              <a:t>: H11 | reference (plugging in the hole) so now</a:t>
            </a:r>
          </a:p>
          <a:p>
            <a:pPr marL="0" indent="0">
              <a:buNone/>
            </a:pPr>
            <a:r>
              <a:rPr lang="en-US" sz="1200"/>
              <a:t>H01 = passenger(duck,daffy, address(toonsville,ca</a:t>
            </a:r>
            <a:r>
              <a:rPr lang="en-US" sz="1200" smtClean="0"/>
              <a:t>))</a:t>
            </a:r>
            <a:endParaRPr lang="en-US" sz="1200"/>
          </a:p>
        </p:txBody>
      </p:sp>
    </p:spTree>
    <p:extLst>
      <p:ext uri="{BB962C8B-B14F-4D97-AF65-F5344CB8AC3E}">
        <p14:creationId xmlns:p14="http://schemas.microsoft.com/office/powerpoint/2010/main" val="32411268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
          <p:cNvSpPr>
            <a:spLocks noChangeArrowheads="1"/>
          </p:cNvSpPr>
          <p:nvPr/>
        </p:nvSpPr>
        <p:spPr bwMode="auto">
          <a:xfrm>
            <a:off x="1219200" y="8382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a:t>a</a:t>
            </a:r>
          </a:p>
        </p:txBody>
      </p:sp>
      <p:sp>
        <p:nvSpPr>
          <p:cNvPr id="71684" name="Rectangle 6"/>
          <p:cNvSpPr>
            <a:spLocks noChangeArrowheads="1"/>
          </p:cNvSpPr>
          <p:nvPr/>
        </p:nvSpPr>
        <p:spPr bwMode="auto">
          <a:xfrm>
            <a:off x="3048000" y="2971800"/>
            <a:ext cx="609600" cy="533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endParaRPr lang="en-US"/>
          </a:p>
        </p:txBody>
      </p:sp>
      <p:sp>
        <p:nvSpPr>
          <p:cNvPr id="71685" name="Rectangle 7"/>
          <p:cNvSpPr>
            <a:spLocks noChangeArrowheads="1"/>
          </p:cNvSpPr>
          <p:nvPr/>
        </p:nvSpPr>
        <p:spPr bwMode="auto">
          <a:xfrm>
            <a:off x="1828800" y="838200"/>
            <a:ext cx="609600" cy="533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endParaRPr lang="en-US"/>
          </a:p>
        </p:txBody>
      </p:sp>
      <p:sp>
        <p:nvSpPr>
          <p:cNvPr id="71686" name="Rectangle 8"/>
          <p:cNvSpPr>
            <a:spLocks noChangeArrowheads="1"/>
          </p:cNvSpPr>
          <p:nvPr/>
        </p:nvSpPr>
        <p:spPr bwMode="auto">
          <a:xfrm>
            <a:off x="3048000" y="41148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a:t>d</a:t>
            </a:r>
          </a:p>
        </p:txBody>
      </p:sp>
      <p:sp>
        <p:nvSpPr>
          <p:cNvPr id="71687" name="Rectangle 9"/>
          <p:cNvSpPr>
            <a:spLocks noChangeArrowheads="1"/>
          </p:cNvSpPr>
          <p:nvPr/>
        </p:nvSpPr>
        <p:spPr bwMode="auto">
          <a:xfrm>
            <a:off x="1828800" y="19050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a:t>b</a:t>
            </a:r>
          </a:p>
        </p:txBody>
      </p:sp>
      <p:sp>
        <p:nvSpPr>
          <p:cNvPr id="71688" name="Rectangle 10"/>
          <p:cNvSpPr>
            <a:spLocks noChangeArrowheads="1"/>
          </p:cNvSpPr>
          <p:nvPr/>
        </p:nvSpPr>
        <p:spPr bwMode="auto">
          <a:xfrm>
            <a:off x="2438400" y="1905000"/>
            <a:ext cx="609600" cy="533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endParaRPr lang="en-US"/>
          </a:p>
        </p:txBody>
      </p:sp>
      <p:sp>
        <p:nvSpPr>
          <p:cNvPr id="71689" name="Rectangle 11"/>
          <p:cNvSpPr>
            <a:spLocks noChangeArrowheads="1"/>
          </p:cNvSpPr>
          <p:nvPr/>
        </p:nvSpPr>
        <p:spPr bwMode="auto">
          <a:xfrm>
            <a:off x="2438400" y="29718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a:t>c</a:t>
            </a:r>
          </a:p>
        </p:txBody>
      </p:sp>
      <p:sp>
        <p:nvSpPr>
          <p:cNvPr id="71690" name="Rectangle 12"/>
          <p:cNvSpPr>
            <a:spLocks noChangeArrowheads="1"/>
          </p:cNvSpPr>
          <p:nvPr/>
        </p:nvSpPr>
        <p:spPr bwMode="auto">
          <a:xfrm>
            <a:off x="3657600" y="41148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a:t>Ø</a:t>
            </a:r>
          </a:p>
        </p:txBody>
      </p:sp>
      <p:sp>
        <p:nvSpPr>
          <p:cNvPr id="71691" name="Text Box 13"/>
          <p:cNvSpPr txBox="1">
            <a:spLocks noChangeArrowheads="1"/>
          </p:cNvSpPr>
          <p:nvPr/>
        </p:nvSpPr>
        <p:spPr bwMode="auto">
          <a:xfrm>
            <a:off x="4953000" y="838200"/>
            <a:ext cx="2514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Linked list in C</a:t>
            </a:r>
          </a:p>
          <a:p>
            <a:pPr eaLnBrk="1" hangingPunct="1">
              <a:spcBef>
                <a:spcPct val="50000"/>
              </a:spcBef>
            </a:pPr>
            <a:r>
              <a:rPr lang="en-US"/>
              <a:t>Easy to add to head,</a:t>
            </a:r>
          </a:p>
          <a:p>
            <a:pPr eaLnBrk="1" hangingPunct="1">
              <a:spcBef>
                <a:spcPct val="50000"/>
              </a:spcBef>
            </a:pPr>
            <a:r>
              <a:rPr lang="en-US"/>
              <a:t>Walk list to add to end.</a:t>
            </a:r>
          </a:p>
        </p:txBody>
      </p:sp>
      <p:sp>
        <p:nvSpPr>
          <p:cNvPr id="71692" name="Line 14"/>
          <p:cNvSpPr>
            <a:spLocks noChangeShapeType="1"/>
          </p:cNvSpPr>
          <p:nvPr/>
        </p:nvSpPr>
        <p:spPr bwMode="auto">
          <a:xfrm>
            <a:off x="2133600" y="11430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3" name="Line 15"/>
          <p:cNvSpPr>
            <a:spLocks noChangeShapeType="1"/>
          </p:cNvSpPr>
          <p:nvPr/>
        </p:nvSpPr>
        <p:spPr bwMode="auto">
          <a:xfrm>
            <a:off x="2743200" y="22098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4" name="Line 16"/>
          <p:cNvSpPr>
            <a:spLocks noChangeShapeType="1"/>
          </p:cNvSpPr>
          <p:nvPr/>
        </p:nvSpPr>
        <p:spPr bwMode="auto">
          <a:xfrm>
            <a:off x="3352800" y="3200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5" name="Text Box 17"/>
          <p:cNvSpPr txBox="1">
            <a:spLocks noChangeArrowheads="1"/>
          </p:cNvSpPr>
          <p:nvPr/>
        </p:nvSpPr>
        <p:spPr bwMode="auto">
          <a:xfrm>
            <a:off x="5105400" y="2895600"/>
            <a:ext cx="2362200"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Same in Prolog, use [Head|Tail] notation to get element and pointer to rest of list,</a:t>
            </a:r>
          </a:p>
          <a:p>
            <a:pPr eaLnBrk="1" hangingPunct="1">
              <a:spcBef>
                <a:spcPct val="50000"/>
              </a:spcBef>
            </a:pPr>
            <a:r>
              <a:rPr lang="en-US"/>
              <a:t>Use recursion to get to next node.</a:t>
            </a:r>
          </a:p>
          <a:p>
            <a:pPr eaLnBrk="1" hangingPunct="1">
              <a:spcBef>
                <a:spcPct val="50000"/>
              </a:spcBef>
            </a:pPr>
            <a:r>
              <a:rPr lang="en-US"/>
              <a:t>Instead of null (Ø), the atom [] is used for end of list.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4"/>
          <p:cNvSpPr txBox="1">
            <a:spLocks noChangeArrowheads="1"/>
          </p:cNvSpPr>
          <p:nvPr/>
        </p:nvSpPr>
        <p:spPr bwMode="auto">
          <a:xfrm>
            <a:off x="2667000" y="482251"/>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List </a:t>
            </a:r>
            <a:r>
              <a:rPr lang="en-US" sz="3200" b="1" smtClean="0"/>
              <a:t>Unification</a:t>
            </a:r>
            <a:endParaRPr lang="en-US" sz="3200" b="1"/>
          </a:p>
        </p:txBody>
      </p:sp>
      <p:sp>
        <p:nvSpPr>
          <p:cNvPr id="72708" name="Text Box 5"/>
          <p:cNvSpPr txBox="1">
            <a:spLocks noChangeArrowheads="1"/>
          </p:cNvSpPr>
          <p:nvPr/>
        </p:nvSpPr>
        <p:spPr bwMode="auto">
          <a:xfrm>
            <a:off x="5105400" y="1524000"/>
            <a:ext cx="2362200" cy="17510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[Head | Tail]</a:t>
            </a:r>
          </a:p>
          <a:p>
            <a:pPr algn="ctr" eaLnBrk="1" hangingPunct="1">
              <a:spcBef>
                <a:spcPct val="50000"/>
              </a:spcBef>
            </a:pPr>
            <a:r>
              <a:rPr lang="en-US"/>
              <a:t>Head – the first element of the list.</a:t>
            </a:r>
          </a:p>
          <a:p>
            <a:pPr algn="ctr" eaLnBrk="1" hangingPunct="1">
              <a:spcBef>
                <a:spcPct val="50000"/>
              </a:spcBef>
            </a:pPr>
            <a:r>
              <a:rPr lang="en-US"/>
              <a:t>Tail – a list of the remaining elements.</a:t>
            </a:r>
          </a:p>
        </p:txBody>
      </p:sp>
      <p:sp>
        <p:nvSpPr>
          <p:cNvPr id="72709" name="Text Box 6"/>
          <p:cNvSpPr txBox="1">
            <a:spLocks noChangeArrowheads="1"/>
          </p:cNvSpPr>
          <p:nvPr/>
        </p:nvSpPr>
        <p:spPr bwMode="auto">
          <a:xfrm>
            <a:off x="762000" y="1447800"/>
            <a:ext cx="3124200" cy="49101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[a,b,c] = [H|T].</a:t>
            </a:r>
            <a:br>
              <a:rPr lang="en-US"/>
            </a:br>
            <a:r>
              <a:rPr lang="en-US"/>
              <a:t>H = a</a:t>
            </a:r>
            <a:br>
              <a:rPr lang="en-US"/>
            </a:br>
            <a:r>
              <a:rPr lang="en-US"/>
              <a:t>T = [b,c]</a:t>
            </a:r>
          </a:p>
          <a:p>
            <a:pPr eaLnBrk="1" hangingPunct="1">
              <a:spcBef>
                <a:spcPct val="50000"/>
              </a:spcBef>
            </a:pPr>
            <a:r>
              <a:rPr lang="en-US"/>
              <a:t>?- [a] = [H|T].</a:t>
            </a:r>
            <a:br>
              <a:rPr lang="en-US"/>
            </a:br>
            <a:r>
              <a:rPr lang="en-US"/>
              <a:t>H = a</a:t>
            </a:r>
            <a:br>
              <a:rPr lang="en-US"/>
            </a:br>
            <a:r>
              <a:rPr lang="en-US"/>
              <a:t>T = []</a:t>
            </a:r>
          </a:p>
          <a:p>
            <a:pPr eaLnBrk="1" hangingPunct="1">
              <a:spcBef>
                <a:spcPct val="50000"/>
              </a:spcBef>
            </a:pPr>
            <a:r>
              <a:rPr lang="en-US"/>
              <a:t>?- [A,B|Z] = [1,2,3,4,5]</a:t>
            </a:r>
            <a:br>
              <a:rPr lang="en-US"/>
            </a:br>
            <a:r>
              <a:rPr lang="en-US"/>
              <a:t>A = 1</a:t>
            </a:r>
            <a:br>
              <a:rPr lang="en-US"/>
            </a:br>
            <a:r>
              <a:rPr lang="en-US"/>
              <a:t>B = 2</a:t>
            </a:r>
            <a:br>
              <a:rPr lang="en-US"/>
            </a:br>
            <a:r>
              <a:rPr lang="en-US"/>
              <a:t>Z = [3,4,5]</a:t>
            </a:r>
          </a:p>
          <a:p>
            <a:pPr eaLnBrk="1" hangingPunct="1">
              <a:spcBef>
                <a:spcPct val="50000"/>
              </a:spcBef>
            </a:pPr>
            <a:r>
              <a:rPr lang="en-US"/>
              <a:t>?- [A,B|Z] = [C|X]</a:t>
            </a:r>
            <a:br>
              <a:rPr lang="en-US"/>
            </a:br>
            <a:r>
              <a:rPr lang="en-US"/>
              <a:t>A = H111</a:t>
            </a:r>
            <a:br>
              <a:rPr lang="en-US"/>
            </a:br>
            <a:r>
              <a:rPr lang="en-US"/>
              <a:t>B = H222</a:t>
            </a:r>
            <a:br>
              <a:rPr lang="en-US"/>
            </a:br>
            <a:r>
              <a:rPr lang="en-US"/>
              <a:t>C = H111</a:t>
            </a:r>
            <a:br>
              <a:rPr lang="en-US"/>
            </a:br>
            <a:r>
              <a:rPr lang="en-US"/>
              <a:t>Z = H333</a:t>
            </a:r>
            <a:br>
              <a:rPr lang="en-US"/>
            </a:br>
            <a:r>
              <a:rPr lang="en-US"/>
              <a:t>X = [H222|H333]</a:t>
            </a:r>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4"/>
          <p:cNvSpPr txBox="1">
            <a:spLocks noChangeArrowheads="1"/>
          </p:cNvSpPr>
          <p:nvPr/>
        </p:nvSpPr>
        <p:spPr bwMode="auto">
          <a:xfrm>
            <a:off x="4724400" y="381000"/>
            <a:ext cx="311467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Nonsense Quiz</a:t>
            </a:r>
          </a:p>
          <a:p>
            <a:pPr algn="ctr" eaLnBrk="1" hangingPunct="1">
              <a:spcBef>
                <a:spcPct val="50000"/>
              </a:spcBef>
            </a:pPr>
            <a:r>
              <a:rPr lang="en-US" b="1"/>
              <a:t>On paper</a:t>
            </a:r>
          </a:p>
        </p:txBody>
      </p:sp>
      <p:sp>
        <p:nvSpPr>
          <p:cNvPr id="75780" name="Text Box 5"/>
          <p:cNvSpPr txBox="1">
            <a:spLocks noChangeArrowheads="1"/>
          </p:cNvSpPr>
          <p:nvPr/>
        </p:nvSpPr>
        <p:spPr bwMode="auto">
          <a:xfrm>
            <a:off x="6324600" y="1371600"/>
            <a:ext cx="2362200" cy="39512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aa(X, X).</a:t>
            </a:r>
          </a:p>
          <a:p>
            <a:pPr eaLnBrk="1" hangingPunct="1">
              <a:spcBef>
                <a:spcPct val="50000"/>
              </a:spcBef>
            </a:pPr>
            <a:r>
              <a:rPr lang="en-US"/>
              <a:t>bb([], X, X).</a:t>
            </a:r>
          </a:p>
          <a:p>
            <a:pPr eaLnBrk="1" hangingPunct="1">
              <a:spcBef>
                <a:spcPct val="50000"/>
              </a:spcBef>
            </a:pPr>
            <a:r>
              <a:rPr lang="en-US"/>
              <a:t>cc(X, a(X)).</a:t>
            </a:r>
          </a:p>
          <a:p>
            <a:pPr eaLnBrk="1" hangingPunct="1">
              <a:spcBef>
                <a:spcPct val="50000"/>
              </a:spcBef>
            </a:pPr>
            <a:r>
              <a:rPr lang="en-US"/>
              <a:t>dd([H|T], T).</a:t>
            </a:r>
          </a:p>
          <a:p>
            <a:pPr eaLnBrk="1" hangingPunct="1">
              <a:spcBef>
                <a:spcPct val="50000"/>
              </a:spcBef>
            </a:pPr>
            <a:r>
              <a:rPr lang="en-US"/>
              <a:t>ee([A|X], Y, [A|Z]).</a:t>
            </a:r>
          </a:p>
          <a:p>
            <a:pPr eaLnBrk="1" hangingPunct="1">
              <a:spcBef>
                <a:spcPct val="50000"/>
              </a:spcBef>
            </a:pPr>
            <a:r>
              <a:rPr lang="en-US"/>
              <a:t>ff(A, [A|_]).</a:t>
            </a:r>
            <a:br>
              <a:rPr lang="en-US"/>
            </a:br>
            <a:r>
              <a:rPr lang="en-US"/>
              <a:t>ff(A, [_|Z]) :-</a:t>
            </a:r>
            <a:br>
              <a:rPr lang="en-US"/>
            </a:br>
            <a:r>
              <a:rPr lang="en-US"/>
              <a:t>   ff(A, Z).</a:t>
            </a:r>
          </a:p>
          <a:p>
            <a:pPr eaLnBrk="1" hangingPunct="1">
              <a:spcBef>
                <a:spcPct val="50000"/>
              </a:spcBef>
            </a:pPr>
            <a:r>
              <a:rPr lang="en-US"/>
              <a:t>gg([], Z, Z).</a:t>
            </a:r>
            <a:br>
              <a:rPr lang="en-US"/>
            </a:br>
            <a:r>
              <a:rPr lang="en-US"/>
              <a:t>gg([A|X], Y, [A|Z]) :-</a:t>
            </a:r>
            <a:br>
              <a:rPr lang="en-US"/>
            </a:br>
            <a:r>
              <a:rPr lang="en-US"/>
              <a:t>   gg(X,Y,Z).</a:t>
            </a:r>
          </a:p>
        </p:txBody>
      </p:sp>
      <p:sp>
        <p:nvSpPr>
          <p:cNvPr id="75781" name="Text Box 6"/>
          <p:cNvSpPr txBox="1">
            <a:spLocks noChangeArrowheads="1"/>
          </p:cNvSpPr>
          <p:nvPr/>
        </p:nvSpPr>
        <p:spPr bwMode="auto">
          <a:xfrm>
            <a:off x="685800" y="381000"/>
            <a:ext cx="2895600" cy="50530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aa(3,M).</a:t>
            </a:r>
          </a:p>
          <a:p>
            <a:pPr eaLnBrk="1" hangingPunct="1">
              <a:spcBef>
                <a:spcPct val="50000"/>
              </a:spcBef>
            </a:pPr>
            <a:r>
              <a:rPr lang="en-US"/>
              <a:t>?- bb([], [d,e,f], L).</a:t>
            </a:r>
          </a:p>
          <a:p>
            <a:pPr eaLnBrk="1" hangingPunct="1">
              <a:spcBef>
                <a:spcPct val="50000"/>
              </a:spcBef>
            </a:pPr>
            <a:r>
              <a:rPr lang="en-US"/>
              <a:t>?- cc(3, A).</a:t>
            </a:r>
          </a:p>
          <a:p>
            <a:pPr eaLnBrk="1" hangingPunct="1">
              <a:spcBef>
                <a:spcPct val="50000"/>
              </a:spcBef>
            </a:pPr>
            <a:r>
              <a:rPr lang="en-US"/>
              <a:t>?- cc(A, a(3)).</a:t>
            </a:r>
          </a:p>
          <a:p>
            <a:pPr eaLnBrk="1" hangingPunct="1">
              <a:spcBef>
                <a:spcPct val="50000"/>
              </a:spcBef>
            </a:pPr>
            <a:r>
              <a:rPr lang="en-US"/>
              <a:t>?- dd([dog,runs], X).</a:t>
            </a:r>
          </a:p>
          <a:p>
            <a:pPr eaLnBrk="1" hangingPunct="1">
              <a:spcBef>
                <a:spcPct val="50000"/>
              </a:spcBef>
            </a:pPr>
            <a:r>
              <a:rPr lang="en-US"/>
              <a:t>?- ee([3,9,1],[4,6], X).</a:t>
            </a:r>
          </a:p>
          <a:p>
            <a:pPr eaLnBrk="1" hangingPunct="1">
              <a:spcBef>
                <a:spcPct val="50000"/>
              </a:spcBef>
            </a:pPr>
            <a:r>
              <a:rPr lang="en-US"/>
              <a:t>?- ee(X, Y, [4,9,1]).</a:t>
            </a:r>
          </a:p>
          <a:p>
            <a:pPr eaLnBrk="1" hangingPunct="1">
              <a:spcBef>
                <a:spcPct val="50000"/>
              </a:spcBef>
            </a:pPr>
            <a:r>
              <a:rPr lang="en-US"/>
              <a:t>?- ff(X, [7,2,4]).</a:t>
            </a:r>
            <a:br>
              <a:rPr lang="en-US"/>
            </a:br>
            <a:r>
              <a:rPr lang="en-US"/>
              <a:t>X = ? ;</a:t>
            </a:r>
            <a:br>
              <a:rPr lang="en-US"/>
            </a:br>
            <a:r>
              <a:rPr lang="en-US"/>
              <a:t>X = ?</a:t>
            </a:r>
          </a:p>
          <a:p>
            <a:pPr eaLnBrk="1" hangingPunct="1">
              <a:spcBef>
                <a:spcPct val="50000"/>
              </a:spcBef>
            </a:pPr>
            <a:r>
              <a:rPr lang="en-US"/>
              <a:t>?- gg([], [3,4], X).</a:t>
            </a:r>
          </a:p>
          <a:p>
            <a:pPr eaLnBrk="1" hangingPunct="1">
              <a:spcBef>
                <a:spcPct val="50000"/>
              </a:spcBef>
            </a:pPr>
            <a:r>
              <a:rPr lang="en-US"/>
              <a:t>?- gg([1], [2], X).</a:t>
            </a:r>
          </a:p>
          <a:p>
            <a:pPr eaLnBrk="1" hangingPunct="1">
              <a:spcBef>
                <a:spcPct val="50000"/>
              </a:spcBef>
            </a:pPr>
            <a:r>
              <a:rPr lang="en-US"/>
              <a:t>?- gg([9,8], [7,6], X).</a:t>
            </a:r>
          </a:p>
        </p:txBody>
      </p:sp>
      <p:sp>
        <p:nvSpPr>
          <p:cNvPr id="75782" name="Text Box 7"/>
          <p:cNvSpPr txBox="1">
            <a:spLocks noChangeArrowheads="1"/>
          </p:cNvSpPr>
          <p:nvPr/>
        </p:nvSpPr>
        <p:spPr bwMode="auto">
          <a:xfrm>
            <a:off x="4343400" y="1371600"/>
            <a:ext cx="1905000" cy="2027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X = ?</a:t>
            </a:r>
          </a:p>
          <a:p>
            <a:pPr eaLnBrk="1" hangingPunct="1">
              <a:spcBef>
                <a:spcPct val="50000"/>
              </a:spcBef>
            </a:pPr>
            <a:r>
              <a:rPr lang="en-US"/>
              <a:t>X = ?</a:t>
            </a:r>
          </a:p>
          <a:p>
            <a:pPr eaLnBrk="1" hangingPunct="1">
              <a:spcBef>
                <a:spcPct val="50000"/>
              </a:spcBef>
            </a:pPr>
            <a:r>
              <a:rPr lang="en-US"/>
              <a:t>X = ?</a:t>
            </a:r>
          </a:p>
          <a:p>
            <a:pPr eaLnBrk="1" hangingPunct="1">
              <a:spcBef>
                <a:spcPct val="50000"/>
              </a:spcBef>
            </a:pPr>
            <a:r>
              <a:rPr lang="en-US"/>
              <a:t>H , T = ?</a:t>
            </a:r>
          </a:p>
          <a:p>
            <a:pPr eaLnBrk="1" hangingPunct="1">
              <a:spcBef>
                <a:spcPct val="50000"/>
              </a:spcBef>
            </a:pPr>
            <a:r>
              <a:rPr lang="en-US"/>
              <a:t>A, X, Y, Z = ?</a:t>
            </a:r>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5"/>
          <p:cNvSpPr txBox="1">
            <a:spLocks noChangeArrowheads="1"/>
          </p:cNvSpPr>
          <p:nvPr/>
        </p:nvSpPr>
        <p:spPr bwMode="auto">
          <a:xfrm>
            <a:off x="3996148" y="304800"/>
            <a:ext cx="3700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The </a:t>
            </a:r>
            <a:r>
              <a:rPr lang="en-US" sz="3200" b="1" smtClean="0"/>
              <a:t>Pipe </a:t>
            </a:r>
            <a:r>
              <a:rPr lang="en-US" sz="2000" b="1" smtClean="0"/>
              <a:t>(accumulator)</a:t>
            </a:r>
            <a:endParaRPr lang="en-US" sz="2000" b="1"/>
          </a:p>
        </p:txBody>
      </p:sp>
      <p:sp>
        <p:nvSpPr>
          <p:cNvPr id="73732" name="Text Box 7"/>
          <p:cNvSpPr txBox="1">
            <a:spLocks noChangeArrowheads="1"/>
          </p:cNvSpPr>
          <p:nvPr/>
        </p:nvSpPr>
        <p:spPr bwMode="auto">
          <a:xfrm>
            <a:off x="685800" y="304800"/>
            <a:ext cx="213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Sum the numbers in a list.</a:t>
            </a:r>
          </a:p>
        </p:txBody>
      </p:sp>
      <p:sp>
        <p:nvSpPr>
          <p:cNvPr id="73733" name="Text Box 8"/>
          <p:cNvSpPr txBox="1">
            <a:spLocks noChangeArrowheads="1"/>
          </p:cNvSpPr>
          <p:nvPr/>
        </p:nvSpPr>
        <p:spPr bwMode="auto">
          <a:xfrm>
            <a:off x="381000" y="1066800"/>
            <a:ext cx="2971800" cy="18875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sum(L, S) :-</a:t>
            </a:r>
            <a:br>
              <a:rPr lang="en-US"/>
            </a:br>
            <a:r>
              <a:rPr lang="en-US"/>
              <a:t>   sum(L, 0, S).</a:t>
            </a:r>
          </a:p>
          <a:p>
            <a:pPr eaLnBrk="1" hangingPunct="1">
              <a:spcBef>
                <a:spcPct val="50000"/>
              </a:spcBef>
            </a:pPr>
            <a:r>
              <a:rPr lang="en-US"/>
              <a:t>sum([], S, S).</a:t>
            </a:r>
            <a:br>
              <a:rPr lang="en-US"/>
            </a:br>
            <a:r>
              <a:rPr lang="en-US"/>
              <a:t>sum([N|Ns], A, S) :-</a:t>
            </a:r>
            <a:br>
              <a:rPr lang="en-US"/>
            </a:br>
            <a:r>
              <a:rPr lang="en-US"/>
              <a:t>   AA is A + N,</a:t>
            </a:r>
            <a:br>
              <a:rPr lang="en-US"/>
            </a:br>
            <a:r>
              <a:rPr lang="en-US"/>
              <a:t>   sum(Ns, AA, S).</a:t>
            </a:r>
          </a:p>
        </p:txBody>
      </p:sp>
      <p:sp>
        <p:nvSpPr>
          <p:cNvPr id="73734" name="Text Box 10"/>
          <p:cNvSpPr txBox="1">
            <a:spLocks noChangeArrowheads="1"/>
          </p:cNvSpPr>
          <p:nvPr/>
        </p:nvSpPr>
        <p:spPr bwMode="auto">
          <a:xfrm>
            <a:off x="4419600" y="1905000"/>
            <a:ext cx="37338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sum(L, S) L = [2,3,4], S = H12</a:t>
            </a:r>
          </a:p>
        </p:txBody>
      </p:sp>
      <p:sp>
        <p:nvSpPr>
          <p:cNvPr id="73735" name="Text Box 11"/>
          <p:cNvSpPr txBox="1">
            <a:spLocks noChangeArrowheads="1"/>
          </p:cNvSpPr>
          <p:nvPr/>
        </p:nvSpPr>
        <p:spPr bwMode="auto">
          <a:xfrm>
            <a:off x="5181600" y="1219200"/>
            <a:ext cx="1949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sum([2,3,4], X)</a:t>
            </a:r>
            <a:br>
              <a:rPr lang="en-US"/>
            </a:br>
            <a:r>
              <a:rPr lang="en-US"/>
              <a:t>X = H12</a:t>
            </a:r>
          </a:p>
        </p:txBody>
      </p:sp>
      <p:sp>
        <p:nvSpPr>
          <p:cNvPr id="73736" name="Text Box 12"/>
          <p:cNvSpPr txBox="1">
            <a:spLocks noChangeArrowheads="1"/>
          </p:cNvSpPr>
          <p:nvPr/>
        </p:nvSpPr>
        <p:spPr bwMode="auto">
          <a:xfrm>
            <a:off x="2057400" y="32766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sum([N|Ns],A,S) N = 2, Ns = [3,4], A = 0, AA = H23, S = H12</a:t>
            </a:r>
          </a:p>
        </p:txBody>
      </p:sp>
      <p:sp>
        <p:nvSpPr>
          <p:cNvPr id="73737" name="Text Box 15"/>
          <p:cNvSpPr txBox="1">
            <a:spLocks noChangeArrowheads="1"/>
          </p:cNvSpPr>
          <p:nvPr/>
        </p:nvSpPr>
        <p:spPr bwMode="auto">
          <a:xfrm>
            <a:off x="2057400" y="41148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sum([N|Ns],A,S) N = 3, Ns = [4], A = 2, AA = H34, S = H12</a:t>
            </a:r>
          </a:p>
        </p:txBody>
      </p:sp>
      <p:sp>
        <p:nvSpPr>
          <p:cNvPr id="73738" name="Text Box 16"/>
          <p:cNvSpPr txBox="1">
            <a:spLocks noChangeArrowheads="1"/>
          </p:cNvSpPr>
          <p:nvPr/>
        </p:nvSpPr>
        <p:spPr bwMode="auto">
          <a:xfrm>
            <a:off x="2057400" y="49530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sum([N|Ns],A,S) N = 4, Ns = [], A = 5, AA = H52, S = H12</a:t>
            </a:r>
          </a:p>
        </p:txBody>
      </p:sp>
      <p:sp>
        <p:nvSpPr>
          <p:cNvPr id="73739" name="Text Box 17"/>
          <p:cNvSpPr txBox="1">
            <a:spLocks noChangeArrowheads="1"/>
          </p:cNvSpPr>
          <p:nvPr/>
        </p:nvSpPr>
        <p:spPr bwMode="auto">
          <a:xfrm>
            <a:off x="2133600" y="57912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sum([],S,S) S(H12) = 9</a:t>
            </a:r>
          </a:p>
        </p:txBody>
      </p:sp>
      <p:sp>
        <p:nvSpPr>
          <p:cNvPr id="73740" name="Line 18"/>
          <p:cNvSpPr>
            <a:spLocks noChangeShapeType="1"/>
          </p:cNvSpPr>
          <p:nvPr/>
        </p:nvSpPr>
        <p:spPr bwMode="auto">
          <a:xfrm>
            <a:off x="7391400" y="2209800"/>
            <a:ext cx="609600" cy="10668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3741" name="Line 19"/>
          <p:cNvSpPr>
            <a:spLocks noChangeShapeType="1"/>
          </p:cNvSpPr>
          <p:nvPr/>
        </p:nvSpPr>
        <p:spPr bwMode="auto">
          <a:xfrm flipH="1">
            <a:off x="4495800" y="5257800"/>
            <a:ext cx="3200400" cy="533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3742" name="Line 20"/>
          <p:cNvSpPr>
            <a:spLocks noChangeShapeType="1"/>
          </p:cNvSpPr>
          <p:nvPr/>
        </p:nvSpPr>
        <p:spPr bwMode="auto">
          <a:xfrm flipH="1">
            <a:off x="7696200" y="4419600"/>
            <a:ext cx="152400" cy="533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3743" name="Line 21"/>
          <p:cNvSpPr>
            <a:spLocks noChangeShapeType="1"/>
          </p:cNvSpPr>
          <p:nvPr/>
        </p:nvSpPr>
        <p:spPr bwMode="auto">
          <a:xfrm flipH="1">
            <a:off x="7924800" y="3581400"/>
            <a:ext cx="152400" cy="533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2"/>
          <p:cNvSpPr txBox="1">
            <a:spLocks noChangeArrowheads="1"/>
          </p:cNvSpPr>
          <p:nvPr/>
        </p:nvSpPr>
        <p:spPr bwMode="auto">
          <a:xfrm>
            <a:off x="3790950" y="381000"/>
            <a:ext cx="2370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The Ladder</a:t>
            </a:r>
          </a:p>
        </p:txBody>
      </p:sp>
      <p:sp>
        <p:nvSpPr>
          <p:cNvPr id="74756" name="Text Box 3"/>
          <p:cNvSpPr txBox="1">
            <a:spLocks noChangeArrowheads="1"/>
          </p:cNvSpPr>
          <p:nvPr/>
        </p:nvSpPr>
        <p:spPr bwMode="auto">
          <a:xfrm>
            <a:off x="457200" y="3048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Double each number.</a:t>
            </a:r>
          </a:p>
        </p:txBody>
      </p:sp>
      <p:sp>
        <p:nvSpPr>
          <p:cNvPr id="74757" name="Text Box 4"/>
          <p:cNvSpPr txBox="1">
            <a:spLocks noChangeArrowheads="1"/>
          </p:cNvSpPr>
          <p:nvPr/>
        </p:nvSpPr>
        <p:spPr bwMode="auto">
          <a:xfrm>
            <a:off x="381000" y="990600"/>
            <a:ext cx="2971800" cy="12001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double([], []).</a:t>
            </a:r>
            <a:br>
              <a:rPr lang="en-US"/>
            </a:br>
            <a:r>
              <a:rPr lang="en-US"/>
              <a:t>double([X|Xs], [Y|Ys]) :-</a:t>
            </a:r>
            <a:br>
              <a:rPr lang="en-US"/>
            </a:br>
            <a:r>
              <a:rPr lang="en-US"/>
              <a:t>   Y is 2 * X,</a:t>
            </a:r>
            <a:br>
              <a:rPr lang="en-US"/>
            </a:br>
            <a:r>
              <a:rPr lang="en-US"/>
              <a:t>   double(Xs, Ys).</a:t>
            </a:r>
          </a:p>
        </p:txBody>
      </p:sp>
      <p:sp>
        <p:nvSpPr>
          <p:cNvPr id="74758" name="Text Box 6"/>
          <p:cNvSpPr txBox="1">
            <a:spLocks noChangeArrowheads="1"/>
          </p:cNvSpPr>
          <p:nvPr/>
        </p:nvSpPr>
        <p:spPr bwMode="auto">
          <a:xfrm>
            <a:off x="5181600" y="1219200"/>
            <a:ext cx="220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double([2,3,4], X)</a:t>
            </a:r>
            <a:br>
              <a:rPr lang="en-US"/>
            </a:br>
            <a:r>
              <a:rPr lang="en-US"/>
              <a:t>X = H11</a:t>
            </a:r>
          </a:p>
        </p:txBody>
      </p:sp>
      <p:sp>
        <p:nvSpPr>
          <p:cNvPr id="74759" name="Text Box 7"/>
          <p:cNvSpPr txBox="1">
            <a:spLocks noChangeArrowheads="1"/>
          </p:cNvSpPr>
          <p:nvPr/>
        </p:nvSpPr>
        <p:spPr bwMode="auto">
          <a:xfrm>
            <a:off x="1981200" y="28194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double([X|Xs], [Y|Ys]) X = 2, Xs = [3,4], Y = 4, Ys = H23</a:t>
            </a:r>
          </a:p>
        </p:txBody>
      </p:sp>
      <p:sp>
        <p:nvSpPr>
          <p:cNvPr id="74760" name="Line 11"/>
          <p:cNvSpPr>
            <a:spLocks noChangeShapeType="1"/>
          </p:cNvSpPr>
          <p:nvPr/>
        </p:nvSpPr>
        <p:spPr bwMode="auto">
          <a:xfrm flipH="1">
            <a:off x="5029200" y="1752600"/>
            <a:ext cx="914400" cy="3810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4761" name="Line 14"/>
          <p:cNvSpPr>
            <a:spLocks noChangeShapeType="1"/>
          </p:cNvSpPr>
          <p:nvPr/>
        </p:nvSpPr>
        <p:spPr bwMode="auto">
          <a:xfrm flipH="1">
            <a:off x="4495800" y="2438400"/>
            <a:ext cx="1371600" cy="914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4762" name="Text Box 15"/>
          <p:cNvSpPr txBox="1">
            <a:spLocks noChangeArrowheads="1"/>
          </p:cNvSpPr>
          <p:nvPr/>
        </p:nvSpPr>
        <p:spPr bwMode="auto">
          <a:xfrm>
            <a:off x="1981200" y="39624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double([X|Xs], [Y|Ys]) X = 3, Xs = [4], Y = 6, Ys = H34</a:t>
            </a:r>
          </a:p>
        </p:txBody>
      </p:sp>
      <p:sp>
        <p:nvSpPr>
          <p:cNvPr id="74763" name="Text Box 16"/>
          <p:cNvSpPr txBox="1">
            <a:spLocks noChangeArrowheads="1"/>
          </p:cNvSpPr>
          <p:nvPr/>
        </p:nvSpPr>
        <p:spPr bwMode="auto">
          <a:xfrm>
            <a:off x="1981200" y="5029200"/>
            <a:ext cx="6629400" cy="3762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double([X|Xs], [Y|Ys]) X = 4, Xs = [], Y = 8, Ys = H45</a:t>
            </a:r>
          </a:p>
        </p:txBody>
      </p:sp>
      <p:sp>
        <p:nvSpPr>
          <p:cNvPr id="74764" name="Text Box 18"/>
          <p:cNvSpPr txBox="1">
            <a:spLocks noChangeArrowheads="1"/>
          </p:cNvSpPr>
          <p:nvPr/>
        </p:nvSpPr>
        <p:spPr bwMode="auto">
          <a:xfrm>
            <a:off x="4114800" y="3352800"/>
            <a:ext cx="159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H23 = [6|H34]</a:t>
            </a:r>
          </a:p>
        </p:txBody>
      </p:sp>
      <p:sp>
        <p:nvSpPr>
          <p:cNvPr id="74765" name="Text Box 19"/>
          <p:cNvSpPr txBox="1">
            <a:spLocks noChangeArrowheads="1"/>
          </p:cNvSpPr>
          <p:nvPr/>
        </p:nvSpPr>
        <p:spPr bwMode="auto">
          <a:xfrm>
            <a:off x="4038600" y="4495800"/>
            <a:ext cx="159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H34 = [8|H45]</a:t>
            </a:r>
          </a:p>
        </p:txBody>
      </p:sp>
      <p:sp>
        <p:nvSpPr>
          <p:cNvPr id="74766" name="Text Box 20"/>
          <p:cNvSpPr txBox="1">
            <a:spLocks noChangeArrowheads="1"/>
          </p:cNvSpPr>
          <p:nvPr/>
        </p:nvSpPr>
        <p:spPr bwMode="auto">
          <a:xfrm>
            <a:off x="4648200" y="2133600"/>
            <a:ext cx="159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H11 = [4|H23]</a:t>
            </a:r>
          </a:p>
        </p:txBody>
      </p:sp>
      <p:sp>
        <p:nvSpPr>
          <p:cNvPr id="74767" name="Line 13"/>
          <p:cNvSpPr>
            <a:spLocks noChangeShapeType="1"/>
          </p:cNvSpPr>
          <p:nvPr/>
        </p:nvSpPr>
        <p:spPr bwMode="auto">
          <a:xfrm flipH="1">
            <a:off x="4343400" y="3657600"/>
            <a:ext cx="914400" cy="914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4768" name="Line 12"/>
          <p:cNvSpPr>
            <a:spLocks noChangeShapeType="1"/>
          </p:cNvSpPr>
          <p:nvPr/>
        </p:nvSpPr>
        <p:spPr bwMode="auto">
          <a:xfrm flipV="1">
            <a:off x="4495800" y="4876800"/>
            <a:ext cx="762000" cy="8382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4769" name="Text Box 21"/>
          <p:cNvSpPr txBox="1">
            <a:spLocks noChangeArrowheads="1"/>
          </p:cNvSpPr>
          <p:nvPr/>
        </p:nvSpPr>
        <p:spPr bwMode="auto">
          <a:xfrm>
            <a:off x="41148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H45 = []</a:t>
            </a:r>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member/2</a:t>
            </a:r>
            <a:endParaRPr lang="en-US"/>
          </a:p>
        </p:txBody>
      </p:sp>
      <p:sp>
        <p:nvSpPr>
          <p:cNvPr id="4" name="Content Placeholder 3"/>
          <p:cNvSpPr>
            <a:spLocks noGrp="1"/>
          </p:cNvSpPr>
          <p:nvPr>
            <p:ph sz="half" idx="1"/>
          </p:nvPr>
        </p:nvSpPr>
        <p:spPr>
          <a:xfrm>
            <a:off x="457200" y="1371600"/>
            <a:ext cx="4038600" cy="4525963"/>
          </a:xfrm>
        </p:spPr>
        <p:txBody>
          <a:bodyPr/>
          <a:lstStyle/>
          <a:p>
            <a:pPr marL="0" indent="0">
              <a:buNone/>
            </a:pPr>
            <a:r>
              <a:rPr lang="en-US" sz="1800" smtClean="0"/>
              <a:t>member(A, [A | _]).</a:t>
            </a:r>
            <a:br>
              <a:rPr lang="en-US" sz="1800" smtClean="0"/>
            </a:br>
            <a:r>
              <a:rPr lang="en-US" sz="1800" smtClean="0"/>
              <a:t>member(A, [_ | Z]) :- member(A, Z).</a:t>
            </a:r>
          </a:p>
          <a:p>
            <a:pPr marL="0" indent="0">
              <a:buNone/>
            </a:pPr>
            <a:endParaRPr lang="en-US" sz="1800" smtClean="0"/>
          </a:p>
          <a:p>
            <a:pPr marL="0" indent="0">
              <a:buNone/>
            </a:pPr>
            <a:r>
              <a:rPr lang="en-US" sz="1800" i="1" smtClean="0"/>
              <a:t>Can be used to test if an item is in list.</a:t>
            </a:r>
          </a:p>
          <a:p>
            <a:pPr marL="0" indent="0">
              <a:buNone/>
            </a:pPr>
            <a:r>
              <a:rPr lang="en-US" sz="1800" smtClean="0"/>
              <a:t>?- member(b, [a,b,c]).</a:t>
            </a:r>
            <a:br>
              <a:rPr lang="en-US" sz="1800" smtClean="0"/>
            </a:br>
            <a:r>
              <a:rPr lang="en-US" sz="1800" smtClean="0"/>
              <a:t>yes</a:t>
            </a:r>
          </a:p>
          <a:p>
            <a:pPr marL="0" indent="0">
              <a:buNone/>
            </a:pPr>
            <a:endParaRPr lang="en-US" sz="1800"/>
          </a:p>
          <a:p>
            <a:pPr marL="0" indent="0">
              <a:buNone/>
            </a:pPr>
            <a:r>
              <a:rPr lang="en-US" sz="1800" i="1" smtClean="0"/>
              <a:t>Or generate all the items in a list one at a time for other use</a:t>
            </a:r>
          </a:p>
          <a:p>
            <a:pPr marL="0" indent="0">
              <a:buNone/>
            </a:pPr>
            <a:r>
              <a:rPr lang="en-US" sz="1800" smtClean="0"/>
              <a:t>?- member(X, [a,b,c]).</a:t>
            </a:r>
            <a:br>
              <a:rPr lang="en-US" sz="1800" smtClean="0"/>
            </a:br>
            <a:r>
              <a:rPr lang="en-US" sz="1800" smtClean="0"/>
              <a:t>X = a ;</a:t>
            </a:r>
            <a:br>
              <a:rPr lang="en-US" sz="1800" smtClean="0"/>
            </a:br>
            <a:r>
              <a:rPr lang="en-US" sz="1800" smtClean="0"/>
              <a:t>X = b ;</a:t>
            </a:r>
            <a:br>
              <a:rPr lang="en-US" sz="1800" smtClean="0"/>
            </a:br>
            <a:r>
              <a:rPr lang="en-US" sz="1800" smtClean="0"/>
              <a:t>X = c ;</a:t>
            </a:r>
            <a:br>
              <a:rPr lang="en-US" sz="1800" smtClean="0"/>
            </a:br>
            <a:r>
              <a:rPr lang="en-US" sz="1800" smtClean="0"/>
              <a:t>no</a:t>
            </a:r>
          </a:p>
        </p:txBody>
      </p:sp>
      <p:sp>
        <p:nvSpPr>
          <p:cNvPr id="5" name="Content Placeholder 4"/>
          <p:cNvSpPr>
            <a:spLocks noGrp="1"/>
          </p:cNvSpPr>
          <p:nvPr>
            <p:ph sz="half" idx="2"/>
          </p:nvPr>
        </p:nvSpPr>
        <p:spPr>
          <a:xfrm>
            <a:off x="4648200" y="1447800"/>
            <a:ext cx="4038600" cy="4525963"/>
          </a:xfrm>
        </p:spPr>
        <p:txBody>
          <a:bodyPr/>
          <a:lstStyle/>
          <a:p>
            <a:pPr marL="0" indent="0">
              <a:buNone/>
            </a:pPr>
            <a:r>
              <a:rPr lang="en-US" sz="1800" i="1" smtClean="0"/>
              <a:t>It can find values in a property list</a:t>
            </a:r>
          </a:p>
          <a:p>
            <a:pPr marL="0" indent="0">
              <a:buNone/>
            </a:pPr>
            <a:r>
              <a:rPr lang="en-US" sz="1800" smtClean="0"/>
              <a:t>?- member(city:X, [name:dennis, city:asheville]).</a:t>
            </a:r>
            <a:br>
              <a:rPr lang="en-US" sz="1800" smtClean="0"/>
            </a:br>
            <a:r>
              <a:rPr lang="en-US" sz="1800" smtClean="0"/>
              <a:t>X = asheville</a:t>
            </a:r>
            <a:endParaRPr lang="en-US" sz="1800"/>
          </a:p>
        </p:txBody>
      </p:sp>
    </p:spTree>
    <p:extLst>
      <p:ext uri="{BB962C8B-B14F-4D97-AF65-F5344CB8AC3E}">
        <p14:creationId xmlns:p14="http://schemas.microsoft.com/office/powerpoint/2010/main" val="2556049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2"/>
          <p:cNvSpPr txBox="1">
            <a:spLocks noChangeArrowheads="1"/>
          </p:cNvSpPr>
          <p:nvPr/>
        </p:nvSpPr>
        <p:spPr bwMode="auto">
          <a:xfrm>
            <a:off x="3429000" y="457200"/>
            <a:ext cx="3019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(#1) append([], Z, Z).</a:t>
            </a:r>
          </a:p>
          <a:p>
            <a:pPr eaLnBrk="1" hangingPunct="1"/>
            <a:r>
              <a:rPr lang="en-US"/>
              <a:t>(#2) append([A|X],Y,[A|Z]) :-</a:t>
            </a:r>
          </a:p>
          <a:p>
            <a:pPr eaLnBrk="1" hangingPunct="1"/>
            <a:r>
              <a:rPr lang="en-US"/>
              <a:t>             append(X,Y,Z).</a:t>
            </a:r>
          </a:p>
        </p:txBody>
      </p:sp>
      <p:sp>
        <p:nvSpPr>
          <p:cNvPr id="76804" name="Text Box 3"/>
          <p:cNvSpPr txBox="1">
            <a:spLocks noChangeArrowheads="1"/>
          </p:cNvSpPr>
          <p:nvPr/>
        </p:nvSpPr>
        <p:spPr bwMode="auto">
          <a:xfrm>
            <a:off x="381000" y="304800"/>
            <a:ext cx="3276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 append([a,b,c],[d,e,f],X).</a:t>
            </a:r>
          </a:p>
          <a:p>
            <a:pPr eaLnBrk="1" hangingPunct="1"/>
            <a:r>
              <a:rPr lang="en-US" sz="1400"/>
              <a:t>X = [a|H111]</a:t>
            </a:r>
          </a:p>
        </p:txBody>
      </p:sp>
      <p:sp>
        <p:nvSpPr>
          <p:cNvPr id="76805" name="Text Box 4"/>
          <p:cNvSpPr txBox="1">
            <a:spLocks noChangeArrowheads="1"/>
          </p:cNvSpPr>
          <p:nvPr/>
        </p:nvSpPr>
        <p:spPr bwMode="auto">
          <a:xfrm>
            <a:off x="381000" y="914400"/>
            <a:ext cx="3581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(#2) append([A|X],Y,[A|Z])</a:t>
            </a:r>
          </a:p>
          <a:p>
            <a:pPr eaLnBrk="1" hangingPunct="1"/>
            <a:r>
              <a:rPr lang="en-US" sz="1400"/>
              <a:t>A = a</a:t>
            </a:r>
          </a:p>
          <a:p>
            <a:pPr eaLnBrk="1" hangingPunct="1"/>
            <a:r>
              <a:rPr lang="en-US" sz="1400"/>
              <a:t>X = [b,c]</a:t>
            </a:r>
          </a:p>
          <a:p>
            <a:pPr eaLnBrk="1" hangingPunct="1"/>
            <a:r>
              <a:rPr lang="en-US" sz="1400"/>
              <a:t>Y = [d,e,f]</a:t>
            </a:r>
          </a:p>
          <a:p>
            <a:pPr eaLnBrk="1" hangingPunct="1"/>
            <a:r>
              <a:rPr lang="en-US" sz="1400"/>
              <a:t>Z = H111</a:t>
            </a:r>
          </a:p>
          <a:p>
            <a:pPr eaLnBrk="1" hangingPunct="1"/>
            <a:r>
              <a:rPr lang="en-US" sz="1400"/>
              <a:t>     append([b,c], [d,e,f], H111).</a:t>
            </a:r>
          </a:p>
          <a:p>
            <a:pPr eaLnBrk="1" hangingPunct="1"/>
            <a:r>
              <a:rPr lang="en-US" sz="1400"/>
              <a:t>H111 = [b|H222]</a:t>
            </a:r>
          </a:p>
        </p:txBody>
      </p:sp>
      <p:sp>
        <p:nvSpPr>
          <p:cNvPr id="76806" name="Line 24"/>
          <p:cNvSpPr>
            <a:spLocks noChangeShapeType="1"/>
          </p:cNvSpPr>
          <p:nvPr/>
        </p:nvSpPr>
        <p:spPr bwMode="auto">
          <a:xfrm>
            <a:off x="4876800" y="55626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7" name="Line 26"/>
          <p:cNvSpPr>
            <a:spLocks noChangeShapeType="1"/>
          </p:cNvSpPr>
          <p:nvPr/>
        </p:nvSpPr>
        <p:spPr bwMode="auto">
          <a:xfrm>
            <a:off x="5029200" y="5715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8" name="Line 28"/>
          <p:cNvSpPr>
            <a:spLocks noChangeShapeType="1"/>
          </p:cNvSpPr>
          <p:nvPr/>
        </p:nvSpPr>
        <p:spPr bwMode="auto">
          <a:xfrm>
            <a:off x="5181600" y="58674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9" name="Text Box 33"/>
          <p:cNvSpPr txBox="1">
            <a:spLocks noChangeArrowheads="1"/>
          </p:cNvSpPr>
          <p:nvPr/>
        </p:nvSpPr>
        <p:spPr bwMode="auto">
          <a:xfrm>
            <a:off x="838200" y="2667000"/>
            <a:ext cx="3581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(#2) append([A|X],Y,[A|Z])</a:t>
            </a:r>
          </a:p>
          <a:p>
            <a:pPr eaLnBrk="1" hangingPunct="1"/>
            <a:r>
              <a:rPr lang="en-US" sz="1400"/>
              <a:t>A = b</a:t>
            </a:r>
          </a:p>
          <a:p>
            <a:pPr eaLnBrk="1" hangingPunct="1"/>
            <a:r>
              <a:rPr lang="en-US" sz="1400"/>
              <a:t>X = [c]</a:t>
            </a:r>
          </a:p>
          <a:p>
            <a:pPr eaLnBrk="1" hangingPunct="1"/>
            <a:r>
              <a:rPr lang="en-US" sz="1400"/>
              <a:t>Y = [d,e,f]</a:t>
            </a:r>
          </a:p>
          <a:p>
            <a:pPr eaLnBrk="1" hangingPunct="1"/>
            <a:r>
              <a:rPr lang="en-US" sz="1400"/>
              <a:t>Z = H222</a:t>
            </a:r>
          </a:p>
          <a:p>
            <a:pPr eaLnBrk="1" hangingPunct="1"/>
            <a:r>
              <a:rPr lang="en-US" sz="1400"/>
              <a:t>     append([c], [d,e,f], H222).</a:t>
            </a:r>
          </a:p>
          <a:p>
            <a:pPr eaLnBrk="1" hangingPunct="1"/>
            <a:r>
              <a:rPr lang="en-US" sz="1400"/>
              <a:t>H222 = [c|H333]</a:t>
            </a:r>
          </a:p>
        </p:txBody>
      </p:sp>
      <p:sp>
        <p:nvSpPr>
          <p:cNvPr id="76810" name="Text Box 34"/>
          <p:cNvSpPr txBox="1">
            <a:spLocks noChangeArrowheads="1"/>
          </p:cNvSpPr>
          <p:nvPr/>
        </p:nvSpPr>
        <p:spPr bwMode="auto">
          <a:xfrm>
            <a:off x="1600200" y="4419600"/>
            <a:ext cx="3581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(#2) append([A|X],Y,[A|Z])</a:t>
            </a:r>
          </a:p>
          <a:p>
            <a:pPr eaLnBrk="1" hangingPunct="1"/>
            <a:r>
              <a:rPr lang="en-US" sz="1400"/>
              <a:t>A = c</a:t>
            </a:r>
          </a:p>
          <a:p>
            <a:pPr eaLnBrk="1" hangingPunct="1"/>
            <a:r>
              <a:rPr lang="en-US" sz="1400"/>
              <a:t>X = []</a:t>
            </a:r>
          </a:p>
          <a:p>
            <a:pPr eaLnBrk="1" hangingPunct="1"/>
            <a:r>
              <a:rPr lang="en-US" sz="1400"/>
              <a:t>Y = [d,e,f]</a:t>
            </a:r>
          </a:p>
          <a:p>
            <a:pPr eaLnBrk="1" hangingPunct="1"/>
            <a:r>
              <a:rPr lang="en-US" sz="1400"/>
              <a:t>Z = H333</a:t>
            </a:r>
          </a:p>
          <a:p>
            <a:pPr eaLnBrk="1" hangingPunct="1"/>
            <a:r>
              <a:rPr lang="en-US" sz="1400"/>
              <a:t>     append([c], [d,e,f], H333).</a:t>
            </a:r>
          </a:p>
          <a:p>
            <a:pPr eaLnBrk="1" hangingPunct="1"/>
            <a:r>
              <a:rPr lang="en-US" sz="1400"/>
              <a:t>H333 = [d,e,f]</a:t>
            </a:r>
          </a:p>
        </p:txBody>
      </p:sp>
      <p:sp>
        <p:nvSpPr>
          <p:cNvPr id="76811" name="Text Box 36"/>
          <p:cNvSpPr txBox="1">
            <a:spLocks noChangeArrowheads="1"/>
          </p:cNvSpPr>
          <p:nvPr/>
        </p:nvSpPr>
        <p:spPr bwMode="auto">
          <a:xfrm>
            <a:off x="4191000" y="6096000"/>
            <a:ext cx="17668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(#1) append([], Z, Z)</a:t>
            </a:r>
          </a:p>
          <a:p>
            <a:pPr eaLnBrk="1" hangingPunct="1"/>
            <a:r>
              <a:rPr lang="en-US" sz="1400"/>
              <a:t>Z = [d,e,f]</a:t>
            </a:r>
          </a:p>
        </p:txBody>
      </p:sp>
      <p:sp>
        <p:nvSpPr>
          <p:cNvPr id="76812" name="Text Box 37"/>
          <p:cNvSpPr txBox="1">
            <a:spLocks noChangeArrowheads="1"/>
          </p:cNvSpPr>
          <p:nvPr/>
        </p:nvSpPr>
        <p:spPr bwMode="auto">
          <a:xfrm>
            <a:off x="5562600" y="4927600"/>
            <a:ext cx="93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Z = [d,e,f]</a:t>
            </a:r>
          </a:p>
        </p:txBody>
      </p:sp>
      <p:sp>
        <p:nvSpPr>
          <p:cNvPr id="76813" name="Text Box 38"/>
          <p:cNvSpPr txBox="1">
            <a:spLocks noChangeArrowheads="1"/>
          </p:cNvSpPr>
          <p:nvPr/>
        </p:nvSpPr>
        <p:spPr bwMode="auto">
          <a:xfrm>
            <a:off x="6019800" y="3276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Z = [c,d,e,f]</a:t>
            </a:r>
          </a:p>
        </p:txBody>
      </p:sp>
      <p:sp>
        <p:nvSpPr>
          <p:cNvPr id="76814" name="Text Box 39"/>
          <p:cNvSpPr txBox="1">
            <a:spLocks noChangeArrowheads="1"/>
          </p:cNvSpPr>
          <p:nvPr/>
        </p:nvSpPr>
        <p:spPr bwMode="auto">
          <a:xfrm>
            <a:off x="6613525" y="1839913"/>
            <a:ext cx="1222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Z = [b,c,d,e,f]</a:t>
            </a:r>
          </a:p>
        </p:txBody>
      </p:sp>
      <p:sp>
        <p:nvSpPr>
          <p:cNvPr id="76815" name="Text Box 40"/>
          <p:cNvSpPr txBox="1">
            <a:spLocks noChangeArrowheads="1"/>
          </p:cNvSpPr>
          <p:nvPr/>
        </p:nvSpPr>
        <p:spPr bwMode="auto">
          <a:xfrm>
            <a:off x="6934200" y="736600"/>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X = [a,b,c,d,e,f]</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r>
              <a:rPr lang="en-US" smtClean="0"/>
              <a:t/>
            </a:r>
            <a:br>
              <a:rPr lang="en-US" smtClean="0"/>
            </a:br>
            <a:r>
              <a:rPr lang="en-US" smtClean="0"/>
              <a:t>#9 </a:t>
            </a:r>
            <a:r>
              <a:rPr lang="en-US" dirty="0" smtClean="0"/>
              <a:t>List Utilities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a:xfrm>
            <a:off x="457200" y="274638"/>
            <a:ext cx="8229600" cy="792162"/>
          </a:xfrm>
        </p:spPr>
        <p:txBody>
          <a:bodyPr/>
          <a:lstStyle/>
          <a:p>
            <a:r>
              <a:rPr lang="en-US" sz="3600" b="1" smtClean="0"/>
              <a:t>Virtual Machines</a:t>
            </a:r>
          </a:p>
        </p:txBody>
      </p:sp>
      <p:sp>
        <p:nvSpPr>
          <p:cNvPr id="4" name="TextBox 3"/>
          <p:cNvSpPr txBox="1"/>
          <p:nvPr/>
        </p:nvSpPr>
        <p:spPr>
          <a:xfrm>
            <a:off x="1524000" y="1600200"/>
            <a:ext cx="5562600" cy="3786188"/>
          </a:xfrm>
          <a:prstGeom prst="rect">
            <a:avLst/>
          </a:prstGeom>
          <a:noFill/>
        </p:spPr>
        <p:txBody>
          <a:bodyPr>
            <a:spAutoFit/>
          </a:bodyPr>
          <a:lstStyle/>
          <a:p>
            <a:pPr algn="ctr">
              <a:defRPr/>
            </a:pPr>
            <a:r>
              <a:rPr lang="en-US" sz="2400" b="1"/>
              <a:t>If the problem is development tools reflect the underlying machine architecture,</a:t>
            </a:r>
          </a:p>
          <a:p>
            <a:pPr>
              <a:defRPr/>
            </a:pPr>
            <a:endParaRPr lang="en-US" sz="2400"/>
          </a:p>
          <a:p>
            <a:pPr marL="285750" indent="-285750">
              <a:buFont typeface="Arial" pitchFamily="34" charset="0"/>
              <a:buChar char="•"/>
              <a:defRPr/>
            </a:pPr>
            <a:r>
              <a:rPr lang="en-US" sz="2400"/>
              <a:t>Then the solution is to create a machine based on logical relationships.</a:t>
            </a:r>
          </a:p>
          <a:p>
            <a:pPr marL="285750" indent="-285750">
              <a:buFont typeface="Arial" pitchFamily="34" charset="0"/>
              <a:buChar char="•"/>
              <a:defRPr/>
            </a:pPr>
            <a:r>
              <a:rPr lang="en-US" sz="2400"/>
              <a:t>Rule and/or logic engines are virtual machines that are programmed using logical relationships.</a:t>
            </a: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4"/>
          <p:cNvSpPr txBox="1">
            <a:spLocks noChangeArrowheads="1"/>
          </p:cNvSpPr>
          <p:nvPr/>
        </p:nvSpPr>
        <p:spPr bwMode="auto">
          <a:xfrm>
            <a:off x="4876800" y="609600"/>
            <a:ext cx="2797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List Matching</a:t>
            </a:r>
          </a:p>
        </p:txBody>
      </p:sp>
      <p:sp>
        <p:nvSpPr>
          <p:cNvPr id="69636" name="Text Box 5"/>
          <p:cNvSpPr txBox="1">
            <a:spLocks noChangeArrowheads="1"/>
          </p:cNvSpPr>
          <p:nvPr/>
        </p:nvSpPr>
        <p:spPr bwMode="auto">
          <a:xfrm>
            <a:off x="838200" y="2209800"/>
            <a:ext cx="20574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It’s common to use lists to store information.</a:t>
            </a:r>
          </a:p>
          <a:p>
            <a:pPr algn="ctr" eaLnBrk="1" hangingPunct="1">
              <a:spcBef>
                <a:spcPct val="50000"/>
              </a:spcBef>
            </a:pPr>
            <a:r>
              <a:rPr lang="en-US"/>
              <a:t>It’s common to want to compare one list with another.</a:t>
            </a:r>
          </a:p>
        </p:txBody>
      </p:sp>
      <p:sp>
        <p:nvSpPr>
          <p:cNvPr id="69637" name="Text Box 6"/>
          <p:cNvSpPr txBox="1">
            <a:spLocks noChangeArrowheads="1"/>
          </p:cNvSpPr>
          <p:nvPr/>
        </p:nvSpPr>
        <p:spPr bwMode="auto">
          <a:xfrm>
            <a:off x="457200" y="4572000"/>
            <a:ext cx="2971800" cy="9255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common(List1, List2, X) :-</a:t>
            </a:r>
            <a:br>
              <a:rPr lang="en-US"/>
            </a:br>
            <a:r>
              <a:rPr lang="en-US"/>
              <a:t>   member(X, List1),</a:t>
            </a:r>
            <a:br>
              <a:rPr lang="en-US"/>
            </a:br>
            <a:r>
              <a:rPr lang="en-US"/>
              <a:t>   </a:t>
            </a:r>
            <a:r>
              <a:rPr lang="en-US" smtClean="0"/>
              <a:t>is_member(X</a:t>
            </a:r>
            <a:r>
              <a:rPr lang="en-US"/>
              <a:t>, List2).</a:t>
            </a:r>
          </a:p>
        </p:txBody>
      </p:sp>
      <p:sp>
        <p:nvSpPr>
          <p:cNvPr id="69638" name="Text Box 7"/>
          <p:cNvSpPr txBox="1">
            <a:spLocks noChangeArrowheads="1"/>
          </p:cNvSpPr>
          <p:nvPr/>
        </p:nvSpPr>
        <p:spPr bwMode="auto">
          <a:xfrm>
            <a:off x="4114800" y="2743200"/>
            <a:ext cx="4648200" cy="6508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intersection(L1, L2, Int) :-</a:t>
            </a:r>
            <a:br>
              <a:rPr lang="en-US"/>
            </a:br>
            <a:r>
              <a:rPr lang="en-US"/>
              <a:t>   findall(X, common(L1,L2,X), Int).</a:t>
            </a:r>
          </a:p>
        </p:txBody>
      </p:sp>
      <p:sp>
        <p:nvSpPr>
          <p:cNvPr id="69639" name="Text Box 8"/>
          <p:cNvSpPr txBox="1">
            <a:spLocks noChangeArrowheads="1"/>
          </p:cNvSpPr>
          <p:nvPr/>
        </p:nvSpPr>
        <p:spPr bwMode="auto">
          <a:xfrm>
            <a:off x="4343400" y="1905000"/>
            <a:ext cx="400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We can get all the common elements,</a:t>
            </a:r>
            <a:br>
              <a:rPr lang="en-US"/>
            </a:br>
            <a:r>
              <a:rPr lang="en-US"/>
              <a:t>in other words, the intersection.</a:t>
            </a:r>
          </a:p>
        </p:txBody>
      </p:sp>
      <p:sp>
        <p:nvSpPr>
          <p:cNvPr id="69640" name="Text Box 9"/>
          <p:cNvSpPr txBox="1">
            <a:spLocks noChangeArrowheads="1"/>
          </p:cNvSpPr>
          <p:nvPr/>
        </p:nvSpPr>
        <p:spPr bwMode="auto">
          <a:xfrm>
            <a:off x="4267200" y="3581400"/>
            <a:ext cx="4343400" cy="6508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intersection([a,b,c], [b,c,d], X).</a:t>
            </a:r>
            <a:br>
              <a:rPr lang="en-US"/>
            </a:br>
            <a:r>
              <a:rPr lang="en-US"/>
              <a:t>X = [b,c]</a:t>
            </a:r>
          </a:p>
        </p:txBody>
      </p:sp>
      <p:sp>
        <p:nvSpPr>
          <p:cNvPr id="69641" name="Text Box 11"/>
          <p:cNvSpPr txBox="1">
            <a:spLocks noChangeArrowheads="1"/>
          </p:cNvSpPr>
          <p:nvPr/>
        </p:nvSpPr>
        <p:spPr bwMode="auto">
          <a:xfrm>
            <a:off x="4267200" y="4572000"/>
            <a:ext cx="4191000" cy="12001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common_interest(P1, P2, Ints) :-</a:t>
            </a:r>
            <a:br>
              <a:rPr lang="en-US"/>
            </a:br>
            <a:r>
              <a:rPr lang="en-US"/>
              <a:t>   person(P1, L1),</a:t>
            </a:r>
            <a:br>
              <a:rPr lang="en-US"/>
            </a:br>
            <a:r>
              <a:rPr lang="en-US"/>
              <a:t>   person(P2, L2),</a:t>
            </a:r>
            <a:br>
              <a:rPr lang="en-US"/>
            </a:br>
            <a:r>
              <a:rPr lang="en-US"/>
              <a:t>   intersection(L1, L2, Ints).</a:t>
            </a:r>
          </a:p>
        </p:txBody>
      </p:sp>
      <p:sp>
        <p:nvSpPr>
          <p:cNvPr id="69642" name="Text Box 12"/>
          <p:cNvSpPr txBox="1">
            <a:spLocks noChangeArrowheads="1"/>
          </p:cNvSpPr>
          <p:nvPr/>
        </p:nvSpPr>
        <p:spPr bwMode="auto">
          <a:xfrm>
            <a:off x="609600" y="457200"/>
            <a:ext cx="373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Prolog is good at building tools – write lots of little predicates instead of a few big ones.</a:t>
            </a:r>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4"/>
          <p:cNvSpPr txBox="1">
            <a:spLocks noChangeArrowheads="1"/>
          </p:cNvSpPr>
          <p:nvPr/>
        </p:nvSpPr>
        <p:spPr bwMode="auto">
          <a:xfrm>
            <a:off x="381000" y="1752600"/>
            <a:ext cx="2971800" cy="174942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type(apple, fruit).</a:t>
            </a:r>
            <a:br>
              <a:rPr lang="en-US"/>
            </a:br>
            <a:r>
              <a:rPr lang="en-US"/>
              <a:t>type(pear, fruit).</a:t>
            </a:r>
            <a:br>
              <a:rPr lang="en-US"/>
            </a:br>
            <a:r>
              <a:rPr lang="en-US"/>
              <a:t>type(fruit, food).</a:t>
            </a:r>
            <a:br>
              <a:rPr lang="en-US"/>
            </a:br>
            <a:r>
              <a:rPr lang="en-US"/>
              <a:t>type(cake, desert).</a:t>
            </a:r>
            <a:br>
              <a:rPr lang="en-US"/>
            </a:br>
            <a:r>
              <a:rPr lang="en-US"/>
              <a:t>type(cookie, desert).</a:t>
            </a:r>
            <a:br>
              <a:rPr lang="en-US"/>
            </a:br>
            <a:r>
              <a:rPr lang="en-US"/>
              <a:t>type(desert, food).</a:t>
            </a:r>
          </a:p>
        </p:txBody>
      </p:sp>
      <p:sp>
        <p:nvSpPr>
          <p:cNvPr id="68612" name="Text Box 5"/>
          <p:cNvSpPr txBox="1">
            <a:spLocks noChangeArrowheads="1"/>
          </p:cNvSpPr>
          <p:nvPr/>
        </p:nvSpPr>
        <p:spPr bwMode="auto">
          <a:xfrm>
            <a:off x="5029200" y="1143000"/>
            <a:ext cx="2971800" cy="14747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isa(Item, Type) :-</a:t>
            </a:r>
            <a:br>
              <a:rPr lang="en-US"/>
            </a:br>
            <a:r>
              <a:rPr lang="en-US"/>
              <a:t>   type(Item, Type).</a:t>
            </a:r>
            <a:br>
              <a:rPr lang="en-US"/>
            </a:br>
            <a:r>
              <a:rPr lang="en-US"/>
              <a:t>isa(Item, Type) :-</a:t>
            </a:r>
            <a:br>
              <a:rPr lang="en-US"/>
            </a:br>
            <a:r>
              <a:rPr lang="en-US"/>
              <a:t>   type(Item, SubType),</a:t>
            </a:r>
            <a:br>
              <a:rPr lang="en-US"/>
            </a:br>
            <a:r>
              <a:rPr lang="en-US"/>
              <a:t>   isa(SubType, Type).</a:t>
            </a:r>
          </a:p>
        </p:txBody>
      </p:sp>
      <p:sp>
        <p:nvSpPr>
          <p:cNvPr id="68613" name="Text Box 6"/>
          <p:cNvSpPr txBox="1">
            <a:spLocks noChangeArrowheads="1"/>
          </p:cNvSpPr>
          <p:nvPr/>
        </p:nvSpPr>
        <p:spPr bwMode="auto">
          <a:xfrm>
            <a:off x="381000" y="4572000"/>
            <a:ext cx="3581400" cy="9255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category(food, [fruit, desert]).</a:t>
            </a:r>
            <a:br>
              <a:rPr lang="en-US"/>
            </a:br>
            <a:r>
              <a:rPr lang="en-US"/>
              <a:t>category(fruit, [apple, pear]).</a:t>
            </a:r>
            <a:br>
              <a:rPr lang="en-US"/>
            </a:br>
            <a:r>
              <a:rPr lang="en-US"/>
              <a:t>category(desert, [cake, cookie]).</a:t>
            </a:r>
          </a:p>
        </p:txBody>
      </p:sp>
      <p:sp>
        <p:nvSpPr>
          <p:cNvPr id="68614" name="Text Box 7"/>
          <p:cNvSpPr txBox="1">
            <a:spLocks noChangeArrowheads="1"/>
          </p:cNvSpPr>
          <p:nvPr/>
        </p:nvSpPr>
        <p:spPr bwMode="auto">
          <a:xfrm>
            <a:off x="5105400" y="4191000"/>
            <a:ext cx="2971800" cy="16129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type(Item, Cat) :-</a:t>
            </a:r>
            <a:br>
              <a:rPr lang="en-US"/>
            </a:br>
            <a:r>
              <a:rPr lang="en-US"/>
              <a:t>   category(Cat, Items),</a:t>
            </a:r>
            <a:br>
              <a:rPr lang="en-US"/>
            </a:br>
            <a:r>
              <a:rPr lang="en-US"/>
              <a:t>   member(Item, Items).</a:t>
            </a:r>
          </a:p>
          <a:p>
            <a:pPr eaLnBrk="1" hangingPunct="1">
              <a:spcBef>
                <a:spcPct val="50000"/>
              </a:spcBef>
            </a:pPr>
            <a:r>
              <a:rPr lang="en-US"/>
              <a:t>ako(Item, Cat) :-</a:t>
            </a:r>
            <a:br>
              <a:rPr lang="en-US"/>
            </a:br>
            <a:r>
              <a:rPr lang="en-US"/>
              <a:t>   isa(Item, Cat).</a:t>
            </a:r>
          </a:p>
        </p:txBody>
      </p:sp>
      <p:sp>
        <p:nvSpPr>
          <p:cNvPr id="68615" name="Text Box 8"/>
          <p:cNvSpPr txBox="1">
            <a:spLocks noChangeArrowheads="1"/>
          </p:cNvSpPr>
          <p:nvPr/>
        </p:nvSpPr>
        <p:spPr bwMode="auto">
          <a:xfrm>
            <a:off x="1752600" y="304800"/>
            <a:ext cx="5413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Knowledge Representation</a:t>
            </a:r>
          </a:p>
        </p:txBody>
      </p:sp>
      <p:sp>
        <p:nvSpPr>
          <p:cNvPr id="68616" name="Text Box 9"/>
          <p:cNvSpPr txBox="1">
            <a:spLocks noChangeArrowheads="1"/>
          </p:cNvSpPr>
          <p:nvPr/>
        </p:nvSpPr>
        <p:spPr bwMode="auto">
          <a:xfrm>
            <a:off x="304800" y="1219200"/>
            <a:ext cx="372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This is easier to analyze with code:</a:t>
            </a:r>
          </a:p>
        </p:txBody>
      </p:sp>
      <p:sp>
        <p:nvSpPr>
          <p:cNvPr id="68617" name="Text Box 10"/>
          <p:cNvSpPr txBox="1">
            <a:spLocks noChangeArrowheads="1"/>
          </p:cNvSpPr>
          <p:nvPr/>
        </p:nvSpPr>
        <p:spPr bwMode="auto">
          <a:xfrm>
            <a:off x="304800" y="3810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This is easier to maintain and understand:</a:t>
            </a:r>
          </a:p>
        </p:txBody>
      </p:sp>
      <p:sp>
        <p:nvSpPr>
          <p:cNvPr id="68618" name="Text Box 12"/>
          <p:cNvSpPr txBox="1">
            <a:spLocks noChangeArrowheads="1"/>
          </p:cNvSpPr>
          <p:nvPr/>
        </p:nvSpPr>
        <p:spPr bwMode="auto">
          <a:xfrm>
            <a:off x="5105400" y="2819400"/>
            <a:ext cx="27781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But we can make one look like the other</a:t>
            </a:r>
            <a:br>
              <a:rPr lang="en-US"/>
            </a:br>
            <a:r>
              <a:rPr lang="en-US"/>
              <a:t>using member/2 to walk the list.</a:t>
            </a:r>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1143000"/>
            <a:ext cx="3429000" cy="369332"/>
          </a:xfrm>
          <a:prstGeom prst="rect">
            <a:avLst/>
          </a:prstGeom>
          <a:noFill/>
        </p:spPr>
        <p:txBody>
          <a:bodyPr wrap="square" rtlCol="0">
            <a:spAutoFit/>
          </a:bodyPr>
          <a:lstStyle/>
          <a:p>
            <a:r>
              <a:rPr lang="en-US" smtClean="0"/>
              <a:t>Look at dating/job_finder.pro</a:t>
            </a:r>
            <a:endParaRPr lang="en-US"/>
          </a:p>
        </p:txBody>
      </p:sp>
    </p:spTree>
    <p:extLst>
      <p:ext uri="{BB962C8B-B14F-4D97-AF65-F5344CB8AC3E}">
        <p14:creationId xmlns:p14="http://schemas.microsoft.com/office/powerpoint/2010/main" val="2252361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Looping Summary</a:t>
            </a:r>
            <a:endParaRPr lang="en-US"/>
          </a:p>
        </p:txBody>
      </p:sp>
      <p:sp>
        <p:nvSpPr>
          <p:cNvPr id="4" name="TextBox 3"/>
          <p:cNvSpPr txBox="1"/>
          <p:nvPr/>
        </p:nvSpPr>
        <p:spPr>
          <a:xfrm>
            <a:off x="1295400" y="1485105"/>
            <a:ext cx="5867400" cy="830997"/>
          </a:xfrm>
          <a:prstGeom prst="rect">
            <a:avLst/>
          </a:prstGeom>
          <a:noFill/>
        </p:spPr>
        <p:txBody>
          <a:bodyPr wrap="square" rtlCol="0">
            <a:spAutoFit/>
          </a:bodyPr>
          <a:lstStyle/>
          <a:p>
            <a:pPr marL="285750" indent="-285750">
              <a:buFont typeface="Arial" pitchFamily="34" charset="0"/>
              <a:buChar char="•"/>
            </a:pPr>
            <a:r>
              <a:rPr lang="en-US" sz="2400" smtClean="0"/>
              <a:t>Facts - use repeat/fail backtracking.</a:t>
            </a:r>
          </a:p>
          <a:p>
            <a:pPr marL="285750" indent="-285750">
              <a:buFont typeface="Arial" pitchFamily="34" charset="0"/>
              <a:buChar char="•"/>
            </a:pPr>
            <a:r>
              <a:rPr lang="en-US" sz="2400" smtClean="0"/>
              <a:t>Lists - use recursion.</a:t>
            </a:r>
            <a:endParaRPr lang="en-US" sz="2400"/>
          </a:p>
        </p:txBody>
      </p:sp>
      <p:sp>
        <p:nvSpPr>
          <p:cNvPr id="6" name="TextBox 5"/>
          <p:cNvSpPr txBox="1"/>
          <p:nvPr/>
        </p:nvSpPr>
        <p:spPr>
          <a:xfrm>
            <a:off x="5181600" y="2356174"/>
            <a:ext cx="3164649" cy="3293209"/>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z="1600" smtClean="0"/>
              <a:t>males([michael, dennis, diego]).</a:t>
            </a:r>
          </a:p>
          <a:p>
            <a:endParaRPr lang="en-US" sz="1600"/>
          </a:p>
          <a:p>
            <a:r>
              <a:rPr lang="en-US" sz="1600" smtClean="0"/>
              <a:t>list_to_males([]).</a:t>
            </a:r>
          </a:p>
          <a:p>
            <a:r>
              <a:rPr lang="en-US" sz="1600" smtClean="0"/>
              <a:t>list_to_males([M|Ms]) :-</a:t>
            </a:r>
          </a:p>
          <a:p>
            <a:r>
              <a:rPr lang="en-US" sz="1600"/>
              <a:t> </a:t>
            </a:r>
            <a:r>
              <a:rPr lang="en-US" sz="1600" smtClean="0"/>
              <a:t>  assert( male(M) ),</a:t>
            </a:r>
          </a:p>
          <a:p>
            <a:r>
              <a:rPr lang="en-US" sz="1600" smtClean="0"/>
              <a:t>   list_to_males(Ms).</a:t>
            </a:r>
          </a:p>
          <a:p>
            <a:endParaRPr lang="en-US" sz="1600"/>
          </a:p>
          <a:p>
            <a:r>
              <a:rPr lang="en-US" sz="1600" smtClean="0"/>
              <a:t>?- males(Ms), list_to_males(Ms).</a:t>
            </a:r>
          </a:p>
          <a:p>
            <a:r>
              <a:rPr lang="en-US" sz="1600" smtClean="0"/>
              <a:t>yes</a:t>
            </a:r>
          </a:p>
          <a:p>
            <a:r>
              <a:rPr lang="en-US" sz="1600" smtClean="0"/>
              <a:t>?- listing(males).</a:t>
            </a:r>
          </a:p>
          <a:p>
            <a:r>
              <a:rPr lang="en-US" sz="1600" smtClean="0"/>
              <a:t>male(michael).</a:t>
            </a:r>
          </a:p>
          <a:p>
            <a:r>
              <a:rPr lang="en-US" sz="1600" smtClean="0"/>
              <a:t>male(dennis).</a:t>
            </a:r>
          </a:p>
          <a:p>
            <a:r>
              <a:rPr lang="en-US" sz="1600" smtClean="0"/>
              <a:t>male(diego).</a:t>
            </a:r>
            <a:endParaRPr lang="en-US" sz="1600"/>
          </a:p>
        </p:txBody>
      </p:sp>
      <p:sp>
        <p:nvSpPr>
          <p:cNvPr id="7" name="TextBox 6"/>
          <p:cNvSpPr txBox="1"/>
          <p:nvPr/>
        </p:nvSpPr>
        <p:spPr>
          <a:xfrm>
            <a:off x="2286001" y="3182034"/>
            <a:ext cx="2438400" cy="1477328"/>
          </a:xfrm>
          <a:prstGeom prst="rect">
            <a:avLst/>
          </a:prstGeom>
          <a:noFill/>
        </p:spPr>
        <p:txBody>
          <a:bodyPr wrap="square" rtlCol="0">
            <a:spAutoFit/>
          </a:bodyPr>
          <a:lstStyle/>
          <a:p>
            <a:r>
              <a:rPr lang="en-US" smtClean="0"/>
              <a:t>It's easy to turn a list into asserted facts.</a:t>
            </a:r>
          </a:p>
          <a:p>
            <a:endParaRPr lang="en-US"/>
          </a:p>
          <a:p>
            <a:r>
              <a:rPr lang="en-US" smtClean="0"/>
              <a:t>To turn facts into a list, use findall/3.</a:t>
            </a:r>
          </a:p>
        </p:txBody>
      </p:sp>
    </p:spTree>
    <p:extLst>
      <p:ext uri="{BB962C8B-B14F-4D97-AF65-F5344CB8AC3E}">
        <p14:creationId xmlns:p14="http://schemas.microsoft.com/office/powerpoint/2010/main" val="8458075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2438400" y="609600"/>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Built-Ins</a:t>
            </a:r>
          </a:p>
        </p:txBody>
      </p:sp>
      <p:sp>
        <p:nvSpPr>
          <p:cNvPr id="65540" name="Text Box 5"/>
          <p:cNvSpPr txBox="1">
            <a:spLocks noChangeArrowheads="1"/>
          </p:cNvSpPr>
          <p:nvPr/>
        </p:nvSpPr>
        <p:spPr bwMode="auto">
          <a:xfrm>
            <a:off x="304800" y="1676400"/>
            <a:ext cx="3886200" cy="2300288"/>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findall(P, G, L)</a:t>
            </a:r>
            <a:r>
              <a:rPr lang="en-US"/>
              <a:t> – backtracks through all Gs, unifying Ps as it goes and stores them in list L.</a:t>
            </a:r>
          </a:p>
          <a:p>
            <a:pPr eaLnBrk="1" hangingPunct="1">
              <a:spcBef>
                <a:spcPct val="50000"/>
              </a:spcBef>
            </a:pPr>
            <a:r>
              <a:rPr lang="en-US" b="1"/>
              <a:t>sort(X, Y)</a:t>
            </a:r>
            <a:r>
              <a:rPr lang="en-US"/>
              <a:t> – sorts list X to list Y.</a:t>
            </a:r>
          </a:p>
          <a:p>
            <a:pPr eaLnBrk="1" hangingPunct="1">
              <a:spcBef>
                <a:spcPct val="50000"/>
              </a:spcBef>
            </a:pPr>
            <a:r>
              <a:rPr lang="en-US" b="1"/>
              <a:t>keysort(X, Y)</a:t>
            </a:r>
            <a:r>
              <a:rPr lang="en-US"/>
              <a:t> – sorts list X by its key, where each element of X is of the form: Key-Item.</a:t>
            </a:r>
          </a:p>
        </p:txBody>
      </p:sp>
      <p:sp>
        <p:nvSpPr>
          <p:cNvPr id="65541" name="Text Box 6"/>
          <p:cNvSpPr txBox="1">
            <a:spLocks noChangeArrowheads="1"/>
          </p:cNvSpPr>
          <p:nvPr/>
        </p:nvSpPr>
        <p:spPr bwMode="auto">
          <a:xfrm>
            <a:off x="4572000" y="2514600"/>
            <a:ext cx="4267200" cy="23018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findall(P, parent(P, _), L).</a:t>
            </a:r>
            <a:br>
              <a:rPr lang="en-US" sz="1600"/>
            </a:br>
            <a:r>
              <a:rPr lang="en-US" sz="1600"/>
              <a:t>L = [michael, ana, pilar]</a:t>
            </a:r>
          </a:p>
          <a:p>
            <a:pPr eaLnBrk="1" hangingPunct="1">
              <a:spcBef>
                <a:spcPct val="50000"/>
              </a:spcBef>
            </a:pPr>
            <a:r>
              <a:rPr lang="en-US" sz="1600"/>
              <a:t>?- findall(P, parent(P,_), L), sort(L, S).</a:t>
            </a:r>
            <a:br>
              <a:rPr lang="en-US" sz="1600"/>
            </a:br>
            <a:r>
              <a:rPr lang="en-US" sz="1600"/>
              <a:t>L = [michael, ana, pilar]</a:t>
            </a:r>
            <a:br>
              <a:rPr lang="en-US" sz="1600"/>
            </a:br>
            <a:r>
              <a:rPr lang="en-US" sz="1600"/>
              <a:t>S = [ana, michael, pilar]</a:t>
            </a:r>
          </a:p>
          <a:p>
            <a:pPr eaLnBrk="1" hangingPunct="1">
              <a:spcBef>
                <a:spcPct val="50000"/>
              </a:spcBef>
            </a:pPr>
            <a:r>
              <a:rPr lang="en-US" sz="1600"/>
              <a:t>?- findall(C-P, parent(P,C), L), keysort(L, S).</a:t>
            </a:r>
            <a:br>
              <a:rPr lang="en-US" sz="1600"/>
            </a:br>
            <a:r>
              <a:rPr lang="en-US" sz="1600"/>
              <a:t>L = [diego-michael, diego-ana, ana-pilar]</a:t>
            </a:r>
            <a:br>
              <a:rPr lang="en-US" sz="1600"/>
            </a:br>
            <a:r>
              <a:rPr lang="en-US" sz="1600"/>
              <a:t>S = [ana-pilar, diego-michael, diego-ana]</a:t>
            </a:r>
          </a:p>
        </p:txBody>
      </p:sp>
      <p:sp>
        <p:nvSpPr>
          <p:cNvPr id="65542" name="Text Box 7"/>
          <p:cNvSpPr txBox="1">
            <a:spLocks noChangeArrowheads="1"/>
          </p:cNvSpPr>
          <p:nvPr/>
        </p:nvSpPr>
        <p:spPr bwMode="auto">
          <a:xfrm>
            <a:off x="5943600" y="762000"/>
            <a:ext cx="2743200" cy="7397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parent(michael, diego).</a:t>
            </a:r>
            <a:br>
              <a:rPr lang="en-US" sz="1400"/>
            </a:br>
            <a:r>
              <a:rPr lang="en-US" sz="1400"/>
              <a:t>parent(ana, diego).</a:t>
            </a:r>
            <a:br>
              <a:rPr lang="en-US" sz="1400"/>
            </a:br>
            <a:r>
              <a:rPr lang="en-US" sz="1400"/>
              <a:t>parent(pilar, ana).</a:t>
            </a:r>
          </a:p>
        </p:txBody>
      </p:sp>
    </p:spTree>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4"/>
          <p:cNvSpPr txBox="1">
            <a:spLocks noChangeArrowheads="1"/>
          </p:cNvSpPr>
          <p:nvPr/>
        </p:nvSpPr>
        <p:spPr bwMode="auto">
          <a:xfrm>
            <a:off x="1524000" y="60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a:t>
            </a:r>
          </a:p>
        </p:txBody>
      </p:sp>
      <p:sp>
        <p:nvSpPr>
          <p:cNvPr id="64516" name="Text Box 5"/>
          <p:cNvSpPr txBox="1">
            <a:spLocks noChangeArrowheads="1"/>
          </p:cNvSpPr>
          <p:nvPr/>
        </p:nvSpPr>
        <p:spPr bwMode="auto">
          <a:xfrm>
            <a:off x="1219200" y="1600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b</a:t>
            </a:r>
          </a:p>
        </p:txBody>
      </p:sp>
      <p:sp>
        <p:nvSpPr>
          <p:cNvPr id="64517" name="Text Box 6"/>
          <p:cNvSpPr txBox="1">
            <a:spLocks noChangeArrowheads="1"/>
          </p:cNvSpPr>
          <p:nvPr/>
        </p:nvSpPr>
        <p:spPr bwMode="auto">
          <a:xfrm>
            <a:off x="2209800" y="1447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t>
            </a:r>
          </a:p>
        </p:txBody>
      </p:sp>
      <p:sp>
        <p:nvSpPr>
          <p:cNvPr id="64518" name="Text Box 7"/>
          <p:cNvSpPr txBox="1">
            <a:spLocks noChangeArrowheads="1"/>
          </p:cNvSpPr>
          <p:nvPr/>
        </p:nvSpPr>
        <p:spPr bwMode="auto">
          <a:xfrm>
            <a:off x="2057400" y="243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a:t>
            </a:r>
          </a:p>
        </p:txBody>
      </p:sp>
      <p:sp>
        <p:nvSpPr>
          <p:cNvPr id="64519" name="Text Box 8"/>
          <p:cNvSpPr txBox="1">
            <a:spLocks noChangeArrowheads="1"/>
          </p:cNvSpPr>
          <p:nvPr/>
        </p:nvSpPr>
        <p:spPr bwMode="auto">
          <a:xfrm>
            <a:off x="454025" y="2474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a:t>
            </a:r>
          </a:p>
        </p:txBody>
      </p:sp>
      <p:sp>
        <p:nvSpPr>
          <p:cNvPr id="64520" name="Text Box 9"/>
          <p:cNvSpPr txBox="1">
            <a:spLocks noChangeArrowheads="1"/>
          </p:cNvSpPr>
          <p:nvPr/>
        </p:nvSpPr>
        <p:spPr bwMode="auto">
          <a:xfrm>
            <a:off x="1247775" y="3236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a:t>
            </a:r>
          </a:p>
        </p:txBody>
      </p:sp>
      <p:sp>
        <p:nvSpPr>
          <p:cNvPr id="64521" name="Text Box 10"/>
          <p:cNvSpPr txBox="1">
            <a:spLocks noChangeArrowheads="1"/>
          </p:cNvSpPr>
          <p:nvPr/>
        </p:nvSpPr>
        <p:spPr bwMode="auto">
          <a:xfrm>
            <a:off x="2816225" y="2932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g</a:t>
            </a:r>
          </a:p>
        </p:txBody>
      </p:sp>
      <p:sp>
        <p:nvSpPr>
          <p:cNvPr id="64522" name="Line 11"/>
          <p:cNvSpPr>
            <a:spLocks noChangeShapeType="1"/>
          </p:cNvSpPr>
          <p:nvPr/>
        </p:nvSpPr>
        <p:spPr bwMode="auto">
          <a:xfrm flipH="1">
            <a:off x="1447800" y="914400"/>
            <a:ext cx="304800" cy="762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3" name="Line 12"/>
          <p:cNvSpPr>
            <a:spLocks noChangeShapeType="1"/>
          </p:cNvSpPr>
          <p:nvPr/>
        </p:nvSpPr>
        <p:spPr bwMode="auto">
          <a:xfrm>
            <a:off x="1905000" y="990600"/>
            <a:ext cx="3810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4" name="Line 13"/>
          <p:cNvSpPr>
            <a:spLocks noChangeShapeType="1"/>
          </p:cNvSpPr>
          <p:nvPr/>
        </p:nvSpPr>
        <p:spPr bwMode="auto">
          <a:xfrm flipH="1">
            <a:off x="685800" y="1905000"/>
            <a:ext cx="609600" cy="685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5" name="Line 14"/>
          <p:cNvSpPr>
            <a:spLocks noChangeShapeType="1"/>
          </p:cNvSpPr>
          <p:nvPr/>
        </p:nvSpPr>
        <p:spPr bwMode="auto">
          <a:xfrm>
            <a:off x="1524000" y="1905000"/>
            <a:ext cx="60960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6" name="Line 15"/>
          <p:cNvSpPr>
            <a:spLocks noChangeShapeType="1"/>
          </p:cNvSpPr>
          <p:nvPr/>
        </p:nvSpPr>
        <p:spPr bwMode="auto">
          <a:xfrm flipH="1">
            <a:off x="2209800" y="1828800"/>
            <a:ext cx="15240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7" name="Line 16"/>
          <p:cNvSpPr>
            <a:spLocks noChangeShapeType="1"/>
          </p:cNvSpPr>
          <p:nvPr/>
        </p:nvSpPr>
        <p:spPr bwMode="auto">
          <a:xfrm>
            <a:off x="1371600" y="1981200"/>
            <a:ext cx="0" cy="1219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8" name="Line 17"/>
          <p:cNvSpPr>
            <a:spLocks noChangeShapeType="1"/>
          </p:cNvSpPr>
          <p:nvPr/>
        </p:nvSpPr>
        <p:spPr bwMode="auto">
          <a:xfrm>
            <a:off x="685800" y="2819400"/>
            <a:ext cx="5334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29" name="Line 18"/>
          <p:cNvSpPr>
            <a:spLocks noChangeShapeType="1"/>
          </p:cNvSpPr>
          <p:nvPr/>
        </p:nvSpPr>
        <p:spPr bwMode="auto">
          <a:xfrm>
            <a:off x="2286000" y="2743200"/>
            <a:ext cx="5334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4530" name="Text Box 19"/>
          <p:cNvSpPr txBox="1">
            <a:spLocks noChangeArrowheads="1"/>
          </p:cNvSpPr>
          <p:nvPr/>
        </p:nvSpPr>
        <p:spPr bwMode="auto">
          <a:xfrm>
            <a:off x="457200" y="3962400"/>
            <a:ext cx="1219200" cy="22987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p(a,b).</a:t>
            </a:r>
            <a:br>
              <a:rPr lang="en-US"/>
            </a:br>
            <a:r>
              <a:rPr lang="en-US"/>
              <a:t>p(a,c).</a:t>
            </a:r>
            <a:br>
              <a:rPr lang="en-US"/>
            </a:br>
            <a:r>
              <a:rPr lang="en-US"/>
              <a:t>p(b,e).</a:t>
            </a:r>
            <a:br>
              <a:rPr lang="en-US"/>
            </a:br>
            <a:r>
              <a:rPr lang="en-US"/>
              <a:t>p(b,f).</a:t>
            </a:r>
            <a:br>
              <a:rPr lang="en-US"/>
            </a:br>
            <a:r>
              <a:rPr lang="en-US"/>
              <a:t>p(b,d).</a:t>
            </a:r>
            <a:br>
              <a:rPr lang="en-US"/>
            </a:br>
            <a:r>
              <a:rPr lang="en-US"/>
              <a:t>p(c,d).</a:t>
            </a:r>
            <a:br>
              <a:rPr lang="en-US"/>
            </a:br>
            <a:r>
              <a:rPr lang="en-US"/>
              <a:t>p(d,g).</a:t>
            </a:r>
            <a:br>
              <a:rPr lang="en-US"/>
            </a:br>
            <a:r>
              <a:rPr lang="en-US"/>
              <a:t>p(e,f).</a:t>
            </a:r>
          </a:p>
        </p:txBody>
      </p:sp>
      <p:sp>
        <p:nvSpPr>
          <p:cNvPr id="64531" name="Text Box 21"/>
          <p:cNvSpPr txBox="1">
            <a:spLocks noChangeArrowheads="1"/>
          </p:cNvSpPr>
          <p:nvPr/>
        </p:nvSpPr>
        <p:spPr bwMode="auto">
          <a:xfrm>
            <a:off x="4624388" y="457200"/>
            <a:ext cx="25733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Get the Path</a:t>
            </a:r>
          </a:p>
          <a:p>
            <a:pPr algn="ctr" eaLnBrk="1" hangingPunct="1">
              <a:spcBef>
                <a:spcPct val="50000"/>
              </a:spcBef>
            </a:pPr>
            <a:r>
              <a:rPr lang="en-US" sz="3200" b="1"/>
              <a:t>No Loops</a:t>
            </a:r>
          </a:p>
        </p:txBody>
      </p:sp>
      <p:sp>
        <p:nvSpPr>
          <p:cNvPr id="64532" name="Text Box 22"/>
          <p:cNvSpPr txBox="1">
            <a:spLocks noChangeArrowheads="1"/>
          </p:cNvSpPr>
          <p:nvPr/>
        </p:nvSpPr>
        <p:spPr bwMode="auto">
          <a:xfrm>
            <a:off x="3733800" y="2286000"/>
            <a:ext cx="4648200" cy="3554819"/>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path(X,Y,P) :-</a:t>
            </a:r>
            <a:br>
              <a:rPr lang="en-US"/>
            </a:br>
            <a:r>
              <a:rPr lang="en-US"/>
              <a:t>   path(X,Y,[X</a:t>
            </a:r>
            <a:r>
              <a:rPr lang="en-US" smtClean="0"/>
              <a:t>],R),</a:t>
            </a:r>
            <a:br>
              <a:rPr lang="en-US" smtClean="0"/>
            </a:br>
            <a:r>
              <a:rPr lang="en-US" smtClean="0"/>
              <a:t>   reverse(R, P).</a:t>
            </a:r>
          </a:p>
          <a:p>
            <a:pPr eaLnBrk="1" hangingPunct="1">
              <a:spcBef>
                <a:spcPct val="50000"/>
              </a:spcBef>
            </a:pPr>
            <a:endParaRPr lang="en-US"/>
          </a:p>
          <a:p>
            <a:r>
              <a:rPr lang="en-US"/>
              <a:t>path(X,Y,SoFar</a:t>
            </a:r>
            <a:r>
              <a:rPr lang="en-US" smtClean="0"/>
              <a:t>,[Y|SoFar]) </a:t>
            </a:r>
            <a:r>
              <a:rPr lang="en-US"/>
              <a:t>:-</a:t>
            </a:r>
          </a:p>
          <a:p>
            <a:r>
              <a:rPr lang="en-US"/>
              <a:t>   r(X,Y),</a:t>
            </a:r>
          </a:p>
          <a:p>
            <a:r>
              <a:rPr lang="en-US"/>
              <a:t>   not member(Y,SoFar</a:t>
            </a:r>
            <a:r>
              <a:rPr lang="en-US" smtClean="0"/>
              <a:t>).</a:t>
            </a:r>
            <a:br>
              <a:rPr lang="en-US" smtClean="0"/>
            </a:br>
            <a:r>
              <a:rPr lang="en-US" smtClean="0"/>
              <a:t>path(X</a:t>
            </a:r>
            <a:r>
              <a:rPr lang="en-US"/>
              <a:t>, Z, SoFar, P) :-</a:t>
            </a:r>
          </a:p>
          <a:p>
            <a:r>
              <a:rPr lang="en-US"/>
              <a:t>   r(X, Y</a:t>
            </a:r>
            <a:r>
              <a:rPr lang="en-US" smtClean="0"/>
              <a:t>),</a:t>
            </a:r>
            <a:br>
              <a:rPr lang="en-US" smtClean="0"/>
            </a:br>
            <a:r>
              <a:rPr lang="en-US" smtClean="0"/>
              <a:t>   Y \= Z,</a:t>
            </a:r>
            <a:endParaRPr lang="en-US"/>
          </a:p>
          <a:p>
            <a:r>
              <a:rPr lang="en-US"/>
              <a:t>   not member(Y, SoFar),</a:t>
            </a:r>
          </a:p>
          <a:p>
            <a:r>
              <a:rPr lang="en-US"/>
              <a:t>   path(Y, Z, [Y|SoFar], P).</a:t>
            </a:r>
          </a:p>
        </p:txBody>
      </p:sp>
      <p:sp>
        <p:nvSpPr>
          <p:cNvPr id="64533" name="Text Box 24"/>
          <p:cNvSpPr txBox="1">
            <a:spLocks noChangeArrowheads="1"/>
          </p:cNvSpPr>
          <p:nvPr/>
        </p:nvSpPr>
        <p:spPr bwMode="auto">
          <a:xfrm>
            <a:off x="1905000" y="3962400"/>
            <a:ext cx="1600200" cy="12001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r(A,B) :-</a:t>
            </a:r>
            <a:br>
              <a:rPr lang="en-US"/>
            </a:br>
            <a:r>
              <a:rPr lang="en-US"/>
              <a:t>   p(A,B).</a:t>
            </a:r>
            <a:br>
              <a:rPr lang="en-US"/>
            </a:br>
            <a:r>
              <a:rPr lang="en-US"/>
              <a:t>r(A,B) :-</a:t>
            </a:r>
            <a:br>
              <a:rPr lang="en-US"/>
            </a:br>
            <a:r>
              <a:rPr lang="en-US"/>
              <a:t>   p(B,A).</a:t>
            </a:r>
          </a:p>
        </p:txBody>
      </p:sp>
    </p:spTree>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r>
              <a:rPr lang="en-US" smtClean="0"/>
              <a:t/>
            </a:r>
            <a:br>
              <a:rPr lang="en-US" smtClean="0"/>
            </a:br>
            <a:r>
              <a:rPr lang="en-US" smtClean="0"/>
              <a:t>#10 List Uses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667" y="228600"/>
            <a:ext cx="8229600" cy="792162"/>
          </a:xfrm>
        </p:spPr>
        <p:txBody>
          <a:bodyPr/>
          <a:lstStyle/>
          <a:p>
            <a:r>
              <a:rPr lang="en-US" sz="3600" smtClean="0"/>
              <a:t>Modules</a:t>
            </a:r>
            <a:endParaRPr lang="en-US" sz="3600"/>
          </a:p>
        </p:txBody>
      </p:sp>
      <p:sp>
        <p:nvSpPr>
          <p:cNvPr id="3" name="Content Placeholder 2"/>
          <p:cNvSpPr>
            <a:spLocks noGrp="1"/>
          </p:cNvSpPr>
          <p:nvPr>
            <p:ph idx="1"/>
          </p:nvPr>
        </p:nvSpPr>
        <p:spPr>
          <a:xfrm>
            <a:off x="457200" y="1028700"/>
            <a:ext cx="4038600" cy="5105400"/>
          </a:xfrm>
        </p:spPr>
        <p:txBody>
          <a:bodyPr/>
          <a:lstStyle/>
          <a:p>
            <a:r>
              <a:rPr lang="en-US" sz="1800" smtClean="0"/>
              <a:t>Directives are executed when a file is consulted (interpreted) or loaded (compiled).</a:t>
            </a:r>
          </a:p>
          <a:p>
            <a:r>
              <a:rPr lang="en-US" sz="1800" smtClean="0"/>
              <a:t>Many directives for each Prolog.</a:t>
            </a:r>
          </a:p>
          <a:p>
            <a:endParaRPr lang="en-US" sz="1800" smtClean="0"/>
          </a:p>
          <a:p>
            <a:r>
              <a:rPr lang="en-US" sz="1800" smtClean="0"/>
              <a:t>Modules isolate portions of code.</a:t>
            </a:r>
          </a:p>
          <a:p>
            <a:r>
              <a:rPr lang="en-US" sz="1800" smtClean="0"/>
              <a:t>Libraries of predicates are in modules.</a:t>
            </a:r>
          </a:p>
          <a:p>
            <a:r>
              <a:rPr lang="en-US" sz="1800" smtClean="0"/>
              <a:t>Many libraries for each Prolog, but most all have a list library.</a:t>
            </a:r>
          </a:p>
          <a:p>
            <a:r>
              <a:rPr lang="en-US" sz="1800" smtClean="0"/>
              <a:t>They are loaded with directives.</a:t>
            </a:r>
          </a:p>
          <a:p>
            <a:r>
              <a:rPr lang="en-US" sz="1800" smtClean="0"/>
              <a:t>predicate names are brought into the namespace with import.</a:t>
            </a:r>
          </a:p>
          <a:p>
            <a:r>
              <a:rPr lang="en-US" sz="1800"/>
              <a:t>Use </a:t>
            </a:r>
            <a:r>
              <a:rPr lang="en-US" sz="1800" b="1"/>
              <a:t>Module:Predicate</a:t>
            </a:r>
            <a:r>
              <a:rPr lang="en-US" sz="1800"/>
              <a:t> to call module predicates without importing names</a:t>
            </a:r>
          </a:p>
          <a:p>
            <a:endParaRPr lang="en-US" sz="1800" smtClean="0"/>
          </a:p>
        </p:txBody>
      </p:sp>
      <p:sp>
        <p:nvSpPr>
          <p:cNvPr id="5" name="TextBox 4"/>
          <p:cNvSpPr txBox="1"/>
          <p:nvPr/>
        </p:nvSpPr>
        <p:spPr>
          <a:xfrm>
            <a:off x="4876800" y="1066800"/>
            <a:ext cx="3733800" cy="2062103"/>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pt-BR" sz="1600" smtClean="0"/>
              <a:t>:- ensure_loaded(list).</a:t>
            </a:r>
          </a:p>
          <a:p>
            <a:endParaRPr lang="pt-BR" sz="1600"/>
          </a:p>
          <a:p>
            <a:r>
              <a:rPr lang="pt-BR" sz="1600" smtClean="0"/>
              <a:t>common(L1, L2, X) :-</a:t>
            </a:r>
            <a:br>
              <a:rPr lang="pt-BR" sz="1600" smtClean="0"/>
            </a:br>
            <a:r>
              <a:rPr lang="pt-BR" sz="1600" smtClean="0"/>
              <a:t>   list:member(X, L1),</a:t>
            </a:r>
            <a:br>
              <a:rPr lang="pt-BR" sz="1600" smtClean="0"/>
            </a:br>
            <a:r>
              <a:rPr lang="pt-BR" sz="1600" smtClean="0"/>
              <a:t>   list:member(X, L2).</a:t>
            </a:r>
          </a:p>
          <a:p>
            <a:endParaRPr lang="pt-BR" sz="1600"/>
          </a:p>
          <a:p>
            <a:r>
              <a:rPr lang="pt-BR" sz="1600" smtClean="0"/>
              <a:t>intersection(L1, L2, Z) :-</a:t>
            </a:r>
          </a:p>
          <a:p>
            <a:r>
              <a:rPr lang="pt-BR" sz="1600"/>
              <a:t> </a:t>
            </a:r>
            <a:r>
              <a:rPr lang="pt-BR" sz="1600" smtClean="0"/>
              <a:t>  findall(X, common(L1,L2,X), Z).</a:t>
            </a:r>
          </a:p>
        </p:txBody>
      </p:sp>
      <p:sp>
        <p:nvSpPr>
          <p:cNvPr id="6" name="TextBox 5"/>
          <p:cNvSpPr txBox="1"/>
          <p:nvPr/>
        </p:nvSpPr>
        <p:spPr>
          <a:xfrm>
            <a:off x="4874664" y="3581400"/>
            <a:ext cx="3733800" cy="2308324"/>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pt-BR" sz="1600" smtClean="0"/>
              <a:t>:- ensure_loaded(list).</a:t>
            </a:r>
          </a:p>
          <a:p>
            <a:r>
              <a:rPr lang="pt-BR" sz="1600" smtClean="0"/>
              <a:t>:- import(list).</a:t>
            </a:r>
          </a:p>
          <a:p>
            <a:endParaRPr lang="pt-BR" sz="1600"/>
          </a:p>
          <a:p>
            <a:r>
              <a:rPr lang="pt-BR" sz="1600" smtClean="0"/>
              <a:t>common(L1, L2, X) :-</a:t>
            </a:r>
            <a:br>
              <a:rPr lang="pt-BR" sz="1600" smtClean="0"/>
            </a:br>
            <a:r>
              <a:rPr lang="pt-BR" sz="1600" smtClean="0"/>
              <a:t>   member(X, L1),</a:t>
            </a:r>
            <a:br>
              <a:rPr lang="pt-BR" sz="1600" smtClean="0"/>
            </a:br>
            <a:r>
              <a:rPr lang="pt-BR" sz="1600" smtClean="0"/>
              <a:t>   member(X, L2).</a:t>
            </a:r>
          </a:p>
          <a:p>
            <a:endParaRPr lang="pt-BR" sz="1600"/>
          </a:p>
          <a:p>
            <a:r>
              <a:rPr lang="pt-BR" sz="1600" smtClean="0"/>
              <a:t>intersection(L1, L2, Z) :-</a:t>
            </a:r>
          </a:p>
          <a:p>
            <a:r>
              <a:rPr lang="pt-BR" sz="1600"/>
              <a:t> </a:t>
            </a:r>
            <a:r>
              <a:rPr lang="pt-BR" sz="1600" smtClean="0"/>
              <a:t>  findall(X, common(L1,L2,X), Z).</a:t>
            </a:r>
          </a:p>
        </p:txBody>
      </p:sp>
    </p:spTree>
    <p:extLst>
      <p:ext uri="{BB962C8B-B14F-4D97-AF65-F5344CB8AC3E}">
        <p14:creationId xmlns:p14="http://schemas.microsoft.com/office/powerpoint/2010/main" val="37058731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 and If-then-else</a:t>
            </a:r>
            <a:endParaRPr lang="en-US"/>
          </a:p>
        </p:txBody>
      </p:sp>
      <p:sp>
        <p:nvSpPr>
          <p:cNvPr id="4" name="Content Placeholder 3"/>
          <p:cNvSpPr>
            <a:spLocks noGrp="1"/>
          </p:cNvSpPr>
          <p:nvPr>
            <p:ph sz="half" idx="1"/>
          </p:nvPr>
        </p:nvSpPr>
        <p:spPr>
          <a:xfrm>
            <a:off x="533400" y="1371600"/>
            <a:ext cx="3581400" cy="1447800"/>
          </a:xfrm>
        </p:spPr>
        <p:txBody>
          <a:bodyPr/>
          <a:lstStyle/>
          <a:p>
            <a:pPr marL="0" indent="0">
              <a:buNone/>
            </a:pPr>
            <a:r>
              <a:rPr lang="en-US" sz="2000" smtClean="0"/>
              <a:t>'Or' is represented by ;</a:t>
            </a:r>
          </a:p>
          <a:p>
            <a:pPr marL="0" indent="0">
              <a:buNone/>
            </a:pPr>
            <a:r>
              <a:rPr lang="en-US" sz="2000" smtClean="0"/>
              <a:t>It has a higher precedence than 'and' (,) so must be in ()s if with other goals.</a:t>
            </a:r>
          </a:p>
        </p:txBody>
      </p:sp>
      <p:sp>
        <p:nvSpPr>
          <p:cNvPr id="5" name="Content Placeholder 4"/>
          <p:cNvSpPr>
            <a:spLocks noGrp="1"/>
          </p:cNvSpPr>
          <p:nvPr>
            <p:ph sz="half" idx="2"/>
          </p:nvPr>
        </p:nvSpPr>
        <p:spPr>
          <a:xfrm>
            <a:off x="4495800" y="1371601"/>
            <a:ext cx="4038600" cy="990599"/>
          </a:xfrm>
        </p:spPr>
        <p:txBody>
          <a:bodyPr/>
          <a:lstStyle/>
          <a:p>
            <a:pPr marL="0" indent="0">
              <a:buNone/>
            </a:pPr>
            <a:r>
              <a:rPr lang="en-US" sz="2000" smtClean="0"/>
              <a:t>If then else can be:</a:t>
            </a:r>
          </a:p>
          <a:p>
            <a:pPr marL="0" indent="0">
              <a:buNone/>
            </a:pPr>
            <a:r>
              <a:rPr lang="en-US" sz="2000" smtClean="0"/>
              <a:t>( IF -&gt; THEN ; ELSE )</a:t>
            </a:r>
            <a:endParaRPr lang="en-US" sz="2000"/>
          </a:p>
        </p:txBody>
      </p:sp>
      <p:sp>
        <p:nvSpPr>
          <p:cNvPr id="6" name="TextBox 5"/>
          <p:cNvSpPr txBox="1"/>
          <p:nvPr/>
        </p:nvSpPr>
        <p:spPr>
          <a:xfrm>
            <a:off x="551204" y="2895600"/>
            <a:ext cx="3266920" cy="1200329"/>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mtClean="0"/>
              <a:t>mother(ana, diego).</a:t>
            </a:r>
          </a:p>
          <a:p>
            <a:r>
              <a:rPr lang="en-US" smtClean="0"/>
              <a:t>father(michael, diego).</a:t>
            </a:r>
          </a:p>
          <a:p>
            <a:r>
              <a:rPr lang="en-US" smtClean="0"/>
              <a:t>parent(X, Y) :-</a:t>
            </a:r>
            <a:br>
              <a:rPr lang="en-US" smtClean="0"/>
            </a:br>
            <a:r>
              <a:rPr lang="en-US" smtClean="0"/>
              <a:t>   (mother(X, Y) ; father(X, Y)).</a:t>
            </a:r>
          </a:p>
        </p:txBody>
      </p:sp>
      <p:sp>
        <p:nvSpPr>
          <p:cNvPr id="7" name="TextBox 6"/>
          <p:cNvSpPr txBox="1"/>
          <p:nvPr/>
        </p:nvSpPr>
        <p:spPr>
          <a:xfrm>
            <a:off x="663930" y="4390676"/>
            <a:ext cx="2913403" cy="646331"/>
          </a:xfrm>
          <a:prstGeom prst="rect">
            <a:avLst/>
          </a:prstGeom>
          <a:noFill/>
        </p:spPr>
        <p:txBody>
          <a:bodyPr wrap="square" rtlCol="0">
            <a:spAutoFit/>
          </a:bodyPr>
          <a:lstStyle/>
          <a:p>
            <a:r>
              <a:rPr lang="en-US" smtClean="0"/>
              <a:t>But isn't always necessary because:</a:t>
            </a:r>
            <a:endParaRPr lang="en-US"/>
          </a:p>
        </p:txBody>
      </p:sp>
      <p:sp>
        <p:nvSpPr>
          <p:cNvPr id="8" name="TextBox 7"/>
          <p:cNvSpPr txBox="1"/>
          <p:nvPr/>
        </p:nvSpPr>
        <p:spPr>
          <a:xfrm>
            <a:off x="560462" y="5181600"/>
            <a:ext cx="3061736" cy="646331"/>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mtClean="0"/>
              <a:t>parent(X, Y) :- mother(X, Y).</a:t>
            </a:r>
            <a:br>
              <a:rPr lang="en-US" smtClean="0"/>
            </a:br>
            <a:r>
              <a:rPr lang="en-US" smtClean="0"/>
              <a:t>parent(X, Y) :- father(X, Y).</a:t>
            </a:r>
          </a:p>
        </p:txBody>
      </p:sp>
      <p:sp>
        <p:nvSpPr>
          <p:cNvPr id="9" name="TextBox 8"/>
          <p:cNvSpPr txBox="1"/>
          <p:nvPr/>
        </p:nvSpPr>
        <p:spPr>
          <a:xfrm>
            <a:off x="5029200" y="2209800"/>
            <a:ext cx="2518638" cy="1754326"/>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mtClean="0"/>
              <a:t>male(michael).</a:t>
            </a:r>
          </a:p>
          <a:p>
            <a:r>
              <a:rPr lang="en-US" smtClean="0"/>
              <a:t>female(ana).</a:t>
            </a:r>
          </a:p>
          <a:p>
            <a:r>
              <a:rPr lang="en-US" smtClean="0"/>
              <a:t>gender(Person, MF) :- </a:t>
            </a:r>
            <a:br>
              <a:rPr lang="en-US" smtClean="0"/>
            </a:br>
            <a:r>
              <a:rPr lang="en-US" smtClean="0"/>
              <a:t>  (male(Person) -&gt;</a:t>
            </a:r>
            <a:br>
              <a:rPr lang="en-US" smtClean="0"/>
            </a:br>
            <a:r>
              <a:rPr lang="en-US" smtClean="0"/>
              <a:t>       MF = male ;</a:t>
            </a:r>
            <a:br>
              <a:rPr lang="en-US" smtClean="0"/>
            </a:br>
            <a:r>
              <a:rPr lang="en-US" smtClean="0"/>
              <a:t>       MF = female ).</a:t>
            </a:r>
          </a:p>
        </p:txBody>
      </p:sp>
      <p:sp>
        <p:nvSpPr>
          <p:cNvPr id="11" name="TextBox 10"/>
          <p:cNvSpPr txBox="1"/>
          <p:nvPr/>
        </p:nvSpPr>
        <p:spPr>
          <a:xfrm>
            <a:off x="4343400" y="4111158"/>
            <a:ext cx="4142821" cy="646331"/>
          </a:xfrm>
          <a:prstGeom prst="rect">
            <a:avLst/>
          </a:prstGeom>
          <a:noFill/>
        </p:spPr>
        <p:txBody>
          <a:bodyPr wrap="square" rtlCol="0">
            <a:spAutoFit/>
          </a:bodyPr>
          <a:lstStyle/>
          <a:p>
            <a:r>
              <a:rPr lang="en-US" smtClean="0"/>
              <a:t>Best to use sparingly, makes code hard to read.  This is better:</a:t>
            </a:r>
            <a:endParaRPr lang="en-US"/>
          </a:p>
        </p:txBody>
      </p:sp>
      <p:sp>
        <p:nvSpPr>
          <p:cNvPr id="12" name="TextBox 11"/>
          <p:cNvSpPr txBox="1"/>
          <p:nvPr/>
        </p:nvSpPr>
        <p:spPr>
          <a:xfrm>
            <a:off x="5029200" y="4757489"/>
            <a:ext cx="2685351" cy="923330"/>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mtClean="0"/>
              <a:t>gender(Person, male) :- </a:t>
            </a:r>
            <a:br>
              <a:rPr lang="en-US" smtClean="0"/>
            </a:br>
            <a:r>
              <a:rPr lang="en-US" smtClean="0"/>
              <a:t>   male(Person), !.</a:t>
            </a:r>
          </a:p>
          <a:p>
            <a:r>
              <a:rPr lang="en-US" smtClean="0"/>
              <a:t>gender(Person, female).</a:t>
            </a:r>
          </a:p>
        </p:txBody>
      </p:sp>
    </p:spTree>
    <p:extLst>
      <p:ext uri="{BB962C8B-B14F-4D97-AF65-F5344CB8AC3E}">
        <p14:creationId xmlns:p14="http://schemas.microsoft.com/office/powerpoint/2010/main" val="351383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Performance</a:t>
            </a:r>
            <a:endParaRPr lang="en-US"/>
          </a:p>
        </p:txBody>
      </p:sp>
      <p:sp>
        <p:nvSpPr>
          <p:cNvPr id="5" name="Content Placeholder 4"/>
          <p:cNvSpPr>
            <a:spLocks noGrp="1"/>
          </p:cNvSpPr>
          <p:nvPr>
            <p:ph idx="1"/>
          </p:nvPr>
        </p:nvSpPr>
        <p:spPr>
          <a:xfrm>
            <a:off x="762000" y="1143000"/>
            <a:ext cx="7239000" cy="4876800"/>
          </a:xfrm>
        </p:spPr>
        <p:txBody>
          <a:bodyPr/>
          <a:lstStyle/>
          <a:p>
            <a:pPr marL="0" indent="0">
              <a:buNone/>
            </a:pPr>
            <a:r>
              <a:rPr lang="en-US" sz="2400"/>
              <a:t>F</a:t>
            </a:r>
            <a:r>
              <a:rPr lang="en-US" sz="2400" smtClean="0"/>
              <a:t>irst argument indexing</a:t>
            </a:r>
          </a:p>
          <a:p>
            <a:pPr marL="0" indent="0">
              <a:buNone/>
            </a:pPr>
            <a:endParaRPr lang="en-US" sz="2400"/>
          </a:p>
          <a:p>
            <a:pPr marL="0" indent="0">
              <a:buNone/>
            </a:pPr>
            <a:r>
              <a:rPr lang="en-US" sz="2400" smtClean="0"/>
              <a:t>The compiler indexes on the first argument, so</a:t>
            </a:r>
          </a:p>
          <a:p>
            <a:pPr marL="0" indent="0">
              <a:buNone/>
            </a:pPr>
            <a:r>
              <a:rPr lang="en-US" sz="2400" b="1" smtClean="0"/>
              <a:t>parent(michael, diego)</a:t>
            </a:r>
          </a:p>
          <a:p>
            <a:pPr marL="0" indent="0">
              <a:buNone/>
            </a:pPr>
            <a:r>
              <a:rPr lang="en-US" sz="2400" smtClean="0"/>
              <a:t>will be faster with the first argument bound.</a:t>
            </a:r>
          </a:p>
          <a:p>
            <a:pPr marL="0" indent="0">
              <a:buNone/>
            </a:pPr>
            <a:r>
              <a:rPr lang="en-US" sz="2400" smtClean="0"/>
              <a:t>?- parent(X, diego).       % slower</a:t>
            </a:r>
            <a:br>
              <a:rPr lang="en-US" sz="2400" smtClean="0"/>
            </a:br>
            <a:r>
              <a:rPr lang="en-US" sz="2400" smtClean="0"/>
              <a:t>?- parent(michael, X).   % faster</a:t>
            </a:r>
          </a:p>
          <a:p>
            <a:pPr marL="0" indent="0">
              <a:buNone/>
            </a:pPr>
            <a:endParaRPr lang="en-US" sz="2400"/>
          </a:p>
          <a:p>
            <a:pPr marL="0" indent="0">
              <a:buNone/>
            </a:pPr>
            <a:r>
              <a:rPr lang="en-US" sz="2400" smtClean="0"/>
              <a:t>Various other indexing/sorting options are available for the dynamic database as well.  See documentation.</a:t>
            </a:r>
          </a:p>
        </p:txBody>
      </p:sp>
    </p:spTree>
    <p:extLst>
      <p:ext uri="{BB962C8B-B14F-4D97-AF65-F5344CB8AC3E}">
        <p14:creationId xmlns:p14="http://schemas.microsoft.com/office/powerpoint/2010/main" val="48630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r>
              <a:rPr lang="en-US" sz="3600" b="1" smtClean="0"/>
              <a:t>Benefits of Virtual Machine / Engine</a:t>
            </a:r>
          </a:p>
        </p:txBody>
      </p:sp>
      <p:sp>
        <p:nvSpPr>
          <p:cNvPr id="13315" name="Content Placeholder 4"/>
          <p:cNvSpPr>
            <a:spLocks noGrp="1"/>
          </p:cNvSpPr>
          <p:nvPr>
            <p:ph idx="1"/>
          </p:nvPr>
        </p:nvSpPr>
        <p:spPr>
          <a:xfrm>
            <a:off x="762000" y="1524000"/>
            <a:ext cx="7086600" cy="3886200"/>
          </a:xfrm>
        </p:spPr>
        <p:txBody>
          <a:bodyPr/>
          <a:lstStyle/>
          <a:p>
            <a:r>
              <a:rPr lang="en-US" sz="2400" smtClean="0"/>
              <a:t>The code more directly reflects the specification.</a:t>
            </a:r>
          </a:p>
          <a:p>
            <a:r>
              <a:rPr lang="en-US" sz="2400" smtClean="0"/>
              <a:t>Significantly less code is needed.</a:t>
            </a:r>
          </a:p>
          <a:p>
            <a:r>
              <a:rPr lang="en-US" sz="2400" smtClean="0"/>
              <a:t>The code is easier to write.</a:t>
            </a:r>
          </a:p>
          <a:p>
            <a:r>
              <a:rPr lang="en-US" sz="2400" smtClean="0"/>
              <a:t>The code is less buggy.</a:t>
            </a:r>
          </a:p>
          <a:p>
            <a:r>
              <a:rPr lang="en-US" sz="2400" smtClean="0"/>
              <a:t>The code is easier to maintain.</a:t>
            </a:r>
          </a:p>
          <a:p>
            <a:r>
              <a:rPr lang="en-US" sz="2400" smtClean="0"/>
              <a:t>The original rules can be "seen" in the code and often maintained directly by the domain experts.</a:t>
            </a:r>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Last Call Optimization</a:t>
            </a:r>
            <a:endParaRPr lang="en-US"/>
          </a:p>
        </p:txBody>
      </p:sp>
      <p:sp>
        <p:nvSpPr>
          <p:cNvPr id="5" name="Content Placeholder 4"/>
          <p:cNvSpPr>
            <a:spLocks noGrp="1"/>
          </p:cNvSpPr>
          <p:nvPr>
            <p:ph idx="1"/>
          </p:nvPr>
        </p:nvSpPr>
        <p:spPr>
          <a:xfrm>
            <a:off x="118929" y="2096363"/>
            <a:ext cx="1219200" cy="609600"/>
          </a:xfrm>
        </p:spPr>
        <p:txBody>
          <a:bodyPr/>
          <a:lstStyle/>
          <a:p>
            <a:pPr marL="0" indent="0">
              <a:buNone/>
            </a:pPr>
            <a:r>
              <a:rPr lang="en-US" sz="2800" smtClean="0"/>
              <a:t>Slow</a:t>
            </a:r>
            <a:endParaRPr lang="en-US" sz="2800"/>
          </a:p>
        </p:txBody>
      </p:sp>
      <p:sp>
        <p:nvSpPr>
          <p:cNvPr id="6" name="Content Placeholder 4"/>
          <p:cNvSpPr txBox="1">
            <a:spLocks/>
          </p:cNvSpPr>
          <p:nvPr/>
        </p:nvSpPr>
        <p:spPr bwMode="auto">
          <a:xfrm>
            <a:off x="152400" y="4648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2800" smtClean="0"/>
              <a:t>Fast</a:t>
            </a:r>
            <a:endParaRPr lang="en-US" sz="2800"/>
          </a:p>
        </p:txBody>
      </p:sp>
      <p:sp>
        <p:nvSpPr>
          <p:cNvPr id="7" name="TextBox 6"/>
          <p:cNvSpPr txBox="1"/>
          <p:nvPr/>
        </p:nvSpPr>
        <p:spPr>
          <a:xfrm>
            <a:off x="1600200" y="1524000"/>
            <a:ext cx="2018501" cy="1754326"/>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pt-BR" smtClean="0"/>
              <a:t>factorial(1, 1).</a:t>
            </a:r>
            <a:br>
              <a:rPr lang="pt-BR" smtClean="0"/>
            </a:br>
            <a:r>
              <a:rPr lang="pt-BR" smtClean="0"/>
              <a:t>factorial(N</a:t>
            </a:r>
            <a:r>
              <a:rPr lang="pt-BR"/>
              <a:t>, F) </a:t>
            </a:r>
            <a:r>
              <a:rPr lang="pt-BR" smtClean="0"/>
              <a:t>:-</a:t>
            </a:r>
            <a:br>
              <a:rPr lang="pt-BR" smtClean="0"/>
            </a:br>
            <a:r>
              <a:rPr lang="pt-BR" smtClean="0"/>
              <a:t>  N </a:t>
            </a:r>
            <a:r>
              <a:rPr lang="pt-BR"/>
              <a:t>&gt; </a:t>
            </a:r>
            <a:r>
              <a:rPr lang="pt-BR" smtClean="0"/>
              <a:t>1,</a:t>
            </a:r>
            <a:br>
              <a:rPr lang="pt-BR" smtClean="0"/>
            </a:br>
            <a:r>
              <a:rPr lang="pt-BR" smtClean="0"/>
              <a:t>  NN </a:t>
            </a:r>
            <a:r>
              <a:rPr lang="pt-BR"/>
              <a:t>is N - </a:t>
            </a:r>
            <a:r>
              <a:rPr lang="pt-BR" smtClean="0"/>
              <a:t>1,</a:t>
            </a:r>
            <a:br>
              <a:rPr lang="pt-BR" smtClean="0"/>
            </a:br>
            <a:r>
              <a:rPr lang="pt-BR" smtClean="0"/>
              <a:t>  factorial(NN,FF),</a:t>
            </a:r>
            <a:br>
              <a:rPr lang="pt-BR" smtClean="0"/>
            </a:br>
            <a:r>
              <a:rPr lang="pt-BR" smtClean="0"/>
              <a:t>  F </a:t>
            </a:r>
            <a:r>
              <a:rPr lang="pt-BR"/>
              <a:t>is N * FF.</a:t>
            </a:r>
            <a:endParaRPr lang="en-US"/>
          </a:p>
        </p:txBody>
      </p:sp>
      <p:sp>
        <p:nvSpPr>
          <p:cNvPr id="8" name="TextBox 7"/>
          <p:cNvSpPr txBox="1"/>
          <p:nvPr/>
        </p:nvSpPr>
        <p:spPr>
          <a:xfrm>
            <a:off x="1219200" y="3660338"/>
            <a:ext cx="2895600" cy="2585323"/>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pt-BR" smtClean="0"/>
              <a:t>factorial(N, F) :-</a:t>
            </a:r>
            <a:br>
              <a:rPr lang="pt-BR" smtClean="0"/>
            </a:br>
            <a:r>
              <a:rPr lang="pt-BR" smtClean="0"/>
              <a:t>   factorial(N, 1, F).</a:t>
            </a:r>
          </a:p>
          <a:p>
            <a:endParaRPr lang="pt-BR"/>
          </a:p>
          <a:p>
            <a:r>
              <a:rPr lang="pt-BR" smtClean="0"/>
              <a:t>factorial(1</a:t>
            </a:r>
            <a:r>
              <a:rPr lang="pt-BR"/>
              <a:t>, F, F</a:t>
            </a:r>
            <a:r>
              <a:rPr lang="pt-BR" smtClean="0"/>
              <a:t>).</a:t>
            </a:r>
            <a:br>
              <a:rPr lang="pt-BR" smtClean="0"/>
            </a:br>
            <a:r>
              <a:rPr lang="pt-BR" smtClean="0"/>
              <a:t>factorial(N</a:t>
            </a:r>
            <a:r>
              <a:rPr lang="pt-BR"/>
              <a:t>, </a:t>
            </a:r>
            <a:r>
              <a:rPr lang="pt-BR" smtClean="0"/>
              <a:t>SoFar, </a:t>
            </a:r>
            <a:r>
              <a:rPr lang="pt-BR"/>
              <a:t>F) </a:t>
            </a:r>
            <a:r>
              <a:rPr lang="pt-BR" smtClean="0"/>
              <a:t>:-</a:t>
            </a:r>
            <a:br>
              <a:rPr lang="pt-BR" smtClean="0"/>
            </a:br>
            <a:r>
              <a:rPr lang="pt-BR" smtClean="0"/>
              <a:t>   N </a:t>
            </a:r>
            <a:r>
              <a:rPr lang="pt-BR"/>
              <a:t>&gt; </a:t>
            </a:r>
            <a:r>
              <a:rPr lang="pt-BR" smtClean="0"/>
              <a:t>1,</a:t>
            </a:r>
            <a:br>
              <a:rPr lang="pt-BR" smtClean="0"/>
            </a:br>
            <a:r>
              <a:rPr lang="pt-BR" smtClean="0"/>
              <a:t>   SoFar2 </a:t>
            </a:r>
            <a:r>
              <a:rPr lang="pt-BR"/>
              <a:t>is </a:t>
            </a:r>
            <a:r>
              <a:rPr lang="pt-BR" smtClean="0"/>
              <a:t>SoFar </a:t>
            </a:r>
            <a:r>
              <a:rPr lang="pt-BR"/>
              <a:t>* </a:t>
            </a:r>
            <a:r>
              <a:rPr lang="pt-BR" smtClean="0"/>
              <a:t>N,</a:t>
            </a:r>
            <a:br>
              <a:rPr lang="pt-BR" smtClean="0"/>
            </a:br>
            <a:r>
              <a:rPr lang="pt-BR" smtClean="0"/>
              <a:t>   NN </a:t>
            </a:r>
            <a:r>
              <a:rPr lang="pt-BR"/>
              <a:t>is N - </a:t>
            </a:r>
            <a:r>
              <a:rPr lang="pt-BR" smtClean="0"/>
              <a:t>1,</a:t>
            </a:r>
            <a:br>
              <a:rPr lang="pt-BR" smtClean="0"/>
            </a:br>
            <a:r>
              <a:rPr lang="pt-BR" smtClean="0"/>
              <a:t>   factorial(NN</a:t>
            </a:r>
            <a:r>
              <a:rPr lang="pt-BR"/>
              <a:t>, </a:t>
            </a:r>
            <a:r>
              <a:rPr lang="pt-BR" smtClean="0"/>
              <a:t>SoFar2</a:t>
            </a:r>
            <a:r>
              <a:rPr lang="pt-BR"/>
              <a:t>, F).</a:t>
            </a:r>
            <a:endParaRPr lang="en-US"/>
          </a:p>
        </p:txBody>
      </p:sp>
      <p:sp>
        <p:nvSpPr>
          <p:cNvPr id="9" name="TextBox 8"/>
          <p:cNvSpPr txBox="1"/>
          <p:nvPr/>
        </p:nvSpPr>
        <p:spPr>
          <a:xfrm>
            <a:off x="5256797" y="1662499"/>
            <a:ext cx="2360646" cy="1477328"/>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pt-BR" smtClean="0"/>
              <a:t>reverse([], []) :-</a:t>
            </a:r>
            <a:br>
              <a:rPr lang="pt-BR" smtClean="0"/>
            </a:br>
            <a:r>
              <a:rPr lang="pt-BR" smtClean="0"/>
              <a:t>reverse([H|T], R) :-</a:t>
            </a:r>
            <a:br>
              <a:rPr lang="pt-BR" smtClean="0"/>
            </a:br>
            <a:r>
              <a:rPr lang="pt-BR" smtClean="0"/>
              <a:t>   reverse(T, RT),</a:t>
            </a:r>
            <a:br>
              <a:rPr lang="pt-BR" smtClean="0"/>
            </a:br>
            <a:r>
              <a:rPr lang="pt-BR" smtClean="0"/>
              <a:t>   append(RT, [H], R).</a:t>
            </a:r>
            <a:br>
              <a:rPr lang="pt-BR" smtClean="0"/>
            </a:br>
            <a:r>
              <a:rPr lang="pt-BR" smtClean="0"/>
              <a:t>  </a:t>
            </a:r>
            <a:endParaRPr lang="en-US"/>
          </a:p>
        </p:txBody>
      </p:sp>
      <p:sp>
        <p:nvSpPr>
          <p:cNvPr id="10" name="TextBox 9"/>
          <p:cNvSpPr txBox="1"/>
          <p:nvPr/>
        </p:nvSpPr>
        <p:spPr>
          <a:xfrm>
            <a:off x="4932558" y="3886200"/>
            <a:ext cx="3009123" cy="1754326"/>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a:t>reverse(X,Y) :-</a:t>
            </a:r>
          </a:p>
          <a:p>
            <a:r>
              <a:rPr lang="en-US"/>
              <a:t>  reverse(X, [], Y).</a:t>
            </a:r>
          </a:p>
          <a:p>
            <a:r>
              <a:rPr lang="en-US"/>
              <a:t>  </a:t>
            </a:r>
          </a:p>
          <a:p>
            <a:r>
              <a:rPr lang="en-US"/>
              <a:t>reverse([],Z,Z).</a:t>
            </a:r>
          </a:p>
          <a:p>
            <a:r>
              <a:rPr lang="en-US"/>
              <a:t>reverse([A|X], SoFar, Z) :-</a:t>
            </a:r>
          </a:p>
          <a:p>
            <a:r>
              <a:rPr lang="en-US"/>
              <a:t>  reverse(X, [A|SoFar], Z).</a:t>
            </a:r>
          </a:p>
        </p:txBody>
      </p:sp>
    </p:spTree>
    <p:extLst>
      <p:ext uri="{BB962C8B-B14F-4D97-AF65-F5344CB8AC3E}">
        <p14:creationId xmlns:p14="http://schemas.microsoft.com/office/powerpoint/2010/main" val="38301258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Performance</a:t>
            </a:r>
            <a:endParaRPr lang="en-US"/>
          </a:p>
        </p:txBody>
      </p:sp>
      <p:sp>
        <p:nvSpPr>
          <p:cNvPr id="5" name="Content Placeholder 4"/>
          <p:cNvSpPr>
            <a:spLocks noGrp="1"/>
          </p:cNvSpPr>
          <p:nvPr>
            <p:ph idx="1"/>
          </p:nvPr>
        </p:nvSpPr>
        <p:spPr>
          <a:xfrm>
            <a:off x="457200" y="1270174"/>
            <a:ext cx="7467600" cy="1015826"/>
          </a:xfrm>
        </p:spPr>
        <p:txBody>
          <a:bodyPr/>
          <a:lstStyle/>
          <a:p>
            <a:pPr marL="0" indent="0" algn="ctr">
              <a:buNone/>
            </a:pPr>
            <a:r>
              <a:rPr lang="en-US" sz="2400" smtClean="0"/>
              <a:t>ordering of arguments</a:t>
            </a:r>
          </a:p>
          <a:p>
            <a:pPr marL="0" indent="0" algn="ctr">
              <a:buNone/>
            </a:pPr>
            <a:r>
              <a:rPr lang="en-US" sz="2400" smtClean="0"/>
              <a:t>Optimize goals for bound arguments</a:t>
            </a:r>
          </a:p>
        </p:txBody>
      </p:sp>
      <p:sp>
        <p:nvSpPr>
          <p:cNvPr id="2" name="Rectangle 1"/>
          <p:cNvSpPr/>
          <p:nvPr/>
        </p:nvSpPr>
        <p:spPr>
          <a:xfrm>
            <a:off x="723900" y="2582665"/>
            <a:ext cx="3124200" cy="1200329"/>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 find a grandparent</a:t>
            </a:r>
          </a:p>
          <a:p>
            <a:r>
              <a:rPr lang="en-US" smtClean="0"/>
              <a:t>grandparent(GP, Child) :-</a:t>
            </a:r>
            <a:br>
              <a:rPr lang="en-US" smtClean="0"/>
            </a:br>
            <a:r>
              <a:rPr lang="en-US" smtClean="0"/>
              <a:t>   parent(P, Child),</a:t>
            </a:r>
            <a:br>
              <a:rPr lang="en-US" smtClean="0"/>
            </a:br>
            <a:r>
              <a:rPr lang="en-US" smtClean="0"/>
              <a:t>   parent(GP, P).</a:t>
            </a:r>
            <a:endParaRPr lang="en-US"/>
          </a:p>
        </p:txBody>
      </p:sp>
      <p:sp>
        <p:nvSpPr>
          <p:cNvPr id="6" name="Rectangle 5"/>
          <p:cNvSpPr/>
          <p:nvPr/>
        </p:nvSpPr>
        <p:spPr>
          <a:xfrm>
            <a:off x="762000" y="4419600"/>
            <a:ext cx="3124200" cy="1200329"/>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 find a grandchild</a:t>
            </a:r>
          </a:p>
          <a:p>
            <a:r>
              <a:rPr lang="en-US" smtClean="0"/>
              <a:t>grandchild(GP, Child) :-</a:t>
            </a:r>
            <a:br>
              <a:rPr lang="en-US" smtClean="0"/>
            </a:br>
            <a:r>
              <a:rPr lang="en-US" smtClean="0"/>
              <a:t>   parent(GP, P),</a:t>
            </a:r>
            <a:br>
              <a:rPr lang="en-US" smtClean="0"/>
            </a:br>
            <a:r>
              <a:rPr lang="en-US" smtClean="0"/>
              <a:t>   parent(P, Child).</a:t>
            </a:r>
            <a:endParaRPr lang="en-US"/>
          </a:p>
        </p:txBody>
      </p:sp>
      <p:sp>
        <p:nvSpPr>
          <p:cNvPr id="7" name="Content Placeholder 4"/>
          <p:cNvSpPr txBox="1">
            <a:spLocks/>
          </p:cNvSpPr>
          <p:nvPr/>
        </p:nvSpPr>
        <p:spPr bwMode="auto">
          <a:xfrm>
            <a:off x="4495800" y="2743200"/>
            <a:ext cx="4267200" cy="5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FontTx/>
              <a:buNone/>
            </a:pPr>
            <a:r>
              <a:rPr lang="en-US" sz="2400" smtClean="0"/>
              <a:t>or one predicate for both</a:t>
            </a:r>
          </a:p>
        </p:txBody>
      </p:sp>
      <p:sp>
        <p:nvSpPr>
          <p:cNvPr id="8" name="Rectangle 7"/>
          <p:cNvSpPr/>
          <p:nvPr/>
        </p:nvSpPr>
        <p:spPr>
          <a:xfrm>
            <a:off x="5067300" y="3429000"/>
            <a:ext cx="3238500" cy="2031325"/>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grandparent(GP, Child) :-</a:t>
            </a:r>
          </a:p>
          <a:p>
            <a:r>
              <a:rPr lang="en-US"/>
              <a:t> </a:t>
            </a:r>
            <a:r>
              <a:rPr lang="en-US" smtClean="0"/>
              <a:t>  var(GP), !,</a:t>
            </a:r>
            <a:br>
              <a:rPr lang="en-US" smtClean="0"/>
            </a:br>
            <a:r>
              <a:rPr lang="en-US" smtClean="0"/>
              <a:t>   parent(P, Child),</a:t>
            </a:r>
            <a:br>
              <a:rPr lang="en-US" smtClean="0"/>
            </a:br>
            <a:r>
              <a:rPr lang="en-US" smtClean="0"/>
              <a:t>   parent(GP, P).</a:t>
            </a:r>
          </a:p>
          <a:p>
            <a:r>
              <a:rPr lang="en-US" smtClean="0"/>
              <a:t>grandparent(GP, Child) :-</a:t>
            </a:r>
            <a:br>
              <a:rPr lang="en-US" smtClean="0"/>
            </a:br>
            <a:r>
              <a:rPr lang="en-US" smtClean="0"/>
              <a:t>   parent(GP, P),</a:t>
            </a:r>
            <a:br>
              <a:rPr lang="en-US" smtClean="0"/>
            </a:br>
            <a:r>
              <a:rPr lang="en-US" smtClean="0"/>
              <a:t>   parent(P, Child).</a:t>
            </a:r>
            <a:endParaRPr lang="en-US"/>
          </a:p>
        </p:txBody>
      </p:sp>
    </p:spTree>
    <p:extLst>
      <p:ext uri="{BB962C8B-B14F-4D97-AF65-F5344CB8AC3E}">
        <p14:creationId xmlns:p14="http://schemas.microsoft.com/office/powerpoint/2010/main" val="4863005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Performance</a:t>
            </a:r>
            <a:endParaRPr lang="en-US"/>
          </a:p>
        </p:txBody>
      </p:sp>
      <p:sp>
        <p:nvSpPr>
          <p:cNvPr id="5" name="Content Placeholder 4"/>
          <p:cNvSpPr>
            <a:spLocks noGrp="1"/>
          </p:cNvSpPr>
          <p:nvPr>
            <p:ph idx="1"/>
          </p:nvPr>
        </p:nvSpPr>
        <p:spPr>
          <a:xfrm>
            <a:off x="1295400" y="1295400"/>
            <a:ext cx="6019800" cy="2743200"/>
          </a:xfrm>
        </p:spPr>
        <p:txBody>
          <a:bodyPr/>
          <a:lstStyle/>
          <a:p>
            <a:pPr marL="0" indent="0">
              <a:buNone/>
            </a:pPr>
            <a:r>
              <a:rPr lang="en-US" sz="2400" smtClean="0"/>
              <a:t>cut (!) can be used to trim unnecessary backtracking.  It can say, if we got here there is no need to look further.</a:t>
            </a:r>
            <a:br>
              <a:rPr lang="en-US" sz="2400" smtClean="0"/>
            </a:br>
            <a:endParaRPr lang="en-US" sz="2400" smtClean="0"/>
          </a:p>
          <a:p>
            <a:pPr marL="0" indent="0">
              <a:buNone/>
            </a:pPr>
            <a:r>
              <a:rPr lang="en-US" sz="2400" smtClean="0"/>
              <a:t>If member is just used to check if an item is a member, and NOT to generate all items, then this is faster:</a:t>
            </a:r>
          </a:p>
          <a:p>
            <a:pPr marL="0" indent="0">
              <a:buNone/>
            </a:pPr>
            <a:endParaRPr lang="en-US" sz="2400"/>
          </a:p>
          <a:p>
            <a:pPr marL="0" indent="0">
              <a:buNone/>
            </a:pPr>
            <a:endParaRPr lang="en-US" sz="2400"/>
          </a:p>
        </p:txBody>
      </p:sp>
      <p:sp>
        <p:nvSpPr>
          <p:cNvPr id="6" name="Rectangle 5"/>
          <p:cNvSpPr/>
          <p:nvPr/>
        </p:nvSpPr>
        <p:spPr>
          <a:xfrm>
            <a:off x="2494660" y="4114800"/>
            <a:ext cx="3124200" cy="923330"/>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check_member(A, [A|_]) :- !.</a:t>
            </a:r>
            <a:br>
              <a:rPr lang="en-US" smtClean="0"/>
            </a:br>
            <a:r>
              <a:rPr lang="en-US" smtClean="0"/>
              <a:t>check_member(A, [_|Z]) :-</a:t>
            </a:r>
            <a:br>
              <a:rPr lang="en-US" smtClean="0"/>
            </a:br>
            <a:r>
              <a:rPr lang="en-US" smtClean="0"/>
              <a:t>   check_member(A, Z).</a:t>
            </a:r>
          </a:p>
        </p:txBody>
      </p:sp>
      <p:sp>
        <p:nvSpPr>
          <p:cNvPr id="2" name="TextBox 1"/>
          <p:cNvSpPr txBox="1"/>
          <p:nvPr/>
        </p:nvSpPr>
        <p:spPr>
          <a:xfrm>
            <a:off x="1483051" y="5277028"/>
            <a:ext cx="5147417" cy="923330"/>
          </a:xfrm>
          <a:prstGeom prst="rect">
            <a:avLst/>
          </a:prstGeom>
          <a:noFill/>
        </p:spPr>
        <p:txBody>
          <a:bodyPr wrap="square" rtlCol="0">
            <a:spAutoFit/>
          </a:bodyPr>
          <a:lstStyle/>
          <a:p>
            <a:r>
              <a:rPr lang="en-US" smtClean="0"/>
              <a:t>NOTE: This particular case is so common, many Prologs have an optimized built-in predicate, </a:t>
            </a:r>
            <a:r>
              <a:rPr lang="en-US" b="1" smtClean="0"/>
              <a:t>is_member/2,</a:t>
            </a:r>
            <a:r>
              <a:rPr lang="en-US" smtClean="0"/>
              <a:t> that is used just for checking.</a:t>
            </a:r>
            <a:endParaRPr lang="en-US"/>
          </a:p>
        </p:txBody>
      </p:sp>
    </p:spTree>
    <p:extLst>
      <p:ext uri="{BB962C8B-B14F-4D97-AF65-F5344CB8AC3E}">
        <p14:creationId xmlns:p14="http://schemas.microsoft.com/office/powerpoint/2010/main" val="4863005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Difference Lists</a:t>
            </a:r>
            <a:endParaRPr lang="en-US"/>
          </a:p>
        </p:txBody>
      </p:sp>
      <p:sp>
        <p:nvSpPr>
          <p:cNvPr id="3" name="Content Placeholder 2"/>
          <p:cNvSpPr>
            <a:spLocks noGrp="1"/>
          </p:cNvSpPr>
          <p:nvPr>
            <p:ph idx="1"/>
          </p:nvPr>
        </p:nvSpPr>
        <p:spPr>
          <a:xfrm>
            <a:off x="823956" y="1219200"/>
            <a:ext cx="6796043" cy="1752600"/>
          </a:xfrm>
        </p:spPr>
        <p:txBody>
          <a:bodyPr/>
          <a:lstStyle/>
          <a:p>
            <a:pPr marL="0" indent="0">
              <a:buNone/>
            </a:pPr>
            <a:r>
              <a:rPr lang="en-US" sz="2400" smtClean="0"/>
              <a:t>Use two lists to represent a list, often separated by a minus sign operator (-) for readability.</a:t>
            </a:r>
            <a:br>
              <a:rPr lang="en-US" sz="2400" smtClean="0"/>
            </a:br>
            <a:r>
              <a:rPr lang="en-US" sz="2400" smtClean="0"/>
              <a:t>1- a long list of items</a:t>
            </a:r>
            <a:br>
              <a:rPr lang="en-US" sz="2400" smtClean="0"/>
            </a:br>
            <a:r>
              <a:rPr lang="en-US" sz="2400" smtClean="0"/>
              <a:t>2- everything in #1 that is NOT the list</a:t>
            </a:r>
            <a:endParaRPr lang="en-US" sz="2400"/>
          </a:p>
        </p:txBody>
      </p:sp>
      <p:sp>
        <p:nvSpPr>
          <p:cNvPr id="5" name="TextBox 4"/>
          <p:cNvSpPr txBox="1"/>
          <p:nvPr/>
        </p:nvSpPr>
        <p:spPr>
          <a:xfrm>
            <a:off x="533400" y="3078456"/>
            <a:ext cx="3352800" cy="2862322"/>
          </a:xfrm>
          <a:prstGeom prst="rect">
            <a:avLst/>
          </a:prstGeom>
          <a:noFill/>
        </p:spPr>
        <p:txBody>
          <a:bodyPr wrap="square" rtlCol="0">
            <a:spAutoFit/>
          </a:bodyPr>
          <a:lstStyle/>
          <a:p>
            <a:r>
              <a:rPr lang="en-US" smtClean="0"/>
              <a:t>Example:</a:t>
            </a:r>
          </a:p>
          <a:p>
            <a:r>
              <a:rPr lang="en-US" smtClean="0"/>
              <a:t>The list:</a:t>
            </a:r>
            <a:br>
              <a:rPr lang="en-US" smtClean="0"/>
            </a:br>
            <a:r>
              <a:rPr lang="en-US" smtClean="0"/>
              <a:t>[the, cat]</a:t>
            </a:r>
          </a:p>
          <a:p>
            <a:endParaRPr lang="en-US" smtClean="0"/>
          </a:p>
          <a:p>
            <a:r>
              <a:rPr lang="en-US" smtClean="0"/>
              <a:t>Can be represented as:</a:t>
            </a:r>
            <a:br>
              <a:rPr lang="en-US" smtClean="0"/>
            </a:br>
            <a:r>
              <a:rPr lang="en-US" smtClean="0"/>
              <a:t>[the, cat, chases, the, mouse]</a:t>
            </a:r>
            <a:br>
              <a:rPr lang="en-US" smtClean="0"/>
            </a:br>
            <a:r>
              <a:rPr lang="en-US" smtClean="0"/>
              <a:t>      -      [chases, the, mouse]</a:t>
            </a:r>
          </a:p>
          <a:p>
            <a:endParaRPr lang="en-US"/>
          </a:p>
          <a:p>
            <a:r>
              <a:rPr lang="en-US" smtClean="0"/>
              <a:t>or more generally:</a:t>
            </a:r>
            <a:br>
              <a:rPr lang="en-US" smtClean="0"/>
            </a:br>
            <a:r>
              <a:rPr lang="en-US" smtClean="0"/>
              <a:t>[the, cat | X] - X</a:t>
            </a:r>
            <a:endParaRPr lang="en-US"/>
          </a:p>
        </p:txBody>
      </p:sp>
      <p:sp>
        <p:nvSpPr>
          <p:cNvPr id="6" name="TextBox 5"/>
          <p:cNvSpPr txBox="1"/>
          <p:nvPr/>
        </p:nvSpPr>
        <p:spPr>
          <a:xfrm>
            <a:off x="4267200" y="3200400"/>
            <a:ext cx="3809999" cy="2862322"/>
          </a:xfrm>
          <a:prstGeom prst="rect">
            <a:avLst/>
          </a:prstGeom>
          <a:noFill/>
        </p:spPr>
        <p:txBody>
          <a:bodyPr wrap="square" rtlCol="0">
            <a:spAutoFit/>
          </a:bodyPr>
          <a:lstStyle/>
          <a:p>
            <a:r>
              <a:rPr lang="en-US" smtClean="0"/>
              <a:t>Why???</a:t>
            </a:r>
          </a:p>
          <a:p>
            <a:endParaRPr lang="en-US"/>
          </a:p>
          <a:p>
            <a:r>
              <a:rPr lang="en-US" smtClean="0"/>
              <a:t>Often applications process a list, and each step of the process just needs to get what it wants from the head of the list, and pass the rest on to the next step.</a:t>
            </a:r>
          </a:p>
          <a:p>
            <a:endParaRPr lang="en-US"/>
          </a:p>
          <a:p>
            <a:r>
              <a:rPr lang="en-US" smtClean="0"/>
              <a:t>Unification is very good at getting stuff from the head of a list.</a:t>
            </a:r>
            <a:endParaRPr lang="en-US"/>
          </a:p>
        </p:txBody>
      </p:sp>
    </p:spTree>
    <p:extLst>
      <p:ext uri="{BB962C8B-B14F-4D97-AF65-F5344CB8AC3E}">
        <p14:creationId xmlns:p14="http://schemas.microsoft.com/office/powerpoint/2010/main" val="13756057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Natural Language</a:t>
            </a:r>
            <a:endParaRPr lang="en-US"/>
          </a:p>
        </p:txBody>
      </p:sp>
      <p:sp>
        <p:nvSpPr>
          <p:cNvPr id="3" name="Content Placeholder 2"/>
          <p:cNvSpPr>
            <a:spLocks noGrp="1"/>
          </p:cNvSpPr>
          <p:nvPr>
            <p:ph idx="1"/>
          </p:nvPr>
        </p:nvSpPr>
        <p:spPr>
          <a:xfrm>
            <a:off x="1295400" y="1219200"/>
            <a:ext cx="6629400" cy="1066799"/>
          </a:xfrm>
        </p:spPr>
        <p:txBody>
          <a:bodyPr/>
          <a:lstStyle/>
          <a:p>
            <a:pPr marL="0" indent="0">
              <a:buNone/>
            </a:pPr>
            <a:r>
              <a:rPr lang="en-US" sz="1800" smtClean="0"/>
              <a:t>A sentence is valid if the whole list is a valid sentence.</a:t>
            </a:r>
            <a:br>
              <a:rPr lang="en-US" sz="1800" smtClean="0"/>
            </a:br>
            <a:r>
              <a:rPr lang="en-US" sz="1800" smtClean="0"/>
              <a:t>?- sentence([the, cat, chases, the mouse], []).</a:t>
            </a:r>
            <a:br>
              <a:rPr lang="en-US" sz="1800" smtClean="0"/>
            </a:br>
            <a:r>
              <a:rPr lang="en-US" sz="1800" smtClean="0"/>
              <a:t>yes</a:t>
            </a:r>
          </a:p>
          <a:p>
            <a:pPr marL="0" indent="0">
              <a:buNone/>
            </a:pPr>
            <a:endParaRPr lang="en-US" sz="2400"/>
          </a:p>
        </p:txBody>
      </p:sp>
      <p:sp>
        <p:nvSpPr>
          <p:cNvPr id="5" name="TextBox 4"/>
          <p:cNvSpPr txBox="1"/>
          <p:nvPr/>
        </p:nvSpPr>
        <p:spPr>
          <a:xfrm>
            <a:off x="914400" y="2438400"/>
            <a:ext cx="1909497" cy="1077218"/>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z="1600" smtClean="0"/>
              <a:t>sentence(L1, L4) :-</a:t>
            </a:r>
            <a:br>
              <a:rPr lang="en-US" sz="1600" smtClean="0"/>
            </a:br>
            <a:r>
              <a:rPr lang="en-US" sz="1600" smtClean="0"/>
              <a:t>   subject(L1 , L2),</a:t>
            </a:r>
            <a:br>
              <a:rPr lang="en-US" sz="1600" smtClean="0"/>
            </a:br>
            <a:r>
              <a:rPr lang="en-US" sz="1600" smtClean="0"/>
              <a:t>   verb(L2, L3),</a:t>
            </a:r>
            <a:br>
              <a:rPr lang="en-US" sz="1600" smtClean="0"/>
            </a:br>
            <a:r>
              <a:rPr lang="en-US" sz="1600" smtClean="0"/>
              <a:t>   object(L3, L4).</a:t>
            </a:r>
            <a:endParaRPr lang="en-US" sz="1600"/>
          </a:p>
        </p:txBody>
      </p:sp>
      <p:sp>
        <p:nvSpPr>
          <p:cNvPr id="6" name="TextBox 5"/>
          <p:cNvSpPr txBox="1"/>
          <p:nvPr/>
        </p:nvSpPr>
        <p:spPr>
          <a:xfrm>
            <a:off x="915112" y="3810000"/>
            <a:ext cx="1853392" cy="830997"/>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z="1600" smtClean="0"/>
              <a:t>subject(L1, L3) :-</a:t>
            </a:r>
            <a:br>
              <a:rPr lang="en-US" sz="1600" smtClean="0"/>
            </a:br>
            <a:r>
              <a:rPr lang="en-US" sz="1600" smtClean="0"/>
              <a:t>   modifier(L1, L2),</a:t>
            </a:r>
            <a:br>
              <a:rPr lang="en-US" sz="1600" smtClean="0"/>
            </a:br>
            <a:r>
              <a:rPr lang="en-US" sz="1600" smtClean="0"/>
              <a:t>   noun(L2, L3).</a:t>
            </a:r>
            <a:endParaRPr lang="en-US" sz="1600"/>
          </a:p>
        </p:txBody>
      </p:sp>
      <p:sp>
        <p:nvSpPr>
          <p:cNvPr id="7" name="TextBox 6"/>
          <p:cNvSpPr txBox="1"/>
          <p:nvPr/>
        </p:nvSpPr>
        <p:spPr>
          <a:xfrm>
            <a:off x="949295" y="5181600"/>
            <a:ext cx="2361416" cy="584775"/>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en-US" sz="1600" smtClean="0"/>
              <a:t>noun([cat|X], X).</a:t>
            </a:r>
            <a:br>
              <a:rPr lang="en-US" sz="1600" smtClean="0"/>
            </a:br>
            <a:r>
              <a:rPr lang="en-US" sz="1600" smtClean="0"/>
              <a:t>noun([polar, bear|X], X).</a:t>
            </a:r>
            <a:endParaRPr lang="en-US" sz="1600"/>
          </a:p>
        </p:txBody>
      </p:sp>
      <p:sp>
        <p:nvSpPr>
          <p:cNvPr id="8" name="TextBox 7"/>
          <p:cNvSpPr txBox="1"/>
          <p:nvPr/>
        </p:nvSpPr>
        <p:spPr>
          <a:xfrm>
            <a:off x="4953000" y="2514600"/>
            <a:ext cx="3048000" cy="2308324"/>
          </a:xfrm>
          <a:prstGeom prst="rect">
            <a:avLst/>
          </a:prstGeom>
          <a:noFill/>
        </p:spPr>
        <p:txBody>
          <a:bodyPr wrap="square" rtlCol="0">
            <a:spAutoFit/>
          </a:bodyPr>
          <a:lstStyle/>
          <a:p>
            <a:r>
              <a:rPr lang="en-US" smtClean="0"/>
              <a:t>Notice how the difference lists are linked.  subject/2 takes off the subject, feeds what's left to verb/2.</a:t>
            </a:r>
          </a:p>
          <a:p>
            <a:endParaRPr lang="en-US"/>
          </a:p>
          <a:p>
            <a:r>
              <a:rPr lang="en-US" smtClean="0"/>
              <a:t>Finally object/2, feeds it's result back to the top.  Hopefully it's [].</a:t>
            </a:r>
            <a:endParaRPr lang="en-US"/>
          </a:p>
        </p:txBody>
      </p:sp>
    </p:spTree>
    <p:extLst>
      <p:ext uri="{BB962C8B-B14F-4D97-AF65-F5344CB8AC3E}">
        <p14:creationId xmlns:p14="http://schemas.microsoft.com/office/powerpoint/2010/main" val="24828142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Bill of Materials</a:t>
            </a:r>
            <a:br>
              <a:rPr lang="en-US" sz="3200" smtClean="0"/>
            </a:br>
            <a:r>
              <a:rPr lang="en-US" sz="3200" smtClean="0"/>
              <a:t>a grammar</a:t>
            </a:r>
            <a:endParaRPr lang="en-US" sz="3200"/>
          </a:p>
        </p:txBody>
      </p:sp>
      <p:sp>
        <p:nvSpPr>
          <p:cNvPr id="5" name="Rectangle 4"/>
          <p:cNvSpPr/>
          <p:nvPr/>
        </p:nvSpPr>
        <p:spPr>
          <a:xfrm>
            <a:off x="609600" y="1600200"/>
            <a:ext cx="3124200" cy="4247317"/>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a:t>bike --&gt; frame, drivechain, wheel, wheel.</a:t>
            </a:r>
          </a:p>
          <a:p>
            <a:endParaRPr lang="en-US"/>
          </a:p>
          <a:p>
            <a:r>
              <a:rPr lang="en-US"/>
              <a:t>wheel --&gt; spokes, rim, hub.</a:t>
            </a:r>
          </a:p>
          <a:p>
            <a:endParaRPr lang="en-US"/>
          </a:p>
          <a:p>
            <a:r>
              <a:rPr lang="en-US"/>
              <a:t>drivechain --&gt; crank, pedal, pedal, chain.</a:t>
            </a:r>
          </a:p>
          <a:p>
            <a:endParaRPr lang="en-US"/>
          </a:p>
          <a:p>
            <a:r>
              <a:rPr lang="en-US"/>
              <a:t>spokes --&gt; [spokes].</a:t>
            </a:r>
          </a:p>
          <a:p>
            <a:r>
              <a:rPr lang="en-US"/>
              <a:t>crank --&gt; [crank].</a:t>
            </a:r>
          </a:p>
          <a:p>
            <a:r>
              <a:rPr lang="en-US"/>
              <a:t>pedal --&gt; [pedal].</a:t>
            </a:r>
          </a:p>
          <a:p>
            <a:r>
              <a:rPr lang="en-US"/>
              <a:t>chain --&gt; [chain].</a:t>
            </a:r>
          </a:p>
          <a:p>
            <a:r>
              <a:rPr lang="en-US"/>
              <a:t>rim --&gt; [rim].</a:t>
            </a:r>
          </a:p>
          <a:p>
            <a:r>
              <a:rPr lang="en-US"/>
              <a:t>hub --&gt; [hub].</a:t>
            </a:r>
          </a:p>
          <a:p>
            <a:r>
              <a:rPr lang="en-US"/>
              <a:t>frame --&gt; [frame].</a:t>
            </a:r>
            <a:endParaRPr lang="en-US" smtClean="0"/>
          </a:p>
        </p:txBody>
      </p:sp>
      <p:sp>
        <p:nvSpPr>
          <p:cNvPr id="6" name="Rectangle 5"/>
          <p:cNvSpPr/>
          <p:nvPr/>
        </p:nvSpPr>
        <p:spPr>
          <a:xfrm>
            <a:off x="4648200" y="2133600"/>
            <a:ext cx="3886200" cy="2585323"/>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 </a:t>
            </a:r>
            <a:r>
              <a:rPr lang="en-US"/>
              <a:t>bike(X,[]).</a:t>
            </a:r>
          </a:p>
          <a:p>
            <a:r>
              <a:rPr lang="it-IT" smtClean="0"/>
              <a:t>X </a:t>
            </a:r>
            <a:r>
              <a:rPr lang="it-IT"/>
              <a:t>= [frame, crank, pedal, pedal, </a:t>
            </a:r>
            <a:r>
              <a:rPr lang="it-IT" smtClean="0"/>
              <a:t>chain,</a:t>
            </a:r>
            <a:r>
              <a:rPr lang="en-US" smtClean="0"/>
              <a:t> </a:t>
            </a:r>
            <a:r>
              <a:rPr lang="en-US"/>
              <a:t>spokes, rim, hub, </a:t>
            </a:r>
            <a:r>
              <a:rPr lang="en-US" smtClean="0"/>
              <a:t>spokes, rim</a:t>
            </a:r>
            <a:r>
              <a:rPr lang="en-US"/>
              <a:t>, hub] </a:t>
            </a:r>
          </a:p>
          <a:p>
            <a:r>
              <a:rPr lang="en-US" smtClean="0"/>
              <a:t>yes</a:t>
            </a:r>
            <a:endParaRPr lang="en-US"/>
          </a:p>
          <a:p>
            <a:endParaRPr lang="en-US"/>
          </a:p>
          <a:p>
            <a:r>
              <a:rPr lang="en-US" smtClean="0"/>
              <a:t>?- </a:t>
            </a:r>
            <a:r>
              <a:rPr lang="en-US"/>
              <a:t>wheel(X,[]).</a:t>
            </a:r>
          </a:p>
          <a:p>
            <a:r>
              <a:rPr lang="en-US" smtClean="0"/>
              <a:t>X </a:t>
            </a:r>
            <a:r>
              <a:rPr lang="en-US"/>
              <a:t>= [spokes, rim, hub] </a:t>
            </a:r>
          </a:p>
          <a:p>
            <a:r>
              <a:rPr lang="en-US" smtClean="0"/>
              <a:t>yes</a:t>
            </a:r>
          </a:p>
        </p:txBody>
      </p:sp>
    </p:spTree>
    <p:extLst>
      <p:ext uri="{BB962C8B-B14F-4D97-AF65-F5344CB8AC3E}">
        <p14:creationId xmlns:p14="http://schemas.microsoft.com/office/powerpoint/2010/main" val="447566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28600"/>
            <a:ext cx="3124200" cy="944562"/>
          </a:xfrm>
        </p:spPr>
        <p:txBody>
          <a:bodyPr/>
          <a:lstStyle/>
          <a:p>
            <a:r>
              <a:rPr lang="en-US" smtClean="0"/>
              <a:t>XML  </a:t>
            </a:r>
            <a:endParaRPr lang="en-US"/>
          </a:p>
        </p:txBody>
      </p:sp>
      <p:sp>
        <p:nvSpPr>
          <p:cNvPr id="5" name="Rectangle 4"/>
          <p:cNvSpPr/>
          <p:nvPr/>
        </p:nvSpPr>
        <p:spPr>
          <a:xfrm>
            <a:off x="418744" y="627239"/>
            <a:ext cx="3276600" cy="1477328"/>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&lt;flight&gt;</a:t>
            </a:r>
            <a:br>
              <a:rPr lang="en-US" smtClean="0"/>
            </a:br>
            <a:r>
              <a:rPr lang="en-US" smtClean="0"/>
              <a:t>  &lt;id&gt;101&lt;/id&gt;</a:t>
            </a:r>
          </a:p>
          <a:p>
            <a:r>
              <a:rPr lang="en-US" smtClean="0"/>
              <a:t>  &lt;from&gt;cvg&lt;/from&gt;</a:t>
            </a:r>
          </a:p>
          <a:p>
            <a:r>
              <a:rPr lang="en-US" smtClean="0"/>
              <a:t>  &lt;to&gt;lax&lt;/to&gt;</a:t>
            </a:r>
          </a:p>
          <a:p>
            <a:r>
              <a:rPr lang="en-US" smtClean="0"/>
              <a:t>&lt;/flight&gt;</a:t>
            </a:r>
          </a:p>
        </p:txBody>
      </p:sp>
      <p:sp>
        <p:nvSpPr>
          <p:cNvPr id="6" name="Rectangle 5"/>
          <p:cNvSpPr/>
          <p:nvPr/>
        </p:nvSpPr>
        <p:spPr>
          <a:xfrm>
            <a:off x="4114800" y="1365903"/>
            <a:ext cx="4495800" cy="4524315"/>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a:t>flight_xml(flight(ID, FROM, TO)) --&gt;</a:t>
            </a:r>
          </a:p>
          <a:p>
            <a:r>
              <a:rPr lang="en-US"/>
              <a:t>   tag(flight),</a:t>
            </a:r>
          </a:p>
          <a:p>
            <a:r>
              <a:rPr lang="en-US"/>
              <a:t>   tag(id), word(ID), endtag(id),</a:t>
            </a:r>
          </a:p>
          <a:p>
            <a:r>
              <a:rPr lang="en-US"/>
              <a:t>   tag(from), word(FROM), endtag(from),</a:t>
            </a:r>
          </a:p>
          <a:p>
            <a:r>
              <a:rPr lang="en-US"/>
              <a:t>   tag(to), word(TO), endtag(to),</a:t>
            </a:r>
          </a:p>
          <a:p>
            <a:r>
              <a:rPr lang="en-US"/>
              <a:t>   endtag(flight</a:t>
            </a:r>
            <a:r>
              <a:rPr lang="en-US" smtClean="0"/>
              <a:t>).</a:t>
            </a:r>
          </a:p>
          <a:p>
            <a:endParaRPr lang="en-US"/>
          </a:p>
          <a:p>
            <a:r>
              <a:rPr lang="en-US"/>
              <a:t>tag(TAG) --&gt;</a:t>
            </a:r>
          </a:p>
          <a:p>
            <a:r>
              <a:rPr lang="en-US"/>
              <a:t>   "&lt;", word(TAG), "&gt;".</a:t>
            </a:r>
          </a:p>
          <a:p>
            <a:endParaRPr lang="en-US"/>
          </a:p>
          <a:p>
            <a:r>
              <a:rPr lang="en-US"/>
              <a:t>endtag(TAG) --&gt;</a:t>
            </a:r>
          </a:p>
          <a:p>
            <a:r>
              <a:rPr lang="en-US"/>
              <a:t>   "&lt;/", word(TAG), "&gt;".</a:t>
            </a:r>
          </a:p>
          <a:p>
            <a:endParaRPr lang="en-US"/>
          </a:p>
          <a:p>
            <a:r>
              <a:rPr lang="en-US"/>
              <a:t>solotag(TAG) --&gt;</a:t>
            </a:r>
          </a:p>
          <a:p>
            <a:r>
              <a:rPr lang="en-US"/>
              <a:t>   "&lt;", word(TAG), </a:t>
            </a:r>
            <a:r>
              <a:rPr lang="en-US" smtClean="0"/>
              <a:t>"/&gt;".</a:t>
            </a:r>
          </a:p>
          <a:p>
            <a:r>
              <a:rPr lang="en-US" smtClean="0"/>
              <a:t>...</a:t>
            </a:r>
          </a:p>
        </p:txBody>
      </p:sp>
      <p:sp>
        <p:nvSpPr>
          <p:cNvPr id="7" name="TextBox 6"/>
          <p:cNvSpPr txBox="1"/>
          <p:nvPr/>
        </p:nvSpPr>
        <p:spPr>
          <a:xfrm>
            <a:off x="304800" y="2438400"/>
            <a:ext cx="3276600" cy="3108543"/>
          </a:xfrm>
          <a:prstGeom prst="rect">
            <a:avLst/>
          </a:prstGeom>
          <a:noFill/>
        </p:spPr>
        <p:txBody>
          <a:bodyPr wrap="square" rtlCol="0">
            <a:spAutoFit/>
          </a:bodyPr>
          <a:lstStyle/>
          <a:p>
            <a:r>
              <a:rPr lang="en-US" sz="1600" b="1" smtClean="0"/>
              <a:t>Character Level DCG</a:t>
            </a:r>
          </a:p>
          <a:p>
            <a:endParaRPr lang="en-US" sz="1600"/>
          </a:p>
          <a:p>
            <a:r>
              <a:rPr lang="en-US" sz="1600" smtClean="0"/>
              <a:t>'atom'</a:t>
            </a:r>
          </a:p>
          <a:p>
            <a:r>
              <a:rPr lang="en-US" sz="1600" smtClean="0"/>
              <a:t>`string`</a:t>
            </a:r>
          </a:p>
          <a:p>
            <a:r>
              <a:rPr lang="en-US" sz="1600" smtClean="0"/>
              <a:t>"chars"</a:t>
            </a:r>
          </a:p>
          <a:p>
            <a:r>
              <a:rPr lang="en-US" sz="1600" smtClean="0"/>
              <a:t>"abc" = [0'a, 0'b, 0'b].</a:t>
            </a:r>
          </a:p>
          <a:p>
            <a:endParaRPr lang="en-US" sz="1600"/>
          </a:p>
          <a:p>
            <a:r>
              <a:rPr lang="en-US" sz="1600"/>
              <a:t>?- string_list(`abc`, X), display(X).</a:t>
            </a:r>
          </a:p>
          <a:p>
            <a:r>
              <a:rPr lang="en-US" sz="1600"/>
              <a:t>.(0'a,.(0'b,.(0'c,'[]')))</a:t>
            </a:r>
          </a:p>
          <a:p>
            <a:r>
              <a:rPr lang="en-US" sz="1600"/>
              <a:t>X = "abc" </a:t>
            </a:r>
          </a:p>
          <a:p>
            <a:endParaRPr lang="en-US"/>
          </a:p>
          <a:p>
            <a:endParaRPr lang="en-US"/>
          </a:p>
        </p:txBody>
      </p:sp>
    </p:spTree>
    <p:extLst>
      <p:ext uri="{BB962C8B-B14F-4D97-AF65-F5344CB8AC3E}">
        <p14:creationId xmlns:p14="http://schemas.microsoft.com/office/powerpoint/2010/main" val="13801284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sz="3200" smtClean="0"/>
              <a:t>Translation</a:t>
            </a:r>
            <a:endParaRPr lang="en-US" sz="3200"/>
          </a:p>
        </p:txBody>
      </p:sp>
      <p:sp>
        <p:nvSpPr>
          <p:cNvPr id="5" name="Rectangle 4"/>
          <p:cNvSpPr/>
          <p:nvPr/>
        </p:nvSpPr>
        <p:spPr>
          <a:xfrm>
            <a:off x="304800" y="228600"/>
            <a:ext cx="2667000" cy="4401205"/>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400"/>
              <a:t>:- module(english).</a:t>
            </a:r>
          </a:p>
          <a:p>
            <a:endParaRPr lang="en-US" sz="1400"/>
          </a:p>
          <a:p>
            <a:r>
              <a:rPr lang="en-US" sz="1400"/>
              <a:t>sentence(s(S,V,O)) </a:t>
            </a:r>
            <a:r>
              <a:rPr lang="en-US" sz="1400" smtClean="0"/>
              <a:t>--&gt;</a:t>
            </a:r>
            <a:br>
              <a:rPr lang="en-US" sz="1400" smtClean="0"/>
            </a:br>
            <a:r>
              <a:rPr lang="en-US" sz="1400" smtClean="0"/>
              <a:t>subject(S</a:t>
            </a:r>
            <a:r>
              <a:rPr lang="en-US" sz="1400"/>
              <a:t>), verb(V), object(O).</a:t>
            </a:r>
          </a:p>
          <a:p>
            <a:endParaRPr lang="en-US" sz="1400"/>
          </a:p>
          <a:p>
            <a:r>
              <a:rPr lang="en-US" sz="1400"/>
              <a:t>subject(sb(M,N)) </a:t>
            </a:r>
            <a:r>
              <a:rPr lang="en-US" sz="1400" smtClean="0"/>
              <a:t>--&gt;</a:t>
            </a:r>
            <a:br>
              <a:rPr lang="en-US" sz="1400" smtClean="0"/>
            </a:br>
            <a:r>
              <a:rPr lang="en-US" sz="1400" smtClean="0"/>
              <a:t>modifier(M</a:t>
            </a:r>
            <a:r>
              <a:rPr lang="en-US" sz="1400"/>
              <a:t>),  noun(N).</a:t>
            </a:r>
          </a:p>
          <a:p>
            <a:endParaRPr lang="en-US" sz="1400"/>
          </a:p>
          <a:p>
            <a:r>
              <a:rPr lang="en-US" sz="1400"/>
              <a:t>object(ob(M,N)) </a:t>
            </a:r>
            <a:r>
              <a:rPr lang="en-US" sz="1400" smtClean="0"/>
              <a:t>--&gt;</a:t>
            </a:r>
            <a:br>
              <a:rPr lang="en-US" sz="1400" smtClean="0"/>
            </a:br>
            <a:r>
              <a:rPr lang="en-US" sz="1400" smtClean="0"/>
              <a:t>modifier(M</a:t>
            </a:r>
            <a:r>
              <a:rPr lang="en-US" sz="1400"/>
              <a:t>),  noun(N).</a:t>
            </a:r>
          </a:p>
          <a:p>
            <a:endParaRPr lang="en-US" sz="1400"/>
          </a:p>
          <a:p>
            <a:r>
              <a:rPr lang="en-US" sz="1400"/>
              <a:t>modifier(m(the)) --&gt; [the].</a:t>
            </a:r>
          </a:p>
          <a:p>
            <a:endParaRPr lang="en-US" sz="1400"/>
          </a:p>
          <a:p>
            <a:r>
              <a:rPr lang="en-US" sz="1400"/>
              <a:t>noun(n(dog)) --&gt; [dog].</a:t>
            </a:r>
          </a:p>
          <a:p>
            <a:r>
              <a:rPr lang="en-US" sz="1400"/>
              <a:t>noun(n(cow)) --&gt; [cow].</a:t>
            </a:r>
          </a:p>
          <a:p>
            <a:endParaRPr lang="en-US" sz="1400"/>
          </a:p>
          <a:p>
            <a:r>
              <a:rPr lang="en-US" sz="1400"/>
              <a:t>verb(v(chases)) --&gt; [chases].</a:t>
            </a:r>
          </a:p>
          <a:p>
            <a:r>
              <a:rPr lang="en-US" sz="1400"/>
              <a:t>verb(v(eats)) --&gt; [eats].</a:t>
            </a:r>
          </a:p>
          <a:p>
            <a:endParaRPr lang="en-US" sz="1400"/>
          </a:p>
          <a:p>
            <a:r>
              <a:rPr lang="en-US" sz="1400"/>
              <a:t>:- end_module(english).</a:t>
            </a:r>
            <a:endParaRPr lang="en-US" sz="1400" smtClean="0"/>
          </a:p>
        </p:txBody>
      </p:sp>
      <p:sp>
        <p:nvSpPr>
          <p:cNvPr id="6" name="Rectangle 5"/>
          <p:cNvSpPr/>
          <p:nvPr/>
        </p:nvSpPr>
        <p:spPr>
          <a:xfrm>
            <a:off x="6019800" y="533400"/>
            <a:ext cx="2667000" cy="4616648"/>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400"/>
              <a:t>:- module(spanish).</a:t>
            </a:r>
          </a:p>
          <a:p>
            <a:endParaRPr lang="en-US" sz="1400"/>
          </a:p>
          <a:p>
            <a:r>
              <a:rPr lang="en-US" sz="1400"/>
              <a:t>sentence(s(S,V,O)) </a:t>
            </a:r>
            <a:r>
              <a:rPr lang="en-US" sz="1400" smtClean="0"/>
              <a:t>--&gt;</a:t>
            </a:r>
            <a:br>
              <a:rPr lang="en-US" sz="1400" smtClean="0"/>
            </a:br>
            <a:r>
              <a:rPr lang="en-US" sz="1400" smtClean="0"/>
              <a:t>subject(S</a:t>
            </a:r>
            <a:r>
              <a:rPr lang="en-US" sz="1400"/>
              <a:t>), verb(V), object(O).</a:t>
            </a:r>
          </a:p>
          <a:p>
            <a:endParaRPr lang="en-US" sz="1400"/>
          </a:p>
          <a:p>
            <a:r>
              <a:rPr lang="fr-FR" sz="1400"/>
              <a:t>subject(sb(M,N)) </a:t>
            </a:r>
            <a:r>
              <a:rPr lang="fr-FR" sz="1400" smtClean="0"/>
              <a:t>--&gt;</a:t>
            </a:r>
            <a:br>
              <a:rPr lang="fr-FR" sz="1400" smtClean="0"/>
            </a:br>
            <a:r>
              <a:rPr lang="fr-FR" sz="1400" smtClean="0"/>
              <a:t>modifier(M</a:t>
            </a:r>
            <a:r>
              <a:rPr lang="fr-FR" sz="1400"/>
              <a:t>, G), noun(N, G).</a:t>
            </a:r>
          </a:p>
          <a:p>
            <a:endParaRPr lang="en-US" sz="1400"/>
          </a:p>
          <a:p>
            <a:r>
              <a:rPr lang="en-US" sz="1400"/>
              <a:t>object(ob(M,N)) </a:t>
            </a:r>
            <a:r>
              <a:rPr lang="en-US" sz="1400" smtClean="0"/>
              <a:t>--&gt;</a:t>
            </a:r>
            <a:br>
              <a:rPr lang="en-US" sz="1400" smtClean="0"/>
            </a:br>
            <a:r>
              <a:rPr lang="en-US" sz="1400" smtClean="0"/>
              <a:t>modifier(M</a:t>
            </a:r>
            <a:r>
              <a:rPr lang="en-US" sz="1400"/>
              <a:t>, G), noun(N, G).</a:t>
            </a:r>
          </a:p>
          <a:p>
            <a:endParaRPr lang="en-US" sz="1400"/>
          </a:p>
          <a:p>
            <a:r>
              <a:rPr lang="en-US" sz="1400"/>
              <a:t>modifier(m(the),m) --&gt; [el].</a:t>
            </a:r>
          </a:p>
          <a:p>
            <a:r>
              <a:rPr lang="en-US" sz="1400"/>
              <a:t>modifier(m(the),f) --&gt; [la].</a:t>
            </a:r>
          </a:p>
          <a:p>
            <a:endParaRPr lang="en-US" sz="1400"/>
          </a:p>
          <a:p>
            <a:r>
              <a:rPr lang="en-US" sz="1400"/>
              <a:t>noun(n(dog),m) --&gt; [perro].</a:t>
            </a:r>
          </a:p>
          <a:p>
            <a:r>
              <a:rPr lang="en-US" sz="1400"/>
              <a:t>noun(n(cow),f) --&gt; [vaca].</a:t>
            </a:r>
          </a:p>
          <a:p>
            <a:endParaRPr lang="en-US" sz="1400"/>
          </a:p>
          <a:p>
            <a:r>
              <a:rPr lang="en-US" sz="1400"/>
              <a:t>verb(v(chases)) --&gt; [caza].</a:t>
            </a:r>
          </a:p>
          <a:p>
            <a:r>
              <a:rPr lang="en-US" sz="1400"/>
              <a:t>verb(v(eats)) --&gt; [come].</a:t>
            </a:r>
          </a:p>
          <a:p>
            <a:endParaRPr lang="en-US" sz="1400"/>
          </a:p>
          <a:p>
            <a:r>
              <a:rPr lang="en-US" sz="1400"/>
              <a:t>:- end_module(spanish).</a:t>
            </a:r>
            <a:endParaRPr lang="en-US" sz="1400" smtClean="0"/>
          </a:p>
        </p:txBody>
      </p:sp>
      <p:sp>
        <p:nvSpPr>
          <p:cNvPr id="7" name="Rectangle 6"/>
          <p:cNvSpPr/>
          <p:nvPr/>
        </p:nvSpPr>
        <p:spPr>
          <a:xfrm>
            <a:off x="609600" y="5150048"/>
            <a:ext cx="5029200" cy="738664"/>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400" smtClean="0"/>
              <a:t>?- english:sentence(Parse, [the, dog, chases, the, cow], []),</a:t>
            </a:r>
          </a:p>
          <a:p>
            <a:r>
              <a:rPr lang="en-US" sz="1400" smtClean="0"/>
              <a:t>    spanish:sentence(Parse, X, []).</a:t>
            </a:r>
          </a:p>
          <a:p>
            <a:r>
              <a:rPr lang="en-US" sz="1400" smtClean="0"/>
              <a:t>X = [el, perro, caza, la, vaca]</a:t>
            </a:r>
          </a:p>
        </p:txBody>
      </p:sp>
      <p:sp>
        <p:nvSpPr>
          <p:cNvPr id="8" name="TextBox 7"/>
          <p:cNvSpPr txBox="1"/>
          <p:nvPr/>
        </p:nvSpPr>
        <p:spPr>
          <a:xfrm>
            <a:off x="3505200" y="1447800"/>
            <a:ext cx="1981200" cy="1077218"/>
          </a:xfrm>
          <a:prstGeom prst="rect">
            <a:avLst/>
          </a:prstGeom>
          <a:noFill/>
        </p:spPr>
        <p:txBody>
          <a:bodyPr wrap="square" rtlCol="0">
            <a:spAutoFit/>
          </a:bodyPr>
          <a:lstStyle/>
          <a:p>
            <a:r>
              <a:rPr lang="en-US" sz="1600" smtClean="0"/>
              <a:t>Note, requirement in Spanish for gender of nouns and modifiers.</a:t>
            </a:r>
            <a:endParaRPr lang="en-US" sz="1600"/>
          </a:p>
        </p:txBody>
      </p:sp>
    </p:spTree>
    <p:extLst>
      <p:ext uri="{BB962C8B-B14F-4D97-AF65-F5344CB8AC3E}">
        <p14:creationId xmlns:p14="http://schemas.microsoft.com/office/powerpoint/2010/main" val="5665891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51" y="152400"/>
            <a:ext cx="8229600" cy="944562"/>
          </a:xfrm>
        </p:spPr>
        <p:txBody>
          <a:bodyPr/>
          <a:lstStyle/>
          <a:p>
            <a:r>
              <a:rPr lang="en-US" sz="3200" smtClean="0"/>
              <a:t>Command Language</a:t>
            </a:r>
            <a:endParaRPr lang="en-US" sz="3200"/>
          </a:p>
        </p:txBody>
      </p:sp>
      <p:sp>
        <p:nvSpPr>
          <p:cNvPr id="5" name="Rectangle 4"/>
          <p:cNvSpPr/>
          <p:nvPr/>
        </p:nvSpPr>
        <p:spPr>
          <a:xfrm>
            <a:off x="304800" y="1161871"/>
            <a:ext cx="4191000" cy="1077218"/>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600" smtClean="0"/>
              <a:t>?- read_string(X), string_tokens(X, L).</a:t>
            </a:r>
          </a:p>
          <a:p>
            <a:r>
              <a:rPr lang="en-US" sz="1600" smtClean="0"/>
              <a:t>list flights from Boston to Miami</a:t>
            </a:r>
          </a:p>
          <a:p>
            <a:r>
              <a:rPr lang="en-US" sz="1600" smtClean="0"/>
              <a:t>X = `list flights from Boston to Miami`</a:t>
            </a:r>
          </a:p>
          <a:p>
            <a:r>
              <a:rPr lang="en-US" sz="1600" smtClean="0"/>
              <a:t>L = [list, flights, from, 'Boston', to, 'Miami']</a:t>
            </a:r>
          </a:p>
        </p:txBody>
      </p:sp>
      <p:sp>
        <p:nvSpPr>
          <p:cNvPr id="6" name="TextBox 5"/>
          <p:cNvSpPr txBox="1"/>
          <p:nvPr/>
        </p:nvSpPr>
        <p:spPr>
          <a:xfrm>
            <a:off x="5257800" y="1170389"/>
            <a:ext cx="2819399" cy="646331"/>
          </a:xfrm>
          <a:prstGeom prst="rect">
            <a:avLst/>
          </a:prstGeom>
          <a:noFill/>
        </p:spPr>
        <p:txBody>
          <a:bodyPr wrap="square" rtlCol="0">
            <a:spAutoFit/>
          </a:bodyPr>
          <a:lstStyle/>
          <a:p>
            <a:r>
              <a:rPr lang="en-US" smtClean="0"/>
              <a:t>Curly braces { } allow use of normal Prolog in DCG.</a:t>
            </a:r>
            <a:endParaRPr lang="en-US"/>
          </a:p>
        </p:txBody>
      </p:sp>
      <p:sp>
        <p:nvSpPr>
          <p:cNvPr id="7" name="Rectangle 6"/>
          <p:cNvSpPr/>
          <p:nvPr/>
        </p:nvSpPr>
        <p:spPr>
          <a:xfrm>
            <a:off x="304800" y="2667000"/>
            <a:ext cx="4626836" cy="3539430"/>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600" smtClean="0"/>
              <a:t>command(show_flights(X, Y)) --&gt;</a:t>
            </a:r>
            <a:br>
              <a:rPr lang="en-US" sz="1600" smtClean="0"/>
            </a:br>
            <a:r>
              <a:rPr lang="en-US" sz="1600" smtClean="0"/>
              <a:t>  [list, flights], from(X), to(Y).</a:t>
            </a:r>
          </a:p>
          <a:p>
            <a:r>
              <a:rPr lang="en-US" sz="1600" smtClean="0"/>
              <a:t>command(show_flights(X, Y)) --&gt;</a:t>
            </a:r>
            <a:br>
              <a:rPr lang="en-US" sz="1600" smtClean="0"/>
            </a:br>
            <a:r>
              <a:rPr lang="en-US" sz="1600" smtClean="0"/>
              <a:t>  [</a:t>
            </a:r>
            <a:r>
              <a:rPr lang="ja-JP" altLang="en-US" sz="1600" smtClean="0"/>
              <a:t>列</a:t>
            </a:r>
            <a:r>
              <a:rPr lang="en-US" altLang="ja-JP" sz="1600" smtClean="0"/>
              <a:t>, </a:t>
            </a:r>
            <a:r>
              <a:rPr lang="ja-JP" altLang="en-US" sz="1600" smtClean="0"/>
              <a:t>表</a:t>
            </a:r>
            <a:r>
              <a:rPr lang="en-US" altLang="ja-JP" sz="1600" smtClean="0"/>
              <a:t>, </a:t>
            </a:r>
            <a:r>
              <a:rPr lang="ja-JP" altLang="en-US" sz="1600" smtClean="0"/>
              <a:t>航</a:t>
            </a:r>
            <a:r>
              <a:rPr lang="en-US" altLang="ja-JP" sz="1600" smtClean="0"/>
              <a:t>, </a:t>
            </a:r>
            <a:r>
              <a:rPr lang="ja-JP" altLang="en-US" sz="1600" smtClean="0"/>
              <a:t>班</a:t>
            </a:r>
            <a:r>
              <a:rPr lang="en-US" sz="1600" smtClean="0"/>
              <a:t>], from(X), to(Y).</a:t>
            </a:r>
          </a:p>
          <a:p>
            <a:r>
              <a:rPr lang="en-US" sz="1600" smtClean="0"/>
              <a:t>from(AirPort</a:t>
            </a:r>
            <a:r>
              <a:rPr lang="en-US" sz="1600"/>
              <a:t>) --&gt;</a:t>
            </a:r>
          </a:p>
          <a:p>
            <a:r>
              <a:rPr lang="en-US" sz="1600"/>
              <a:t>  [</a:t>
            </a:r>
            <a:r>
              <a:rPr lang="en-US" sz="1600" smtClean="0"/>
              <a:t>from], city_airport(AirPort).</a:t>
            </a:r>
            <a:endParaRPr lang="en-US" sz="1600"/>
          </a:p>
          <a:p>
            <a:r>
              <a:rPr lang="en-US" sz="1600" smtClean="0"/>
              <a:t>to(AirPort</a:t>
            </a:r>
            <a:r>
              <a:rPr lang="en-US" sz="1600"/>
              <a:t>) --&gt;</a:t>
            </a:r>
          </a:p>
          <a:p>
            <a:r>
              <a:rPr lang="en-US" sz="1600"/>
              <a:t>  </a:t>
            </a:r>
            <a:r>
              <a:rPr lang="en-US" sz="1600" smtClean="0"/>
              <a:t>[to], city_airport(AirPort).</a:t>
            </a:r>
            <a:endParaRPr lang="en-US" sz="1600"/>
          </a:p>
          <a:p>
            <a:endParaRPr lang="en-US" sz="1600" smtClean="0"/>
          </a:p>
          <a:p>
            <a:r>
              <a:rPr lang="en-US" sz="1600" smtClean="0"/>
              <a:t>city_airport(AirPort) --&gt;</a:t>
            </a:r>
          </a:p>
          <a:p>
            <a:r>
              <a:rPr lang="en-US" sz="1600"/>
              <a:t> </a:t>
            </a:r>
            <a:r>
              <a:rPr lang="en-US" sz="1600" smtClean="0"/>
              <a:t> city_name(C), { city(A, C, _) }.</a:t>
            </a:r>
          </a:p>
          <a:p>
            <a:endParaRPr lang="en-US" sz="1600"/>
          </a:p>
          <a:p>
            <a:r>
              <a:rPr lang="en-US" sz="1600" smtClean="0"/>
              <a:t>city_name('Los Angeles') --&gt; ['Los', 'Angeles'], !.</a:t>
            </a:r>
          </a:p>
          <a:p>
            <a:r>
              <a:rPr lang="en-US" sz="1600" smtClean="0"/>
              <a:t>city_name(X) --&gt; [X], { city(_, X, _) }.</a:t>
            </a:r>
          </a:p>
        </p:txBody>
      </p:sp>
      <p:sp>
        <p:nvSpPr>
          <p:cNvPr id="8" name="Rectangle 7"/>
          <p:cNvSpPr/>
          <p:nvPr/>
        </p:nvSpPr>
        <p:spPr>
          <a:xfrm>
            <a:off x="5286998" y="1981200"/>
            <a:ext cx="3352799" cy="3293209"/>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600" smtClean="0"/>
              <a:t>main :-</a:t>
            </a:r>
          </a:p>
          <a:p>
            <a:r>
              <a:rPr lang="en-US" sz="1600"/>
              <a:t> </a:t>
            </a:r>
            <a:r>
              <a:rPr lang="en-US" sz="1600" smtClean="0"/>
              <a:t> write('fly with us'), nl,</a:t>
            </a:r>
          </a:p>
          <a:p>
            <a:r>
              <a:rPr lang="en-US" sz="1600"/>
              <a:t> </a:t>
            </a:r>
            <a:r>
              <a:rPr lang="en-US" sz="1600" smtClean="0"/>
              <a:t> repeat,</a:t>
            </a:r>
          </a:p>
          <a:p>
            <a:r>
              <a:rPr lang="en-US" sz="1600"/>
              <a:t> </a:t>
            </a:r>
            <a:r>
              <a:rPr lang="en-US" sz="1600" smtClean="0"/>
              <a:t> command_loop.</a:t>
            </a:r>
          </a:p>
          <a:p>
            <a:endParaRPr lang="en-US" sz="1600"/>
          </a:p>
          <a:p>
            <a:r>
              <a:rPr lang="en-US" sz="1600" smtClean="0"/>
              <a:t>command_loop :-</a:t>
            </a:r>
          </a:p>
          <a:p>
            <a:r>
              <a:rPr lang="en-US" sz="1600"/>
              <a:t> </a:t>
            </a:r>
            <a:r>
              <a:rPr lang="en-US" sz="1600" smtClean="0"/>
              <a:t> write('command&gt; '),</a:t>
            </a:r>
          </a:p>
          <a:p>
            <a:r>
              <a:rPr lang="en-US" sz="1600"/>
              <a:t> </a:t>
            </a:r>
            <a:r>
              <a:rPr lang="en-US" sz="1600" smtClean="0"/>
              <a:t> read_string(S),</a:t>
            </a:r>
          </a:p>
          <a:p>
            <a:r>
              <a:rPr lang="en-US" sz="1600"/>
              <a:t> </a:t>
            </a:r>
            <a:r>
              <a:rPr lang="en-US" sz="1600" smtClean="0"/>
              <a:t> string_tokens(S, L),</a:t>
            </a:r>
          </a:p>
          <a:p>
            <a:r>
              <a:rPr lang="en-US" sz="1600"/>
              <a:t> </a:t>
            </a:r>
            <a:r>
              <a:rPr lang="en-US" sz="1600" smtClean="0"/>
              <a:t> command(C, L, []),</a:t>
            </a:r>
          </a:p>
          <a:p>
            <a:r>
              <a:rPr lang="en-US" sz="1600"/>
              <a:t> </a:t>
            </a:r>
            <a:r>
              <a:rPr lang="en-US" sz="1600" smtClean="0"/>
              <a:t> do(C),</a:t>
            </a:r>
          </a:p>
          <a:p>
            <a:r>
              <a:rPr lang="en-US" sz="1600"/>
              <a:t> </a:t>
            </a:r>
            <a:r>
              <a:rPr lang="en-US" sz="1600" smtClean="0"/>
              <a:t> !,</a:t>
            </a:r>
          </a:p>
          <a:p>
            <a:r>
              <a:rPr lang="en-US" sz="1600"/>
              <a:t> </a:t>
            </a:r>
            <a:r>
              <a:rPr lang="en-US" sz="1600" smtClean="0"/>
              <a:t> C == quit.</a:t>
            </a:r>
          </a:p>
        </p:txBody>
      </p:sp>
    </p:spTree>
    <p:extLst>
      <p:ext uri="{BB962C8B-B14F-4D97-AF65-F5344CB8AC3E}">
        <p14:creationId xmlns:p14="http://schemas.microsoft.com/office/powerpoint/2010/main" val="17334153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Univ =..</a:t>
            </a:r>
            <a:endParaRPr lang="en-US"/>
          </a:p>
        </p:txBody>
      </p:sp>
      <p:sp>
        <p:nvSpPr>
          <p:cNvPr id="3" name="Content Placeholder 2"/>
          <p:cNvSpPr>
            <a:spLocks noGrp="1"/>
          </p:cNvSpPr>
          <p:nvPr>
            <p:ph idx="1"/>
          </p:nvPr>
        </p:nvSpPr>
        <p:spPr>
          <a:xfrm>
            <a:off x="457200" y="1295401"/>
            <a:ext cx="8229600" cy="1676400"/>
          </a:xfrm>
        </p:spPr>
        <p:txBody>
          <a:bodyPr/>
          <a:lstStyle/>
          <a:p>
            <a:pPr marL="0" indent="0">
              <a:buNone/>
            </a:pPr>
            <a:r>
              <a:rPr lang="en-US" sz="2000" smtClean="0"/>
              <a:t>univ =.. lets you create predicates dynamically by converting structures to lists and back.</a:t>
            </a:r>
          </a:p>
          <a:p>
            <a:pPr marL="0" indent="0">
              <a:buNone/>
            </a:pPr>
            <a:endParaRPr lang="en-US" sz="2000"/>
          </a:p>
          <a:p>
            <a:pPr marL="0" indent="0">
              <a:buNone/>
            </a:pPr>
            <a:r>
              <a:rPr lang="en-US" sz="2000" smtClean="0"/>
              <a:t>?- parent(michael, diego) =.. [parent, michael, diego]</a:t>
            </a:r>
          </a:p>
          <a:p>
            <a:endParaRPr lang="en-US" smtClean="0"/>
          </a:p>
        </p:txBody>
      </p:sp>
      <p:sp>
        <p:nvSpPr>
          <p:cNvPr id="5" name="Rectangle 4"/>
          <p:cNvSpPr/>
          <p:nvPr/>
        </p:nvSpPr>
        <p:spPr>
          <a:xfrm>
            <a:off x="359279" y="3179036"/>
            <a:ext cx="3581400" cy="2031325"/>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mtClean="0"/>
              <a:t>find(Relation, P1, P2) :-</a:t>
            </a:r>
          </a:p>
          <a:p>
            <a:r>
              <a:rPr lang="en-US"/>
              <a:t> </a:t>
            </a:r>
            <a:r>
              <a:rPr lang="en-US" smtClean="0"/>
              <a:t>  X =.. [Relation, P1, P2],</a:t>
            </a:r>
          </a:p>
          <a:p>
            <a:r>
              <a:rPr lang="en-US"/>
              <a:t> </a:t>
            </a:r>
            <a:r>
              <a:rPr lang="en-US" smtClean="0"/>
              <a:t>  call(X).</a:t>
            </a:r>
          </a:p>
          <a:p>
            <a:endParaRPr lang="en-US"/>
          </a:p>
          <a:p>
            <a:r>
              <a:rPr lang="en-US" smtClean="0"/>
              <a:t>?- find(mother, X, Y).</a:t>
            </a:r>
          </a:p>
          <a:p>
            <a:r>
              <a:rPr lang="en-US" smtClean="0"/>
              <a:t>X = ana</a:t>
            </a:r>
          </a:p>
          <a:p>
            <a:r>
              <a:rPr lang="en-US" smtClean="0"/>
              <a:t>Y = diego</a:t>
            </a:r>
          </a:p>
        </p:txBody>
      </p:sp>
      <p:sp>
        <p:nvSpPr>
          <p:cNvPr id="6" name="Rectangle 5"/>
          <p:cNvSpPr/>
          <p:nvPr/>
        </p:nvSpPr>
        <p:spPr>
          <a:xfrm>
            <a:off x="4267200" y="3160521"/>
            <a:ext cx="4495800" cy="2308324"/>
          </a:xfrm>
          <a:prstGeom prst="rect">
            <a:avLst/>
          </a:prstGeom>
          <a:solidFill>
            <a:srgbClr val="FFFFCC"/>
          </a:solidFill>
          <a:effectLst>
            <a:outerShdw blurRad="50800" dist="114300" dir="2700000" algn="tl" rotWithShape="0">
              <a:prstClr val="black">
                <a:alpha val="40000"/>
              </a:prstClr>
            </a:outerShdw>
          </a:effectLst>
        </p:spPr>
        <p:txBody>
          <a:bodyPr wrap="square">
            <a:spAutoFit/>
          </a:bodyPr>
          <a:lstStyle/>
          <a:p>
            <a:r>
              <a:rPr lang="en-US" sz="1600" smtClean="0"/>
              <a:t>relationship(R, P1, P2) :-</a:t>
            </a:r>
          </a:p>
          <a:p>
            <a:r>
              <a:rPr lang="en-US" sz="1600"/>
              <a:t> </a:t>
            </a:r>
            <a:r>
              <a:rPr lang="en-US" sz="1600" smtClean="0"/>
              <a:t>  member(R, [mother, father, parent]), </a:t>
            </a:r>
          </a:p>
          <a:p>
            <a:r>
              <a:rPr lang="en-US" sz="1600"/>
              <a:t> </a:t>
            </a:r>
            <a:r>
              <a:rPr lang="en-US" sz="1600" smtClean="0"/>
              <a:t>  X =.. [R, P1, P2],</a:t>
            </a:r>
          </a:p>
          <a:p>
            <a:r>
              <a:rPr lang="en-US" sz="1600"/>
              <a:t> </a:t>
            </a:r>
            <a:r>
              <a:rPr lang="en-US" sz="1600" smtClean="0"/>
              <a:t>  call(X).</a:t>
            </a:r>
          </a:p>
          <a:p>
            <a:endParaRPr lang="en-US" sz="1600"/>
          </a:p>
          <a:p>
            <a:r>
              <a:rPr lang="en-US" sz="1600" smtClean="0"/>
              <a:t>?- relationship(R, ana, diego).</a:t>
            </a:r>
          </a:p>
          <a:p>
            <a:r>
              <a:rPr lang="en-US" sz="1600" smtClean="0"/>
              <a:t>R = mother ;</a:t>
            </a:r>
          </a:p>
          <a:p>
            <a:r>
              <a:rPr lang="en-US" sz="1600" smtClean="0"/>
              <a:t>R = parent ;</a:t>
            </a:r>
          </a:p>
          <a:p>
            <a:r>
              <a:rPr lang="en-US" sz="1600" smtClean="0"/>
              <a:t>no</a:t>
            </a:r>
          </a:p>
        </p:txBody>
      </p:sp>
    </p:spTree>
    <p:extLst>
      <p:ext uri="{BB962C8B-B14F-4D97-AF65-F5344CB8AC3E}">
        <p14:creationId xmlns:p14="http://schemas.microsoft.com/office/powerpoint/2010/main" val="108483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b="1" smtClean="0"/>
              <a:t>Limitations of Virtual Machines /Engines</a:t>
            </a:r>
          </a:p>
        </p:txBody>
      </p:sp>
      <p:sp>
        <p:nvSpPr>
          <p:cNvPr id="14339" name="Content Placeholder 2"/>
          <p:cNvSpPr>
            <a:spLocks noGrp="1"/>
          </p:cNvSpPr>
          <p:nvPr>
            <p:ph idx="1"/>
          </p:nvPr>
        </p:nvSpPr>
        <p:spPr>
          <a:xfrm>
            <a:off x="609600" y="1447800"/>
            <a:ext cx="7620000" cy="4419600"/>
          </a:xfrm>
        </p:spPr>
        <p:txBody>
          <a:bodyPr/>
          <a:lstStyle/>
          <a:p>
            <a:r>
              <a:rPr lang="en-US" sz="2400" smtClean="0"/>
              <a:t>There are many such tools, each different.</a:t>
            </a:r>
          </a:p>
          <a:p>
            <a:r>
              <a:rPr lang="en-US" sz="2400" smtClean="0"/>
              <a:t>There are fewer programmers trained in the use of the tools.</a:t>
            </a:r>
          </a:p>
          <a:p>
            <a:r>
              <a:rPr lang="en-US" sz="2400" smtClean="0"/>
              <a:t>They are harder to learn - a C programmer can easily become a Java or Delphi programmer, but jumping to a rule/logic based language is unfamiliar.</a:t>
            </a:r>
          </a:p>
          <a:p>
            <a:r>
              <a:rPr lang="en-US" sz="2400" smtClean="0"/>
              <a:t>Just as with traditional languages, understanding how the underlying machine works is critical to gaining proficiency with the tool.</a:t>
            </a:r>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smtClean="0"/>
              <a:t>Univ =.. general command grammar</a:t>
            </a:r>
            <a:endParaRPr lang="en-US" sz="3600"/>
          </a:p>
        </p:txBody>
      </p:sp>
      <p:sp>
        <p:nvSpPr>
          <p:cNvPr id="5" name="TextBox 4"/>
          <p:cNvSpPr txBox="1"/>
          <p:nvPr/>
        </p:nvSpPr>
        <p:spPr>
          <a:xfrm>
            <a:off x="228600" y="1358780"/>
            <a:ext cx="3962400" cy="3539430"/>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sz="1600"/>
              <a:t>main </a:t>
            </a:r>
            <a:r>
              <a:rPr lang="en-US" sz="1600" smtClean="0"/>
              <a:t>:-</a:t>
            </a:r>
          </a:p>
          <a:p>
            <a:r>
              <a:rPr lang="en-US" sz="1600"/>
              <a:t> </a:t>
            </a:r>
            <a:r>
              <a:rPr lang="en-US" sz="1600" smtClean="0"/>
              <a:t> write</a:t>
            </a:r>
            <a:r>
              <a:rPr lang="en-US" sz="1600"/>
              <a:t>('Fly Amzi! Air</a:t>
            </a:r>
            <a:r>
              <a:rPr lang="en-US" sz="1600" smtClean="0"/>
              <a:t>'), nl,</a:t>
            </a:r>
          </a:p>
          <a:p>
            <a:r>
              <a:rPr lang="en-US" sz="1600"/>
              <a:t> </a:t>
            </a:r>
            <a:r>
              <a:rPr lang="en-US" sz="1600" smtClean="0"/>
              <a:t> repeat,</a:t>
            </a:r>
          </a:p>
          <a:p>
            <a:r>
              <a:rPr lang="en-US" sz="1600"/>
              <a:t> </a:t>
            </a:r>
            <a:r>
              <a:rPr lang="en-US" sz="1600" smtClean="0"/>
              <a:t> do_command.</a:t>
            </a:r>
          </a:p>
          <a:p>
            <a:endParaRPr lang="en-US" sz="1600"/>
          </a:p>
          <a:p>
            <a:r>
              <a:rPr lang="en-US" sz="1600" smtClean="0"/>
              <a:t>do_command :-</a:t>
            </a:r>
          </a:p>
          <a:p>
            <a:r>
              <a:rPr lang="en-US" sz="1600"/>
              <a:t> </a:t>
            </a:r>
            <a:r>
              <a:rPr lang="en-US" sz="1600" smtClean="0"/>
              <a:t> write</a:t>
            </a:r>
            <a:r>
              <a:rPr lang="en-US" sz="1600"/>
              <a:t>('enter command&gt; </a:t>
            </a:r>
            <a:r>
              <a:rPr lang="en-US" sz="1600" smtClean="0"/>
              <a:t>'),</a:t>
            </a:r>
          </a:p>
          <a:p>
            <a:r>
              <a:rPr lang="en-US" sz="1600" smtClean="0"/>
              <a:t>  read_string(STRING),</a:t>
            </a:r>
          </a:p>
          <a:p>
            <a:r>
              <a:rPr lang="en-US" sz="1600"/>
              <a:t> </a:t>
            </a:r>
            <a:r>
              <a:rPr lang="en-US" sz="1600" smtClean="0"/>
              <a:t> string_tokens(STRING</a:t>
            </a:r>
            <a:r>
              <a:rPr lang="en-US" sz="1600"/>
              <a:t>, TOKENS</a:t>
            </a:r>
            <a:r>
              <a:rPr lang="en-US" sz="1600" smtClean="0"/>
              <a:t>),</a:t>
            </a:r>
          </a:p>
          <a:p>
            <a:r>
              <a:rPr lang="en-US" sz="1600"/>
              <a:t> </a:t>
            </a:r>
            <a:r>
              <a:rPr lang="en-US" sz="1600" smtClean="0"/>
              <a:t> command(CLIST</a:t>
            </a:r>
            <a:r>
              <a:rPr lang="en-US" sz="1600"/>
              <a:t>, TOKENS, </a:t>
            </a:r>
            <a:r>
              <a:rPr lang="en-US" sz="1600" smtClean="0"/>
              <a:t>[]),</a:t>
            </a:r>
          </a:p>
          <a:p>
            <a:r>
              <a:rPr lang="en-US" sz="1600" smtClean="0"/>
              <a:t>  COMMAND </a:t>
            </a:r>
            <a:r>
              <a:rPr lang="en-US" sz="1600"/>
              <a:t>=.. </a:t>
            </a:r>
            <a:r>
              <a:rPr lang="en-US" sz="1600" smtClean="0"/>
              <a:t>CLIST,</a:t>
            </a:r>
          </a:p>
          <a:p>
            <a:r>
              <a:rPr lang="en-US" sz="1600"/>
              <a:t> </a:t>
            </a:r>
            <a:r>
              <a:rPr lang="en-US" sz="1600" smtClean="0"/>
              <a:t> call(COMMAND),</a:t>
            </a:r>
          </a:p>
          <a:p>
            <a:r>
              <a:rPr lang="en-US" sz="1600"/>
              <a:t> </a:t>
            </a:r>
            <a:r>
              <a:rPr lang="en-US" sz="1600" smtClean="0"/>
              <a:t> !,</a:t>
            </a:r>
          </a:p>
          <a:p>
            <a:r>
              <a:rPr lang="en-US" sz="1600"/>
              <a:t> </a:t>
            </a:r>
            <a:r>
              <a:rPr lang="en-US" sz="1600" smtClean="0"/>
              <a:t> COMMAND </a:t>
            </a:r>
            <a:r>
              <a:rPr lang="en-US" sz="1600"/>
              <a:t>== </a:t>
            </a:r>
            <a:r>
              <a:rPr lang="en-US" sz="1600" smtClean="0"/>
              <a:t>quit.</a:t>
            </a:r>
          </a:p>
        </p:txBody>
      </p:sp>
      <p:sp>
        <p:nvSpPr>
          <p:cNvPr id="6" name="TextBox 5"/>
          <p:cNvSpPr txBox="1"/>
          <p:nvPr/>
        </p:nvSpPr>
        <p:spPr>
          <a:xfrm>
            <a:off x="4522151" y="1371599"/>
            <a:ext cx="4114800" cy="4278094"/>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sz="1600" smtClean="0"/>
              <a:t>command</a:t>
            </a:r>
            <a:r>
              <a:rPr lang="en-US" sz="1600"/>
              <a:t>([OP|ARGS]) </a:t>
            </a:r>
            <a:r>
              <a:rPr lang="en-US" sz="1600" smtClean="0"/>
              <a:t>--&gt;</a:t>
            </a:r>
          </a:p>
          <a:p>
            <a:r>
              <a:rPr lang="en-US" sz="1600" smtClean="0"/>
              <a:t>   operation(OP),</a:t>
            </a:r>
          </a:p>
          <a:p>
            <a:r>
              <a:rPr lang="en-US" sz="1600"/>
              <a:t> </a:t>
            </a:r>
            <a:r>
              <a:rPr lang="en-US" sz="1600" smtClean="0"/>
              <a:t>  arguments(ARGS).</a:t>
            </a:r>
          </a:p>
          <a:p>
            <a:endParaRPr lang="en-US" sz="1600" smtClean="0"/>
          </a:p>
          <a:p>
            <a:r>
              <a:rPr lang="en-US" sz="1600" smtClean="0"/>
              <a:t>arguments</a:t>
            </a:r>
            <a:r>
              <a:rPr lang="en-US" sz="1600"/>
              <a:t>([ARG|ARGS]) </a:t>
            </a:r>
            <a:r>
              <a:rPr lang="en-US" sz="1600" smtClean="0"/>
              <a:t>--&gt;</a:t>
            </a:r>
          </a:p>
          <a:p>
            <a:r>
              <a:rPr lang="en-US" sz="1600" smtClean="0"/>
              <a:t>   argument(ARG),</a:t>
            </a:r>
          </a:p>
          <a:p>
            <a:r>
              <a:rPr lang="en-US" sz="1600"/>
              <a:t> </a:t>
            </a:r>
            <a:r>
              <a:rPr lang="en-US" sz="1600" smtClean="0"/>
              <a:t>  arguments(ARGS</a:t>
            </a:r>
            <a:r>
              <a:rPr lang="en-US" sz="1600"/>
              <a:t>). </a:t>
            </a:r>
            <a:endParaRPr lang="en-US" sz="1600" smtClean="0"/>
          </a:p>
          <a:p>
            <a:r>
              <a:rPr lang="en-US" sz="1600" smtClean="0"/>
              <a:t>arguments</a:t>
            </a:r>
            <a:r>
              <a:rPr lang="en-US" sz="1600"/>
              <a:t>([]) --&gt; </a:t>
            </a:r>
            <a:r>
              <a:rPr lang="en-US" sz="1600" smtClean="0"/>
              <a:t>[].</a:t>
            </a:r>
          </a:p>
          <a:p>
            <a:endParaRPr lang="en-US" sz="1600"/>
          </a:p>
          <a:p>
            <a:r>
              <a:rPr lang="en-US" sz="1600" smtClean="0"/>
              <a:t>operation(report) --&gt; [list].</a:t>
            </a:r>
          </a:p>
          <a:p>
            <a:r>
              <a:rPr lang="en-US" sz="1600" smtClean="0"/>
              <a:t>operation(book) --&gt; [book].</a:t>
            </a:r>
          </a:p>
          <a:p>
            <a:endParaRPr lang="en-US" sz="1600"/>
          </a:p>
          <a:p>
            <a:r>
              <a:rPr lang="en-US" sz="1600" smtClean="0"/>
              <a:t>argument(flights) --&gt; [flights].</a:t>
            </a:r>
          </a:p>
          <a:p>
            <a:endParaRPr lang="en-US" sz="1600"/>
          </a:p>
          <a:p>
            <a:r>
              <a:rPr lang="en-US" sz="1600" smtClean="0"/>
              <a:t>argument(FLIGHT) --&gt;</a:t>
            </a:r>
          </a:p>
          <a:p>
            <a:r>
              <a:rPr lang="en-US" sz="1600"/>
              <a:t> </a:t>
            </a:r>
            <a:r>
              <a:rPr lang="en-US" sz="1600" smtClean="0"/>
              <a:t>  [FLIGHT],</a:t>
            </a:r>
          </a:p>
          <a:p>
            <a:r>
              <a:rPr lang="en-US" sz="1600"/>
              <a:t> </a:t>
            </a:r>
            <a:r>
              <a:rPr lang="en-US" sz="1600" smtClean="0"/>
              <a:t>  { flights(_, _, FLIGHT, _) }.</a:t>
            </a:r>
            <a:endParaRPr lang="en-US" sz="1600"/>
          </a:p>
        </p:txBody>
      </p:sp>
    </p:spTree>
    <p:extLst>
      <p:ext uri="{BB962C8B-B14F-4D97-AF65-F5344CB8AC3E}">
        <p14:creationId xmlns:p14="http://schemas.microsoft.com/office/powerpoint/2010/main" val="33643832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smtClean="0"/>
              <a:t>#11 </a:t>
            </a:r>
            <a:r>
              <a:rPr lang="en-US" dirty="0" smtClean="0"/>
              <a:t>Difference Lists / DCG</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352800" cy="944562"/>
          </a:xfrm>
        </p:spPr>
        <p:txBody>
          <a:bodyPr/>
          <a:lstStyle/>
          <a:p>
            <a:r>
              <a:rPr lang="en-US" smtClean="0"/>
              <a:t>Frames</a:t>
            </a:r>
            <a:endParaRPr lang="en-US"/>
          </a:p>
        </p:txBody>
      </p:sp>
      <p:sp>
        <p:nvSpPr>
          <p:cNvPr id="4" name="Content Placeholder 3"/>
          <p:cNvSpPr>
            <a:spLocks noGrp="1"/>
          </p:cNvSpPr>
          <p:nvPr>
            <p:ph idx="1"/>
          </p:nvPr>
        </p:nvSpPr>
        <p:spPr>
          <a:xfrm>
            <a:off x="457200" y="1295400"/>
            <a:ext cx="3505200" cy="4221163"/>
          </a:xfrm>
        </p:spPr>
        <p:txBody>
          <a:bodyPr/>
          <a:lstStyle/>
          <a:p>
            <a:r>
              <a:rPr lang="en-US" sz="2400" smtClean="0"/>
              <a:t>A very flexible, general method of representing knowledge.</a:t>
            </a:r>
          </a:p>
          <a:p>
            <a:r>
              <a:rPr lang="en-US" sz="2400" smtClean="0"/>
              <a:t>Prolog code can then reason over the knowledge in the frames.</a:t>
            </a:r>
          </a:p>
          <a:p>
            <a:r>
              <a:rPr lang="en-US" sz="2400" smtClean="0"/>
              <a:t>Similar to objects: a class/frame, instance, and property list.</a:t>
            </a:r>
          </a:p>
          <a:p>
            <a:endParaRPr lang="en-US"/>
          </a:p>
        </p:txBody>
      </p:sp>
      <p:sp>
        <p:nvSpPr>
          <p:cNvPr id="5" name="TextBox 4"/>
          <p:cNvSpPr txBox="1"/>
          <p:nvPr/>
        </p:nvSpPr>
        <p:spPr>
          <a:xfrm>
            <a:off x="4572000" y="363915"/>
            <a:ext cx="3962400" cy="5755422"/>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sz="1600"/>
              <a:t>word(pizza</a:t>
            </a:r>
            <a:r>
              <a:rPr lang="en-US" sz="1600" smtClean="0"/>
              <a:t>,</a:t>
            </a:r>
            <a:br>
              <a:rPr lang="en-US" sz="1600" smtClean="0"/>
            </a:br>
            <a:r>
              <a:rPr lang="en-US" sz="1600" smtClean="0"/>
              <a:t>  [ </a:t>
            </a:r>
            <a:r>
              <a:rPr lang="en-US" sz="1600"/>
              <a:t>kind_of = </a:t>
            </a:r>
            <a:r>
              <a:rPr lang="en-US" sz="1600" smtClean="0"/>
              <a:t>food,</a:t>
            </a:r>
          </a:p>
          <a:p>
            <a:r>
              <a:rPr lang="en-US" sz="1600"/>
              <a:t> </a:t>
            </a:r>
            <a:r>
              <a:rPr lang="en-US" sz="1600" smtClean="0"/>
              <a:t>   shape </a:t>
            </a:r>
            <a:r>
              <a:rPr lang="en-US" sz="1600"/>
              <a:t>= disc,</a:t>
            </a:r>
          </a:p>
          <a:p>
            <a:r>
              <a:rPr lang="en-US" sz="1600"/>
              <a:t>    </a:t>
            </a:r>
            <a:r>
              <a:rPr lang="en-US" sz="1600" smtClean="0"/>
              <a:t>contains </a:t>
            </a:r>
            <a:r>
              <a:rPr lang="en-US" sz="1600"/>
              <a:t>= [tomato_sauce, cheese]] ).</a:t>
            </a:r>
          </a:p>
          <a:p>
            <a:r>
              <a:rPr lang="en-US" sz="1600"/>
              <a:t>word(tomato_sauce</a:t>
            </a:r>
            <a:r>
              <a:rPr lang="en-US" sz="1600" smtClean="0"/>
              <a:t>,</a:t>
            </a:r>
          </a:p>
          <a:p>
            <a:r>
              <a:rPr lang="en-US" sz="1600"/>
              <a:t> </a:t>
            </a:r>
            <a:r>
              <a:rPr lang="en-US" sz="1600" smtClean="0"/>
              <a:t> [ </a:t>
            </a:r>
            <a:r>
              <a:rPr lang="en-US" sz="1600"/>
              <a:t>kind_of = </a:t>
            </a:r>
            <a:r>
              <a:rPr lang="en-US" sz="1600" smtClean="0"/>
              <a:t>food,</a:t>
            </a:r>
          </a:p>
          <a:p>
            <a:r>
              <a:rPr lang="en-US" sz="1600"/>
              <a:t> </a:t>
            </a:r>
            <a:r>
              <a:rPr lang="en-US" sz="1600" smtClean="0"/>
              <a:t>   contains </a:t>
            </a:r>
            <a:r>
              <a:rPr lang="en-US" sz="1600"/>
              <a:t>= tomatoes ]).</a:t>
            </a:r>
          </a:p>
          <a:p>
            <a:endParaRPr lang="en-US" sz="1600"/>
          </a:p>
          <a:p>
            <a:r>
              <a:rPr lang="en-US" sz="1600"/>
              <a:t>flight(usair-101,</a:t>
            </a:r>
          </a:p>
          <a:p>
            <a:r>
              <a:rPr lang="en-US" sz="1600"/>
              <a:t>   [ date = 2005-10-28,</a:t>
            </a:r>
          </a:p>
          <a:p>
            <a:r>
              <a:rPr lang="en-US" sz="1600"/>
              <a:t>     depart = 17:00,</a:t>
            </a:r>
          </a:p>
          <a:p>
            <a:r>
              <a:rPr lang="en-US" sz="1600"/>
              <a:t>     arrive = 19:00,</a:t>
            </a:r>
          </a:p>
          <a:p>
            <a:r>
              <a:rPr lang="en-US" sz="1600"/>
              <a:t>     carrier = 'US Air',</a:t>
            </a:r>
          </a:p>
          <a:p>
            <a:r>
              <a:rPr lang="en-US" sz="1600"/>
              <a:t>     from = 'HOU',</a:t>
            </a:r>
          </a:p>
          <a:p>
            <a:r>
              <a:rPr lang="en-US" sz="1600"/>
              <a:t>     to = 'CLT' ]).</a:t>
            </a:r>
          </a:p>
          <a:p>
            <a:r>
              <a:rPr lang="en-US" sz="1600"/>
              <a:t>flight(usair-102,</a:t>
            </a:r>
          </a:p>
          <a:p>
            <a:r>
              <a:rPr lang="en-US" sz="1600"/>
              <a:t>   [ date = 2005-10-28,</a:t>
            </a:r>
          </a:p>
          <a:p>
            <a:r>
              <a:rPr lang="en-US" sz="1600"/>
              <a:t>     depart = 20:00,</a:t>
            </a:r>
          </a:p>
          <a:p>
            <a:r>
              <a:rPr lang="en-US" sz="1600"/>
              <a:t>     arrive = 20:30,</a:t>
            </a:r>
          </a:p>
          <a:p>
            <a:r>
              <a:rPr lang="en-US" sz="1600"/>
              <a:t>     carrier = 'US Air',</a:t>
            </a:r>
          </a:p>
          <a:p>
            <a:r>
              <a:rPr lang="en-US" sz="1600"/>
              <a:t>     from = 'CLT',</a:t>
            </a:r>
          </a:p>
          <a:p>
            <a:r>
              <a:rPr lang="en-US" sz="1600"/>
              <a:t>     to = 'AVL' ]).</a:t>
            </a:r>
          </a:p>
          <a:p>
            <a:endParaRPr lang="en-US" sz="1600"/>
          </a:p>
        </p:txBody>
      </p:sp>
    </p:spTree>
    <p:extLst>
      <p:ext uri="{BB962C8B-B14F-4D97-AF65-F5344CB8AC3E}">
        <p14:creationId xmlns:p14="http://schemas.microsoft.com/office/powerpoint/2010/main" val="20281195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Frame Tools</a:t>
            </a:r>
            <a:endParaRPr lang="en-US"/>
          </a:p>
        </p:txBody>
      </p:sp>
      <p:sp>
        <p:nvSpPr>
          <p:cNvPr id="3" name="Content Placeholder 2"/>
          <p:cNvSpPr>
            <a:spLocks noGrp="1"/>
          </p:cNvSpPr>
          <p:nvPr>
            <p:ph idx="1"/>
          </p:nvPr>
        </p:nvSpPr>
        <p:spPr>
          <a:xfrm>
            <a:off x="304800" y="1219200"/>
            <a:ext cx="4724400" cy="3200400"/>
          </a:xfrm>
          <a:solidFill>
            <a:srgbClr val="FFFFCC"/>
          </a:solidFill>
          <a:effectLst>
            <a:outerShdw blurRad="50800" dist="114300" dir="2700000" algn="tl" rotWithShape="0">
              <a:prstClr val="black">
                <a:alpha val="40000"/>
              </a:prstClr>
            </a:outerShdw>
          </a:effectLst>
        </p:spPr>
        <p:txBody>
          <a:bodyPr/>
          <a:lstStyle/>
          <a:p>
            <a:pPr marL="0" indent="0">
              <a:buNone/>
            </a:pPr>
            <a:r>
              <a:rPr lang="en-US" sz="1600" smtClean="0"/>
              <a:t>create_frame(Class, Instance) :-</a:t>
            </a:r>
            <a:br>
              <a:rPr lang="en-US" sz="1600" smtClean="0"/>
            </a:br>
            <a:r>
              <a:rPr lang="en-US" sz="1600" smtClean="0"/>
              <a:t>  F =.. [Class, Instance, []],</a:t>
            </a:r>
            <a:br>
              <a:rPr lang="en-US" sz="1600" smtClean="0"/>
            </a:br>
            <a:r>
              <a:rPr lang="en-US" sz="1600" smtClean="0"/>
              <a:t>  assert(F).</a:t>
            </a:r>
          </a:p>
          <a:p>
            <a:pPr marL="0" indent="0">
              <a:buNone/>
            </a:pPr>
            <a:r>
              <a:rPr lang="en-US" sz="1600" smtClean="0"/>
              <a:t>frame(Class, Instance, Properties) :-</a:t>
            </a:r>
            <a:br>
              <a:rPr lang="en-US" sz="1600" smtClean="0"/>
            </a:br>
            <a:r>
              <a:rPr lang="en-US" sz="1600" smtClean="0"/>
              <a:t>  F =.. [Class, Instance, Properites],</a:t>
            </a:r>
            <a:br>
              <a:rPr lang="en-US" sz="1600" smtClean="0"/>
            </a:br>
            <a:r>
              <a:rPr lang="en-US" sz="1600" smtClean="0"/>
              <a:t>  call(F).</a:t>
            </a:r>
          </a:p>
          <a:p>
            <a:pPr marL="0" indent="0">
              <a:buNone/>
            </a:pPr>
            <a:r>
              <a:rPr lang="en-US" sz="1600"/>
              <a:t>add_property(Class, Instance, Property) </a:t>
            </a:r>
            <a:r>
              <a:rPr lang="en-US" sz="1600" smtClean="0"/>
              <a:t>:-</a:t>
            </a:r>
            <a:br>
              <a:rPr lang="en-US" sz="1600" smtClean="0"/>
            </a:br>
            <a:r>
              <a:rPr lang="en-US" sz="1600" smtClean="0"/>
              <a:t>  F </a:t>
            </a:r>
            <a:r>
              <a:rPr lang="en-US" sz="1600"/>
              <a:t>=.. [Class, Instance, PropertyList</a:t>
            </a:r>
            <a:r>
              <a:rPr lang="en-US" sz="1600" smtClean="0"/>
              <a:t>],</a:t>
            </a:r>
            <a:br>
              <a:rPr lang="en-US" sz="1600" smtClean="0"/>
            </a:br>
            <a:r>
              <a:rPr lang="en-US" sz="1600" smtClean="0"/>
              <a:t>  </a:t>
            </a:r>
            <a:r>
              <a:rPr lang="en-US" sz="1600"/>
              <a:t>retract(F</a:t>
            </a:r>
            <a:r>
              <a:rPr lang="en-US" sz="1600" smtClean="0"/>
              <a:t>),</a:t>
            </a:r>
            <a:br>
              <a:rPr lang="en-US" sz="1600" smtClean="0"/>
            </a:br>
            <a:r>
              <a:rPr lang="en-US" sz="1600" smtClean="0"/>
              <a:t>  F2 </a:t>
            </a:r>
            <a:r>
              <a:rPr lang="en-US" sz="1600"/>
              <a:t>=.. [Class, Instance, [Property|PropertyList</a:t>
            </a:r>
            <a:r>
              <a:rPr lang="en-US" sz="1600" smtClean="0"/>
              <a:t>]],</a:t>
            </a:r>
            <a:br>
              <a:rPr lang="en-US" sz="1600" smtClean="0"/>
            </a:br>
            <a:r>
              <a:rPr lang="en-US" sz="1600" smtClean="0"/>
              <a:t>  assert(F2</a:t>
            </a:r>
            <a:r>
              <a:rPr lang="en-US" sz="1600"/>
              <a:t>).</a:t>
            </a:r>
          </a:p>
        </p:txBody>
      </p:sp>
      <p:sp>
        <p:nvSpPr>
          <p:cNvPr id="5" name="Content Placeholder 2"/>
          <p:cNvSpPr txBox="1">
            <a:spLocks/>
          </p:cNvSpPr>
          <p:nvPr/>
        </p:nvSpPr>
        <p:spPr bwMode="auto">
          <a:xfrm>
            <a:off x="5410200" y="2133600"/>
            <a:ext cx="3352800" cy="3200400"/>
          </a:xfrm>
          <a:prstGeom prst="rect">
            <a:avLst/>
          </a:prstGeom>
          <a:solidFill>
            <a:srgbClr val="FFFFCC"/>
          </a:solidFill>
          <a:ln>
            <a:noFill/>
          </a:ln>
          <a:effectLst>
            <a:outerShdw blurRad="50800" dist="1143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1600" smtClean="0"/>
              <a:t>?- create_frame(pizza, bob).</a:t>
            </a:r>
          </a:p>
          <a:p>
            <a:pPr marL="0" indent="0">
              <a:buFontTx/>
              <a:buNone/>
            </a:pPr>
            <a:r>
              <a:rPr lang="en-US" sz="1600" smtClean="0"/>
              <a:t>?- add_property(pizza, bob, size = large).</a:t>
            </a:r>
          </a:p>
          <a:p>
            <a:pPr marL="0" indent="0">
              <a:buFontTx/>
              <a:buNone/>
            </a:pPr>
            <a:r>
              <a:rPr lang="en-US" sz="1600" smtClean="0"/>
              <a:t>?- add_property(pizza, bob, crust = thin).</a:t>
            </a:r>
          </a:p>
          <a:p>
            <a:pPr marL="0" indent="0">
              <a:buFontTx/>
              <a:buNone/>
            </a:pPr>
            <a:r>
              <a:rPr lang="en-US" sz="1600" smtClean="0"/>
              <a:t>?- frame(pizza, bob, Properties).</a:t>
            </a:r>
          </a:p>
          <a:p>
            <a:pPr marL="0" indent="0">
              <a:buFontTx/>
              <a:buNone/>
            </a:pPr>
            <a:r>
              <a:rPr lang="en-US" sz="1600" smtClean="0"/>
              <a:t>Properties = [size = large, crust = thin].</a:t>
            </a:r>
          </a:p>
          <a:p>
            <a:pPr marL="0" indent="0">
              <a:buFontTx/>
              <a:buNone/>
            </a:pPr>
            <a:r>
              <a:rPr lang="en-US" sz="1600" smtClean="0"/>
              <a:t>?- frame(pizza, bob, Props), match(size = large, Props).</a:t>
            </a:r>
          </a:p>
          <a:p>
            <a:pPr marL="0" indent="0">
              <a:buFontTx/>
              <a:buNone/>
            </a:pPr>
            <a:r>
              <a:rPr lang="en-US" sz="1600" smtClean="0"/>
              <a:t>yes</a:t>
            </a:r>
            <a:endParaRPr lang="en-US" sz="1600"/>
          </a:p>
        </p:txBody>
      </p:sp>
    </p:spTree>
    <p:extLst>
      <p:ext uri="{BB962C8B-B14F-4D97-AF65-F5344CB8AC3E}">
        <p14:creationId xmlns:p14="http://schemas.microsoft.com/office/powerpoint/2010/main" val="8513435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smtClean="0"/>
              <a:t>#12 </a:t>
            </a:r>
            <a:r>
              <a:rPr lang="en-US" dirty="0" smtClean="0"/>
              <a:t>Frames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Puzzles</a:t>
            </a:r>
            <a:endParaRPr lang="en-US"/>
          </a:p>
        </p:txBody>
      </p:sp>
      <p:sp>
        <p:nvSpPr>
          <p:cNvPr id="4" name="Content Placeholder 3"/>
          <p:cNvSpPr>
            <a:spLocks noGrp="1"/>
          </p:cNvSpPr>
          <p:nvPr>
            <p:ph idx="1"/>
          </p:nvPr>
        </p:nvSpPr>
        <p:spPr>
          <a:xfrm>
            <a:off x="457200" y="1447800"/>
            <a:ext cx="8229600" cy="4221163"/>
          </a:xfrm>
        </p:spPr>
        <p:txBody>
          <a:bodyPr/>
          <a:lstStyle/>
          <a:p>
            <a:r>
              <a:rPr lang="en-US" smtClean="0"/>
              <a:t>Many are simply path searches.</a:t>
            </a:r>
          </a:p>
          <a:p>
            <a:r>
              <a:rPr lang="en-US" smtClean="0"/>
              <a:t>Specify the various states of the puzzle.</a:t>
            </a:r>
          </a:p>
          <a:p>
            <a:r>
              <a:rPr lang="en-US" smtClean="0"/>
              <a:t>Specify the ways to move from one state to the next.</a:t>
            </a:r>
          </a:p>
          <a:p>
            <a:r>
              <a:rPr lang="en-US" smtClean="0"/>
              <a:t>Search for a path from the initial state to the final state.</a:t>
            </a:r>
          </a:p>
        </p:txBody>
      </p:sp>
    </p:spTree>
    <p:extLst>
      <p:ext uri="{BB962C8B-B14F-4D97-AF65-F5344CB8AC3E}">
        <p14:creationId xmlns:p14="http://schemas.microsoft.com/office/powerpoint/2010/main" val="41077584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smtClean="0"/>
              <a:t>#13 </a:t>
            </a:r>
            <a:r>
              <a:rPr lang="en-US" dirty="0" smtClean="0"/>
              <a:t>Puzzles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28600"/>
            <a:ext cx="8229600" cy="944563"/>
          </a:xfrm>
        </p:spPr>
        <p:txBody>
          <a:bodyPr/>
          <a:lstStyle/>
          <a:p>
            <a:r>
              <a:rPr lang="en-US" smtClean="0"/>
              <a:t>Benefit Examples</a:t>
            </a:r>
          </a:p>
        </p:txBody>
      </p:sp>
      <p:sp>
        <p:nvSpPr>
          <p:cNvPr id="23555" name="Text Placeholder 3"/>
          <p:cNvSpPr>
            <a:spLocks noGrp="1"/>
          </p:cNvSpPr>
          <p:nvPr>
            <p:ph type="body" idx="1"/>
          </p:nvPr>
        </p:nvSpPr>
        <p:spPr>
          <a:xfrm>
            <a:off x="457200" y="1219200"/>
            <a:ext cx="4040188" cy="574675"/>
          </a:xfrm>
        </p:spPr>
        <p:txBody>
          <a:bodyPr/>
          <a:lstStyle/>
          <a:p>
            <a:pPr algn="ctr"/>
            <a:r>
              <a:rPr lang="en-US" smtClean="0"/>
              <a:t>eoTek Mortgage Pricing</a:t>
            </a:r>
          </a:p>
        </p:txBody>
      </p:sp>
      <p:sp>
        <p:nvSpPr>
          <p:cNvPr id="23556" name="Content Placeholder 4"/>
          <p:cNvSpPr>
            <a:spLocks noGrp="1"/>
          </p:cNvSpPr>
          <p:nvPr>
            <p:ph sz="half" idx="2"/>
          </p:nvPr>
        </p:nvSpPr>
        <p:spPr>
          <a:xfrm>
            <a:off x="381000" y="1905000"/>
            <a:ext cx="4040188" cy="4267200"/>
          </a:xfrm>
          <a:solidFill>
            <a:srgbClr val="FFFFCC"/>
          </a:solidFill>
        </p:spPr>
        <p:txBody>
          <a:bodyPr/>
          <a:lstStyle/>
          <a:p>
            <a:r>
              <a:rPr lang="en-US" sz="1800" dirty="0" smtClean="0"/>
              <a:t>Select loan packages for bank customers.</a:t>
            </a:r>
          </a:p>
          <a:p>
            <a:r>
              <a:rPr lang="en-US" sz="1800" dirty="0" smtClean="0"/>
              <a:t>Wrote original system in Java, in one year.</a:t>
            </a:r>
          </a:p>
          <a:p>
            <a:r>
              <a:rPr lang="en-US" sz="1800" dirty="0" smtClean="0"/>
              <a:t>Java version would take many weeks to verify/test changes (and were still buggy)</a:t>
            </a:r>
          </a:p>
          <a:p>
            <a:r>
              <a:rPr lang="en-US" sz="1800" dirty="0" smtClean="0"/>
              <a:t>Rewrote in Prolog in one month.</a:t>
            </a:r>
          </a:p>
          <a:p>
            <a:r>
              <a:rPr lang="en-US" sz="1800" dirty="0" smtClean="0"/>
              <a:t>Prolog version allows bug-free changes to be instantly put in production.</a:t>
            </a:r>
          </a:p>
          <a:p>
            <a:r>
              <a:rPr lang="en-US" sz="1800" dirty="0" smtClean="0"/>
              <a:t>Company acquired by Bank of America due to superior mortgage pricing algorithm.</a:t>
            </a:r>
          </a:p>
        </p:txBody>
      </p:sp>
      <p:sp>
        <p:nvSpPr>
          <p:cNvPr id="23557" name="Text Placeholder 5"/>
          <p:cNvSpPr>
            <a:spLocks noGrp="1"/>
          </p:cNvSpPr>
          <p:nvPr>
            <p:ph type="body" sz="quarter" idx="3"/>
          </p:nvPr>
        </p:nvSpPr>
        <p:spPr>
          <a:xfrm>
            <a:off x="4648200" y="1219200"/>
            <a:ext cx="4041775" cy="803275"/>
          </a:xfrm>
        </p:spPr>
        <p:txBody>
          <a:bodyPr/>
          <a:lstStyle/>
          <a:p>
            <a:pPr algn="ctr"/>
            <a:r>
              <a:rPr lang="en-US" smtClean="0"/>
              <a:t>Office Practicum Vaccination Logic*</a:t>
            </a:r>
          </a:p>
        </p:txBody>
      </p:sp>
      <p:sp>
        <p:nvSpPr>
          <p:cNvPr id="23558" name="Content Placeholder 6"/>
          <p:cNvSpPr>
            <a:spLocks noGrp="1"/>
          </p:cNvSpPr>
          <p:nvPr>
            <p:ph sz="quarter" idx="4"/>
          </p:nvPr>
        </p:nvSpPr>
        <p:spPr>
          <a:xfrm>
            <a:off x="4648200" y="2057400"/>
            <a:ext cx="4041775" cy="4038600"/>
          </a:xfrm>
          <a:solidFill>
            <a:srgbClr val="FFFFCC"/>
          </a:solidFill>
        </p:spPr>
        <p:txBody>
          <a:bodyPr/>
          <a:lstStyle/>
          <a:p>
            <a:r>
              <a:rPr lang="en-US" sz="1800" smtClean="0"/>
              <a:t>Apply complex vaccination rules in pediatric (children) medical software.</a:t>
            </a:r>
          </a:p>
          <a:p>
            <a:r>
              <a:rPr lang="en-US" sz="1800" smtClean="0"/>
              <a:t>Took one year to write in Delphi.</a:t>
            </a:r>
          </a:p>
          <a:p>
            <a:r>
              <a:rPr lang="en-US" sz="1800" smtClean="0"/>
              <a:t>Only handled simple cases.</a:t>
            </a:r>
          </a:p>
          <a:p>
            <a:r>
              <a:rPr lang="en-US" sz="1800" smtClean="0"/>
              <a:t>Very difficult to maintain as recommendations changed.</a:t>
            </a:r>
          </a:p>
          <a:p>
            <a:r>
              <a:rPr lang="en-US" sz="1800" smtClean="0"/>
              <a:t>Rewrote in Prolog in one month.</a:t>
            </a:r>
          </a:p>
          <a:p>
            <a:r>
              <a:rPr lang="en-US" sz="1800" smtClean="0"/>
              <a:t>Handles all the complex cases.</a:t>
            </a:r>
          </a:p>
          <a:p>
            <a:r>
              <a:rPr lang="en-US" sz="1800" smtClean="0"/>
              <a:t>Updates done in minutes.</a:t>
            </a:r>
          </a:p>
          <a:p>
            <a:r>
              <a:rPr lang="en-US" sz="1800" smtClean="0"/>
              <a:t>Consistently beats all their competition in benchmark trials of vaccination algorithm.</a:t>
            </a:r>
          </a:p>
        </p:txBody>
      </p:sp>
      <p:sp>
        <p:nvSpPr>
          <p:cNvPr id="23560" name="TextBox 7"/>
          <p:cNvSpPr txBox="1">
            <a:spLocks noChangeArrowheads="1"/>
          </p:cNvSpPr>
          <p:nvPr/>
        </p:nvSpPr>
        <p:spPr bwMode="auto">
          <a:xfrm>
            <a:off x="4724400" y="6169025"/>
            <a:ext cx="342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 www.amzi.com/vaccinationanalysis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838200"/>
          </a:xfrm>
        </p:spPr>
        <p:txBody>
          <a:bodyPr/>
          <a:lstStyle/>
          <a:p>
            <a:r>
              <a:rPr lang="en-US" sz="3600" b="1" dirty="0" smtClean="0"/>
              <a:t>Historic Virtual Machines</a:t>
            </a:r>
          </a:p>
        </p:txBody>
      </p:sp>
      <p:sp>
        <p:nvSpPr>
          <p:cNvPr id="15363" name="Content Placeholder 2"/>
          <p:cNvSpPr>
            <a:spLocks noGrp="1"/>
          </p:cNvSpPr>
          <p:nvPr>
            <p:ph idx="1"/>
          </p:nvPr>
        </p:nvSpPr>
        <p:spPr>
          <a:xfrm>
            <a:off x="762000" y="1219200"/>
            <a:ext cx="7543800" cy="4953000"/>
          </a:xfrm>
        </p:spPr>
        <p:txBody>
          <a:bodyPr/>
          <a:lstStyle/>
          <a:p>
            <a:r>
              <a:rPr lang="en-US" sz="2400" b="1" dirty="0" smtClean="0"/>
              <a:t>Culprit</a:t>
            </a:r>
            <a:r>
              <a:rPr lang="en-US" sz="2400" dirty="0" smtClean="0"/>
              <a:t> – The first commercial software product that launched the software industry. It was a mainframe declarative report writer (built on its internal report writing engine/virtual machine) that replaced COBOL for writing reports.</a:t>
            </a:r>
          </a:p>
          <a:p>
            <a:r>
              <a:rPr lang="en-US" sz="2400" b="1" dirty="0" smtClean="0"/>
              <a:t>VisiCalc</a:t>
            </a:r>
            <a:r>
              <a:rPr lang="en-US" sz="2400" dirty="0" smtClean="0"/>
              <a:t> – The first spreadsheet launched the PC industry. A spreadsheet is a virtual machine/engine programmed using a declarative grid of relationships in cells.</a:t>
            </a:r>
          </a:p>
          <a:p>
            <a:r>
              <a:rPr lang="en-US" sz="2400" b="1" dirty="0" err="1" smtClean="0"/>
              <a:t>Emycin</a:t>
            </a:r>
            <a:r>
              <a:rPr lang="en-US" sz="2400" dirty="0" smtClean="0"/>
              <a:t> – The first rule engine launched the AI field.  It was a rule engine developed at Stanford to enable the development of diagnostic applications.</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6"/>
          <p:cNvSpPr txBox="1">
            <a:spLocks noChangeArrowheads="1"/>
          </p:cNvSpPr>
          <p:nvPr/>
        </p:nvSpPr>
        <p:spPr bwMode="auto">
          <a:xfrm>
            <a:off x="1600200" y="609600"/>
            <a:ext cx="5638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Prolog is based on a</a:t>
            </a:r>
            <a:br>
              <a:rPr lang="en-US" sz="3200" b="1"/>
            </a:br>
            <a:r>
              <a:rPr lang="en-US" sz="3200" b="1"/>
              <a:t>virtual LOGIC machine.</a:t>
            </a:r>
          </a:p>
        </p:txBody>
      </p:sp>
      <p:sp>
        <p:nvSpPr>
          <p:cNvPr id="16388" name="Text Box 7"/>
          <p:cNvSpPr txBox="1">
            <a:spLocks noChangeArrowheads="1"/>
          </p:cNvSpPr>
          <p:nvPr/>
        </p:nvSpPr>
        <p:spPr bwMode="auto">
          <a:xfrm>
            <a:off x="914400" y="2133600"/>
            <a:ext cx="2971800" cy="2252663"/>
          </a:xfrm>
          <a:prstGeom prst="rect">
            <a:avLst/>
          </a:prstGeom>
          <a:solidFill>
            <a:srgbClr val="CC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Plus</a:t>
            </a:r>
          </a:p>
          <a:p>
            <a:pPr algn="ctr" eaLnBrk="1" hangingPunct="1">
              <a:spcBef>
                <a:spcPct val="50000"/>
              </a:spcBef>
            </a:pPr>
            <a:r>
              <a:rPr lang="en-US"/>
              <a:t>Prolog can elegantly express logical relationships that twist conventional languages into a rat’s nest of unmaintainable code.</a:t>
            </a:r>
          </a:p>
        </p:txBody>
      </p:sp>
      <p:sp>
        <p:nvSpPr>
          <p:cNvPr id="2" name="TextBox 1"/>
          <p:cNvSpPr txBox="1"/>
          <p:nvPr/>
        </p:nvSpPr>
        <p:spPr>
          <a:xfrm>
            <a:off x="4648200" y="2743200"/>
            <a:ext cx="3886200" cy="2308225"/>
          </a:xfrm>
          <a:prstGeom prst="rect">
            <a:avLst/>
          </a:prstGeom>
          <a:noFill/>
        </p:spPr>
        <p:txBody>
          <a:bodyPr>
            <a:spAutoFit/>
          </a:bodyPr>
          <a:lstStyle/>
          <a:p>
            <a:pPr marL="285750" indent="-285750">
              <a:buFont typeface="Arial" pitchFamily="34" charset="0"/>
              <a:buChar char="•"/>
              <a:defRPr/>
            </a:pPr>
            <a:r>
              <a:rPr lang="en-US"/>
              <a:t>Unlike most other rule/logic based tools, the language Prolog is an ISO standard language.</a:t>
            </a:r>
          </a:p>
          <a:p>
            <a:pPr marL="285750" indent="-285750">
              <a:buFont typeface="Arial" pitchFamily="34" charset="0"/>
              <a:buChar char="•"/>
              <a:defRPr/>
            </a:pPr>
            <a:r>
              <a:rPr lang="en-US"/>
              <a:t>There are many implementations of Prolog available, all programmed the same way.</a:t>
            </a:r>
          </a:p>
          <a:p>
            <a:pPr>
              <a:defRPr/>
            </a:pPr>
            <a:endParaRPr lang="en-US"/>
          </a:p>
          <a:p>
            <a:pPr>
              <a:defRPr/>
            </a:pP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685800" y="5334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t>Logic Approach</a:t>
            </a:r>
          </a:p>
        </p:txBody>
      </p:sp>
      <p:sp>
        <p:nvSpPr>
          <p:cNvPr id="17412" name="Text Box 5"/>
          <p:cNvSpPr txBox="1">
            <a:spLocks noChangeArrowheads="1"/>
          </p:cNvSpPr>
          <p:nvPr/>
        </p:nvSpPr>
        <p:spPr bwMode="auto">
          <a:xfrm>
            <a:off x="5410200" y="762000"/>
            <a:ext cx="3352800" cy="82550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Rate = 5 on weekends</a:t>
            </a:r>
          </a:p>
          <a:p>
            <a:pPr eaLnBrk="1" hangingPunct="1"/>
            <a:r>
              <a:rPr lang="en-US" sz="1600"/>
              <a:t>Rate = 7 on weekday evenings</a:t>
            </a:r>
          </a:p>
          <a:p>
            <a:pPr eaLnBrk="1" hangingPunct="1"/>
            <a:r>
              <a:rPr lang="en-US" sz="1600"/>
              <a:t>Rate = 9 on weekday days </a:t>
            </a:r>
          </a:p>
        </p:txBody>
      </p:sp>
      <p:sp>
        <p:nvSpPr>
          <p:cNvPr id="17413" name="Text Box 7"/>
          <p:cNvSpPr txBox="1">
            <a:spLocks noChangeArrowheads="1"/>
          </p:cNvSpPr>
          <p:nvPr/>
        </p:nvSpPr>
        <p:spPr bwMode="auto">
          <a:xfrm>
            <a:off x="1219200" y="2057400"/>
            <a:ext cx="3940175" cy="1201738"/>
          </a:xfrm>
          <a:prstGeom prst="rect">
            <a:avLst/>
          </a:prstGeom>
          <a:solidFill>
            <a:srgbClr val="CC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rate(5) :- weekend.</a:t>
            </a:r>
          </a:p>
          <a:p>
            <a:pPr eaLnBrk="1" hangingPunct="1">
              <a:spcBef>
                <a:spcPct val="50000"/>
              </a:spcBef>
            </a:pPr>
            <a:r>
              <a:rPr lang="en-US"/>
              <a:t>rate(7) :- weekday, evening.</a:t>
            </a:r>
          </a:p>
          <a:p>
            <a:pPr eaLnBrk="1" hangingPunct="1">
              <a:spcBef>
                <a:spcPct val="50000"/>
              </a:spcBef>
            </a:pPr>
            <a:r>
              <a:rPr lang="en-US"/>
              <a:t>rate(9) :- weekday, day.</a:t>
            </a:r>
          </a:p>
        </p:txBody>
      </p:sp>
      <p:sp>
        <p:nvSpPr>
          <p:cNvPr id="17414" name="Text Box 8"/>
          <p:cNvSpPr txBox="1">
            <a:spLocks noChangeArrowheads="1"/>
          </p:cNvSpPr>
          <p:nvPr/>
        </p:nvSpPr>
        <p:spPr bwMode="auto">
          <a:xfrm>
            <a:off x="2133600" y="3876675"/>
            <a:ext cx="44196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a:t>Direct mapping of rules to code.</a:t>
            </a:r>
          </a:p>
          <a:p>
            <a:pPr algn="ctr" eaLnBrk="1" hangingPunct="1">
              <a:spcBef>
                <a:spcPct val="50000"/>
              </a:spcBef>
            </a:pPr>
            <a:r>
              <a:rPr lang="en-US" sz="2000"/>
              <a:t>Easy to develop.</a:t>
            </a:r>
          </a:p>
          <a:p>
            <a:pPr algn="ctr" eaLnBrk="1" hangingPunct="1">
              <a:spcBef>
                <a:spcPct val="50000"/>
              </a:spcBef>
            </a:pPr>
            <a:r>
              <a:rPr lang="en-US" sz="2000"/>
              <a:t>Easy to maintain.</a:t>
            </a:r>
          </a:p>
          <a:p>
            <a:pPr algn="ctr" eaLnBrk="1" hangingPunct="1">
              <a:spcBef>
                <a:spcPct val="50000"/>
              </a:spcBef>
            </a:pPr>
            <a:r>
              <a:rPr lang="en-US" sz="2000"/>
              <a:t>Easy to audit.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Oval 20"/>
          <p:cNvSpPr>
            <a:spLocks noChangeArrowheads="1"/>
          </p:cNvSpPr>
          <p:nvPr/>
        </p:nvSpPr>
        <p:spPr bwMode="auto">
          <a:xfrm>
            <a:off x="5181600" y="1219200"/>
            <a:ext cx="3352800" cy="2209800"/>
          </a:xfrm>
          <a:prstGeom prst="ellipse">
            <a:avLst/>
          </a:prstGeom>
          <a:solidFill>
            <a:srgbClr val="FFFFCC"/>
          </a:solidFill>
          <a:ln w="9525">
            <a:solidFill>
              <a:schemeClr val="tx1"/>
            </a:solidFill>
            <a:round/>
            <a:headEnd/>
            <a:tailEnd/>
          </a:ln>
        </p:spPr>
        <p:txBody>
          <a:bodyPr wrap="none" anchor="ctr"/>
          <a:lstStyle/>
          <a:p>
            <a:pPr algn="ctr">
              <a:spcBef>
                <a:spcPct val="50000"/>
              </a:spcBef>
            </a:pPr>
            <a:endParaRPr lang="en-US"/>
          </a:p>
        </p:txBody>
      </p:sp>
      <p:sp>
        <p:nvSpPr>
          <p:cNvPr id="18436" name="Oval 17"/>
          <p:cNvSpPr>
            <a:spLocks noChangeArrowheads="1"/>
          </p:cNvSpPr>
          <p:nvPr/>
        </p:nvSpPr>
        <p:spPr bwMode="auto">
          <a:xfrm>
            <a:off x="152400" y="152400"/>
            <a:ext cx="4724400" cy="3429000"/>
          </a:xfrm>
          <a:prstGeom prst="ellipse">
            <a:avLst/>
          </a:prstGeom>
          <a:solidFill>
            <a:srgbClr val="FFFFCC"/>
          </a:solidFill>
          <a:ln w="9525">
            <a:solidFill>
              <a:schemeClr val="tx1"/>
            </a:solidFill>
            <a:round/>
            <a:headEnd/>
            <a:tailEnd/>
          </a:ln>
        </p:spPr>
        <p:txBody>
          <a:bodyPr wrap="none" anchor="ctr"/>
          <a:lstStyle/>
          <a:p>
            <a:pPr algn="ctr">
              <a:spcBef>
                <a:spcPct val="50000"/>
              </a:spcBef>
            </a:pPr>
            <a:endParaRPr lang="en-US"/>
          </a:p>
        </p:txBody>
      </p:sp>
      <p:sp>
        <p:nvSpPr>
          <p:cNvPr id="18437" name="Text Box 4"/>
          <p:cNvSpPr txBox="1">
            <a:spLocks noChangeArrowheads="1"/>
          </p:cNvSpPr>
          <p:nvPr/>
        </p:nvSpPr>
        <p:spPr bwMode="auto">
          <a:xfrm>
            <a:off x="1905000" y="579120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t>Prolog Virtual Machine</a:t>
            </a:r>
          </a:p>
        </p:txBody>
      </p:sp>
      <p:sp>
        <p:nvSpPr>
          <p:cNvPr id="18438" name="Text Box 7"/>
          <p:cNvSpPr txBox="1">
            <a:spLocks noChangeArrowheads="1"/>
          </p:cNvSpPr>
          <p:nvPr/>
        </p:nvSpPr>
        <p:spPr bwMode="auto">
          <a:xfrm>
            <a:off x="5715000" y="1752600"/>
            <a:ext cx="2514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Prove or disprove that there is an M for which the relation: M is the mother of diego is true.</a:t>
            </a:r>
          </a:p>
        </p:txBody>
      </p:sp>
      <p:sp>
        <p:nvSpPr>
          <p:cNvPr id="18439" name="Text Box 11"/>
          <p:cNvSpPr txBox="1">
            <a:spLocks noChangeArrowheads="1"/>
          </p:cNvSpPr>
          <p:nvPr/>
        </p:nvSpPr>
        <p:spPr bwMode="auto">
          <a:xfrm>
            <a:off x="762000" y="685800"/>
            <a:ext cx="1447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Assert ana</a:t>
            </a:r>
            <a:br>
              <a:rPr lang="en-US" sz="1600"/>
            </a:br>
            <a:r>
              <a:rPr lang="en-US" sz="1600"/>
              <a:t>is a parent of diego.</a:t>
            </a:r>
          </a:p>
        </p:txBody>
      </p:sp>
      <p:sp>
        <p:nvSpPr>
          <p:cNvPr id="18440" name="Text Box 12"/>
          <p:cNvSpPr txBox="1">
            <a:spLocks noChangeArrowheads="1"/>
          </p:cNvSpPr>
          <p:nvPr/>
        </p:nvSpPr>
        <p:spPr bwMode="auto">
          <a:xfrm>
            <a:off x="1752600" y="1219200"/>
            <a:ext cx="2911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Assert M is a mother of X if it can be proved that M is a parent of X and M is female.</a:t>
            </a:r>
          </a:p>
        </p:txBody>
      </p:sp>
      <p:sp>
        <p:nvSpPr>
          <p:cNvPr id="18441" name="Rectangle 13"/>
          <p:cNvSpPr>
            <a:spLocks noChangeArrowheads="1"/>
          </p:cNvSpPr>
          <p:nvPr/>
        </p:nvSpPr>
        <p:spPr bwMode="auto">
          <a:xfrm>
            <a:off x="1066800" y="4495800"/>
            <a:ext cx="6858000" cy="1219200"/>
          </a:xfrm>
          <a:prstGeom prst="rect">
            <a:avLst/>
          </a:prstGeom>
          <a:solidFill>
            <a:srgbClr val="CCFFCC"/>
          </a:solidFill>
          <a:ln w="9525">
            <a:solidFill>
              <a:schemeClr val="tx1"/>
            </a:solidFill>
            <a:miter lim="800000"/>
            <a:headEnd/>
            <a:tailEnd/>
          </a:ln>
        </p:spPr>
        <p:txBody>
          <a:bodyPr wrap="none" anchor="ctr"/>
          <a:lstStyle/>
          <a:p>
            <a:pPr algn="ctr"/>
            <a:r>
              <a:rPr lang="en-US" sz="2400" b="1"/>
              <a:t>Goal Seeking Theorem Prover</a:t>
            </a:r>
          </a:p>
          <a:p>
            <a:pPr algn="ctr"/>
            <a:r>
              <a:rPr lang="en-US" sz="2000" b="1"/>
              <a:t>Backtracking</a:t>
            </a:r>
            <a:r>
              <a:rPr lang="en-US"/>
              <a:t> search engine tries, rejects, retries assertions</a:t>
            </a:r>
          </a:p>
          <a:p>
            <a:pPr algn="ctr"/>
            <a:r>
              <a:rPr lang="en-US" sz="2000" b="1"/>
              <a:t>Unification</a:t>
            </a:r>
            <a:r>
              <a:rPr lang="en-US"/>
              <a:t> pattern matcher binds, unbinds logical variables</a:t>
            </a:r>
          </a:p>
          <a:p>
            <a:pPr algn="ctr"/>
            <a:endParaRPr lang="en-US"/>
          </a:p>
        </p:txBody>
      </p:sp>
      <p:sp>
        <p:nvSpPr>
          <p:cNvPr id="18442" name="Text Box 14"/>
          <p:cNvSpPr txBox="1">
            <a:spLocks noChangeArrowheads="1"/>
          </p:cNvSpPr>
          <p:nvPr/>
        </p:nvSpPr>
        <p:spPr bwMode="auto">
          <a:xfrm>
            <a:off x="2362200" y="457200"/>
            <a:ext cx="1676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Assert ana is female</a:t>
            </a:r>
          </a:p>
        </p:txBody>
      </p:sp>
      <p:sp>
        <p:nvSpPr>
          <p:cNvPr id="18443" name="Text Box 15"/>
          <p:cNvSpPr txBox="1">
            <a:spLocks noChangeArrowheads="1"/>
          </p:cNvSpPr>
          <p:nvPr/>
        </p:nvSpPr>
        <p:spPr bwMode="auto">
          <a:xfrm>
            <a:off x="2438400" y="2209800"/>
            <a:ext cx="1447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Assert michael is a parent of diego.</a:t>
            </a:r>
          </a:p>
        </p:txBody>
      </p:sp>
      <p:sp>
        <p:nvSpPr>
          <p:cNvPr id="18444" name="Text Box 16"/>
          <p:cNvSpPr txBox="1">
            <a:spLocks noChangeArrowheads="1"/>
          </p:cNvSpPr>
          <p:nvPr/>
        </p:nvSpPr>
        <p:spPr bwMode="auto">
          <a:xfrm>
            <a:off x="457200" y="2133600"/>
            <a:ext cx="1676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Assert michael is male.</a:t>
            </a:r>
          </a:p>
        </p:txBody>
      </p:sp>
      <p:sp>
        <p:nvSpPr>
          <p:cNvPr id="18445" name="Line 19"/>
          <p:cNvSpPr>
            <a:spLocks noChangeShapeType="1"/>
          </p:cNvSpPr>
          <p:nvPr/>
        </p:nvSpPr>
        <p:spPr bwMode="auto">
          <a:xfrm>
            <a:off x="2362200" y="3429000"/>
            <a:ext cx="5334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6" name="Line 22"/>
          <p:cNvSpPr>
            <a:spLocks noChangeShapeType="1"/>
          </p:cNvSpPr>
          <p:nvPr/>
        </p:nvSpPr>
        <p:spPr bwMode="auto">
          <a:xfrm flipH="1">
            <a:off x="6019800" y="3352800"/>
            <a:ext cx="6096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7" name="Text Box 18"/>
          <p:cNvSpPr txBox="1">
            <a:spLocks noChangeArrowheads="1"/>
          </p:cNvSpPr>
          <p:nvPr/>
        </p:nvSpPr>
        <p:spPr bwMode="auto">
          <a:xfrm>
            <a:off x="5181600" y="3810000"/>
            <a:ext cx="2470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Driven by logical goals</a:t>
            </a:r>
          </a:p>
        </p:txBody>
      </p:sp>
      <p:sp>
        <p:nvSpPr>
          <p:cNvPr id="18448" name="Text Box 9"/>
          <p:cNvSpPr txBox="1">
            <a:spLocks noChangeArrowheads="1"/>
          </p:cNvSpPr>
          <p:nvPr/>
        </p:nvSpPr>
        <p:spPr bwMode="auto">
          <a:xfrm>
            <a:off x="762000" y="3810000"/>
            <a:ext cx="38544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Programmed with logical assertions.</a:t>
            </a:r>
          </a:p>
        </p:txBody>
      </p:sp>
      <p:sp>
        <p:nvSpPr>
          <p:cNvPr id="18449" name="TextBox 1"/>
          <p:cNvSpPr txBox="1">
            <a:spLocks noChangeArrowheads="1"/>
          </p:cNvSpPr>
          <p:nvPr/>
        </p:nvSpPr>
        <p:spPr bwMode="auto">
          <a:xfrm>
            <a:off x="5029200" y="381000"/>
            <a:ext cx="365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t>Programming in Prolog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1530350" y="533400"/>
            <a:ext cx="304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4000" b="1"/>
              <a:t>Recursion</a:t>
            </a:r>
          </a:p>
        </p:txBody>
      </p:sp>
      <p:sp>
        <p:nvSpPr>
          <p:cNvPr id="20484" name="Text Box 5"/>
          <p:cNvSpPr txBox="1">
            <a:spLocks noChangeArrowheads="1"/>
          </p:cNvSpPr>
          <p:nvPr/>
        </p:nvSpPr>
        <p:spPr bwMode="auto">
          <a:xfrm>
            <a:off x="533400" y="1752600"/>
            <a:ext cx="31845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800"/>
              <a:t>Recursive logical assertions provide one type of looping.</a:t>
            </a:r>
          </a:p>
        </p:txBody>
      </p:sp>
      <p:grpSp>
        <p:nvGrpSpPr>
          <p:cNvPr id="11269" name="Group 9"/>
          <p:cNvGrpSpPr>
            <a:grpSpLocks/>
          </p:cNvGrpSpPr>
          <p:nvPr/>
        </p:nvGrpSpPr>
        <p:grpSpPr bwMode="auto">
          <a:xfrm>
            <a:off x="4602924" y="1039743"/>
            <a:ext cx="4083876" cy="2582501"/>
            <a:chOff x="2832" y="960"/>
            <a:chExt cx="2016" cy="1680"/>
          </a:xfrm>
          <a:solidFill>
            <a:srgbClr val="FFFFCC"/>
          </a:solidFill>
          <a:effectLst>
            <a:outerShdw blurRad="50800" dist="38100" dir="2700000" algn="tl" rotWithShape="0">
              <a:prstClr val="black">
                <a:alpha val="40000"/>
              </a:prstClr>
            </a:outerShdw>
          </a:effectLst>
        </p:grpSpPr>
        <p:sp>
          <p:nvSpPr>
            <p:cNvPr id="11270" name="Oval 8"/>
            <p:cNvSpPr>
              <a:spLocks noChangeArrowheads="1"/>
            </p:cNvSpPr>
            <p:nvPr/>
          </p:nvSpPr>
          <p:spPr bwMode="auto">
            <a:xfrm>
              <a:off x="2832" y="960"/>
              <a:ext cx="2016" cy="1680"/>
            </a:xfrm>
            <a:prstGeom prst="ellipse">
              <a:avLst/>
            </a:prstGeom>
            <a:grpFill/>
            <a:ln w="9525" algn="ctr">
              <a:solidFill>
                <a:schemeClr val="tx1"/>
              </a:solidFill>
              <a:round/>
              <a:headEnd/>
              <a:tailEnd/>
            </a:ln>
          </p:spPr>
          <p:txBody>
            <a:bodyPr wrap="none" anchor="ctr"/>
            <a:lstStyle/>
            <a:p>
              <a:pPr algn="ctr">
                <a:spcBef>
                  <a:spcPct val="50000"/>
                </a:spcBef>
                <a:defRPr/>
              </a:pPr>
              <a:endParaRPr lang="en-US"/>
            </a:p>
          </p:txBody>
        </p:sp>
        <p:sp>
          <p:nvSpPr>
            <p:cNvPr id="11271" name="Text Box 7"/>
            <p:cNvSpPr txBox="1">
              <a:spLocks noChangeArrowheads="1"/>
            </p:cNvSpPr>
            <p:nvPr/>
          </p:nvSpPr>
          <p:spPr bwMode="auto">
            <a:xfrm>
              <a:off x="3148" y="1274"/>
              <a:ext cx="1443" cy="1051"/>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spcBef>
                  <a:spcPct val="50000"/>
                </a:spcBef>
                <a:defRPr>
                  <a:solidFill>
                    <a:schemeClr val="tx1"/>
                  </a:solidFill>
                  <a:latin typeface="Arial" charset="0"/>
                  <a:cs typeface="Arial" charset="0"/>
                </a:defRPr>
              </a:lvl1pPr>
              <a:lvl2pPr marL="742950" indent="-285750" algn="ctr" eaLnBrk="0" hangingPunct="0">
                <a:spcBef>
                  <a:spcPct val="50000"/>
                </a:spcBef>
                <a:defRPr>
                  <a:solidFill>
                    <a:schemeClr val="tx1"/>
                  </a:solidFill>
                  <a:latin typeface="Arial" charset="0"/>
                  <a:cs typeface="Arial" charset="0"/>
                </a:defRPr>
              </a:lvl2pPr>
              <a:lvl3pPr marL="1143000" indent="-228600" algn="ctr" eaLnBrk="0" hangingPunct="0">
                <a:spcBef>
                  <a:spcPct val="50000"/>
                </a:spcBef>
                <a:defRPr>
                  <a:solidFill>
                    <a:schemeClr val="tx1"/>
                  </a:solidFill>
                  <a:latin typeface="Arial" charset="0"/>
                  <a:cs typeface="Arial" charset="0"/>
                </a:defRPr>
              </a:lvl3pPr>
              <a:lvl4pPr marL="1600200" indent="-228600" algn="ctr" eaLnBrk="0" hangingPunct="0">
                <a:spcBef>
                  <a:spcPct val="50000"/>
                </a:spcBef>
                <a:defRPr>
                  <a:solidFill>
                    <a:schemeClr val="tx1"/>
                  </a:solidFill>
                  <a:latin typeface="Arial" charset="0"/>
                  <a:cs typeface="Arial" charset="0"/>
                </a:defRPr>
              </a:lvl4pPr>
              <a:lvl5pPr marL="2057400" indent="-228600" algn="ctr" eaLnBrk="0" hangingPunct="0">
                <a:spcBef>
                  <a:spcPct val="50000"/>
                </a:spcBef>
                <a:defRPr>
                  <a:solidFill>
                    <a:schemeClr val="tx1"/>
                  </a:solidFill>
                  <a:latin typeface="Arial" charset="0"/>
                  <a:cs typeface="Arial" charset="0"/>
                </a:defRPr>
              </a:lvl5pPr>
              <a:lvl6pPr marL="2514600" indent="-228600" algn="ctr" eaLnBrk="0" fontAlgn="base" hangingPunct="0">
                <a:spcBef>
                  <a:spcPct val="50000"/>
                </a:spcBef>
                <a:spcAft>
                  <a:spcPct val="0"/>
                </a:spcAft>
                <a:defRPr>
                  <a:solidFill>
                    <a:schemeClr val="tx1"/>
                  </a:solidFill>
                  <a:latin typeface="Arial" charset="0"/>
                  <a:cs typeface="Arial" charset="0"/>
                </a:defRPr>
              </a:lvl6pPr>
              <a:lvl7pPr marL="2971800" indent="-228600" algn="ctr" eaLnBrk="0" fontAlgn="base" hangingPunct="0">
                <a:spcBef>
                  <a:spcPct val="50000"/>
                </a:spcBef>
                <a:spcAft>
                  <a:spcPct val="0"/>
                </a:spcAft>
                <a:defRPr>
                  <a:solidFill>
                    <a:schemeClr val="tx1"/>
                  </a:solidFill>
                  <a:latin typeface="Arial" charset="0"/>
                  <a:cs typeface="Arial" charset="0"/>
                </a:defRPr>
              </a:lvl7pPr>
              <a:lvl8pPr marL="3429000" indent="-228600" algn="ctr" eaLnBrk="0" fontAlgn="base" hangingPunct="0">
                <a:spcBef>
                  <a:spcPct val="50000"/>
                </a:spcBef>
                <a:spcAft>
                  <a:spcPct val="0"/>
                </a:spcAft>
                <a:defRPr>
                  <a:solidFill>
                    <a:schemeClr val="tx1"/>
                  </a:solidFill>
                  <a:latin typeface="Arial" charset="0"/>
                  <a:cs typeface="Arial" charset="0"/>
                </a:defRPr>
              </a:lvl8pPr>
              <a:lvl9pPr marL="3886200" indent="-228600" algn="ctr" eaLnBrk="0" fontAlgn="base" hangingPunct="0">
                <a:spcBef>
                  <a:spcPct val="50000"/>
                </a:spcBef>
                <a:spcAft>
                  <a:spcPct val="0"/>
                </a:spcAft>
                <a:defRPr>
                  <a:solidFill>
                    <a:schemeClr val="tx1"/>
                  </a:solidFill>
                  <a:latin typeface="Arial" charset="0"/>
                  <a:cs typeface="Arial" charset="0"/>
                </a:defRPr>
              </a:lvl9pPr>
            </a:lstStyle>
            <a:p>
              <a:pPr algn="l" eaLnBrk="1" hangingPunct="1">
                <a:defRPr/>
              </a:pPr>
              <a:r>
                <a:rPr lang="en-US" smtClean="0"/>
                <a:t>X is an ancestor of Y if</a:t>
              </a:r>
              <a:br>
                <a:rPr lang="en-US" smtClean="0"/>
              </a:br>
              <a:r>
                <a:rPr lang="en-US" smtClean="0"/>
                <a:t>   X is a parent of Y.</a:t>
              </a:r>
            </a:p>
            <a:p>
              <a:pPr algn="l" eaLnBrk="1" hangingPunct="1">
                <a:defRPr/>
              </a:pPr>
              <a:r>
                <a:rPr lang="en-US" smtClean="0"/>
                <a:t>X is an ancestor of Y if</a:t>
              </a:r>
              <a:br>
                <a:rPr lang="en-US" smtClean="0"/>
              </a:br>
              <a:r>
                <a:rPr lang="en-US" smtClean="0"/>
                <a:t>   Z is a parent of Y and</a:t>
              </a:r>
              <a:br>
                <a:rPr lang="en-US" smtClean="0"/>
              </a:br>
              <a:r>
                <a:rPr lang="en-US" smtClean="0"/>
                <a:t>   X is an ancestor of Z.</a:t>
              </a:r>
            </a:p>
          </p:txBody>
        </p:sp>
      </p:grpSp>
      <p:grpSp>
        <p:nvGrpSpPr>
          <p:cNvPr id="8" name="Group 9"/>
          <p:cNvGrpSpPr>
            <a:grpSpLocks/>
          </p:cNvGrpSpPr>
          <p:nvPr/>
        </p:nvGrpSpPr>
        <p:grpSpPr bwMode="auto">
          <a:xfrm>
            <a:off x="2500249" y="3962400"/>
            <a:ext cx="4205351" cy="1996065"/>
            <a:chOff x="2832" y="960"/>
            <a:chExt cx="2016" cy="1680"/>
          </a:xfrm>
          <a:solidFill>
            <a:srgbClr val="FFFFCC"/>
          </a:solidFill>
          <a:effectLst>
            <a:outerShdw blurRad="50800" dist="38100" dir="2700000" algn="tl" rotWithShape="0">
              <a:prstClr val="black">
                <a:alpha val="40000"/>
              </a:prstClr>
            </a:outerShdw>
          </a:effectLst>
        </p:grpSpPr>
        <p:sp>
          <p:nvSpPr>
            <p:cNvPr id="9" name="Oval 8"/>
            <p:cNvSpPr>
              <a:spLocks noChangeArrowheads="1"/>
            </p:cNvSpPr>
            <p:nvPr/>
          </p:nvSpPr>
          <p:spPr bwMode="auto">
            <a:xfrm>
              <a:off x="2832" y="960"/>
              <a:ext cx="2016" cy="1680"/>
            </a:xfrm>
            <a:prstGeom prst="ellipse">
              <a:avLst/>
            </a:prstGeom>
            <a:grpFill/>
            <a:ln w="9525" algn="ctr">
              <a:solidFill>
                <a:schemeClr val="tx1"/>
              </a:solidFill>
              <a:round/>
              <a:headEnd/>
              <a:tailEnd/>
            </a:ln>
          </p:spPr>
          <p:txBody>
            <a:bodyPr wrap="none" anchor="ctr"/>
            <a:lstStyle/>
            <a:p>
              <a:pPr algn="ctr">
                <a:spcBef>
                  <a:spcPct val="50000"/>
                </a:spcBef>
                <a:defRPr/>
              </a:pPr>
              <a:endParaRPr lang="en-US"/>
            </a:p>
          </p:txBody>
        </p:sp>
        <p:sp>
          <p:nvSpPr>
            <p:cNvPr id="10" name="Text Box 7"/>
            <p:cNvSpPr txBox="1">
              <a:spLocks noChangeArrowheads="1"/>
            </p:cNvSpPr>
            <p:nvPr/>
          </p:nvSpPr>
          <p:spPr bwMode="auto">
            <a:xfrm>
              <a:off x="3072" y="1296"/>
              <a:ext cx="1584" cy="89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spcBef>
                  <a:spcPct val="50000"/>
                </a:spcBef>
                <a:defRPr>
                  <a:solidFill>
                    <a:schemeClr val="tx1"/>
                  </a:solidFill>
                  <a:latin typeface="Arial" charset="0"/>
                  <a:cs typeface="Arial" charset="0"/>
                </a:defRPr>
              </a:lvl1pPr>
              <a:lvl2pPr marL="742950" indent="-285750" algn="ctr" eaLnBrk="0" hangingPunct="0">
                <a:spcBef>
                  <a:spcPct val="50000"/>
                </a:spcBef>
                <a:defRPr>
                  <a:solidFill>
                    <a:schemeClr val="tx1"/>
                  </a:solidFill>
                  <a:latin typeface="Arial" charset="0"/>
                  <a:cs typeface="Arial" charset="0"/>
                </a:defRPr>
              </a:lvl2pPr>
              <a:lvl3pPr marL="1143000" indent="-228600" algn="ctr" eaLnBrk="0" hangingPunct="0">
                <a:spcBef>
                  <a:spcPct val="50000"/>
                </a:spcBef>
                <a:defRPr>
                  <a:solidFill>
                    <a:schemeClr val="tx1"/>
                  </a:solidFill>
                  <a:latin typeface="Arial" charset="0"/>
                  <a:cs typeface="Arial" charset="0"/>
                </a:defRPr>
              </a:lvl3pPr>
              <a:lvl4pPr marL="1600200" indent="-228600" algn="ctr" eaLnBrk="0" hangingPunct="0">
                <a:spcBef>
                  <a:spcPct val="50000"/>
                </a:spcBef>
                <a:defRPr>
                  <a:solidFill>
                    <a:schemeClr val="tx1"/>
                  </a:solidFill>
                  <a:latin typeface="Arial" charset="0"/>
                  <a:cs typeface="Arial" charset="0"/>
                </a:defRPr>
              </a:lvl4pPr>
              <a:lvl5pPr marL="2057400" indent="-228600" algn="ctr" eaLnBrk="0" hangingPunct="0">
                <a:spcBef>
                  <a:spcPct val="50000"/>
                </a:spcBef>
                <a:defRPr>
                  <a:solidFill>
                    <a:schemeClr val="tx1"/>
                  </a:solidFill>
                  <a:latin typeface="Arial" charset="0"/>
                  <a:cs typeface="Arial" charset="0"/>
                </a:defRPr>
              </a:lvl5pPr>
              <a:lvl6pPr marL="2514600" indent="-228600" algn="ctr" eaLnBrk="0" fontAlgn="base" hangingPunct="0">
                <a:spcBef>
                  <a:spcPct val="50000"/>
                </a:spcBef>
                <a:spcAft>
                  <a:spcPct val="0"/>
                </a:spcAft>
                <a:defRPr>
                  <a:solidFill>
                    <a:schemeClr val="tx1"/>
                  </a:solidFill>
                  <a:latin typeface="Arial" charset="0"/>
                  <a:cs typeface="Arial" charset="0"/>
                </a:defRPr>
              </a:lvl6pPr>
              <a:lvl7pPr marL="2971800" indent="-228600" algn="ctr" eaLnBrk="0" fontAlgn="base" hangingPunct="0">
                <a:spcBef>
                  <a:spcPct val="50000"/>
                </a:spcBef>
                <a:spcAft>
                  <a:spcPct val="0"/>
                </a:spcAft>
                <a:defRPr>
                  <a:solidFill>
                    <a:schemeClr val="tx1"/>
                  </a:solidFill>
                  <a:latin typeface="Arial" charset="0"/>
                  <a:cs typeface="Arial" charset="0"/>
                </a:defRPr>
              </a:lvl7pPr>
              <a:lvl8pPr marL="3429000" indent="-228600" algn="ctr" eaLnBrk="0" fontAlgn="base" hangingPunct="0">
                <a:spcBef>
                  <a:spcPct val="50000"/>
                </a:spcBef>
                <a:spcAft>
                  <a:spcPct val="0"/>
                </a:spcAft>
                <a:defRPr>
                  <a:solidFill>
                    <a:schemeClr val="tx1"/>
                  </a:solidFill>
                  <a:latin typeface="Arial" charset="0"/>
                  <a:cs typeface="Arial" charset="0"/>
                </a:defRPr>
              </a:lvl8pPr>
              <a:lvl9pPr marL="3886200" indent="-228600" algn="ctr" eaLnBrk="0" fontAlgn="base" hangingPunct="0">
                <a:spcBef>
                  <a:spcPct val="50000"/>
                </a:spcBef>
                <a:spcAft>
                  <a:spcPct val="0"/>
                </a:spcAft>
                <a:defRPr>
                  <a:solidFill>
                    <a:schemeClr val="tx1"/>
                  </a:solidFill>
                  <a:latin typeface="Arial" charset="0"/>
                  <a:cs typeface="Arial" charset="0"/>
                </a:defRPr>
              </a:lvl9pPr>
            </a:lstStyle>
            <a:p>
              <a:pPr algn="l" eaLnBrk="1" hangingPunct="1">
                <a:defRPr/>
              </a:pPr>
              <a:r>
                <a:rPr lang="en-US" smtClean="0"/>
                <a:t>1 is the factorial of 1.</a:t>
              </a:r>
            </a:p>
            <a:p>
              <a:pPr algn="l" eaLnBrk="1" hangingPunct="1">
                <a:defRPr/>
              </a:pPr>
              <a:r>
                <a:rPr lang="en-US" smtClean="0"/>
                <a:t>F is the factorial of N if</a:t>
              </a:r>
              <a:br>
                <a:rPr lang="en-US" smtClean="0"/>
              </a:br>
              <a:r>
                <a:rPr lang="en-US" smtClean="0"/>
                <a:t>     F is N * the factorial of N-1.</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p:txBody>
          <a:bodyPr/>
          <a:lstStyle/>
          <a:p>
            <a:r>
              <a:rPr lang="en-US" smtClean="0"/>
              <a:t>Dennis Merritt</a:t>
            </a:r>
          </a:p>
        </p:txBody>
      </p:sp>
      <p:sp>
        <p:nvSpPr>
          <p:cNvPr id="3075" name="Content Placeholder 7"/>
          <p:cNvSpPr>
            <a:spLocks noGrp="1"/>
          </p:cNvSpPr>
          <p:nvPr>
            <p:ph idx="1"/>
          </p:nvPr>
        </p:nvSpPr>
        <p:spPr>
          <a:xfrm>
            <a:off x="457200" y="1295400"/>
            <a:ext cx="8229600" cy="4495800"/>
          </a:xfrm>
        </p:spPr>
        <p:txBody>
          <a:bodyPr/>
          <a:lstStyle/>
          <a:p>
            <a:r>
              <a:rPr lang="en-US" dirty="0" smtClean="0"/>
              <a:t>M.I.T. Instrumentation Lab – Apollo</a:t>
            </a:r>
          </a:p>
          <a:p>
            <a:r>
              <a:rPr lang="en-US" dirty="0" smtClean="0"/>
              <a:t>C.C.A. – Advanced Database</a:t>
            </a:r>
          </a:p>
          <a:p>
            <a:r>
              <a:rPr lang="en-US" dirty="0" err="1" smtClean="0"/>
              <a:t>Cullinet</a:t>
            </a:r>
            <a:r>
              <a:rPr lang="en-US" dirty="0" smtClean="0"/>
              <a:t> – Commercial Database</a:t>
            </a:r>
          </a:p>
          <a:p>
            <a:r>
              <a:rPr lang="en-US" dirty="0" smtClean="0"/>
              <a:t>AI Corp – Commercial AI</a:t>
            </a:r>
          </a:p>
          <a:p>
            <a:r>
              <a:rPr lang="en-US" dirty="0" smtClean="0"/>
              <a:t>Amzi! Inc. – 1991 to present</a:t>
            </a:r>
          </a:p>
          <a:p>
            <a:r>
              <a:rPr lang="en-US" dirty="0" smtClean="0"/>
              <a:t>Contact </a:t>
            </a:r>
            <a:r>
              <a:rPr lang="en-US" dirty="0" smtClean="0"/>
              <a:t>me: </a:t>
            </a:r>
            <a:r>
              <a:rPr lang="en-US" dirty="0" err="1" smtClean="0"/>
              <a:t>open.source</a:t>
            </a:r>
            <a:r>
              <a:rPr lang="en-US" dirty="0" err="1" smtClean="0"/>
              <a:t>@</a:t>
            </a:r>
            <a:r>
              <a:rPr lang="en-US" dirty="0" err="1" smtClean="0"/>
              <a:t>amzi.com</a:t>
            </a: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2057400" y="381000"/>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t>Prolog Virtual Machine</a:t>
            </a:r>
          </a:p>
        </p:txBody>
      </p:sp>
      <p:sp>
        <p:nvSpPr>
          <p:cNvPr id="19460" name="Oval 13"/>
          <p:cNvSpPr>
            <a:spLocks noChangeArrowheads="1"/>
          </p:cNvSpPr>
          <p:nvPr/>
        </p:nvSpPr>
        <p:spPr bwMode="auto">
          <a:xfrm>
            <a:off x="914400" y="3657600"/>
            <a:ext cx="2590800" cy="2514600"/>
          </a:xfrm>
          <a:prstGeom prst="ellipse">
            <a:avLst/>
          </a:prstGeom>
          <a:solidFill>
            <a:srgbClr val="66FF66">
              <a:alpha val="58038"/>
            </a:srgbClr>
          </a:solidFill>
          <a:ln w="9525" algn="ctr">
            <a:solidFill>
              <a:schemeClr val="tx1"/>
            </a:solidFill>
            <a:round/>
            <a:headEnd/>
            <a:tailEnd/>
          </a:ln>
        </p:spPr>
        <p:txBody>
          <a:bodyPr wrap="none" anchor="ctr"/>
          <a:lstStyle/>
          <a:p>
            <a:pPr algn="ctr"/>
            <a:r>
              <a:rPr lang="en-US" sz="2000" b="1"/>
              <a:t>Backtracking</a:t>
            </a:r>
            <a:endParaRPr lang="en-US"/>
          </a:p>
          <a:p>
            <a:pPr algn="ctr"/>
            <a:r>
              <a:rPr lang="en-US" b="1"/>
              <a:t>Search</a:t>
            </a:r>
            <a:endParaRPr lang="en-US"/>
          </a:p>
          <a:p>
            <a:pPr algn="ctr"/>
            <a:r>
              <a:rPr lang="en-US"/>
              <a:t>and/or</a:t>
            </a:r>
          </a:p>
          <a:p>
            <a:pPr algn="ctr"/>
            <a:r>
              <a:rPr lang="en-US" b="1"/>
              <a:t>Recursion</a:t>
            </a:r>
            <a:r>
              <a:rPr lang="en-US"/>
              <a:t/>
            </a:r>
            <a:br>
              <a:rPr lang="en-US"/>
            </a:br>
            <a:r>
              <a:rPr lang="en-US"/>
              <a:t>control</a:t>
            </a:r>
            <a:br>
              <a:rPr lang="en-US"/>
            </a:br>
            <a:r>
              <a:rPr lang="en-US"/>
              <a:t>program flow</a:t>
            </a:r>
          </a:p>
        </p:txBody>
      </p:sp>
      <p:sp>
        <p:nvSpPr>
          <p:cNvPr id="19461" name="Oval 14"/>
          <p:cNvSpPr>
            <a:spLocks noChangeArrowheads="1"/>
          </p:cNvSpPr>
          <p:nvPr/>
        </p:nvSpPr>
        <p:spPr bwMode="auto">
          <a:xfrm>
            <a:off x="4953000" y="3657600"/>
            <a:ext cx="2590800" cy="2514600"/>
          </a:xfrm>
          <a:prstGeom prst="ellipse">
            <a:avLst/>
          </a:prstGeom>
          <a:solidFill>
            <a:srgbClr val="66FF66">
              <a:alpha val="58038"/>
            </a:srgbClr>
          </a:solidFill>
          <a:ln w="9525" algn="ctr">
            <a:solidFill>
              <a:schemeClr val="tx1"/>
            </a:solidFill>
            <a:round/>
            <a:headEnd/>
            <a:tailEnd/>
          </a:ln>
        </p:spPr>
        <p:txBody>
          <a:bodyPr wrap="none" anchor="ctr"/>
          <a:lstStyle/>
          <a:p>
            <a:pPr algn="ctr"/>
            <a:r>
              <a:rPr lang="en-US" sz="2000" b="1"/>
              <a:t>Unification</a:t>
            </a:r>
            <a:r>
              <a:rPr lang="en-US"/>
              <a:t> pattern</a:t>
            </a:r>
            <a:br>
              <a:rPr lang="en-US"/>
            </a:br>
            <a:r>
              <a:rPr lang="en-US"/>
              <a:t>matching binds logical</a:t>
            </a:r>
            <a:br>
              <a:rPr lang="en-US"/>
            </a:br>
            <a:r>
              <a:rPr lang="en-US"/>
              <a:t>variables</a:t>
            </a:r>
          </a:p>
        </p:txBody>
      </p:sp>
      <p:sp>
        <p:nvSpPr>
          <p:cNvPr id="19462" name="AutoShape 12"/>
          <p:cNvSpPr>
            <a:spLocks noChangeArrowheads="1"/>
          </p:cNvSpPr>
          <p:nvPr/>
        </p:nvSpPr>
        <p:spPr bwMode="auto">
          <a:xfrm>
            <a:off x="1066800" y="1143000"/>
            <a:ext cx="2286000" cy="2286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algn="ctr"/>
            <a:r>
              <a:rPr lang="en-US" sz="2400" b="1"/>
              <a:t>CPU</a:t>
            </a:r>
          </a:p>
        </p:txBody>
      </p:sp>
      <p:sp>
        <p:nvSpPr>
          <p:cNvPr id="19463" name="AutoShape 15"/>
          <p:cNvSpPr>
            <a:spLocks noChangeArrowheads="1"/>
          </p:cNvSpPr>
          <p:nvPr/>
        </p:nvSpPr>
        <p:spPr bwMode="auto">
          <a:xfrm>
            <a:off x="5105400" y="1143000"/>
            <a:ext cx="2286000" cy="2286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algn="ctr"/>
            <a:r>
              <a:rPr lang="en-US" sz="2400" b="1"/>
              <a:t>Memory</a:t>
            </a:r>
            <a:br>
              <a:rPr lang="en-US" sz="2400" b="1"/>
            </a:br>
            <a:r>
              <a:rPr lang="en-US" sz="2400" b="1"/>
              <a:t>Assignment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descr="bd09494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1447800"/>
            <a:ext cx="29956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a:off x="304800" y="381000"/>
            <a:ext cx="426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t>Prolog</a:t>
            </a:r>
            <a:br>
              <a:rPr lang="en-US" sz="3200" b="1"/>
            </a:br>
            <a:r>
              <a:rPr lang="en-US" sz="3200" b="1"/>
              <a:t>Programming</a:t>
            </a:r>
          </a:p>
        </p:txBody>
      </p:sp>
      <p:sp>
        <p:nvSpPr>
          <p:cNvPr id="22533" name="Text Box 6"/>
          <p:cNvSpPr txBox="1">
            <a:spLocks noChangeArrowheads="1"/>
          </p:cNvSpPr>
          <p:nvPr/>
        </p:nvSpPr>
        <p:spPr bwMode="auto">
          <a:xfrm>
            <a:off x="1600200" y="2362200"/>
            <a:ext cx="167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a:t>Recursion</a:t>
            </a:r>
          </a:p>
        </p:txBody>
      </p:sp>
      <p:sp>
        <p:nvSpPr>
          <p:cNvPr id="22534" name="Text Box 7"/>
          <p:cNvSpPr txBox="1">
            <a:spLocks noChangeArrowheads="1"/>
          </p:cNvSpPr>
          <p:nvPr/>
        </p:nvSpPr>
        <p:spPr bwMode="auto">
          <a:xfrm>
            <a:off x="5867400" y="1066800"/>
            <a:ext cx="210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a:t>Backtracking</a:t>
            </a:r>
          </a:p>
        </p:txBody>
      </p:sp>
      <p:sp>
        <p:nvSpPr>
          <p:cNvPr id="22535" name="Text Box 8"/>
          <p:cNvSpPr txBox="1">
            <a:spLocks noChangeArrowheads="1"/>
          </p:cNvSpPr>
          <p:nvPr/>
        </p:nvSpPr>
        <p:spPr bwMode="auto">
          <a:xfrm>
            <a:off x="6172200" y="2057400"/>
            <a:ext cx="175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a:t>Unification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2133600" y="533400"/>
            <a:ext cx="434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Prolog Syntax</a:t>
            </a:r>
          </a:p>
        </p:txBody>
      </p:sp>
      <p:sp>
        <p:nvSpPr>
          <p:cNvPr id="21508" name="Text Box 5"/>
          <p:cNvSpPr txBox="1">
            <a:spLocks noChangeArrowheads="1"/>
          </p:cNvSpPr>
          <p:nvPr/>
        </p:nvSpPr>
        <p:spPr bwMode="auto">
          <a:xfrm>
            <a:off x="552450" y="1371600"/>
            <a:ext cx="280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The Program (assertions)</a:t>
            </a:r>
          </a:p>
        </p:txBody>
      </p:sp>
      <p:sp>
        <p:nvSpPr>
          <p:cNvPr id="21509" name="Text Box 6"/>
          <p:cNvSpPr txBox="1">
            <a:spLocks noChangeArrowheads="1"/>
          </p:cNvSpPr>
          <p:nvPr/>
        </p:nvSpPr>
        <p:spPr bwMode="auto">
          <a:xfrm>
            <a:off x="609600" y="1981200"/>
            <a:ext cx="2743200" cy="42576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p>
          <a:p>
            <a:pPr eaLnBrk="1" hangingPunct="1">
              <a:spcBef>
                <a:spcPct val="50000"/>
              </a:spcBef>
            </a:pPr>
            <a:r>
              <a:rPr lang="en-US" sz="1600"/>
              <a:t>male(michael).</a:t>
            </a:r>
            <a:br>
              <a:rPr lang="en-US" sz="1600"/>
            </a:br>
            <a:r>
              <a:rPr lang="en-US" sz="1600"/>
              <a:t>male(diego).</a:t>
            </a:r>
          </a:p>
          <a:p>
            <a:pPr eaLnBrk="1" hangingPunct="1">
              <a:spcBef>
                <a:spcPct val="50000"/>
              </a:spcBef>
            </a:pPr>
            <a:r>
              <a:rPr lang="en-US" sz="1600"/>
              <a:t>female(ana).</a:t>
            </a:r>
            <a:br>
              <a:rPr lang="en-US" sz="1600"/>
            </a:br>
            <a:r>
              <a:rPr lang="en-US" sz="1600"/>
              <a:t>female(pilar).</a:t>
            </a:r>
          </a:p>
          <a:p>
            <a:pPr eaLnBrk="1" hangingPunct="1">
              <a:spcBef>
                <a:spcPct val="50000"/>
              </a:spcBef>
            </a:pPr>
            <a:r>
              <a:rPr lang="en-US" sz="1600"/>
              <a:t>mother(M, C) :-</a:t>
            </a:r>
            <a:br>
              <a:rPr lang="en-US" sz="1600"/>
            </a:br>
            <a:r>
              <a:rPr lang="en-US" sz="1600"/>
              <a:t>   parent(M, C),</a:t>
            </a:r>
            <a:br>
              <a:rPr lang="en-US" sz="1600"/>
            </a:br>
            <a:r>
              <a:rPr lang="en-US" sz="1600"/>
              <a:t>   female(M).</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21510" name="Text Box 8"/>
          <p:cNvSpPr txBox="1">
            <a:spLocks noChangeArrowheads="1"/>
          </p:cNvSpPr>
          <p:nvPr/>
        </p:nvSpPr>
        <p:spPr bwMode="auto">
          <a:xfrm>
            <a:off x="4641850" y="13716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The Goal</a:t>
            </a:r>
          </a:p>
        </p:txBody>
      </p:sp>
      <p:sp>
        <p:nvSpPr>
          <p:cNvPr id="21511" name="Text Box 9"/>
          <p:cNvSpPr txBox="1">
            <a:spLocks noChangeArrowheads="1"/>
          </p:cNvSpPr>
          <p:nvPr/>
        </p:nvSpPr>
        <p:spPr bwMode="auto">
          <a:xfrm>
            <a:off x="4114800" y="1905000"/>
            <a:ext cx="2209800" cy="3460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mother(M, diego).</a:t>
            </a:r>
          </a:p>
        </p:txBody>
      </p:sp>
      <p:sp>
        <p:nvSpPr>
          <p:cNvPr id="21512" name="Text Box 11"/>
          <p:cNvSpPr txBox="1">
            <a:spLocks noChangeArrowheads="1"/>
          </p:cNvSpPr>
          <p:nvPr/>
        </p:nvSpPr>
        <p:spPr bwMode="auto">
          <a:xfrm>
            <a:off x="7010400" y="1371600"/>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The Answer</a:t>
            </a:r>
          </a:p>
        </p:txBody>
      </p:sp>
      <p:sp>
        <p:nvSpPr>
          <p:cNvPr id="21513" name="Text Box 12"/>
          <p:cNvSpPr txBox="1">
            <a:spLocks noChangeArrowheads="1"/>
          </p:cNvSpPr>
          <p:nvPr/>
        </p:nvSpPr>
        <p:spPr bwMode="auto">
          <a:xfrm>
            <a:off x="7162800" y="1905000"/>
            <a:ext cx="1025525" cy="9255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M = ana</a:t>
            </a:r>
          </a:p>
          <a:p>
            <a:pPr eaLnBrk="1" hangingPunct="1"/>
            <a:r>
              <a:rPr lang="en-US"/>
              <a:t/>
            </a:r>
            <a:br>
              <a:rPr lang="en-US"/>
            </a:br>
            <a:r>
              <a:rPr lang="en-US"/>
              <a:t>yes</a:t>
            </a:r>
          </a:p>
        </p:txBody>
      </p:sp>
      <p:sp>
        <p:nvSpPr>
          <p:cNvPr id="12298" name="Text Box 13"/>
          <p:cNvSpPr txBox="1">
            <a:spLocks noChangeArrowheads="1"/>
          </p:cNvSpPr>
          <p:nvPr/>
        </p:nvSpPr>
        <p:spPr bwMode="auto">
          <a:xfrm>
            <a:off x="4495800" y="3429000"/>
            <a:ext cx="3917950" cy="2246313"/>
          </a:xfrm>
          <a:prstGeom prst="rect">
            <a:avLst/>
          </a:prstGeom>
          <a:solidFill>
            <a:srgbClr val="CCFFCC"/>
          </a:solidFill>
          <a:ln>
            <a:solidFill>
              <a:schemeClr val="tx1"/>
            </a:solidFill>
          </a:ln>
          <a:effectLst>
            <a:outerShdw blurRad="50800" dist="101600" dir="2700000" algn="tl" rotWithShape="0">
              <a:prstClr val="black">
                <a:alpha val="40000"/>
              </a:prstClr>
            </a:outerShdw>
          </a:effectLst>
        </p:spPr>
        <p:txBody>
          <a:bodyPr>
            <a:spAutoFit/>
          </a:bodyPr>
          <a:lstStyle>
            <a:lvl1pPr algn="ctr" eaLnBrk="0" hangingPunct="0">
              <a:spcBef>
                <a:spcPct val="50000"/>
              </a:spcBef>
              <a:defRPr>
                <a:solidFill>
                  <a:schemeClr val="tx1"/>
                </a:solidFill>
                <a:latin typeface="Arial" charset="0"/>
                <a:cs typeface="Arial" charset="0"/>
              </a:defRPr>
            </a:lvl1pPr>
            <a:lvl2pPr marL="742950" indent="-285750" algn="ctr" eaLnBrk="0" hangingPunct="0">
              <a:spcBef>
                <a:spcPct val="50000"/>
              </a:spcBef>
              <a:defRPr>
                <a:solidFill>
                  <a:schemeClr val="tx1"/>
                </a:solidFill>
                <a:latin typeface="Arial" charset="0"/>
                <a:cs typeface="Arial" charset="0"/>
              </a:defRPr>
            </a:lvl2pPr>
            <a:lvl3pPr marL="1143000" indent="-228600" algn="ctr" eaLnBrk="0" hangingPunct="0">
              <a:spcBef>
                <a:spcPct val="50000"/>
              </a:spcBef>
              <a:defRPr>
                <a:solidFill>
                  <a:schemeClr val="tx1"/>
                </a:solidFill>
                <a:latin typeface="Arial" charset="0"/>
                <a:cs typeface="Arial" charset="0"/>
              </a:defRPr>
            </a:lvl3pPr>
            <a:lvl4pPr marL="1600200" indent="-228600" algn="ctr" eaLnBrk="0" hangingPunct="0">
              <a:spcBef>
                <a:spcPct val="50000"/>
              </a:spcBef>
              <a:defRPr>
                <a:solidFill>
                  <a:schemeClr val="tx1"/>
                </a:solidFill>
                <a:latin typeface="Arial" charset="0"/>
                <a:cs typeface="Arial" charset="0"/>
              </a:defRPr>
            </a:lvl4pPr>
            <a:lvl5pPr marL="2057400" indent="-228600" algn="ctr" eaLnBrk="0" hangingPunct="0">
              <a:spcBef>
                <a:spcPct val="50000"/>
              </a:spcBef>
              <a:defRPr>
                <a:solidFill>
                  <a:schemeClr val="tx1"/>
                </a:solidFill>
                <a:latin typeface="Arial" charset="0"/>
                <a:cs typeface="Arial" charset="0"/>
              </a:defRPr>
            </a:lvl5pPr>
            <a:lvl6pPr marL="2514600" indent="-228600" algn="ctr" eaLnBrk="0" fontAlgn="base" hangingPunct="0">
              <a:spcBef>
                <a:spcPct val="50000"/>
              </a:spcBef>
              <a:spcAft>
                <a:spcPct val="0"/>
              </a:spcAft>
              <a:defRPr>
                <a:solidFill>
                  <a:schemeClr val="tx1"/>
                </a:solidFill>
                <a:latin typeface="Arial" charset="0"/>
                <a:cs typeface="Arial" charset="0"/>
              </a:defRPr>
            </a:lvl6pPr>
            <a:lvl7pPr marL="2971800" indent="-228600" algn="ctr" eaLnBrk="0" fontAlgn="base" hangingPunct="0">
              <a:spcBef>
                <a:spcPct val="50000"/>
              </a:spcBef>
              <a:spcAft>
                <a:spcPct val="0"/>
              </a:spcAft>
              <a:defRPr>
                <a:solidFill>
                  <a:schemeClr val="tx1"/>
                </a:solidFill>
                <a:latin typeface="Arial" charset="0"/>
                <a:cs typeface="Arial" charset="0"/>
              </a:defRPr>
            </a:lvl7pPr>
            <a:lvl8pPr marL="3429000" indent="-228600" algn="ctr" eaLnBrk="0" fontAlgn="base" hangingPunct="0">
              <a:spcBef>
                <a:spcPct val="50000"/>
              </a:spcBef>
              <a:spcAft>
                <a:spcPct val="0"/>
              </a:spcAft>
              <a:defRPr>
                <a:solidFill>
                  <a:schemeClr val="tx1"/>
                </a:solidFill>
                <a:latin typeface="Arial" charset="0"/>
                <a:cs typeface="Arial" charset="0"/>
              </a:defRPr>
            </a:lvl8pPr>
            <a:lvl9pPr marL="3886200" indent="-228600" algn="ctr" eaLnBrk="0" fontAlgn="base" hangingPunct="0">
              <a:spcBef>
                <a:spcPct val="50000"/>
              </a:spcBef>
              <a:spcAft>
                <a:spcPct val="0"/>
              </a:spcAft>
              <a:defRPr>
                <a:solidFill>
                  <a:schemeClr val="tx1"/>
                </a:solidFill>
                <a:latin typeface="Arial" charset="0"/>
                <a:cs typeface="Arial" charset="0"/>
              </a:defRPr>
            </a:lvl9pPr>
          </a:lstStyle>
          <a:p>
            <a:pPr marL="285750" indent="-285750" algn="l" eaLnBrk="1" hangingPunct="1">
              <a:spcBef>
                <a:spcPct val="0"/>
              </a:spcBef>
              <a:buFont typeface="Arial" pitchFamily="34" charset="0"/>
              <a:buChar char="•"/>
              <a:defRPr/>
            </a:pPr>
            <a:r>
              <a:rPr lang="en-US" sz="1400" smtClean="0"/>
              <a:t>Find the assertion for mother</a:t>
            </a:r>
          </a:p>
          <a:p>
            <a:pPr marL="285750" indent="-285750" algn="l" eaLnBrk="1" hangingPunct="1">
              <a:spcBef>
                <a:spcPct val="0"/>
              </a:spcBef>
              <a:buFont typeface="Arial" pitchFamily="34" charset="0"/>
              <a:buChar char="•"/>
              <a:defRPr/>
            </a:pPr>
            <a:r>
              <a:rPr lang="en-US" sz="1400" smtClean="0"/>
              <a:t>Bind C to </a:t>
            </a:r>
            <a:r>
              <a:rPr lang="en-US" sz="1400" err="1" smtClean="0"/>
              <a:t>diego</a:t>
            </a:r>
            <a:endParaRPr lang="en-US" sz="1400" smtClean="0"/>
          </a:p>
          <a:p>
            <a:pPr marL="285750" indent="-285750" algn="l" eaLnBrk="1" hangingPunct="1">
              <a:spcBef>
                <a:spcPct val="0"/>
              </a:spcBef>
              <a:buFont typeface="Arial" pitchFamily="34" charset="0"/>
              <a:buChar char="•"/>
              <a:defRPr/>
            </a:pPr>
            <a:r>
              <a:rPr lang="en-US" sz="1400" smtClean="0"/>
              <a:t>Find the assertion for parent(M, </a:t>
            </a:r>
            <a:r>
              <a:rPr lang="en-US" sz="1400" err="1" smtClean="0"/>
              <a:t>diego</a:t>
            </a:r>
            <a:r>
              <a:rPr lang="en-US" sz="1400" smtClean="0"/>
              <a:t>)</a:t>
            </a:r>
          </a:p>
          <a:p>
            <a:pPr marL="285750" indent="-285750" algn="l" eaLnBrk="1" hangingPunct="1">
              <a:spcBef>
                <a:spcPct val="0"/>
              </a:spcBef>
              <a:buFont typeface="Arial" pitchFamily="34" charset="0"/>
              <a:buChar char="•"/>
              <a:defRPr/>
            </a:pPr>
            <a:r>
              <a:rPr lang="en-US" sz="1400" smtClean="0"/>
              <a:t>Bind M to </a:t>
            </a:r>
            <a:r>
              <a:rPr lang="en-US" sz="1400" err="1" smtClean="0"/>
              <a:t>michael</a:t>
            </a:r>
            <a:endParaRPr lang="en-US" sz="1400" smtClean="0"/>
          </a:p>
          <a:p>
            <a:pPr marL="285750" indent="-285750" algn="l" eaLnBrk="1" hangingPunct="1">
              <a:spcBef>
                <a:spcPct val="0"/>
              </a:spcBef>
              <a:buFont typeface="Arial" pitchFamily="34" charset="0"/>
              <a:buChar char="•"/>
              <a:defRPr/>
            </a:pPr>
            <a:r>
              <a:rPr lang="en-US" sz="1400" smtClean="0"/>
              <a:t>Find the assertion for female(</a:t>
            </a:r>
            <a:r>
              <a:rPr lang="en-US" sz="1400" err="1" smtClean="0"/>
              <a:t>michael</a:t>
            </a:r>
            <a:r>
              <a:rPr lang="en-US" sz="1400" smtClean="0"/>
              <a:t>)</a:t>
            </a:r>
          </a:p>
          <a:p>
            <a:pPr marL="285750" indent="-285750" algn="l" eaLnBrk="1" hangingPunct="1">
              <a:spcBef>
                <a:spcPct val="0"/>
              </a:spcBef>
              <a:buFont typeface="Arial" pitchFamily="34" charset="0"/>
              <a:buChar char="•"/>
              <a:defRPr/>
            </a:pPr>
            <a:r>
              <a:rPr lang="en-US" sz="1400" smtClean="0"/>
              <a:t>Fail, backtrack and unbind M</a:t>
            </a:r>
          </a:p>
          <a:p>
            <a:pPr marL="285750" indent="-285750" algn="l" eaLnBrk="1" hangingPunct="1">
              <a:spcBef>
                <a:spcPct val="0"/>
              </a:spcBef>
              <a:buFont typeface="Arial" pitchFamily="34" charset="0"/>
              <a:buChar char="•"/>
              <a:defRPr/>
            </a:pPr>
            <a:r>
              <a:rPr lang="en-US" sz="1400" smtClean="0"/>
              <a:t>Try next assertion for parent(M, </a:t>
            </a:r>
            <a:r>
              <a:rPr lang="en-US" sz="1400" err="1" smtClean="0"/>
              <a:t>diego</a:t>
            </a:r>
            <a:r>
              <a:rPr lang="en-US" sz="1400" smtClean="0"/>
              <a:t>)</a:t>
            </a:r>
          </a:p>
          <a:p>
            <a:pPr marL="285750" indent="-285750" algn="l" eaLnBrk="1" hangingPunct="1">
              <a:spcBef>
                <a:spcPct val="0"/>
              </a:spcBef>
              <a:buFont typeface="Arial" pitchFamily="34" charset="0"/>
              <a:buChar char="•"/>
              <a:defRPr/>
            </a:pPr>
            <a:r>
              <a:rPr lang="en-US" sz="1400" smtClean="0"/>
              <a:t>Bind M to </a:t>
            </a:r>
            <a:r>
              <a:rPr lang="en-US" sz="1400" err="1" smtClean="0"/>
              <a:t>ana</a:t>
            </a:r>
            <a:endParaRPr lang="en-US" sz="1400" smtClean="0"/>
          </a:p>
          <a:p>
            <a:pPr marL="285750" indent="-285750" algn="l" eaLnBrk="1" hangingPunct="1">
              <a:spcBef>
                <a:spcPct val="0"/>
              </a:spcBef>
              <a:buFont typeface="Arial" pitchFamily="34" charset="0"/>
              <a:buChar char="•"/>
              <a:defRPr/>
            </a:pPr>
            <a:r>
              <a:rPr lang="en-US" sz="1400" smtClean="0"/>
              <a:t>Find the assertion for female(</a:t>
            </a:r>
            <a:r>
              <a:rPr lang="en-US" sz="1400" err="1" smtClean="0"/>
              <a:t>ana</a:t>
            </a:r>
            <a:r>
              <a:rPr lang="en-US" sz="1400" smtClean="0"/>
              <a:t>)</a:t>
            </a:r>
          </a:p>
          <a:p>
            <a:pPr marL="285750" indent="-285750" algn="l" eaLnBrk="1" hangingPunct="1">
              <a:spcBef>
                <a:spcPct val="0"/>
              </a:spcBef>
              <a:buFont typeface="Arial" pitchFamily="34" charset="0"/>
              <a:buChar char="•"/>
              <a:defRPr/>
            </a:pPr>
            <a:r>
              <a:rPr lang="en-US" sz="1400" smtClean="0"/>
              <a:t>Q.E.D. when M = </a:t>
            </a:r>
            <a:r>
              <a:rPr lang="en-US" sz="1400" err="1" smtClean="0"/>
              <a:t>ana</a:t>
            </a:r>
            <a:endParaRPr lang="en-US" sz="1400" smtClean="0"/>
          </a:p>
        </p:txBody>
      </p:sp>
      <p:sp>
        <p:nvSpPr>
          <p:cNvPr id="21515" name="Text Box 14"/>
          <p:cNvSpPr txBox="1">
            <a:spLocks noChangeArrowheads="1"/>
          </p:cNvSpPr>
          <p:nvPr/>
        </p:nvSpPr>
        <p:spPr bwMode="auto">
          <a:xfrm>
            <a:off x="5562600" y="28956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How?</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5"/>
          <p:cNvSpPr txBox="1">
            <a:spLocks noChangeArrowheads="1"/>
          </p:cNvSpPr>
          <p:nvPr/>
        </p:nvSpPr>
        <p:spPr bwMode="auto">
          <a:xfrm>
            <a:off x="2590800" y="4572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The Listener</a:t>
            </a:r>
          </a:p>
        </p:txBody>
      </p:sp>
      <p:sp>
        <p:nvSpPr>
          <p:cNvPr id="24580" name="Text Box 6"/>
          <p:cNvSpPr txBox="1">
            <a:spLocks noChangeArrowheads="1"/>
          </p:cNvSpPr>
          <p:nvPr/>
        </p:nvSpPr>
        <p:spPr bwMode="auto">
          <a:xfrm>
            <a:off x="304800" y="1600200"/>
            <a:ext cx="2362200" cy="42576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dirty="0"/>
              <a:t>parent(</a:t>
            </a:r>
            <a:r>
              <a:rPr lang="en-US" sz="1600" dirty="0" err="1"/>
              <a:t>michael</a:t>
            </a:r>
            <a:r>
              <a:rPr lang="en-US" sz="1600" dirty="0"/>
              <a:t>, </a:t>
            </a:r>
            <a:r>
              <a:rPr lang="en-US" sz="1600" dirty="0" err="1"/>
              <a:t>diego</a:t>
            </a:r>
            <a:r>
              <a:rPr lang="en-US" sz="1600" dirty="0"/>
              <a:t>).</a:t>
            </a:r>
            <a:br>
              <a:rPr lang="en-US" sz="1600" dirty="0"/>
            </a:br>
            <a:r>
              <a:rPr lang="en-US" sz="1600" dirty="0"/>
              <a:t>parent(</a:t>
            </a:r>
            <a:r>
              <a:rPr lang="en-US" sz="1600" dirty="0" err="1"/>
              <a:t>ana</a:t>
            </a:r>
            <a:r>
              <a:rPr lang="en-US" sz="1600" dirty="0"/>
              <a:t>, </a:t>
            </a:r>
            <a:r>
              <a:rPr lang="en-US" sz="1600" dirty="0" err="1"/>
              <a:t>diego</a:t>
            </a:r>
            <a:r>
              <a:rPr lang="en-US" sz="1600" dirty="0"/>
              <a:t>).</a:t>
            </a:r>
            <a:br>
              <a:rPr lang="en-US" sz="1600" dirty="0"/>
            </a:br>
            <a:r>
              <a:rPr lang="en-US" sz="1600" dirty="0"/>
              <a:t>parent(</a:t>
            </a:r>
            <a:r>
              <a:rPr lang="en-US" sz="1600" dirty="0" err="1"/>
              <a:t>pilar</a:t>
            </a:r>
            <a:r>
              <a:rPr lang="en-US" sz="1600" dirty="0"/>
              <a:t>, </a:t>
            </a:r>
            <a:r>
              <a:rPr lang="en-US" sz="1600" dirty="0" err="1"/>
              <a:t>ana</a:t>
            </a:r>
            <a:r>
              <a:rPr lang="en-US" sz="1600" dirty="0"/>
              <a:t>).</a:t>
            </a:r>
          </a:p>
          <a:p>
            <a:pPr eaLnBrk="1" hangingPunct="1">
              <a:spcBef>
                <a:spcPct val="50000"/>
              </a:spcBef>
            </a:pPr>
            <a:r>
              <a:rPr lang="en-US" sz="1600" dirty="0"/>
              <a:t>male(</a:t>
            </a:r>
            <a:r>
              <a:rPr lang="en-US" sz="1600" dirty="0" err="1"/>
              <a:t>michael</a:t>
            </a:r>
            <a:r>
              <a:rPr lang="en-US" sz="1600" dirty="0"/>
              <a:t>).</a:t>
            </a:r>
            <a:br>
              <a:rPr lang="en-US" sz="1600" dirty="0"/>
            </a:br>
            <a:r>
              <a:rPr lang="en-US" sz="1600" dirty="0"/>
              <a:t>male(</a:t>
            </a:r>
            <a:r>
              <a:rPr lang="en-US" sz="1600" dirty="0" err="1"/>
              <a:t>diego</a:t>
            </a:r>
            <a:r>
              <a:rPr lang="en-US" sz="1600" dirty="0"/>
              <a:t>).</a:t>
            </a:r>
          </a:p>
          <a:p>
            <a:pPr eaLnBrk="1" hangingPunct="1">
              <a:spcBef>
                <a:spcPct val="50000"/>
              </a:spcBef>
            </a:pPr>
            <a:r>
              <a:rPr lang="en-US" sz="1600" dirty="0"/>
              <a:t>female(</a:t>
            </a:r>
            <a:r>
              <a:rPr lang="en-US" sz="1600" dirty="0" err="1"/>
              <a:t>ana</a:t>
            </a:r>
            <a:r>
              <a:rPr lang="en-US" sz="1600" dirty="0"/>
              <a:t>).</a:t>
            </a:r>
            <a:br>
              <a:rPr lang="en-US" sz="1600" dirty="0"/>
            </a:br>
            <a:r>
              <a:rPr lang="en-US" sz="1600" dirty="0"/>
              <a:t>female(</a:t>
            </a:r>
            <a:r>
              <a:rPr lang="en-US" sz="1600" dirty="0" err="1"/>
              <a:t>pilar</a:t>
            </a:r>
            <a:r>
              <a:rPr lang="en-US" sz="1600" dirty="0"/>
              <a:t>).</a:t>
            </a:r>
          </a:p>
          <a:p>
            <a:pPr eaLnBrk="1" hangingPunct="1">
              <a:spcBef>
                <a:spcPct val="50000"/>
              </a:spcBef>
            </a:pPr>
            <a:r>
              <a:rPr lang="en-US" sz="1600" dirty="0"/>
              <a:t>mother(M, C) :-</a:t>
            </a:r>
            <a:br>
              <a:rPr lang="en-US" sz="1600" dirty="0"/>
            </a:br>
            <a:r>
              <a:rPr lang="en-US" sz="1600" dirty="0"/>
              <a:t>   parent(M, C),</a:t>
            </a:r>
            <a:br>
              <a:rPr lang="en-US" sz="1600" dirty="0"/>
            </a:br>
            <a:r>
              <a:rPr lang="en-US" sz="1600" dirty="0"/>
              <a:t>   female(M).</a:t>
            </a:r>
          </a:p>
          <a:p>
            <a:pPr eaLnBrk="1" hangingPunct="1">
              <a:spcBef>
                <a:spcPct val="50000"/>
              </a:spcBef>
            </a:pPr>
            <a:r>
              <a:rPr lang="en-US" sz="1600" dirty="0"/>
              <a:t>ancestor(A, C) :-</a:t>
            </a:r>
            <a:br>
              <a:rPr lang="en-US" sz="1600" dirty="0"/>
            </a:br>
            <a:r>
              <a:rPr lang="en-US" sz="1600" dirty="0"/>
              <a:t>   parent(A, C).</a:t>
            </a:r>
            <a:br>
              <a:rPr lang="en-US" sz="1600" dirty="0"/>
            </a:br>
            <a:r>
              <a:rPr lang="en-US" sz="1600" dirty="0"/>
              <a:t>ancestor(A, C) :-</a:t>
            </a:r>
            <a:br>
              <a:rPr lang="en-US" sz="1600" dirty="0"/>
            </a:br>
            <a:r>
              <a:rPr lang="en-US" sz="1600" dirty="0"/>
              <a:t>   parent(X, C),</a:t>
            </a:r>
            <a:br>
              <a:rPr lang="en-US" sz="1600" dirty="0"/>
            </a:br>
            <a:r>
              <a:rPr lang="en-US" sz="1600" dirty="0"/>
              <a:t>   ancestor(A, X).</a:t>
            </a:r>
          </a:p>
        </p:txBody>
      </p:sp>
      <p:sp>
        <p:nvSpPr>
          <p:cNvPr id="24581" name="Text Box 7"/>
          <p:cNvSpPr txBox="1">
            <a:spLocks noChangeArrowheads="1"/>
          </p:cNvSpPr>
          <p:nvPr/>
        </p:nvSpPr>
        <p:spPr bwMode="auto">
          <a:xfrm>
            <a:off x="914400" y="1143000"/>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people.pro</a:t>
            </a:r>
          </a:p>
        </p:txBody>
      </p:sp>
      <p:sp>
        <p:nvSpPr>
          <p:cNvPr id="24582" name="Text Box 8"/>
          <p:cNvSpPr txBox="1">
            <a:spLocks noChangeArrowheads="1"/>
          </p:cNvSpPr>
          <p:nvPr/>
        </p:nvSpPr>
        <p:spPr bwMode="auto">
          <a:xfrm>
            <a:off x="2971800" y="1066800"/>
            <a:ext cx="2133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An interactive environment for testing, experimentation, and playing with logic programs.</a:t>
            </a:r>
          </a:p>
          <a:p>
            <a:pPr algn="ctr" eaLnBrk="1" hangingPunct="1">
              <a:spcBef>
                <a:spcPct val="50000"/>
              </a:spcBef>
            </a:pPr>
            <a:r>
              <a:rPr lang="en-US"/>
              <a:t>Logic programs are consulted.</a:t>
            </a:r>
          </a:p>
          <a:p>
            <a:pPr algn="ctr" eaLnBrk="1" hangingPunct="1">
              <a:spcBef>
                <a:spcPct val="50000"/>
              </a:spcBef>
            </a:pPr>
            <a:r>
              <a:rPr lang="en-US"/>
              <a:t>Goals are entered at the</a:t>
            </a:r>
            <a:br>
              <a:rPr lang="en-US"/>
            </a:br>
            <a:r>
              <a:rPr lang="en-US"/>
              <a:t>?-</a:t>
            </a:r>
            <a:br>
              <a:rPr lang="en-US"/>
            </a:br>
            <a:r>
              <a:rPr lang="en-US"/>
              <a:t>prompt.</a:t>
            </a:r>
          </a:p>
        </p:txBody>
      </p:sp>
      <p:sp>
        <p:nvSpPr>
          <p:cNvPr id="24583" name="Text Box 9"/>
          <p:cNvSpPr txBox="1">
            <a:spLocks noChangeArrowheads="1"/>
          </p:cNvSpPr>
          <p:nvPr/>
        </p:nvSpPr>
        <p:spPr bwMode="auto">
          <a:xfrm>
            <a:off x="5105400" y="25146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en-US"/>
          </a:p>
        </p:txBody>
      </p:sp>
      <p:grpSp>
        <p:nvGrpSpPr>
          <p:cNvPr id="24584" name="Group 13"/>
          <p:cNvGrpSpPr>
            <a:grpSpLocks/>
          </p:cNvGrpSpPr>
          <p:nvPr/>
        </p:nvGrpSpPr>
        <p:grpSpPr bwMode="auto">
          <a:xfrm>
            <a:off x="5181600" y="4495800"/>
            <a:ext cx="2590800" cy="1600200"/>
            <a:chOff x="3120" y="2736"/>
            <a:chExt cx="1632" cy="1008"/>
          </a:xfrm>
        </p:grpSpPr>
        <p:sp>
          <p:nvSpPr>
            <p:cNvPr id="24591" name="Rectangle 10"/>
            <p:cNvSpPr>
              <a:spLocks noChangeArrowheads="1"/>
            </p:cNvSpPr>
            <p:nvPr/>
          </p:nvSpPr>
          <p:spPr bwMode="auto">
            <a:xfrm>
              <a:off x="3120" y="2736"/>
              <a:ext cx="1632" cy="432"/>
            </a:xfrm>
            <a:prstGeom prst="rect">
              <a:avLst/>
            </a:prstGeom>
            <a:solidFill>
              <a:srgbClr val="66FF66">
                <a:alpha val="58038"/>
              </a:srgbClr>
            </a:solidFill>
            <a:ln w="9525" algn="ctr">
              <a:solidFill>
                <a:schemeClr val="tx1"/>
              </a:solidFill>
              <a:miter lim="800000"/>
              <a:headEnd/>
              <a:tailEnd/>
            </a:ln>
          </p:spPr>
          <p:txBody>
            <a:bodyPr wrap="none" anchor="ctr"/>
            <a:lstStyle/>
            <a:p>
              <a:pPr algn="ctr"/>
              <a:r>
                <a:rPr lang="en-US"/>
                <a:t>Prolog VM</a:t>
              </a:r>
            </a:p>
          </p:txBody>
        </p:sp>
        <p:sp>
          <p:nvSpPr>
            <p:cNvPr id="24592" name="Rectangle 12"/>
            <p:cNvSpPr>
              <a:spLocks noChangeArrowheads="1"/>
            </p:cNvSpPr>
            <p:nvPr/>
          </p:nvSpPr>
          <p:spPr bwMode="auto">
            <a:xfrm>
              <a:off x="3120" y="3168"/>
              <a:ext cx="1632" cy="576"/>
            </a:xfrm>
            <a:prstGeom prst="rect">
              <a:avLst/>
            </a:prstGeom>
            <a:solidFill>
              <a:srgbClr val="66FF66">
                <a:alpha val="58038"/>
              </a:srgbClr>
            </a:solidFill>
            <a:ln w="9525" algn="ctr">
              <a:solidFill>
                <a:schemeClr val="tx1"/>
              </a:solidFill>
              <a:miter lim="800000"/>
              <a:headEnd/>
              <a:tailEnd/>
            </a:ln>
          </p:spPr>
          <p:txBody>
            <a:bodyPr wrap="none" anchor="ctr"/>
            <a:lstStyle/>
            <a:p>
              <a:pPr algn="ctr"/>
              <a:r>
                <a:rPr lang="en-US"/>
                <a:t>Dynamic Database</a:t>
              </a:r>
              <a:br>
                <a:rPr lang="en-US"/>
              </a:br>
              <a:r>
                <a:rPr lang="en-US"/>
                <a:t>Logical Assertions</a:t>
              </a:r>
            </a:p>
          </p:txBody>
        </p:sp>
      </p:grpSp>
      <p:sp>
        <p:nvSpPr>
          <p:cNvPr id="24585" name="AutoShape 15"/>
          <p:cNvSpPr>
            <a:spLocks noChangeArrowheads="1"/>
          </p:cNvSpPr>
          <p:nvPr/>
        </p:nvSpPr>
        <p:spPr bwMode="auto">
          <a:xfrm>
            <a:off x="2895600" y="5257800"/>
            <a:ext cx="2057400" cy="685800"/>
          </a:xfrm>
          <a:prstGeom prst="rightArrow">
            <a:avLst>
              <a:gd name="adj1" fmla="val 50000"/>
              <a:gd name="adj2" fmla="val 75000"/>
            </a:avLst>
          </a:prstGeom>
          <a:solidFill>
            <a:srgbClr val="CCFFFF">
              <a:alpha val="58038"/>
            </a:srgbClr>
          </a:solidFill>
          <a:ln w="9525" algn="ctr">
            <a:solidFill>
              <a:schemeClr val="tx1"/>
            </a:solidFill>
            <a:miter lim="800000"/>
            <a:headEnd/>
            <a:tailEnd/>
          </a:ln>
        </p:spPr>
        <p:txBody>
          <a:bodyPr wrap="none" anchor="ctr"/>
          <a:lstStyle/>
          <a:p>
            <a:pPr algn="ctr"/>
            <a:r>
              <a:rPr lang="en-US"/>
              <a:t>consult</a:t>
            </a:r>
          </a:p>
        </p:txBody>
      </p:sp>
      <p:sp>
        <p:nvSpPr>
          <p:cNvPr id="24586" name="Text Box 17"/>
          <p:cNvSpPr txBox="1">
            <a:spLocks noChangeArrowheads="1"/>
          </p:cNvSpPr>
          <p:nvPr/>
        </p:nvSpPr>
        <p:spPr bwMode="auto">
          <a:xfrm>
            <a:off x="5715000" y="457200"/>
            <a:ext cx="3048000" cy="3524250"/>
          </a:xfrm>
          <a:prstGeom prst="rect">
            <a:avLst/>
          </a:prstGeom>
          <a:solidFill>
            <a:srgbClr val="CCFFFF"/>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mother(M, diego).</a:t>
            </a:r>
            <a:br>
              <a:rPr lang="en-US" sz="1600"/>
            </a:br>
            <a:r>
              <a:rPr lang="en-US" sz="1600"/>
              <a:t>M = ana</a:t>
            </a:r>
            <a:br>
              <a:rPr lang="en-US" sz="1600"/>
            </a:br>
            <a:r>
              <a:rPr lang="en-US" sz="1600"/>
              <a:t>yes</a:t>
            </a:r>
          </a:p>
          <a:p>
            <a:pPr eaLnBrk="1" hangingPunct="1">
              <a:spcBef>
                <a:spcPct val="50000"/>
              </a:spcBef>
            </a:pPr>
            <a:r>
              <a:rPr lang="en-US" sz="1600"/>
              <a:t>?- parent(pilar, diego).</a:t>
            </a:r>
            <a:br>
              <a:rPr lang="en-US" sz="1600"/>
            </a:br>
            <a:r>
              <a:rPr lang="en-US" sz="1600"/>
              <a:t>no</a:t>
            </a:r>
          </a:p>
          <a:p>
            <a:pPr eaLnBrk="1" hangingPunct="1">
              <a:spcBef>
                <a:spcPct val="50000"/>
              </a:spcBef>
            </a:pPr>
            <a:r>
              <a:rPr lang="en-US" sz="1600"/>
              <a:t>?- parent(P, diego).</a:t>
            </a:r>
            <a:br>
              <a:rPr lang="en-US" sz="1600"/>
            </a:br>
            <a:r>
              <a:rPr lang="en-US" sz="1600"/>
              <a:t>P = michael ;</a:t>
            </a:r>
            <a:br>
              <a:rPr lang="en-US" sz="1600"/>
            </a:br>
            <a:r>
              <a:rPr lang="en-US" sz="1600"/>
              <a:t>P = ana ;</a:t>
            </a:r>
            <a:br>
              <a:rPr lang="en-US" sz="1600"/>
            </a:br>
            <a:r>
              <a:rPr lang="en-US" sz="1600"/>
              <a:t>no</a:t>
            </a:r>
          </a:p>
          <a:p>
            <a:pPr eaLnBrk="1" hangingPunct="1">
              <a:spcBef>
                <a:spcPct val="50000"/>
              </a:spcBef>
            </a:pPr>
            <a:r>
              <a:rPr lang="en-US" sz="1600"/>
              <a:t>?- ancestor(pilar, diego).</a:t>
            </a:r>
            <a:br>
              <a:rPr lang="en-US" sz="1600"/>
            </a:br>
            <a:r>
              <a:rPr lang="en-US" sz="1600"/>
              <a:t>yes</a:t>
            </a:r>
          </a:p>
          <a:p>
            <a:pPr eaLnBrk="1" hangingPunct="1">
              <a:spcBef>
                <a:spcPct val="50000"/>
              </a:spcBef>
            </a:pPr>
            <a:endParaRPr lang="en-US" sz="1600"/>
          </a:p>
        </p:txBody>
      </p:sp>
      <p:sp>
        <p:nvSpPr>
          <p:cNvPr id="24587" name="Line 19"/>
          <p:cNvSpPr>
            <a:spLocks noChangeShapeType="1"/>
          </p:cNvSpPr>
          <p:nvPr/>
        </p:nvSpPr>
        <p:spPr bwMode="auto">
          <a:xfrm>
            <a:off x="6553200" y="4038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20"/>
          <p:cNvSpPr>
            <a:spLocks noChangeShapeType="1"/>
          </p:cNvSpPr>
          <p:nvPr/>
        </p:nvSpPr>
        <p:spPr bwMode="auto">
          <a:xfrm flipV="1">
            <a:off x="7086600" y="4038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9" name="Text Box 21"/>
          <p:cNvSpPr txBox="1">
            <a:spLocks noChangeArrowheads="1"/>
          </p:cNvSpPr>
          <p:nvPr/>
        </p:nvSpPr>
        <p:spPr bwMode="auto">
          <a:xfrm>
            <a:off x="7162800" y="4038600"/>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answers</a:t>
            </a:r>
          </a:p>
        </p:txBody>
      </p:sp>
      <p:sp>
        <p:nvSpPr>
          <p:cNvPr id="24590" name="Text Box 22"/>
          <p:cNvSpPr txBox="1">
            <a:spLocks noChangeArrowheads="1"/>
          </p:cNvSpPr>
          <p:nvPr/>
        </p:nvSpPr>
        <p:spPr bwMode="auto">
          <a:xfrm>
            <a:off x="57150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goals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Faces of Prolog</a:t>
            </a:r>
            <a:endParaRPr lang="en-US" dirty="0"/>
          </a:p>
        </p:txBody>
      </p:sp>
      <p:sp>
        <p:nvSpPr>
          <p:cNvPr id="4" name="Content Placeholder 3"/>
          <p:cNvSpPr>
            <a:spLocks noGrp="1"/>
          </p:cNvSpPr>
          <p:nvPr>
            <p:ph sz="half" idx="1"/>
          </p:nvPr>
        </p:nvSpPr>
        <p:spPr/>
        <p:txBody>
          <a:bodyPr/>
          <a:lstStyle/>
          <a:p>
            <a:pPr marL="0" indent="0" algn="ctr">
              <a:buNone/>
            </a:pPr>
            <a:r>
              <a:rPr lang="en-US" sz="2400" b="1" dirty="0"/>
              <a:t>Logic </a:t>
            </a:r>
            <a:r>
              <a:rPr lang="en-US" sz="2400" b="1" dirty="0" smtClean="0"/>
              <a:t>Base</a:t>
            </a:r>
          </a:p>
          <a:p>
            <a:pPr marL="0" indent="0" algn="ctr">
              <a:buNone/>
            </a:pPr>
            <a:endParaRPr lang="en-US" sz="2400" b="1" dirty="0"/>
          </a:p>
          <a:p>
            <a:r>
              <a:rPr lang="en-US" sz="1600" dirty="0"/>
              <a:t>It is directly programmed with crisp logical rules.</a:t>
            </a:r>
          </a:p>
          <a:p>
            <a:r>
              <a:rPr lang="en-US" sz="1600" dirty="0"/>
              <a:t>They are kind of easy-to-learn and understand.</a:t>
            </a:r>
          </a:p>
          <a:p>
            <a:r>
              <a:rPr lang="en-US" sz="1600" dirty="0"/>
              <a:t>They are excellent for a limited set of applications, such as pricing, taxes, work flow and automated forms.</a:t>
            </a:r>
          </a:p>
          <a:p>
            <a:r>
              <a:rPr lang="en-US" sz="1600" dirty="0"/>
              <a:t>A subset of a Logic Program</a:t>
            </a:r>
          </a:p>
          <a:p>
            <a:endParaRPr lang="en-US" sz="1600" dirty="0"/>
          </a:p>
        </p:txBody>
      </p:sp>
      <p:sp>
        <p:nvSpPr>
          <p:cNvPr id="5" name="Content Placeholder 4"/>
          <p:cNvSpPr>
            <a:spLocks noGrp="1"/>
          </p:cNvSpPr>
          <p:nvPr>
            <p:ph sz="half" idx="2"/>
          </p:nvPr>
        </p:nvSpPr>
        <p:spPr/>
        <p:txBody>
          <a:bodyPr/>
          <a:lstStyle/>
          <a:p>
            <a:pPr marL="0" indent="0" algn="ctr">
              <a:buNone/>
            </a:pPr>
            <a:r>
              <a:rPr lang="en-US" sz="2400" b="1" dirty="0"/>
              <a:t>Logic </a:t>
            </a:r>
            <a:r>
              <a:rPr lang="en-US" sz="2400" b="1" dirty="0" smtClean="0"/>
              <a:t>Program</a:t>
            </a:r>
          </a:p>
          <a:p>
            <a:pPr marL="0" indent="0" algn="ctr">
              <a:buNone/>
            </a:pPr>
            <a:endParaRPr lang="en-US" sz="2400" b="1" dirty="0"/>
          </a:p>
          <a:p>
            <a:r>
              <a:rPr lang="en-US" sz="1600" dirty="0"/>
              <a:t>Prolog supports complex structures, pattern-matching, logical variables, lists and recursion.</a:t>
            </a:r>
          </a:p>
          <a:p>
            <a:r>
              <a:rPr lang="en-US" sz="1600" dirty="0"/>
              <a:t>These can be used as a "meta-language".</a:t>
            </a:r>
          </a:p>
          <a:p>
            <a:r>
              <a:rPr lang="en-US" sz="1600" dirty="0"/>
              <a:t>It can model any sort of knowledge, crisp, fuzzy, uncertain, tabular, documents, ... </a:t>
            </a:r>
          </a:p>
          <a:p>
            <a:r>
              <a:rPr lang="en-US" sz="1600" dirty="0"/>
              <a:t>And the reasoning engine (virtual machine) programmed with that knowledge.</a:t>
            </a:r>
          </a:p>
          <a:p>
            <a:r>
              <a:rPr lang="en-US" sz="1600" dirty="0"/>
              <a:t>But logic programming is harder to learn than logic base</a:t>
            </a:r>
          </a:p>
          <a:p>
            <a:endParaRPr lang="en-US" sz="1600" dirty="0"/>
          </a:p>
        </p:txBody>
      </p:sp>
    </p:spTree>
    <p:extLst>
      <p:ext uri="{BB962C8B-B14F-4D97-AF65-F5344CB8AC3E}">
        <p14:creationId xmlns:p14="http://schemas.microsoft.com/office/powerpoint/2010/main" val="368337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t>Samples</a:t>
            </a:r>
          </a:p>
        </p:txBody>
      </p:sp>
      <p:sp>
        <p:nvSpPr>
          <p:cNvPr id="25604" name="Rectangle 3"/>
          <p:cNvSpPr>
            <a:spLocks noGrp="1" noChangeArrowheads="1"/>
          </p:cNvSpPr>
          <p:nvPr>
            <p:ph type="body" idx="1"/>
          </p:nvPr>
        </p:nvSpPr>
        <p:spPr>
          <a:xfrm>
            <a:off x="1295400" y="1371600"/>
            <a:ext cx="6096000" cy="4953000"/>
          </a:xfrm>
        </p:spPr>
        <p:txBody>
          <a:bodyPr/>
          <a:lstStyle/>
          <a:p>
            <a:pPr marL="0" indent="0" algn="ctr" eaLnBrk="1" hangingPunct="1">
              <a:lnSpc>
                <a:spcPct val="90000"/>
              </a:lnSpc>
              <a:buNone/>
            </a:pPr>
            <a:r>
              <a:rPr lang="en-US" dirty="0" smtClean="0"/>
              <a:t>Logic Base</a:t>
            </a:r>
          </a:p>
          <a:p>
            <a:pPr eaLnBrk="1" hangingPunct="1">
              <a:lnSpc>
                <a:spcPct val="90000"/>
              </a:lnSpc>
            </a:pPr>
            <a:r>
              <a:rPr lang="en-US" sz="2400" dirty="0" smtClean="0"/>
              <a:t>Pricer_1 – Phone call price</a:t>
            </a:r>
          </a:p>
          <a:p>
            <a:pPr eaLnBrk="1" hangingPunct="1">
              <a:lnSpc>
                <a:spcPct val="90000"/>
              </a:lnSpc>
            </a:pPr>
            <a:r>
              <a:rPr lang="en-US" sz="2400" dirty="0" smtClean="0"/>
              <a:t>Tax – A tax program in Prolog</a:t>
            </a:r>
          </a:p>
          <a:p>
            <a:pPr eaLnBrk="1" hangingPunct="1">
              <a:lnSpc>
                <a:spcPct val="90000"/>
              </a:lnSpc>
            </a:pPr>
            <a:r>
              <a:rPr lang="en-US" sz="2400" dirty="0" smtClean="0"/>
              <a:t>Birds – Bird Identification</a:t>
            </a:r>
          </a:p>
          <a:p>
            <a:pPr marL="0" indent="0" eaLnBrk="1" hangingPunct="1">
              <a:lnSpc>
                <a:spcPct val="90000"/>
              </a:lnSpc>
              <a:buNone/>
            </a:pPr>
            <a:endParaRPr lang="en-US" sz="2400" dirty="0" smtClean="0"/>
          </a:p>
          <a:p>
            <a:pPr marL="0" indent="0" algn="ctr" eaLnBrk="1" hangingPunct="1">
              <a:lnSpc>
                <a:spcPct val="90000"/>
              </a:lnSpc>
              <a:buNone/>
            </a:pPr>
            <a:r>
              <a:rPr lang="en-US" dirty="0" smtClean="0"/>
              <a:t>Logic Program</a:t>
            </a:r>
          </a:p>
          <a:p>
            <a:pPr eaLnBrk="1" hangingPunct="1">
              <a:lnSpc>
                <a:spcPct val="90000"/>
              </a:lnSpc>
            </a:pPr>
            <a:r>
              <a:rPr lang="en-US" sz="2400" dirty="0" smtClean="0"/>
              <a:t>Pricer_2 – A rule engine and pricing rules</a:t>
            </a:r>
          </a:p>
          <a:p>
            <a:pPr eaLnBrk="1" hangingPunct="1">
              <a:lnSpc>
                <a:spcPct val="90000"/>
              </a:lnSpc>
            </a:pPr>
            <a:r>
              <a:rPr lang="en-US" sz="2400" dirty="0" err="1" smtClean="0"/>
              <a:t>Oopoly</a:t>
            </a:r>
            <a:r>
              <a:rPr lang="en-US" sz="2400" dirty="0" smtClean="0"/>
              <a:t> – Object oriented programming</a:t>
            </a:r>
          </a:p>
          <a:p>
            <a:pPr eaLnBrk="1" hangingPunct="1">
              <a:lnSpc>
                <a:spcPct val="90000"/>
              </a:lnSpc>
            </a:pPr>
            <a:r>
              <a:rPr lang="en-US" sz="2400" dirty="0" smtClean="0"/>
              <a:t>Money – Puzzle solving</a:t>
            </a:r>
          </a:p>
          <a:p>
            <a:pPr eaLnBrk="1" hangingPunct="1">
              <a:lnSpc>
                <a:spcPct val="90000"/>
              </a:lnSpc>
            </a:pPr>
            <a:r>
              <a:rPr lang="en-US" sz="2400" dirty="0" smtClean="0"/>
              <a:t>Rubik – Puzzle solving</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28800"/>
            <a:ext cx="8229600" cy="1706562"/>
          </a:xfrm>
        </p:spPr>
        <p:txBody>
          <a:bodyPr/>
          <a:lstStyle/>
          <a:p>
            <a:r>
              <a:rPr lang="en-US" dirty="0" smtClean="0"/>
              <a:t>Exercise #1</a:t>
            </a:r>
            <a:br>
              <a:rPr lang="en-US" dirty="0" smtClean="0"/>
            </a:br>
            <a:r>
              <a:rPr lang="en-US" dirty="0" smtClean="0"/>
              <a:t>The IDE Environment</a:t>
            </a:r>
            <a:endParaRPr lang="en-US" dirty="0"/>
          </a:p>
        </p:txBody>
      </p:sp>
    </p:spTree>
    <p:extLst>
      <p:ext uri="{BB962C8B-B14F-4D97-AF65-F5344CB8AC3E}">
        <p14:creationId xmlns:p14="http://schemas.microsoft.com/office/powerpoint/2010/main" val="349821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p:txBody>
          <a:bodyPr/>
          <a:lstStyle/>
          <a:p>
            <a:r>
              <a:rPr lang="en-US" sz="4000" b="1" smtClean="0"/>
              <a:t>Prolog can represent</a:t>
            </a:r>
            <a:br>
              <a:rPr lang="en-US" sz="4000" b="1" smtClean="0"/>
            </a:br>
            <a:r>
              <a:rPr lang="en-US" sz="4000" b="1" smtClean="0"/>
              <a:t> data, procedure and logic</a:t>
            </a:r>
          </a:p>
        </p:txBody>
      </p:sp>
      <p:sp>
        <p:nvSpPr>
          <p:cNvPr id="27651" name="Content Placeholder 5"/>
          <p:cNvSpPr>
            <a:spLocks noGrp="1"/>
          </p:cNvSpPr>
          <p:nvPr>
            <p:ph sz="half" idx="1"/>
          </p:nvPr>
        </p:nvSpPr>
        <p:spPr/>
        <p:txBody>
          <a:bodyPr/>
          <a:lstStyle/>
          <a:p>
            <a:pPr marL="0" indent="0">
              <a:buFontTx/>
              <a:buNone/>
            </a:pPr>
            <a:r>
              <a:rPr lang="en-US" sz="1800" smtClean="0"/>
              <a:t>parent(ana, diego).</a:t>
            </a:r>
            <a:br>
              <a:rPr lang="en-US" sz="1800" smtClean="0"/>
            </a:br>
            <a:r>
              <a:rPr lang="en-US" sz="1800" smtClean="0"/>
              <a:t>parent(michael, diego).</a:t>
            </a:r>
            <a:br>
              <a:rPr lang="en-US" sz="1800" smtClean="0"/>
            </a:br>
            <a:r>
              <a:rPr lang="en-US" sz="1800" smtClean="0"/>
              <a:t>parent(pilar, ana).</a:t>
            </a:r>
          </a:p>
          <a:p>
            <a:pPr marL="0" indent="0">
              <a:buFontTx/>
              <a:buNone/>
            </a:pPr>
            <a:endParaRPr lang="en-US" sz="1800" smtClean="0"/>
          </a:p>
          <a:p>
            <a:pPr marL="0" indent="0">
              <a:buFontTx/>
              <a:buNone/>
            </a:pPr>
            <a:r>
              <a:rPr lang="en-US" sz="1800" smtClean="0"/>
              <a:t>female(ana).</a:t>
            </a:r>
            <a:br>
              <a:rPr lang="en-US" sz="1800" smtClean="0"/>
            </a:br>
            <a:r>
              <a:rPr lang="en-US" sz="1800" smtClean="0"/>
              <a:t>female(pilar).</a:t>
            </a:r>
          </a:p>
          <a:p>
            <a:pPr marL="0" indent="0">
              <a:buFontTx/>
              <a:buNone/>
            </a:pPr>
            <a:endParaRPr lang="en-US" sz="1800" smtClean="0"/>
          </a:p>
          <a:p>
            <a:pPr marL="0" indent="0">
              <a:buFontTx/>
              <a:buNone/>
            </a:pPr>
            <a:r>
              <a:rPr lang="en-US" sz="1800" smtClean="0"/>
              <a:t>mother(M, C) :-</a:t>
            </a:r>
            <a:br>
              <a:rPr lang="en-US" sz="1800" smtClean="0"/>
            </a:br>
            <a:r>
              <a:rPr lang="en-US" sz="1800" smtClean="0"/>
              <a:t>  parent(M, C),</a:t>
            </a:r>
            <a:br>
              <a:rPr lang="en-US" sz="1800" smtClean="0"/>
            </a:br>
            <a:r>
              <a:rPr lang="en-US" sz="1800" smtClean="0"/>
              <a:t>  female(M)</a:t>
            </a:r>
          </a:p>
          <a:p>
            <a:pPr marL="0" indent="0">
              <a:buFontTx/>
              <a:buNone/>
            </a:pPr>
            <a:endParaRPr lang="en-US" sz="1800" smtClean="0"/>
          </a:p>
          <a:p>
            <a:pPr marL="0" indent="0">
              <a:buFontTx/>
              <a:buNone/>
            </a:pPr>
            <a:r>
              <a:rPr lang="en-US" sz="1800" smtClean="0"/>
              <a:t>mother_report :-</a:t>
            </a:r>
            <a:br>
              <a:rPr lang="en-US" sz="1800" smtClean="0"/>
            </a:br>
            <a:r>
              <a:rPr lang="en-US" sz="1800" smtClean="0"/>
              <a:t>  mother(M, _),</a:t>
            </a:r>
            <a:br>
              <a:rPr lang="en-US" sz="1800" smtClean="0"/>
            </a:br>
            <a:r>
              <a:rPr lang="en-US" sz="1800" smtClean="0"/>
              <a:t>  write(M), nl,</a:t>
            </a:r>
            <a:br>
              <a:rPr lang="en-US" sz="1800" smtClean="0"/>
            </a:br>
            <a:r>
              <a:rPr lang="en-US" sz="1800" smtClean="0"/>
              <a:t>  fail.</a:t>
            </a:r>
          </a:p>
        </p:txBody>
      </p:sp>
      <p:sp>
        <p:nvSpPr>
          <p:cNvPr id="27652" name="Content Placeholder 6"/>
          <p:cNvSpPr>
            <a:spLocks noGrp="1"/>
          </p:cNvSpPr>
          <p:nvPr>
            <p:ph sz="half" idx="2"/>
          </p:nvPr>
        </p:nvSpPr>
        <p:spPr/>
        <p:txBody>
          <a:bodyPr/>
          <a:lstStyle/>
          <a:p>
            <a:r>
              <a:rPr lang="en-US" sz="2400" smtClean="0"/>
              <a:t>parent/1 -- data</a:t>
            </a:r>
          </a:p>
          <a:p>
            <a:r>
              <a:rPr lang="en-US" sz="2400" smtClean="0"/>
              <a:t>female/1 -- data</a:t>
            </a:r>
          </a:p>
          <a:p>
            <a:r>
              <a:rPr lang="en-US" sz="2400" smtClean="0"/>
              <a:t>mother/2 -- logical relationship, rule</a:t>
            </a:r>
          </a:p>
          <a:p>
            <a:r>
              <a:rPr lang="en-US" sz="2400" smtClean="0"/>
              <a:t>mother_report/0 --procedure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6461760" y="340102"/>
            <a:ext cx="2362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dirty="0" smtClean="0"/>
              <a:t>Jargon or</a:t>
            </a:r>
            <a:br>
              <a:rPr lang="en-US" sz="3200" b="1" dirty="0" smtClean="0"/>
            </a:br>
            <a:r>
              <a:rPr lang="en-US" sz="3200" b="1" dirty="0" smtClean="0"/>
              <a:t>Definitions</a:t>
            </a:r>
            <a:endParaRPr lang="en-US" sz="3200" b="1" dirty="0"/>
          </a:p>
        </p:txBody>
      </p:sp>
      <p:sp>
        <p:nvSpPr>
          <p:cNvPr id="28676" name="Text Box 5"/>
          <p:cNvSpPr txBox="1">
            <a:spLocks noChangeArrowheads="1"/>
          </p:cNvSpPr>
          <p:nvPr/>
        </p:nvSpPr>
        <p:spPr bwMode="auto">
          <a:xfrm>
            <a:off x="3200400" y="1676400"/>
            <a:ext cx="2362200" cy="42576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p>
          <a:p>
            <a:pPr eaLnBrk="1" hangingPunct="1">
              <a:spcBef>
                <a:spcPct val="50000"/>
              </a:spcBef>
            </a:pPr>
            <a:r>
              <a:rPr lang="en-US" sz="1600"/>
              <a:t>male(michael).</a:t>
            </a:r>
            <a:br>
              <a:rPr lang="en-US" sz="1600"/>
            </a:br>
            <a:r>
              <a:rPr lang="en-US" sz="1600"/>
              <a:t>male(diego).</a:t>
            </a:r>
          </a:p>
          <a:p>
            <a:pPr eaLnBrk="1" hangingPunct="1">
              <a:spcBef>
                <a:spcPct val="50000"/>
              </a:spcBef>
            </a:pPr>
            <a:r>
              <a:rPr lang="en-US" sz="1600"/>
              <a:t>female(ana).</a:t>
            </a:r>
            <a:br>
              <a:rPr lang="en-US" sz="1600"/>
            </a:br>
            <a:r>
              <a:rPr lang="en-US" sz="1600"/>
              <a:t>female(pilar).</a:t>
            </a:r>
          </a:p>
          <a:p>
            <a:pPr eaLnBrk="1" hangingPunct="1">
              <a:spcBef>
                <a:spcPct val="50000"/>
              </a:spcBef>
            </a:pPr>
            <a:r>
              <a:rPr lang="en-US" sz="1600"/>
              <a:t>mother(M, C) :-</a:t>
            </a:r>
            <a:br>
              <a:rPr lang="en-US" sz="1600"/>
            </a:br>
            <a:r>
              <a:rPr lang="en-US" sz="1600"/>
              <a:t>   parent(M, C),</a:t>
            </a:r>
            <a:br>
              <a:rPr lang="en-US" sz="1600"/>
            </a:br>
            <a:r>
              <a:rPr lang="en-US" sz="1600"/>
              <a:t>   female(M).</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28677" name="Text Box 8"/>
          <p:cNvSpPr txBox="1">
            <a:spLocks noChangeArrowheads="1"/>
          </p:cNvSpPr>
          <p:nvPr/>
        </p:nvSpPr>
        <p:spPr bwMode="auto">
          <a:xfrm>
            <a:off x="2114550" y="1371600"/>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u="sng"/>
              <a:t>Clauses</a:t>
            </a:r>
          </a:p>
        </p:txBody>
      </p:sp>
      <p:sp>
        <p:nvSpPr>
          <p:cNvPr id="28678" name="Line 7"/>
          <p:cNvSpPr>
            <a:spLocks noChangeShapeType="1"/>
          </p:cNvSpPr>
          <p:nvPr/>
        </p:nvSpPr>
        <p:spPr bwMode="auto">
          <a:xfrm flipH="1">
            <a:off x="2209800" y="1905000"/>
            <a:ext cx="9144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8679" name="Group 23"/>
          <p:cNvGrpSpPr>
            <a:grpSpLocks/>
          </p:cNvGrpSpPr>
          <p:nvPr/>
        </p:nvGrpSpPr>
        <p:grpSpPr bwMode="auto">
          <a:xfrm>
            <a:off x="2209800" y="2133600"/>
            <a:ext cx="914400" cy="3200400"/>
            <a:chOff x="1392" y="1344"/>
            <a:chExt cx="576" cy="2016"/>
          </a:xfrm>
        </p:grpSpPr>
        <p:sp>
          <p:nvSpPr>
            <p:cNvPr id="28719" name="Line 9"/>
            <p:cNvSpPr>
              <a:spLocks noChangeShapeType="1"/>
            </p:cNvSpPr>
            <p:nvPr/>
          </p:nvSpPr>
          <p:spPr bwMode="auto">
            <a:xfrm flipH="1">
              <a:off x="1392" y="1344"/>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8720" name="Group 11"/>
            <p:cNvGrpSpPr>
              <a:grpSpLocks/>
            </p:cNvGrpSpPr>
            <p:nvPr/>
          </p:nvGrpSpPr>
          <p:grpSpPr bwMode="auto">
            <a:xfrm>
              <a:off x="1392" y="1728"/>
              <a:ext cx="576" cy="144"/>
              <a:chOff x="1392" y="1200"/>
              <a:chExt cx="576" cy="144"/>
            </a:xfrm>
          </p:grpSpPr>
          <p:sp>
            <p:nvSpPr>
              <p:cNvPr id="28728" name="Line 12"/>
              <p:cNvSpPr>
                <a:spLocks noChangeShapeType="1"/>
              </p:cNvSpPr>
              <p:nvPr/>
            </p:nvSpPr>
            <p:spPr bwMode="auto">
              <a:xfrm flipH="1">
                <a:off x="1392" y="1200"/>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29" name="Line 13"/>
              <p:cNvSpPr>
                <a:spLocks noChangeShapeType="1"/>
              </p:cNvSpPr>
              <p:nvPr/>
            </p:nvSpPr>
            <p:spPr bwMode="auto">
              <a:xfrm flipH="1">
                <a:off x="1392" y="1344"/>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21" name="Group 14"/>
            <p:cNvGrpSpPr>
              <a:grpSpLocks/>
            </p:cNvGrpSpPr>
            <p:nvPr/>
          </p:nvGrpSpPr>
          <p:grpSpPr bwMode="auto">
            <a:xfrm>
              <a:off x="1392" y="2112"/>
              <a:ext cx="576" cy="144"/>
              <a:chOff x="1392" y="1200"/>
              <a:chExt cx="576" cy="144"/>
            </a:xfrm>
          </p:grpSpPr>
          <p:sp>
            <p:nvSpPr>
              <p:cNvPr id="28726" name="Line 15"/>
              <p:cNvSpPr>
                <a:spLocks noChangeShapeType="1"/>
              </p:cNvSpPr>
              <p:nvPr/>
            </p:nvSpPr>
            <p:spPr bwMode="auto">
              <a:xfrm flipH="1">
                <a:off x="1392" y="1200"/>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27" name="Line 16"/>
              <p:cNvSpPr>
                <a:spLocks noChangeShapeType="1"/>
              </p:cNvSpPr>
              <p:nvPr/>
            </p:nvSpPr>
            <p:spPr bwMode="auto">
              <a:xfrm flipH="1">
                <a:off x="1392" y="1344"/>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8722" name="Line 19"/>
            <p:cNvSpPr>
              <a:spLocks noChangeShapeType="1"/>
            </p:cNvSpPr>
            <p:nvPr/>
          </p:nvSpPr>
          <p:spPr bwMode="auto">
            <a:xfrm flipH="1">
              <a:off x="1392" y="1488"/>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23" name="Line 20"/>
            <p:cNvSpPr>
              <a:spLocks noChangeShapeType="1"/>
            </p:cNvSpPr>
            <p:nvPr/>
          </p:nvSpPr>
          <p:spPr bwMode="auto">
            <a:xfrm flipH="1">
              <a:off x="1392" y="2496"/>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24" name="Line 21"/>
            <p:cNvSpPr>
              <a:spLocks noChangeShapeType="1"/>
            </p:cNvSpPr>
            <p:nvPr/>
          </p:nvSpPr>
          <p:spPr bwMode="auto">
            <a:xfrm flipH="1">
              <a:off x="1392" y="3024"/>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25" name="Line 22"/>
            <p:cNvSpPr>
              <a:spLocks noChangeShapeType="1"/>
            </p:cNvSpPr>
            <p:nvPr/>
          </p:nvSpPr>
          <p:spPr bwMode="auto">
            <a:xfrm flipH="1">
              <a:off x="1392" y="3360"/>
              <a:ext cx="57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8680" name="Text Box 24"/>
          <p:cNvSpPr txBox="1">
            <a:spLocks noChangeArrowheads="1"/>
          </p:cNvSpPr>
          <p:nvPr/>
        </p:nvSpPr>
        <p:spPr bwMode="auto">
          <a:xfrm>
            <a:off x="374650" y="1371600"/>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u="sng"/>
              <a:t>Predicates</a:t>
            </a:r>
          </a:p>
        </p:txBody>
      </p:sp>
      <p:sp>
        <p:nvSpPr>
          <p:cNvPr id="28681" name="Text Box 25"/>
          <p:cNvSpPr txBox="1">
            <a:spLocks noChangeArrowheads="1"/>
          </p:cNvSpPr>
          <p:nvPr/>
        </p:nvSpPr>
        <p:spPr bwMode="auto">
          <a:xfrm>
            <a:off x="533400" y="198120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a:t>parent/2</a:t>
            </a:r>
          </a:p>
        </p:txBody>
      </p:sp>
      <p:sp>
        <p:nvSpPr>
          <p:cNvPr id="28682" name="Text Box 26"/>
          <p:cNvSpPr txBox="1">
            <a:spLocks noChangeArrowheads="1"/>
          </p:cNvSpPr>
          <p:nvPr/>
        </p:nvSpPr>
        <p:spPr bwMode="auto">
          <a:xfrm>
            <a:off x="685800" y="2743200"/>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a:t>male/1</a:t>
            </a:r>
          </a:p>
        </p:txBody>
      </p:sp>
      <p:sp>
        <p:nvSpPr>
          <p:cNvPr id="28683" name="Text Box 27"/>
          <p:cNvSpPr txBox="1">
            <a:spLocks noChangeArrowheads="1"/>
          </p:cNvSpPr>
          <p:nvPr/>
        </p:nvSpPr>
        <p:spPr bwMode="auto">
          <a:xfrm>
            <a:off x="381000" y="32766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female/1</a:t>
            </a:r>
          </a:p>
        </p:txBody>
      </p:sp>
      <p:sp>
        <p:nvSpPr>
          <p:cNvPr id="28684" name="Text Box 28"/>
          <p:cNvSpPr txBox="1">
            <a:spLocks noChangeArrowheads="1"/>
          </p:cNvSpPr>
          <p:nvPr/>
        </p:nvSpPr>
        <p:spPr bwMode="auto">
          <a:xfrm>
            <a:off x="304800" y="3886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mother/2</a:t>
            </a:r>
          </a:p>
        </p:txBody>
      </p:sp>
      <p:sp>
        <p:nvSpPr>
          <p:cNvPr id="28685" name="Text Box 29"/>
          <p:cNvSpPr txBox="1">
            <a:spLocks noChangeArrowheads="1"/>
          </p:cNvSpPr>
          <p:nvPr/>
        </p:nvSpPr>
        <p:spPr bwMode="auto">
          <a:xfrm>
            <a:off x="228600" y="48006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ancestor/2</a:t>
            </a:r>
          </a:p>
        </p:txBody>
      </p:sp>
      <p:sp>
        <p:nvSpPr>
          <p:cNvPr id="28686" name="AutoShape 30"/>
          <p:cNvSpPr>
            <a:spLocks/>
          </p:cNvSpPr>
          <p:nvPr/>
        </p:nvSpPr>
        <p:spPr bwMode="auto">
          <a:xfrm>
            <a:off x="1524000" y="1828800"/>
            <a:ext cx="381000" cy="609600"/>
          </a:xfrm>
          <a:prstGeom prst="leftBrace">
            <a:avLst>
              <a:gd name="adj1" fmla="val 1625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87" name="AutoShape 31"/>
          <p:cNvSpPr>
            <a:spLocks/>
          </p:cNvSpPr>
          <p:nvPr/>
        </p:nvSpPr>
        <p:spPr bwMode="auto">
          <a:xfrm>
            <a:off x="1524000" y="2667000"/>
            <a:ext cx="381000" cy="457200"/>
          </a:xfrm>
          <a:prstGeom prst="leftBrace">
            <a:avLst>
              <a:gd name="adj1" fmla="val 1218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88" name="AutoShape 32"/>
          <p:cNvSpPr>
            <a:spLocks/>
          </p:cNvSpPr>
          <p:nvPr/>
        </p:nvSpPr>
        <p:spPr bwMode="auto">
          <a:xfrm>
            <a:off x="1524000" y="3276600"/>
            <a:ext cx="381000" cy="381000"/>
          </a:xfrm>
          <a:prstGeom prst="leftBrace">
            <a:avLst>
              <a:gd name="adj1" fmla="val 1015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89" name="AutoShape 33"/>
          <p:cNvSpPr>
            <a:spLocks/>
          </p:cNvSpPr>
          <p:nvPr/>
        </p:nvSpPr>
        <p:spPr bwMode="auto">
          <a:xfrm>
            <a:off x="1524000" y="3886200"/>
            <a:ext cx="381000" cy="304800"/>
          </a:xfrm>
          <a:prstGeom prst="leftBrace">
            <a:avLst>
              <a:gd name="adj1" fmla="val 1015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90" name="AutoShape 34"/>
          <p:cNvSpPr>
            <a:spLocks/>
          </p:cNvSpPr>
          <p:nvPr/>
        </p:nvSpPr>
        <p:spPr bwMode="auto">
          <a:xfrm>
            <a:off x="1524000" y="4648200"/>
            <a:ext cx="381000" cy="762000"/>
          </a:xfrm>
          <a:prstGeom prst="leftBrace">
            <a:avLst>
              <a:gd name="adj1" fmla="val 203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91" name="Rectangle 36"/>
          <p:cNvSpPr>
            <a:spLocks noChangeArrowheads="1"/>
          </p:cNvSpPr>
          <p:nvPr/>
        </p:nvSpPr>
        <p:spPr bwMode="auto">
          <a:xfrm>
            <a:off x="3200400" y="3810000"/>
            <a:ext cx="1295400" cy="2286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92" name="Rectangle 38"/>
          <p:cNvSpPr>
            <a:spLocks noChangeArrowheads="1"/>
          </p:cNvSpPr>
          <p:nvPr/>
        </p:nvSpPr>
        <p:spPr bwMode="auto">
          <a:xfrm>
            <a:off x="3429000" y="4114800"/>
            <a:ext cx="1371600" cy="4572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93" name="Text Box 39"/>
          <p:cNvSpPr txBox="1">
            <a:spLocks noChangeArrowheads="1"/>
          </p:cNvSpPr>
          <p:nvPr/>
        </p:nvSpPr>
        <p:spPr bwMode="auto">
          <a:xfrm>
            <a:off x="6248400" y="259080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Clause Head</a:t>
            </a:r>
          </a:p>
        </p:txBody>
      </p:sp>
      <p:sp>
        <p:nvSpPr>
          <p:cNvPr id="28694" name="Rectangle 40"/>
          <p:cNvSpPr>
            <a:spLocks noChangeArrowheads="1"/>
          </p:cNvSpPr>
          <p:nvPr/>
        </p:nvSpPr>
        <p:spPr bwMode="auto">
          <a:xfrm>
            <a:off x="3200400" y="3429000"/>
            <a:ext cx="1295400" cy="2286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695" name="Line 41"/>
          <p:cNvSpPr>
            <a:spLocks noChangeShapeType="1"/>
          </p:cNvSpPr>
          <p:nvPr/>
        </p:nvSpPr>
        <p:spPr bwMode="auto">
          <a:xfrm flipH="1">
            <a:off x="4495800" y="2819400"/>
            <a:ext cx="1676400" cy="685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6" name="Line 42"/>
          <p:cNvSpPr>
            <a:spLocks noChangeShapeType="1"/>
          </p:cNvSpPr>
          <p:nvPr/>
        </p:nvSpPr>
        <p:spPr bwMode="auto">
          <a:xfrm flipH="1">
            <a:off x="4495800" y="2895600"/>
            <a:ext cx="1676400" cy="914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7" name="Text Box 43"/>
          <p:cNvSpPr txBox="1">
            <a:spLocks noChangeArrowheads="1"/>
          </p:cNvSpPr>
          <p:nvPr/>
        </p:nvSpPr>
        <p:spPr bwMode="auto">
          <a:xfrm>
            <a:off x="6248400" y="3200400"/>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Clause Body</a:t>
            </a:r>
          </a:p>
        </p:txBody>
      </p:sp>
      <p:sp>
        <p:nvSpPr>
          <p:cNvPr id="28698" name="Line 44"/>
          <p:cNvSpPr>
            <a:spLocks noChangeShapeType="1"/>
          </p:cNvSpPr>
          <p:nvPr/>
        </p:nvSpPr>
        <p:spPr bwMode="auto">
          <a:xfrm flipH="1">
            <a:off x="4800600" y="3429000"/>
            <a:ext cx="1371600" cy="914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9" name="Oval 45"/>
          <p:cNvSpPr>
            <a:spLocks noChangeArrowheads="1"/>
          </p:cNvSpPr>
          <p:nvPr/>
        </p:nvSpPr>
        <p:spPr bwMode="auto">
          <a:xfrm>
            <a:off x="4572000" y="4648200"/>
            <a:ext cx="304800" cy="3048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700" name="Text Box 46"/>
          <p:cNvSpPr txBox="1">
            <a:spLocks noChangeArrowheads="1"/>
          </p:cNvSpPr>
          <p:nvPr/>
        </p:nvSpPr>
        <p:spPr bwMode="auto">
          <a:xfrm>
            <a:off x="6248400" y="3810000"/>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Neck, or If</a:t>
            </a:r>
          </a:p>
        </p:txBody>
      </p:sp>
      <p:sp>
        <p:nvSpPr>
          <p:cNvPr id="28701" name="Line 47"/>
          <p:cNvSpPr>
            <a:spLocks noChangeShapeType="1"/>
          </p:cNvSpPr>
          <p:nvPr/>
        </p:nvSpPr>
        <p:spPr bwMode="auto">
          <a:xfrm flipH="1">
            <a:off x="4876800" y="4114800"/>
            <a:ext cx="1295400" cy="685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2" name="Rectangle 48"/>
          <p:cNvSpPr>
            <a:spLocks noChangeArrowheads="1"/>
          </p:cNvSpPr>
          <p:nvPr/>
        </p:nvSpPr>
        <p:spPr bwMode="auto">
          <a:xfrm>
            <a:off x="3276600" y="4953000"/>
            <a:ext cx="1371600" cy="2286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703" name="Text Box 49"/>
          <p:cNvSpPr txBox="1">
            <a:spLocks noChangeArrowheads="1"/>
          </p:cNvSpPr>
          <p:nvPr/>
        </p:nvSpPr>
        <p:spPr bwMode="auto">
          <a:xfrm>
            <a:off x="6248400" y="44196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Goal</a:t>
            </a:r>
          </a:p>
        </p:txBody>
      </p:sp>
      <p:sp>
        <p:nvSpPr>
          <p:cNvPr id="28704" name="Line 50"/>
          <p:cNvSpPr>
            <a:spLocks noChangeShapeType="1"/>
          </p:cNvSpPr>
          <p:nvPr/>
        </p:nvSpPr>
        <p:spPr bwMode="auto">
          <a:xfrm flipH="1">
            <a:off x="4648200" y="4724400"/>
            <a:ext cx="1447800" cy="381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5" name="Text Box 51"/>
          <p:cNvSpPr txBox="1">
            <a:spLocks noChangeArrowheads="1"/>
          </p:cNvSpPr>
          <p:nvPr/>
        </p:nvSpPr>
        <p:spPr bwMode="auto">
          <a:xfrm>
            <a:off x="6248400" y="19050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u="sng"/>
              <a:t>Facts</a:t>
            </a:r>
            <a:r>
              <a:rPr lang="en-US" sz="1400"/>
              <a:t>  head.</a:t>
            </a:r>
          </a:p>
        </p:txBody>
      </p:sp>
      <p:sp>
        <p:nvSpPr>
          <p:cNvPr id="28706" name="Line 52"/>
          <p:cNvSpPr>
            <a:spLocks noChangeShapeType="1"/>
          </p:cNvSpPr>
          <p:nvPr/>
        </p:nvSpPr>
        <p:spPr bwMode="auto">
          <a:xfrm flipH="1">
            <a:off x="5334000" y="2133600"/>
            <a:ext cx="914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7" name="Text Box 53"/>
          <p:cNvSpPr txBox="1">
            <a:spLocks noChangeArrowheads="1"/>
          </p:cNvSpPr>
          <p:nvPr/>
        </p:nvSpPr>
        <p:spPr bwMode="auto">
          <a:xfrm>
            <a:off x="6248400" y="4953000"/>
            <a:ext cx="1938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Rules</a:t>
            </a:r>
            <a:r>
              <a:rPr lang="en-US" sz="1400"/>
              <a:t>  head :- body.</a:t>
            </a:r>
          </a:p>
        </p:txBody>
      </p:sp>
      <p:sp>
        <p:nvSpPr>
          <p:cNvPr id="28708" name="Line 54"/>
          <p:cNvSpPr>
            <a:spLocks noChangeShapeType="1"/>
          </p:cNvSpPr>
          <p:nvPr/>
        </p:nvSpPr>
        <p:spPr bwMode="auto">
          <a:xfrm flipH="1" flipV="1">
            <a:off x="5181600" y="5181600"/>
            <a:ext cx="914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9" name="Oval 55"/>
          <p:cNvSpPr>
            <a:spLocks noChangeArrowheads="1"/>
          </p:cNvSpPr>
          <p:nvPr/>
        </p:nvSpPr>
        <p:spPr bwMode="auto">
          <a:xfrm>
            <a:off x="4495800" y="5486400"/>
            <a:ext cx="228600" cy="2286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28710" name="Text Box 56"/>
          <p:cNvSpPr txBox="1">
            <a:spLocks noChangeArrowheads="1"/>
          </p:cNvSpPr>
          <p:nvPr/>
        </p:nvSpPr>
        <p:spPr bwMode="auto">
          <a:xfrm>
            <a:off x="6248400" y="548640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And</a:t>
            </a:r>
          </a:p>
        </p:txBody>
      </p:sp>
      <p:sp>
        <p:nvSpPr>
          <p:cNvPr id="28711" name="Line 57"/>
          <p:cNvSpPr>
            <a:spLocks noChangeShapeType="1"/>
          </p:cNvSpPr>
          <p:nvPr/>
        </p:nvSpPr>
        <p:spPr bwMode="auto">
          <a:xfrm flipH="1" flipV="1">
            <a:off x="4724400" y="5562600"/>
            <a:ext cx="1371600" cy="152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2" name="Text Box 58"/>
          <p:cNvSpPr txBox="1">
            <a:spLocks noChangeArrowheads="1"/>
          </p:cNvSpPr>
          <p:nvPr/>
        </p:nvSpPr>
        <p:spPr bwMode="auto">
          <a:xfrm>
            <a:off x="3200400" y="8382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u="sng"/>
              <a:t>Functor</a:t>
            </a:r>
          </a:p>
        </p:txBody>
      </p:sp>
      <p:sp>
        <p:nvSpPr>
          <p:cNvPr id="28713" name="Line 59"/>
          <p:cNvSpPr>
            <a:spLocks noChangeShapeType="1"/>
          </p:cNvSpPr>
          <p:nvPr/>
        </p:nvSpPr>
        <p:spPr bwMode="auto">
          <a:xfrm flipH="1">
            <a:off x="3581400" y="1219200"/>
            <a:ext cx="1524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4" name="Text Box 60"/>
          <p:cNvSpPr txBox="1">
            <a:spLocks noChangeArrowheads="1"/>
          </p:cNvSpPr>
          <p:nvPr/>
        </p:nvSpPr>
        <p:spPr bwMode="auto">
          <a:xfrm>
            <a:off x="4648200" y="8382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u="sng"/>
              <a:t>Arguments</a:t>
            </a:r>
          </a:p>
        </p:txBody>
      </p:sp>
      <p:sp>
        <p:nvSpPr>
          <p:cNvPr id="28715" name="Line 61"/>
          <p:cNvSpPr>
            <a:spLocks noChangeShapeType="1"/>
          </p:cNvSpPr>
          <p:nvPr/>
        </p:nvSpPr>
        <p:spPr bwMode="auto">
          <a:xfrm flipH="1">
            <a:off x="4343400" y="1219200"/>
            <a:ext cx="6858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6" name="Line 63"/>
          <p:cNvSpPr>
            <a:spLocks noChangeShapeType="1"/>
          </p:cNvSpPr>
          <p:nvPr/>
        </p:nvSpPr>
        <p:spPr bwMode="auto">
          <a:xfrm flipH="1">
            <a:off x="5029200" y="1219200"/>
            <a:ext cx="3048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7" name="Text Box 64"/>
          <p:cNvSpPr txBox="1">
            <a:spLocks noChangeArrowheads="1"/>
          </p:cNvSpPr>
          <p:nvPr/>
        </p:nvSpPr>
        <p:spPr bwMode="auto">
          <a:xfrm>
            <a:off x="457200" y="5715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b="1" u="sng"/>
              <a:t>Arity</a:t>
            </a:r>
          </a:p>
        </p:txBody>
      </p:sp>
      <p:sp>
        <p:nvSpPr>
          <p:cNvPr id="28718" name="Line 65"/>
          <p:cNvSpPr>
            <a:spLocks noChangeShapeType="1"/>
          </p:cNvSpPr>
          <p:nvPr/>
        </p:nvSpPr>
        <p:spPr bwMode="auto">
          <a:xfrm flipV="1">
            <a:off x="1143000" y="5105400"/>
            <a:ext cx="152400" cy="609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5486400" y="9144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Terms</a:t>
            </a:r>
          </a:p>
        </p:txBody>
      </p:sp>
      <p:sp>
        <p:nvSpPr>
          <p:cNvPr id="29700" name="Text Box 5"/>
          <p:cNvSpPr txBox="1">
            <a:spLocks noChangeArrowheads="1"/>
          </p:cNvSpPr>
          <p:nvPr/>
        </p:nvSpPr>
        <p:spPr bwMode="auto">
          <a:xfrm>
            <a:off x="685800" y="457200"/>
            <a:ext cx="59436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t>Numbers:</a:t>
            </a:r>
            <a:r>
              <a:rPr lang="en-US" dirty="0"/>
              <a:t/>
            </a:r>
            <a:br>
              <a:rPr lang="en-US" dirty="0"/>
            </a:br>
            <a:r>
              <a:rPr lang="en-US" dirty="0"/>
              <a:t>3  8274  4.57  16.43e-3  0’a</a:t>
            </a:r>
          </a:p>
          <a:p>
            <a:pPr eaLnBrk="1" hangingPunct="1">
              <a:spcBef>
                <a:spcPct val="50000"/>
              </a:spcBef>
            </a:pPr>
            <a:r>
              <a:rPr lang="en-US" b="1" dirty="0"/>
              <a:t>Atoms:</a:t>
            </a:r>
            <a:r>
              <a:rPr lang="en-US" dirty="0"/>
              <a:t/>
            </a:r>
            <a:br>
              <a:rPr lang="en-US" dirty="0"/>
            </a:br>
            <a:r>
              <a:rPr lang="en-US" dirty="0"/>
              <a:t>hello  bob  ‘Bob Marley’  a6  </a:t>
            </a:r>
            <a:r>
              <a:rPr lang="en-US" dirty="0" err="1"/>
              <a:t>bob_marley</a:t>
            </a:r>
            <a:r>
              <a:rPr lang="en-US" dirty="0"/>
              <a:t/>
            </a:r>
            <a:br>
              <a:rPr lang="en-US" dirty="0"/>
            </a:br>
            <a:r>
              <a:rPr lang="en-US" dirty="0"/>
              <a:t>[]  **  </a:t>
            </a:r>
            <a:r>
              <a:rPr lang="en-US" dirty="0" smtClean="0"/>
              <a:t>&gt;=   </a:t>
            </a:r>
            <a:r>
              <a:rPr lang="ja-JP" altLang="en-US" dirty="0"/>
              <a:t>中国</a:t>
            </a:r>
            <a:endParaRPr lang="en-US" dirty="0"/>
          </a:p>
          <a:p>
            <a:pPr eaLnBrk="1" hangingPunct="1">
              <a:spcBef>
                <a:spcPct val="50000"/>
              </a:spcBef>
            </a:pPr>
            <a:r>
              <a:rPr lang="en-US" b="1" dirty="0"/>
              <a:t>Logical Variables:</a:t>
            </a:r>
            <a:r>
              <a:rPr lang="en-US" dirty="0"/>
              <a:t/>
            </a:r>
            <a:br>
              <a:rPr lang="en-US" dirty="0"/>
            </a:br>
            <a:r>
              <a:rPr lang="en-US" dirty="0"/>
              <a:t>X  Person  Bob  _</a:t>
            </a:r>
            <a:r>
              <a:rPr lang="en-US" dirty="0" smtClean="0"/>
              <a:t>this  </a:t>
            </a:r>
            <a:r>
              <a:rPr lang="en-US" altLang="ja-JP" dirty="0" smtClean="0"/>
              <a:t>_</a:t>
            </a:r>
            <a:r>
              <a:rPr lang="ja-JP" altLang="en-US" b="1"/>
              <a:t>会</a:t>
            </a:r>
            <a:r>
              <a:rPr lang="ja-JP" altLang="en-US" b="1" smtClean="0"/>
              <a:t>变    </a:t>
            </a:r>
            <a:r>
              <a:rPr lang="en-US" altLang="ja-JP" smtClean="0"/>
              <a:t>_ (anonymous variable)</a:t>
            </a:r>
            <a:endParaRPr lang="en-US" b="1" dirty="0"/>
          </a:p>
          <a:p>
            <a:pPr eaLnBrk="1" hangingPunct="1">
              <a:spcBef>
                <a:spcPct val="50000"/>
              </a:spcBef>
            </a:pPr>
            <a:r>
              <a:rPr lang="en-US" b="1" dirty="0"/>
              <a:t>Lists:</a:t>
            </a:r>
            <a:r>
              <a:rPr lang="en-US" dirty="0"/>
              <a:t/>
            </a:r>
            <a:br>
              <a:rPr lang="en-US" dirty="0"/>
            </a:br>
            <a:r>
              <a:rPr lang="en-US" dirty="0"/>
              <a:t>[a, b, c]  [843.6, bob, ‘Bob’]  [1, [</a:t>
            </a:r>
            <a:r>
              <a:rPr lang="en-US" dirty="0" err="1"/>
              <a:t>a,b,c</a:t>
            </a:r>
            <a:r>
              <a:rPr lang="en-US" dirty="0"/>
              <a:t>], X, p(14), 7 + 2]</a:t>
            </a:r>
            <a:br>
              <a:rPr lang="en-US" dirty="0"/>
            </a:br>
            <a:r>
              <a:rPr lang="en-US" dirty="0"/>
              <a:t>[X | Y]</a:t>
            </a:r>
            <a:br>
              <a:rPr lang="en-US" dirty="0"/>
            </a:br>
            <a:r>
              <a:rPr lang="en-US" dirty="0"/>
              <a:t>“</a:t>
            </a:r>
            <a:r>
              <a:rPr lang="en-US" dirty="0" err="1"/>
              <a:t>abc</a:t>
            </a:r>
            <a:r>
              <a:rPr lang="en-US" dirty="0"/>
              <a:t>”  [0’a, 0’b, 0’c]</a:t>
            </a:r>
          </a:p>
          <a:p>
            <a:pPr eaLnBrk="1" hangingPunct="1">
              <a:spcBef>
                <a:spcPct val="50000"/>
              </a:spcBef>
            </a:pPr>
            <a:r>
              <a:rPr lang="en-US" b="1" dirty="0"/>
              <a:t>Structures:</a:t>
            </a:r>
            <a:r>
              <a:rPr lang="en-US" dirty="0"/>
              <a:t/>
            </a:r>
            <a:br>
              <a:rPr lang="en-US" dirty="0"/>
            </a:br>
            <a:r>
              <a:rPr lang="en-US" dirty="0"/>
              <a:t>car(</a:t>
            </a:r>
            <a:r>
              <a:rPr lang="en-US" dirty="0" err="1"/>
              <a:t>buick</a:t>
            </a:r>
            <a:r>
              <a:rPr lang="en-US" dirty="0"/>
              <a:t>)  point(14, 23, -4)  children(</a:t>
            </a:r>
            <a:r>
              <a:rPr lang="en-US" dirty="0" err="1"/>
              <a:t>ana</a:t>
            </a:r>
            <a:r>
              <a:rPr lang="en-US" dirty="0"/>
              <a:t>, [</a:t>
            </a:r>
            <a:r>
              <a:rPr lang="en-US" dirty="0" err="1"/>
              <a:t>juan</a:t>
            </a:r>
            <a:r>
              <a:rPr lang="en-US" dirty="0"/>
              <a:t>, </a:t>
            </a:r>
            <a:r>
              <a:rPr lang="en-US" dirty="0" err="1"/>
              <a:t>diego</a:t>
            </a:r>
            <a:r>
              <a:rPr lang="en-US" dirty="0"/>
              <a:t>])</a:t>
            </a:r>
          </a:p>
          <a:p>
            <a:pPr eaLnBrk="1" hangingPunct="1">
              <a:spcBef>
                <a:spcPct val="50000"/>
              </a:spcBef>
            </a:pPr>
            <a:r>
              <a:rPr lang="en-US" b="1" dirty="0"/>
              <a:t>Operator Structures:</a:t>
            </a:r>
            <a:br>
              <a:rPr lang="en-US" b="1" dirty="0"/>
            </a:br>
            <a:r>
              <a:rPr lang="en-US" dirty="0"/>
              <a:t>a + b   this – that   47 &gt; X</a:t>
            </a:r>
          </a:p>
          <a:p>
            <a:pPr eaLnBrk="1" hangingPunct="1">
              <a:spcBef>
                <a:spcPct val="50000"/>
              </a:spcBef>
            </a:pPr>
            <a:r>
              <a:rPr lang="en-US" b="1" dirty="0"/>
              <a:t>Strings: </a:t>
            </a:r>
            <a:r>
              <a:rPr lang="en-US" dirty="0"/>
              <a:t>(not ISO standard)</a:t>
            </a:r>
            <a:r>
              <a:rPr lang="en-US" b="1" dirty="0"/>
              <a:t/>
            </a:r>
            <a:br>
              <a:rPr lang="en-US" b="1" dirty="0"/>
            </a:br>
            <a:r>
              <a:rPr lang="en-US" dirty="0"/>
              <a:t>`This is a string`</a:t>
            </a:r>
          </a:p>
          <a:p>
            <a:pPr eaLnBrk="1" hangingPunct="1">
              <a:spcBef>
                <a:spcPct val="50000"/>
              </a:spcBef>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Amzi! Inc.</a:t>
            </a:r>
          </a:p>
        </p:txBody>
      </p:sp>
      <p:sp>
        <p:nvSpPr>
          <p:cNvPr id="4099" name="Content Placeholder 2"/>
          <p:cNvSpPr>
            <a:spLocks noGrp="1"/>
          </p:cNvSpPr>
          <p:nvPr>
            <p:ph idx="1"/>
          </p:nvPr>
        </p:nvSpPr>
        <p:spPr/>
        <p:txBody>
          <a:bodyPr/>
          <a:lstStyle/>
          <a:p>
            <a:r>
              <a:rPr lang="en-US" smtClean="0"/>
              <a:t>Prolog vendor – Amzi! Prolog + Logic Server</a:t>
            </a:r>
          </a:p>
          <a:p>
            <a:r>
              <a:rPr lang="en-US" smtClean="0"/>
              <a:t>AI Consulting – Breast cancer decision support, vaccination scheduling, Traditional Chinese Medicine</a:t>
            </a:r>
          </a:p>
          <a:p>
            <a:r>
              <a:rPr lang="en-US" smtClean="0"/>
              <a:t>Prolog education – Adventure in Prolog, Building Expert Systems in Prolog, this class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Facts</a:t>
            </a:r>
            <a:endParaRPr lang="en-US" sz="3200" dirty="0"/>
          </a:p>
        </p:txBody>
      </p:sp>
      <p:sp>
        <p:nvSpPr>
          <p:cNvPr id="4" name="Content Placeholder 3"/>
          <p:cNvSpPr>
            <a:spLocks noGrp="1"/>
          </p:cNvSpPr>
          <p:nvPr>
            <p:ph idx="1"/>
          </p:nvPr>
        </p:nvSpPr>
        <p:spPr>
          <a:xfrm>
            <a:off x="914400" y="1600200"/>
            <a:ext cx="7239000" cy="4572000"/>
          </a:xfrm>
        </p:spPr>
        <p:txBody>
          <a:bodyPr/>
          <a:lstStyle/>
          <a:p>
            <a:pPr marL="0" indent="0">
              <a:buNone/>
            </a:pPr>
            <a:r>
              <a:rPr lang="en-US" sz="2000" b="1" dirty="0" smtClean="0">
                <a:solidFill>
                  <a:srgbClr val="C00000"/>
                </a:solidFill>
              </a:rPr>
              <a:t>% flight/5</a:t>
            </a:r>
          </a:p>
          <a:p>
            <a:pPr marL="0" indent="0">
              <a:buNone/>
            </a:pPr>
            <a:r>
              <a:rPr lang="en-US" sz="2000" dirty="0" smtClean="0"/>
              <a:t>flight(</a:t>
            </a:r>
            <a:r>
              <a:rPr lang="en-US" sz="2000" dirty="0" err="1" smtClean="0"/>
              <a:t>arb</a:t>
            </a:r>
            <a:r>
              <a:rPr lang="en-US" sz="2000" dirty="0"/>
              <a:t>, </a:t>
            </a:r>
            <a:r>
              <a:rPr lang="en-US" sz="2000" dirty="0" err="1"/>
              <a:t>det</a:t>
            </a:r>
            <a:r>
              <a:rPr lang="en-US" sz="2000" dirty="0"/>
              <a:t>, delta, 101, 727).</a:t>
            </a:r>
          </a:p>
          <a:p>
            <a:pPr marL="0" indent="0">
              <a:buNone/>
            </a:pPr>
            <a:r>
              <a:rPr lang="en-US" sz="2000" dirty="0"/>
              <a:t>flight(</a:t>
            </a:r>
            <a:r>
              <a:rPr lang="en-US" sz="2000" dirty="0" err="1"/>
              <a:t>det</a:t>
            </a:r>
            <a:r>
              <a:rPr lang="en-US" sz="2000" dirty="0"/>
              <a:t>, </a:t>
            </a:r>
            <a:r>
              <a:rPr lang="en-US" sz="2000" dirty="0" err="1"/>
              <a:t>arb</a:t>
            </a:r>
            <a:r>
              <a:rPr lang="en-US" sz="2000" dirty="0"/>
              <a:t>, delta, 102, 727</a:t>
            </a:r>
            <a:r>
              <a:rPr lang="en-US" sz="2000" dirty="0" smtClean="0"/>
              <a:t>).</a:t>
            </a:r>
          </a:p>
          <a:p>
            <a:pPr marL="0" indent="0">
              <a:buNone/>
            </a:pPr>
            <a:r>
              <a:rPr lang="en-US" sz="2000" b="1" dirty="0" smtClean="0">
                <a:solidFill>
                  <a:srgbClr val="C00000"/>
                </a:solidFill>
              </a:rPr>
              <a:t>% city/3</a:t>
            </a:r>
          </a:p>
          <a:p>
            <a:pPr marL="0" indent="0">
              <a:buNone/>
            </a:pPr>
            <a:r>
              <a:rPr lang="en-US" sz="2000" dirty="0"/>
              <a:t>city(</a:t>
            </a:r>
            <a:r>
              <a:rPr lang="en-US" sz="2000" dirty="0" err="1"/>
              <a:t>arb</a:t>
            </a:r>
            <a:r>
              <a:rPr lang="en-US" sz="2000" dirty="0"/>
              <a:t>, 'Ann </a:t>
            </a:r>
            <a:r>
              <a:rPr lang="en-US" sz="2000" dirty="0" err="1"/>
              <a:t>Arbour</a:t>
            </a:r>
            <a:r>
              <a:rPr lang="en-US" sz="2000" dirty="0"/>
              <a:t>, MI', location(28,25)).</a:t>
            </a:r>
          </a:p>
          <a:p>
            <a:pPr marL="0" indent="0">
              <a:buNone/>
            </a:pPr>
            <a:r>
              <a:rPr lang="en-US" sz="2000" dirty="0"/>
              <a:t>city(</a:t>
            </a:r>
            <a:r>
              <a:rPr lang="en-US" sz="2000" dirty="0" err="1"/>
              <a:t>det</a:t>
            </a:r>
            <a:r>
              <a:rPr lang="en-US" sz="2000" dirty="0"/>
              <a:t>, 'Detroit, MI', location(30,25</a:t>
            </a:r>
            <a:r>
              <a:rPr lang="en-US" sz="2000" dirty="0" smtClean="0"/>
              <a:t>)).</a:t>
            </a:r>
          </a:p>
          <a:p>
            <a:pPr marL="0" indent="0">
              <a:buNone/>
            </a:pPr>
            <a:r>
              <a:rPr lang="en-US" sz="2000" b="1" dirty="0" smtClean="0">
                <a:solidFill>
                  <a:srgbClr val="C00000"/>
                </a:solidFill>
              </a:rPr>
              <a:t>% passenger/4</a:t>
            </a:r>
            <a:endParaRPr lang="en-US" sz="2000" b="1" dirty="0">
              <a:solidFill>
                <a:srgbClr val="C00000"/>
              </a:solidFill>
            </a:endParaRPr>
          </a:p>
          <a:p>
            <a:pPr marL="0" indent="0">
              <a:buNone/>
            </a:pPr>
            <a:r>
              <a:rPr lang="nb-NO" sz="2000" dirty="0" smtClean="0"/>
              <a:t>passenger(duck</a:t>
            </a:r>
            <a:r>
              <a:rPr lang="nb-NO" sz="2000" dirty="0"/>
              <a:t>, daffy, 123456, address(toonsville, ca)).</a:t>
            </a:r>
          </a:p>
          <a:p>
            <a:pPr marL="0" indent="0">
              <a:buNone/>
            </a:pPr>
            <a:r>
              <a:rPr lang="nb-NO" sz="2000" dirty="0"/>
              <a:t>passenger(bunny, bugs, 987654, address(toonsville, ca</a:t>
            </a:r>
            <a:r>
              <a:rPr lang="nb-NO" sz="2000" dirty="0" smtClean="0"/>
              <a:t>)).</a:t>
            </a:r>
          </a:p>
          <a:p>
            <a:pPr marL="0" indent="0">
              <a:buNone/>
            </a:pPr>
            <a:r>
              <a:rPr lang="nb-NO" sz="2000" b="1" dirty="0" smtClean="0">
                <a:solidFill>
                  <a:srgbClr val="C00000"/>
                </a:solidFill>
              </a:rPr>
              <a:t>% booked/2</a:t>
            </a:r>
          </a:p>
          <a:p>
            <a:pPr marL="0" indent="0">
              <a:buNone/>
            </a:pPr>
            <a:r>
              <a:rPr lang="nb-NO" sz="2000" dirty="0" smtClean="0"/>
              <a:t>booked(123456, 102)</a:t>
            </a:r>
          </a:p>
          <a:p>
            <a:pPr marL="0" indent="0">
              <a:buNone/>
            </a:pPr>
            <a:r>
              <a:rPr lang="nb-NO" sz="2000" dirty="0" smtClean="0"/>
              <a:t>booked(987654, 101)</a:t>
            </a:r>
            <a:endParaRPr lang="en-US" sz="2400" dirty="0" smtClean="0"/>
          </a:p>
          <a:p>
            <a:pPr marL="0" indent="0">
              <a:buNone/>
            </a:pPr>
            <a:endParaRPr lang="en-US" sz="2400" dirty="0" smtClean="0"/>
          </a:p>
        </p:txBody>
      </p:sp>
      <p:sp>
        <p:nvSpPr>
          <p:cNvPr id="5" name="TextBox 4"/>
          <p:cNvSpPr txBox="1"/>
          <p:nvPr/>
        </p:nvSpPr>
        <p:spPr>
          <a:xfrm>
            <a:off x="5562600" y="1519534"/>
            <a:ext cx="2971800" cy="923330"/>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pPr algn="ctr"/>
            <a:r>
              <a:rPr lang="en-US" b="1" dirty="0" smtClean="0"/>
              <a:t>Like Relational Database</a:t>
            </a:r>
          </a:p>
          <a:p>
            <a:pPr algn="ctr"/>
            <a:r>
              <a:rPr lang="en-US" dirty="0" smtClean="0"/>
              <a:t>clauses = rows</a:t>
            </a:r>
          </a:p>
          <a:p>
            <a:pPr algn="ctr"/>
            <a:r>
              <a:rPr lang="en-US" dirty="0" smtClean="0"/>
              <a:t>arguments = columns</a:t>
            </a:r>
            <a:endParaRPr lang="en-US" dirty="0"/>
          </a:p>
        </p:txBody>
      </p:sp>
    </p:spTree>
    <p:extLst>
      <p:ext uri="{BB962C8B-B14F-4D97-AF65-F5344CB8AC3E}">
        <p14:creationId xmlns:p14="http://schemas.microsoft.com/office/powerpoint/2010/main" val="468641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Queries</a:t>
            </a:r>
            <a:endParaRPr lang="en-US" dirty="0"/>
          </a:p>
        </p:txBody>
      </p:sp>
      <p:sp>
        <p:nvSpPr>
          <p:cNvPr id="5" name="TextBox 4"/>
          <p:cNvSpPr txBox="1"/>
          <p:nvPr/>
        </p:nvSpPr>
        <p:spPr>
          <a:xfrm>
            <a:off x="5181600" y="1539240"/>
            <a:ext cx="3124200" cy="3323987"/>
          </a:xfrm>
          <a:prstGeom prst="rect">
            <a:avLst/>
          </a:prstGeom>
          <a:noFill/>
        </p:spPr>
        <p:txBody>
          <a:bodyPr wrap="square" rtlCol="0">
            <a:spAutoFit/>
          </a:bodyPr>
          <a:lstStyle/>
          <a:p>
            <a:r>
              <a:rPr lang="en-US" sz="2400" dirty="0" smtClean="0"/>
              <a:t>seats(727, 100)</a:t>
            </a:r>
          </a:p>
          <a:p>
            <a:r>
              <a:rPr lang="en-US" sz="2400" dirty="0" smtClean="0"/>
              <a:t>seats(747, 300)</a:t>
            </a:r>
          </a:p>
          <a:p>
            <a:endParaRPr lang="en-US" sz="2400" dirty="0"/>
          </a:p>
          <a:p>
            <a:endParaRPr lang="en-US" sz="2400" dirty="0" smtClean="0"/>
          </a:p>
          <a:p>
            <a:r>
              <a:rPr lang="en-US" sz="2400" dirty="0"/>
              <a:t>?- seats(727,100).</a:t>
            </a:r>
          </a:p>
          <a:p>
            <a:r>
              <a:rPr lang="en-US" sz="2400" dirty="0"/>
              <a:t>yes</a:t>
            </a:r>
          </a:p>
          <a:p>
            <a:r>
              <a:rPr lang="en-US" sz="2400" dirty="0"/>
              <a:t>?- seats(727, 50).</a:t>
            </a:r>
          </a:p>
          <a:p>
            <a:r>
              <a:rPr lang="en-US" sz="2400" dirty="0"/>
              <a:t>no</a:t>
            </a:r>
          </a:p>
          <a:p>
            <a:endParaRPr lang="en-US" dirty="0"/>
          </a:p>
        </p:txBody>
      </p:sp>
      <p:sp>
        <p:nvSpPr>
          <p:cNvPr id="6" name="TextBox 5"/>
          <p:cNvSpPr txBox="1"/>
          <p:nvPr/>
        </p:nvSpPr>
        <p:spPr>
          <a:xfrm>
            <a:off x="533400" y="1524000"/>
            <a:ext cx="2971800" cy="3877985"/>
          </a:xfrm>
          <a:prstGeom prst="rect">
            <a:avLst/>
          </a:prstGeom>
          <a:noFill/>
        </p:spPr>
        <p:txBody>
          <a:bodyPr wrap="square" rtlCol="0">
            <a:spAutoFit/>
          </a:bodyPr>
          <a:lstStyle/>
          <a:p>
            <a:pPr algn="ctr"/>
            <a:r>
              <a:rPr lang="en-US" sz="2400" dirty="0" smtClean="0"/>
              <a:t>Queries are specified with a goal pattern.</a:t>
            </a:r>
          </a:p>
          <a:p>
            <a:pPr algn="ctr"/>
            <a:endParaRPr lang="en-US" sz="2400" dirty="0" smtClean="0"/>
          </a:p>
          <a:p>
            <a:pPr algn="ctr"/>
            <a:r>
              <a:rPr lang="en-US" sz="2400" dirty="0" smtClean="0"/>
              <a:t>The pattern is matched</a:t>
            </a:r>
          </a:p>
          <a:p>
            <a:pPr algn="ctr"/>
            <a:r>
              <a:rPr lang="en-US" sz="2400" dirty="0" smtClean="0"/>
              <a:t>against the dynamic</a:t>
            </a:r>
          </a:p>
          <a:p>
            <a:pPr algn="ctr"/>
            <a:r>
              <a:rPr lang="en-US" sz="2400" dirty="0" smtClean="0"/>
              <a:t>database.</a:t>
            </a:r>
          </a:p>
          <a:p>
            <a:endParaRPr lang="en-US" dirty="0" smtClean="0"/>
          </a:p>
          <a:p>
            <a:endParaRPr lang="en-US" dirty="0" smtClean="0"/>
          </a:p>
          <a:p>
            <a:endParaRPr lang="en-US" dirty="0"/>
          </a:p>
        </p:txBody>
      </p:sp>
    </p:spTree>
    <p:extLst>
      <p:ext uri="{BB962C8B-B14F-4D97-AF65-F5344CB8AC3E}">
        <p14:creationId xmlns:p14="http://schemas.microsoft.com/office/powerpoint/2010/main" val="63420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2209800" y="3810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Unification Algorithm</a:t>
            </a:r>
          </a:p>
        </p:txBody>
      </p:sp>
      <p:sp>
        <p:nvSpPr>
          <p:cNvPr id="31748" name="Text Box 5"/>
          <p:cNvSpPr txBox="1">
            <a:spLocks noChangeArrowheads="1"/>
          </p:cNvSpPr>
          <p:nvPr/>
        </p:nvSpPr>
        <p:spPr bwMode="auto">
          <a:xfrm>
            <a:off x="1447800" y="1143000"/>
            <a:ext cx="64770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Primitives (number, atom) unify with primitives.</a:t>
            </a:r>
            <a:br>
              <a:rPr lang="en-US"/>
            </a:br>
            <a:r>
              <a:rPr lang="en-US">
                <a:solidFill>
                  <a:srgbClr val="A50021"/>
                </a:solidFill>
              </a:rPr>
              <a:t>7 unifies with 7.</a:t>
            </a:r>
            <a:br>
              <a:rPr lang="en-US">
                <a:solidFill>
                  <a:srgbClr val="A50021"/>
                </a:solidFill>
              </a:rPr>
            </a:br>
            <a:r>
              <a:rPr lang="en-US">
                <a:solidFill>
                  <a:srgbClr val="A50021"/>
                </a:solidFill>
              </a:rPr>
              <a:t>alfred unifies with alfred.</a:t>
            </a:r>
          </a:p>
          <a:p>
            <a:pPr eaLnBrk="1" hangingPunct="1">
              <a:spcBef>
                <a:spcPct val="50000"/>
              </a:spcBef>
            </a:pPr>
            <a:r>
              <a:rPr lang="en-US"/>
              <a:t>Structures unify with structures (e.g. clause heads) when:</a:t>
            </a:r>
            <a:br>
              <a:rPr lang="en-US"/>
            </a:br>
            <a:r>
              <a:rPr lang="en-US"/>
              <a:t>	The functors (atoms) unify,</a:t>
            </a:r>
            <a:br>
              <a:rPr lang="en-US"/>
            </a:br>
            <a:r>
              <a:rPr lang="en-US"/>
              <a:t>	The arities (number of arguments) are the same, and</a:t>
            </a:r>
            <a:br>
              <a:rPr lang="en-US"/>
            </a:br>
            <a:r>
              <a:rPr lang="en-US"/>
              <a:t>	Each of the arguments unify.</a:t>
            </a:r>
            <a:br>
              <a:rPr lang="en-US"/>
            </a:br>
            <a:r>
              <a:rPr lang="en-US">
                <a:solidFill>
                  <a:srgbClr val="A50021"/>
                </a:solidFill>
              </a:rPr>
              <a:t>point(1,2,3) unifies with point(1,2,3).</a:t>
            </a:r>
          </a:p>
          <a:p>
            <a:pPr eaLnBrk="1" hangingPunct="1">
              <a:spcBef>
                <a:spcPct val="50000"/>
              </a:spcBef>
            </a:pPr>
            <a:r>
              <a:rPr lang="en-US"/>
              <a:t>Lists unify with lists when:</a:t>
            </a:r>
            <a:br>
              <a:rPr lang="en-US"/>
            </a:br>
            <a:r>
              <a:rPr lang="en-US"/>
              <a:t>	The number of elements is the same, and</a:t>
            </a:r>
            <a:br>
              <a:rPr lang="en-US"/>
            </a:br>
            <a:r>
              <a:rPr lang="en-US"/>
              <a:t>	Each of the elements unify.</a:t>
            </a:r>
            <a:br>
              <a:rPr lang="en-US"/>
            </a:br>
            <a:r>
              <a:rPr lang="en-US">
                <a:solidFill>
                  <a:srgbClr val="A50021"/>
                </a:solidFill>
              </a:rPr>
              <a:t>[a,b,c] unifies with [a,b,c].</a:t>
            </a:r>
          </a:p>
          <a:p>
            <a:pPr eaLnBrk="1" hangingPunct="1">
              <a:spcBef>
                <a:spcPct val="50000"/>
              </a:spcBef>
            </a:pPr>
            <a:r>
              <a:rPr lang="en-US"/>
              <a:t>Variables unify with any term, binding the variable.</a:t>
            </a:r>
            <a:br>
              <a:rPr lang="en-US"/>
            </a:br>
            <a:r>
              <a:rPr lang="en-US">
                <a:solidFill>
                  <a:srgbClr val="A50021"/>
                </a:solidFill>
              </a:rPr>
              <a:t>X unifies with 3, binding X to 3.</a:t>
            </a:r>
            <a:br>
              <a:rPr lang="en-US">
                <a:solidFill>
                  <a:srgbClr val="A50021"/>
                </a:solidFill>
              </a:rPr>
            </a:br>
            <a:r>
              <a:rPr lang="en-US">
                <a:solidFill>
                  <a:srgbClr val="A50021"/>
                </a:solidFill>
              </a:rPr>
              <a:t>X unifies with a(4,2), binding X to a(4,2).</a:t>
            </a:r>
            <a:br>
              <a:rPr lang="en-US">
                <a:solidFill>
                  <a:srgbClr val="A50021"/>
                </a:solidFill>
              </a:rPr>
            </a:br>
            <a:r>
              <a:rPr lang="en-US">
                <a:solidFill>
                  <a:srgbClr val="A50021"/>
                </a:solidFill>
              </a:rPr>
              <a:t>X unifies with [a,b,c], binding X to [a,b,c].</a:t>
            </a:r>
            <a:br>
              <a:rPr lang="en-US">
                <a:solidFill>
                  <a:srgbClr val="A50021"/>
                </a:solidFill>
              </a:rPr>
            </a:br>
            <a:r>
              <a:rPr lang="en-US">
                <a:solidFill>
                  <a:srgbClr val="A50021"/>
                </a:solidFill>
              </a:rPr>
              <a:t>X unifies with Y, binding both to each other.</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Backtracking</a:t>
            </a:r>
            <a:endParaRPr lang="en-US" dirty="0"/>
          </a:p>
        </p:txBody>
      </p:sp>
      <p:sp>
        <p:nvSpPr>
          <p:cNvPr id="4" name="Content Placeholder 3"/>
          <p:cNvSpPr>
            <a:spLocks noGrp="1"/>
          </p:cNvSpPr>
          <p:nvPr>
            <p:ph idx="1"/>
          </p:nvPr>
        </p:nvSpPr>
        <p:spPr>
          <a:xfrm>
            <a:off x="457200" y="1295400"/>
            <a:ext cx="8229600" cy="4876800"/>
          </a:xfrm>
        </p:spPr>
        <p:txBody>
          <a:bodyPr/>
          <a:lstStyle/>
          <a:p>
            <a:pPr marL="0" indent="0" algn="ctr">
              <a:buNone/>
            </a:pPr>
            <a:r>
              <a:rPr lang="en-US" sz="2400" dirty="0" smtClean="0"/>
              <a:t>Searching a predicate composed of facts, Prolog looks for the first fact that unifies with the goal.</a:t>
            </a:r>
          </a:p>
          <a:p>
            <a:pPr marL="0" indent="0">
              <a:buNone/>
            </a:pPr>
            <a:r>
              <a:rPr lang="en-US" sz="2400" dirty="0" smtClean="0"/>
              <a:t>seats(727,100).</a:t>
            </a:r>
            <a:br>
              <a:rPr lang="en-US" sz="2400" dirty="0" smtClean="0"/>
            </a:br>
            <a:r>
              <a:rPr lang="en-US" sz="2400" smtClean="0"/>
              <a:t>seats(767,300).</a:t>
            </a:r>
          </a:p>
          <a:p>
            <a:pPr marL="0" indent="0">
              <a:buNone/>
            </a:pPr>
            <a:endParaRPr lang="en-US" sz="2400" dirty="0" smtClean="0"/>
          </a:p>
          <a:p>
            <a:pPr marL="0" indent="0">
              <a:buNone/>
            </a:pPr>
            <a:r>
              <a:rPr lang="en-US" sz="2400" dirty="0" smtClean="0"/>
              <a:t>?- </a:t>
            </a:r>
            <a:r>
              <a:rPr lang="en-US" sz="2400" dirty="0"/>
              <a:t>seats(767,300</a:t>
            </a:r>
            <a:r>
              <a:rPr lang="en-US" sz="2400" dirty="0" smtClean="0"/>
              <a:t>).</a:t>
            </a:r>
          </a:p>
          <a:p>
            <a:pPr marL="457200" indent="-457200">
              <a:buFont typeface="+mj-lt"/>
              <a:buAutoNum type="arabicPeriod"/>
            </a:pPr>
            <a:r>
              <a:rPr lang="en-US" sz="2000" dirty="0" err="1" smtClean="0"/>
              <a:t>functor</a:t>
            </a:r>
            <a:r>
              <a:rPr lang="en-US" sz="2000" dirty="0" smtClean="0"/>
              <a:t>/</a:t>
            </a:r>
            <a:r>
              <a:rPr lang="en-US" sz="2000" dirty="0" err="1" smtClean="0"/>
              <a:t>arity</a:t>
            </a:r>
            <a:r>
              <a:rPr lang="en-US" sz="2000" dirty="0" smtClean="0"/>
              <a:t>, </a:t>
            </a:r>
            <a:r>
              <a:rPr lang="en-US" sz="2000" i="1" dirty="0" smtClean="0"/>
              <a:t>seats/2</a:t>
            </a:r>
            <a:r>
              <a:rPr lang="en-US" sz="2000" dirty="0" smtClean="0"/>
              <a:t>, </a:t>
            </a:r>
            <a:r>
              <a:rPr lang="en-US" sz="2000" dirty="0"/>
              <a:t>matches with clause #</a:t>
            </a:r>
            <a:r>
              <a:rPr lang="en-US" sz="2000" dirty="0" smtClean="0"/>
              <a:t>1</a:t>
            </a:r>
          </a:p>
          <a:p>
            <a:pPr marL="457200" indent="-457200">
              <a:buFont typeface="+mj-lt"/>
              <a:buAutoNum type="arabicPeriod"/>
            </a:pPr>
            <a:r>
              <a:rPr lang="en-US" sz="2000" dirty="0" smtClean="0"/>
              <a:t>first </a:t>
            </a:r>
            <a:r>
              <a:rPr lang="en-US" sz="2000" dirty="0"/>
              <a:t>arguments, 727 &amp; 767, FAIL to unify in clause #1</a:t>
            </a:r>
          </a:p>
          <a:p>
            <a:pPr marL="457200" indent="-457200">
              <a:buFont typeface="+mj-lt"/>
              <a:buAutoNum type="arabicPeriod"/>
            </a:pPr>
            <a:r>
              <a:rPr lang="en-US" sz="2000" b="1" dirty="0"/>
              <a:t>backtrack</a:t>
            </a:r>
            <a:r>
              <a:rPr lang="en-US" sz="2000" dirty="0"/>
              <a:t> to clause #2</a:t>
            </a:r>
          </a:p>
          <a:p>
            <a:pPr marL="457200" indent="-457200">
              <a:buFont typeface="+mj-lt"/>
              <a:buAutoNum type="arabicPeriod"/>
            </a:pPr>
            <a:r>
              <a:rPr lang="en-US" sz="2000" dirty="0" err="1"/>
              <a:t>functor</a:t>
            </a:r>
            <a:r>
              <a:rPr lang="en-US" sz="2000" dirty="0"/>
              <a:t>/</a:t>
            </a:r>
            <a:r>
              <a:rPr lang="en-US" sz="2000" dirty="0" err="1"/>
              <a:t>arity</a:t>
            </a:r>
            <a:r>
              <a:rPr lang="en-US" sz="2000" dirty="0"/>
              <a:t>, </a:t>
            </a:r>
            <a:r>
              <a:rPr lang="en-US" sz="2000" i="1" dirty="0"/>
              <a:t>seats/2</a:t>
            </a:r>
            <a:r>
              <a:rPr lang="en-US" sz="2000" dirty="0"/>
              <a:t>, </a:t>
            </a:r>
            <a:r>
              <a:rPr lang="en-US" sz="2000" dirty="0" smtClean="0"/>
              <a:t>matches with clause #2</a:t>
            </a:r>
            <a:endParaRPr lang="en-US" sz="2000" dirty="0"/>
          </a:p>
          <a:p>
            <a:pPr marL="457200" indent="-457200">
              <a:buFont typeface="+mj-lt"/>
              <a:buAutoNum type="arabicPeriod"/>
            </a:pPr>
            <a:r>
              <a:rPr lang="en-US" sz="2000" dirty="0"/>
              <a:t>both arguments unify</a:t>
            </a:r>
          </a:p>
          <a:p>
            <a:pPr marL="0" indent="0">
              <a:buNone/>
            </a:pPr>
            <a:r>
              <a:rPr lang="en-US" sz="2400" dirty="0"/>
              <a:t>yes</a:t>
            </a:r>
          </a:p>
        </p:txBody>
      </p:sp>
    </p:spTree>
    <p:extLst>
      <p:ext uri="{BB962C8B-B14F-4D97-AF65-F5344CB8AC3E}">
        <p14:creationId xmlns:p14="http://schemas.microsoft.com/office/powerpoint/2010/main" val="60118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Variables</a:t>
            </a:r>
            <a:endParaRPr lang="en-US" dirty="0"/>
          </a:p>
        </p:txBody>
      </p:sp>
      <p:sp>
        <p:nvSpPr>
          <p:cNvPr id="3" name="Content Placeholder 2"/>
          <p:cNvSpPr>
            <a:spLocks noGrp="1"/>
          </p:cNvSpPr>
          <p:nvPr>
            <p:ph idx="1"/>
          </p:nvPr>
        </p:nvSpPr>
        <p:spPr>
          <a:xfrm>
            <a:off x="457200" y="1295400"/>
            <a:ext cx="4114800" cy="4953000"/>
          </a:xfrm>
        </p:spPr>
        <p:txBody>
          <a:bodyPr/>
          <a:lstStyle/>
          <a:p>
            <a:r>
              <a:rPr lang="en-US" sz="2400" dirty="0"/>
              <a:t>Become bound to values as the result of unification.</a:t>
            </a:r>
          </a:p>
          <a:p>
            <a:r>
              <a:rPr lang="en-US" sz="2400" dirty="0"/>
              <a:t>The value the logic variable takes is the value that makes the unification succeed.</a:t>
            </a:r>
          </a:p>
          <a:p>
            <a:r>
              <a:rPr lang="en-US" sz="2400" dirty="0"/>
              <a:t>Become unbound on backtracking.</a:t>
            </a:r>
          </a:p>
          <a:p>
            <a:r>
              <a:rPr lang="en-US" sz="2400" dirty="0"/>
              <a:t>Semicolon </a:t>
            </a:r>
            <a:r>
              <a:rPr lang="en-US" sz="2400" b="1" dirty="0"/>
              <a:t>;</a:t>
            </a:r>
            <a:r>
              <a:rPr lang="en-US" sz="2400" dirty="0"/>
              <a:t> initiates backtracking in the listener</a:t>
            </a:r>
            <a:r>
              <a:rPr lang="en-US" sz="2400" dirty="0" smtClean="0"/>
              <a:t>.</a:t>
            </a:r>
          </a:p>
        </p:txBody>
      </p:sp>
      <p:sp>
        <p:nvSpPr>
          <p:cNvPr id="5" name="Content Placeholder 2"/>
          <p:cNvSpPr txBox="1">
            <a:spLocks/>
          </p:cNvSpPr>
          <p:nvPr/>
        </p:nvSpPr>
        <p:spPr bwMode="auto">
          <a:xfrm>
            <a:off x="5791200" y="1310640"/>
            <a:ext cx="2514600" cy="4191000"/>
          </a:xfrm>
          <a:prstGeom prst="rect">
            <a:avLst/>
          </a:prstGeom>
          <a:solidFill>
            <a:srgbClr val="FFFFCC"/>
          </a:solidFill>
          <a:ln>
            <a:noFill/>
          </a:ln>
          <a:effectLst>
            <a:outerShdw blurRad="508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FontTx/>
              <a:buNone/>
            </a:pPr>
            <a:r>
              <a:rPr lang="en-US" sz="1800" b="1" dirty="0" err="1" smtClean="0"/>
              <a:t>logicbase</a:t>
            </a:r>
            <a:r>
              <a:rPr lang="en-US" sz="1800" b="1" dirty="0" smtClean="0"/>
              <a:t>:</a:t>
            </a:r>
          </a:p>
          <a:p>
            <a:pPr marL="0" indent="0">
              <a:buFontTx/>
              <a:buNone/>
            </a:pPr>
            <a:endParaRPr lang="en-US" sz="1800" dirty="0" smtClean="0"/>
          </a:p>
          <a:p>
            <a:pPr marL="0" indent="0">
              <a:buFontTx/>
              <a:buNone/>
            </a:pPr>
            <a:r>
              <a:rPr lang="en-US" sz="1800" dirty="0" smtClean="0"/>
              <a:t>flight(</a:t>
            </a:r>
            <a:r>
              <a:rPr lang="en-US" sz="1800" dirty="0" err="1" smtClean="0"/>
              <a:t>lax,bos</a:t>
            </a:r>
            <a:r>
              <a:rPr lang="en-US" sz="1800" dirty="0" smtClean="0"/>
              <a:t>).</a:t>
            </a:r>
            <a:br>
              <a:rPr lang="en-US" sz="1800" dirty="0" smtClean="0"/>
            </a:br>
            <a:r>
              <a:rPr lang="en-US" sz="1800" dirty="0" smtClean="0"/>
              <a:t>flight(</a:t>
            </a:r>
            <a:r>
              <a:rPr lang="en-US" sz="1800" dirty="0" err="1" smtClean="0"/>
              <a:t>den,bos</a:t>
            </a:r>
            <a:r>
              <a:rPr lang="en-US" sz="1800" dirty="0" smtClean="0"/>
              <a:t>).</a:t>
            </a:r>
            <a:br>
              <a:rPr lang="en-US" sz="1800" dirty="0" smtClean="0"/>
            </a:br>
            <a:r>
              <a:rPr lang="en-US" sz="1800" dirty="0" smtClean="0"/>
              <a:t>flight(</a:t>
            </a:r>
            <a:r>
              <a:rPr lang="en-US" sz="1800" dirty="0" err="1" smtClean="0"/>
              <a:t>lax,den</a:t>
            </a:r>
            <a:r>
              <a:rPr lang="en-US" sz="1800" dirty="0" smtClean="0"/>
              <a:t>).</a:t>
            </a:r>
            <a:br>
              <a:rPr lang="en-US" sz="1800" dirty="0" smtClean="0"/>
            </a:br>
            <a:r>
              <a:rPr lang="en-US" sz="1800" dirty="0" smtClean="0"/>
              <a:t>flight(</a:t>
            </a:r>
            <a:r>
              <a:rPr lang="en-US" sz="1800" dirty="0" err="1" smtClean="0"/>
              <a:t>atl,bos</a:t>
            </a:r>
            <a:r>
              <a:rPr lang="en-US" sz="1800" dirty="0" smtClean="0"/>
              <a:t>).</a:t>
            </a:r>
          </a:p>
          <a:p>
            <a:pPr marL="0" indent="0">
              <a:buFontTx/>
              <a:buNone/>
            </a:pPr>
            <a:endParaRPr lang="en-US" sz="1800" dirty="0" smtClean="0"/>
          </a:p>
          <a:p>
            <a:pPr marL="0" indent="0" algn="ctr">
              <a:buFontTx/>
              <a:buNone/>
            </a:pPr>
            <a:r>
              <a:rPr lang="en-US" sz="1800" b="1" dirty="0" smtClean="0"/>
              <a:t>queries:</a:t>
            </a:r>
          </a:p>
          <a:p>
            <a:pPr marL="0" indent="0">
              <a:buFontTx/>
              <a:buNone/>
            </a:pPr>
            <a:endParaRPr lang="en-US" sz="1800" dirty="0" smtClean="0"/>
          </a:p>
          <a:p>
            <a:pPr marL="0" indent="0">
              <a:buFontTx/>
              <a:buNone/>
            </a:pPr>
            <a:r>
              <a:rPr lang="en-US" sz="1800" dirty="0" smtClean="0"/>
              <a:t>?- flight(lax, X).</a:t>
            </a:r>
            <a:br>
              <a:rPr lang="en-US" sz="1800" dirty="0" smtClean="0"/>
            </a:br>
            <a:r>
              <a:rPr lang="en-US" sz="1800" dirty="0" smtClean="0"/>
              <a:t>X = </a:t>
            </a:r>
            <a:r>
              <a:rPr lang="en-US" sz="1800" dirty="0" err="1" smtClean="0"/>
              <a:t>bos</a:t>
            </a:r>
            <a:r>
              <a:rPr lang="en-US" sz="1800" dirty="0" smtClean="0"/>
              <a:t> ;</a:t>
            </a:r>
            <a:br>
              <a:rPr lang="en-US" sz="1800" dirty="0" smtClean="0"/>
            </a:br>
            <a:r>
              <a:rPr lang="en-US" sz="1800" dirty="0" smtClean="0"/>
              <a:t>X = den ;</a:t>
            </a:r>
          </a:p>
          <a:p>
            <a:pPr marL="0" indent="0">
              <a:buFontTx/>
              <a:buNone/>
            </a:pPr>
            <a:r>
              <a:rPr lang="en-US" sz="1800" dirty="0" smtClean="0"/>
              <a:t>no </a:t>
            </a:r>
            <a:endParaRPr lang="en-US" sz="1800" dirty="0"/>
          </a:p>
        </p:txBody>
      </p:sp>
    </p:spTree>
    <p:extLst>
      <p:ext uri="{BB962C8B-B14F-4D97-AF65-F5344CB8AC3E}">
        <p14:creationId xmlns:p14="http://schemas.microsoft.com/office/powerpoint/2010/main" val="283265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7"/>
          <p:cNvSpPr txBox="1">
            <a:spLocks noChangeArrowheads="1"/>
          </p:cNvSpPr>
          <p:nvPr/>
        </p:nvSpPr>
        <p:spPr bwMode="auto">
          <a:xfrm>
            <a:off x="3810000" y="1524000"/>
            <a:ext cx="22860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parent(X, diego).</a:t>
            </a:r>
          </a:p>
          <a:p>
            <a:pPr eaLnBrk="1" hangingPunct="1">
              <a:spcBef>
                <a:spcPct val="50000"/>
              </a:spcBef>
            </a:pPr>
            <a:r>
              <a:rPr lang="en-US" sz="1600"/>
              <a:t>X = michael ;</a:t>
            </a:r>
          </a:p>
          <a:p>
            <a:pPr eaLnBrk="1" hangingPunct="1">
              <a:spcBef>
                <a:spcPct val="50000"/>
              </a:spcBef>
            </a:pPr>
            <a:r>
              <a:rPr lang="en-US" sz="1600"/>
              <a:t>X = ana ;</a:t>
            </a:r>
          </a:p>
          <a:p>
            <a:pPr eaLnBrk="1" hangingPunct="1">
              <a:spcBef>
                <a:spcPct val="50000"/>
              </a:spcBef>
            </a:pPr>
            <a:r>
              <a:rPr lang="en-US" sz="1600"/>
              <a:t>no</a:t>
            </a:r>
          </a:p>
        </p:txBody>
      </p:sp>
      <p:sp>
        <p:nvSpPr>
          <p:cNvPr id="34820" name="Text Box 4"/>
          <p:cNvSpPr txBox="1">
            <a:spLocks noChangeArrowheads="1"/>
          </p:cNvSpPr>
          <p:nvPr/>
        </p:nvSpPr>
        <p:spPr bwMode="auto">
          <a:xfrm>
            <a:off x="2438400" y="457200"/>
            <a:ext cx="4198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t>Backtracking Search</a:t>
            </a:r>
          </a:p>
        </p:txBody>
      </p:sp>
      <p:sp>
        <p:nvSpPr>
          <p:cNvPr id="34821" name="Text Box 8"/>
          <p:cNvSpPr txBox="1">
            <a:spLocks noChangeArrowheads="1"/>
          </p:cNvSpPr>
          <p:nvPr/>
        </p:nvSpPr>
        <p:spPr bwMode="auto">
          <a:xfrm>
            <a:off x="304800" y="1447800"/>
            <a:ext cx="2362200" cy="42576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p>
          <a:p>
            <a:pPr eaLnBrk="1" hangingPunct="1">
              <a:spcBef>
                <a:spcPct val="50000"/>
              </a:spcBef>
            </a:pPr>
            <a:r>
              <a:rPr lang="en-US" sz="1600"/>
              <a:t>male(michael).</a:t>
            </a:r>
            <a:br>
              <a:rPr lang="en-US" sz="1600"/>
            </a:br>
            <a:r>
              <a:rPr lang="en-US" sz="1600"/>
              <a:t>male(diego).</a:t>
            </a:r>
          </a:p>
          <a:p>
            <a:pPr eaLnBrk="1" hangingPunct="1">
              <a:spcBef>
                <a:spcPct val="50000"/>
              </a:spcBef>
            </a:pPr>
            <a:r>
              <a:rPr lang="en-US" sz="1600"/>
              <a:t>female(ana).</a:t>
            </a:r>
            <a:br>
              <a:rPr lang="en-US" sz="1600"/>
            </a:br>
            <a:r>
              <a:rPr lang="en-US" sz="1600"/>
              <a:t>female(pilar).</a:t>
            </a:r>
          </a:p>
          <a:p>
            <a:pPr eaLnBrk="1" hangingPunct="1">
              <a:spcBef>
                <a:spcPct val="50000"/>
              </a:spcBef>
            </a:pPr>
            <a:r>
              <a:rPr lang="en-US" sz="1600"/>
              <a:t>mother(M, C) :-</a:t>
            </a:r>
            <a:br>
              <a:rPr lang="en-US" sz="1600"/>
            </a:br>
            <a:r>
              <a:rPr lang="en-US" sz="1600"/>
              <a:t>   parent(M, C),</a:t>
            </a:r>
            <a:br>
              <a:rPr lang="en-US" sz="1600"/>
            </a:br>
            <a:r>
              <a:rPr lang="en-US" sz="1600"/>
              <a:t>   female(M).</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34822" name="Line 10"/>
          <p:cNvSpPr>
            <a:spLocks noChangeShapeType="1"/>
          </p:cNvSpPr>
          <p:nvPr/>
        </p:nvSpPr>
        <p:spPr bwMode="auto">
          <a:xfrm>
            <a:off x="2514600" y="1600200"/>
            <a:ext cx="12954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4823" name="Line 12"/>
          <p:cNvSpPr>
            <a:spLocks noChangeShapeType="1"/>
          </p:cNvSpPr>
          <p:nvPr/>
        </p:nvSpPr>
        <p:spPr bwMode="auto">
          <a:xfrm>
            <a:off x="2209800" y="19050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4824" name="AutoShape 13"/>
          <p:cNvSpPr>
            <a:spLocks/>
          </p:cNvSpPr>
          <p:nvPr/>
        </p:nvSpPr>
        <p:spPr bwMode="auto">
          <a:xfrm>
            <a:off x="6858000" y="1447800"/>
            <a:ext cx="2057400" cy="609600"/>
          </a:xfrm>
          <a:prstGeom prst="accentCallout1">
            <a:avLst>
              <a:gd name="adj1" fmla="val 18750"/>
              <a:gd name="adj2" fmla="val -3704"/>
              <a:gd name="adj3" fmla="val 43750"/>
              <a:gd name="adj4" fmla="val -59259"/>
            </a:avLst>
          </a:prstGeom>
          <a:solidFill>
            <a:srgbClr val="CCFFCC"/>
          </a:solidFill>
          <a:ln w="19050">
            <a:solidFill>
              <a:schemeClr val="tx1"/>
            </a:solidFill>
            <a:miter lim="800000"/>
            <a:headEnd type="triangle" w="med" len="med"/>
            <a:tailEnd/>
          </a:ln>
        </p:spPr>
        <p:txBody>
          <a:bodyPr/>
          <a:lstStyle/>
          <a:p>
            <a:pPr>
              <a:spcBef>
                <a:spcPct val="50000"/>
              </a:spcBef>
            </a:pPr>
            <a:r>
              <a:rPr lang="en-US" sz="1400"/>
              <a:t>Unify goal with head of clause, binding X to michael.</a:t>
            </a:r>
          </a:p>
        </p:txBody>
      </p:sp>
      <p:sp>
        <p:nvSpPr>
          <p:cNvPr id="34825" name="Oval 14"/>
          <p:cNvSpPr>
            <a:spLocks noChangeArrowheads="1"/>
          </p:cNvSpPr>
          <p:nvPr/>
        </p:nvSpPr>
        <p:spPr bwMode="auto">
          <a:xfrm>
            <a:off x="4876800" y="1905000"/>
            <a:ext cx="304800" cy="3048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en-US"/>
          </a:p>
        </p:txBody>
      </p:sp>
      <p:sp>
        <p:nvSpPr>
          <p:cNvPr id="34826" name="AutoShape 15"/>
          <p:cNvSpPr>
            <a:spLocks/>
          </p:cNvSpPr>
          <p:nvPr/>
        </p:nvSpPr>
        <p:spPr bwMode="auto">
          <a:xfrm>
            <a:off x="6477000" y="2209800"/>
            <a:ext cx="1905000" cy="609600"/>
          </a:xfrm>
          <a:prstGeom prst="accentCallout2">
            <a:avLst>
              <a:gd name="adj1" fmla="val 18750"/>
              <a:gd name="adj2" fmla="val -4000"/>
              <a:gd name="adj3" fmla="val 18750"/>
              <a:gd name="adj4" fmla="val -32000"/>
              <a:gd name="adj5" fmla="val -14843"/>
              <a:gd name="adj6" fmla="val -66250"/>
            </a:avLst>
          </a:prstGeom>
          <a:solidFill>
            <a:srgbClr val="CCFFCC"/>
          </a:solidFill>
          <a:ln w="19050">
            <a:solidFill>
              <a:schemeClr val="tx1"/>
            </a:solidFill>
            <a:miter lim="800000"/>
            <a:headEnd type="triangle" w="med" len="med"/>
            <a:tailEnd/>
          </a:ln>
        </p:spPr>
        <p:txBody>
          <a:bodyPr/>
          <a:lstStyle/>
          <a:p>
            <a:pPr>
              <a:spcBef>
                <a:spcPct val="50000"/>
              </a:spcBef>
            </a:pPr>
            <a:r>
              <a:rPr lang="en-US" sz="1400"/>
              <a:t>; forces backtracking, X is unbound</a:t>
            </a:r>
          </a:p>
        </p:txBody>
      </p:sp>
      <p:sp>
        <p:nvSpPr>
          <p:cNvPr id="34827" name="AutoShape 16"/>
          <p:cNvSpPr>
            <a:spLocks/>
          </p:cNvSpPr>
          <p:nvPr/>
        </p:nvSpPr>
        <p:spPr bwMode="auto">
          <a:xfrm>
            <a:off x="6781800" y="2943225"/>
            <a:ext cx="1828800" cy="714375"/>
          </a:xfrm>
          <a:prstGeom prst="accentCallout2">
            <a:avLst>
              <a:gd name="adj1" fmla="val 16000"/>
              <a:gd name="adj2" fmla="val -4167"/>
              <a:gd name="adj3" fmla="val 16000"/>
              <a:gd name="adj4" fmla="val -65625"/>
              <a:gd name="adj5" fmla="val -54444"/>
              <a:gd name="adj6" fmla="val -127171"/>
            </a:avLst>
          </a:prstGeom>
          <a:solidFill>
            <a:srgbClr val="CCFFCC"/>
          </a:solidFill>
          <a:ln w="19050">
            <a:solidFill>
              <a:schemeClr val="tx1"/>
            </a:solidFill>
            <a:miter lim="800000"/>
            <a:headEnd type="triangle" w="med" len="med"/>
            <a:tailEnd/>
          </a:ln>
        </p:spPr>
        <p:txBody>
          <a:bodyPr/>
          <a:lstStyle/>
          <a:p>
            <a:pPr>
              <a:spcBef>
                <a:spcPct val="50000"/>
              </a:spcBef>
            </a:pPr>
            <a:r>
              <a:rPr lang="en-US" sz="1400"/>
              <a:t>Search restarts at clause 2 binding X to ana.</a:t>
            </a:r>
          </a:p>
        </p:txBody>
      </p:sp>
      <p:sp>
        <p:nvSpPr>
          <p:cNvPr id="34828" name="AutoShape 17"/>
          <p:cNvSpPr>
            <a:spLocks/>
          </p:cNvSpPr>
          <p:nvPr/>
        </p:nvSpPr>
        <p:spPr bwMode="auto">
          <a:xfrm>
            <a:off x="5943600" y="3810000"/>
            <a:ext cx="1676400" cy="685800"/>
          </a:xfrm>
          <a:prstGeom prst="accentCallout2">
            <a:avLst>
              <a:gd name="adj1" fmla="val 16667"/>
              <a:gd name="adj2" fmla="val -4546"/>
              <a:gd name="adj3" fmla="val 16667"/>
              <a:gd name="adj4" fmla="val -31912"/>
              <a:gd name="adj5" fmla="val -192824"/>
              <a:gd name="adj6" fmla="val -72157"/>
            </a:avLst>
          </a:prstGeom>
          <a:solidFill>
            <a:srgbClr val="CCFFCC"/>
          </a:solidFill>
          <a:ln w="19050">
            <a:solidFill>
              <a:schemeClr val="tx1"/>
            </a:solidFill>
            <a:miter lim="800000"/>
            <a:headEnd type="triangle" w="med" len="med"/>
            <a:tailEnd/>
          </a:ln>
        </p:spPr>
        <p:txBody>
          <a:bodyPr/>
          <a:lstStyle/>
          <a:p>
            <a:pPr>
              <a:spcBef>
                <a:spcPct val="50000"/>
              </a:spcBef>
            </a:pPr>
            <a:r>
              <a:rPr lang="en-US" sz="1400"/>
              <a:t>; forces backtracking, X is unbound</a:t>
            </a:r>
          </a:p>
        </p:txBody>
      </p:sp>
      <p:sp>
        <p:nvSpPr>
          <p:cNvPr id="34829" name="AutoShape 18"/>
          <p:cNvSpPr>
            <a:spLocks/>
          </p:cNvSpPr>
          <p:nvPr/>
        </p:nvSpPr>
        <p:spPr bwMode="auto">
          <a:xfrm>
            <a:off x="4800600" y="4724400"/>
            <a:ext cx="1676400" cy="762000"/>
          </a:xfrm>
          <a:prstGeom prst="accentCallout1">
            <a:avLst>
              <a:gd name="adj1" fmla="val 15000"/>
              <a:gd name="adj2" fmla="val -4546"/>
              <a:gd name="adj3" fmla="val -247083"/>
              <a:gd name="adj4" fmla="val -36931"/>
            </a:avLst>
          </a:prstGeom>
          <a:solidFill>
            <a:srgbClr val="CCFFCC"/>
          </a:solidFill>
          <a:ln w="19050">
            <a:solidFill>
              <a:schemeClr val="tx1"/>
            </a:solidFill>
            <a:miter lim="800000"/>
            <a:headEnd type="triangle" w="med" len="med"/>
            <a:tailEnd/>
          </a:ln>
        </p:spPr>
        <p:txBody>
          <a:bodyPr/>
          <a:lstStyle/>
          <a:p>
            <a:pPr>
              <a:spcBef>
                <a:spcPct val="50000"/>
              </a:spcBef>
            </a:pPr>
            <a:r>
              <a:rPr lang="en-US" sz="1400"/>
              <a:t>Search restarts at clause 3, fails to unify, answers no.</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776573"/>
            <a:ext cx="4038600" cy="1691481"/>
          </a:xfrm>
        </p:spPr>
        <p:txBody>
          <a:bodyPr/>
          <a:lstStyle/>
          <a:p>
            <a:r>
              <a:rPr lang="en-US" dirty="0" smtClean="0"/>
              <a:t>Debugging Ports</a:t>
            </a:r>
            <a:endParaRPr lang="en-US" dirty="0"/>
          </a:p>
        </p:txBody>
      </p:sp>
      <p:sp>
        <p:nvSpPr>
          <p:cNvPr id="3" name="Content Placeholder 2"/>
          <p:cNvSpPr>
            <a:spLocks noGrp="1"/>
          </p:cNvSpPr>
          <p:nvPr>
            <p:ph idx="1"/>
          </p:nvPr>
        </p:nvSpPr>
        <p:spPr>
          <a:xfrm>
            <a:off x="533400" y="3048000"/>
            <a:ext cx="8229600" cy="2895600"/>
          </a:xfrm>
        </p:spPr>
        <p:txBody>
          <a:bodyPr/>
          <a:lstStyle/>
          <a:p>
            <a:r>
              <a:rPr lang="en-US" sz="2400" i="1" dirty="0"/>
              <a:t>CALL</a:t>
            </a:r>
            <a:r>
              <a:rPr lang="en-US" sz="2400" dirty="0"/>
              <a:t> - begin search for clause that unify with a goal</a:t>
            </a:r>
          </a:p>
          <a:p>
            <a:r>
              <a:rPr lang="en-US" sz="2400" i="1" dirty="0"/>
              <a:t>EXIT</a:t>
            </a:r>
            <a:r>
              <a:rPr lang="en-US" sz="2400" dirty="0"/>
              <a:t> - goal is satisfied</a:t>
            </a:r>
          </a:p>
          <a:p>
            <a:r>
              <a:rPr lang="en-US" sz="2400" i="1" dirty="0"/>
              <a:t>REDO</a:t>
            </a:r>
            <a:r>
              <a:rPr lang="en-US" sz="2400" dirty="0"/>
              <a:t>- retry the goal, unbinding variables and starting at next clause</a:t>
            </a:r>
          </a:p>
          <a:p>
            <a:r>
              <a:rPr lang="en-US" sz="2400" i="1" dirty="0"/>
              <a:t>FAIL</a:t>
            </a:r>
            <a:r>
              <a:rPr lang="en-US" sz="2400" dirty="0"/>
              <a:t> - there are no more clauses that unify with goal, variables are unbound</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3581400" cy="141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972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0634" y="228600"/>
            <a:ext cx="8229600" cy="944562"/>
          </a:xfrm>
        </p:spPr>
        <p:txBody>
          <a:bodyPr/>
          <a:lstStyle/>
          <a:p>
            <a:r>
              <a:rPr lang="en-US" smtClean="0"/>
              <a:t>Variables in Clauses</a:t>
            </a:r>
            <a:endParaRPr lang="en-US"/>
          </a:p>
        </p:txBody>
      </p:sp>
      <p:sp>
        <p:nvSpPr>
          <p:cNvPr id="4" name="Content Placeholder 3"/>
          <p:cNvSpPr>
            <a:spLocks noGrp="1"/>
          </p:cNvSpPr>
          <p:nvPr>
            <p:ph idx="1"/>
          </p:nvPr>
        </p:nvSpPr>
        <p:spPr>
          <a:xfrm>
            <a:off x="304800" y="1371600"/>
            <a:ext cx="4419600" cy="4419600"/>
          </a:xfrm>
        </p:spPr>
        <p:txBody>
          <a:bodyPr/>
          <a:lstStyle/>
          <a:p>
            <a:r>
              <a:rPr lang="en-US" sz="2400" smtClean="0"/>
              <a:t>A variable in a clause will unify with the corresponding argument in a goal.</a:t>
            </a:r>
          </a:p>
          <a:p>
            <a:r>
              <a:rPr lang="en-US" sz="2400" smtClean="0"/>
              <a:t>This clause means, everyone sleeps.</a:t>
            </a:r>
          </a:p>
          <a:p>
            <a:r>
              <a:rPr lang="en-US" sz="2400" smtClean="0"/>
              <a:t>An unbound variable is represented by an internal heap cell, for example H234.</a:t>
            </a:r>
          </a:p>
          <a:p>
            <a:r>
              <a:rPr lang="en-US" sz="2400" smtClean="0"/>
              <a:t>Only the goal variables are reported in the listener.</a:t>
            </a:r>
          </a:p>
          <a:p>
            <a:pPr marL="0" indent="0">
              <a:buNone/>
            </a:pPr>
            <a:endParaRPr lang="en-US" sz="2400"/>
          </a:p>
        </p:txBody>
      </p:sp>
      <p:sp>
        <p:nvSpPr>
          <p:cNvPr id="5" name="Content Placeholder 3"/>
          <p:cNvSpPr txBox="1">
            <a:spLocks/>
          </p:cNvSpPr>
          <p:nvPr/>
        </p:nvSpPr>
        <p:spPr bwMode="auto">
          <a:xfrm>
            <a:off x="5257799" y="1371600"/>
            <a:ext cx="2743201" cy="4191000"/>
          </a:xfrm>
          <a:prstGeom prst="rect">
            <a:avLst/>
          </a:prstGeom>
          <a:solidFill>
            <a:srgbClr val="FFFFCC"/>
          </a:solidFill>
          <a:ln>
            <a:noFill/>
          </a:ln>
          <a:effectLst>
            <a:outerShdw blurRad="508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2000" smtClean="0"/>
              <a:t>sleeps(X).</a:t>
            </a:r>
          </a:p>
          <a:p>
            <a:pPr marL="0" indent="0">
              <a:buFontTx/>
              <a:buNone/>
            </a:pPr>
            <a:endParaRPr lang="en-US" sz="2000" smtClean="0"/>
          </a:p>
          <a:p>
            <a:pPr marL="0" indent="0">
              <a:buFontTx/>
              <a:buNone/>
            </a:pPr>
            <a:r>
              <a:rPr lang="en-US" sz="2000" smtClean="0"/>
              <a:t>?- sleeps(john).</a:t>
            </a:r>
          </a:p>
          <a:p>
            <a:pPr marL="0" indent="0">
              <a:buFontTx/>
              <a:buNone/>
            </a:pPr>
            <a:r>
              <a:rPr lang="en-US" sz="2000" smtClean="0"/>
              <a:t>yes</a:t>
            </a:r>
          </a:p>
          <a:p>
            <a:pPr marL="0" indent="0">
              <a:buFontTx/>
              <a:buNone/>
            </a:pPr>
            <a:r>
              <a:rPr lang="en-US" sz="2000" smtClean="0"/>
              <a:t>?- sleeps(bob).</a:t>
            </a:r>
          </a:p>
          <a:p>
            <a:pPr marL="0" indent="0">
              <a:buFontTx/>
              <a:buNone/>
            </a:pPr>
            <a:r>
              <a:rPr lang="en-US" sz="2000" smtClean="0"/>
              <a:t>yes</a:t>
            </a:r>
          </a:p>
          <a:p>
            <a:pPr marL="0" indent="0">
              <a:buFontTx/>
              <a:buNone/>
            </a:pPr>
            <a:r>
              <a:rPr lang="en-US" sz="2000" smtClean="0"/>
              <a:t>?- sleeps(Y).</a:t>
            </a:r>
          </a:p>
          <a:p>
            <a:pPr marL="0" indent="0">
              <a:buFontTx/>
              <a:buNone/>
            </a:pPr>
            <a:r>
              <a:rPr lang="en-US" sz="2000" smtClean="0"/>
              <a:t>Y = H234</a:t>
            </a:r>
          </a:p>
          <a:p>
            <a:pPr marL="0" indent="0">
              <a:buFontTx/>
              <a:buNone/>
            </a:pPr>
            <a:r>
              <a:rPr lang="en-US" sz="2000" smtClean="0"/>
              <a:t>?- sleeps(X).</a:t>
            </a:r>
          </a:p>
          <a:p>
            <a:pPr marL="0" indent="0">
              <a:buFontTx/>
              <a:buNone/>
            </a:pPr>
            <a:r>
              <a:rPr lang="en-US" sz="2000" smtClean="0"/>
              <a:t>X = H234</a:t>
            </a:r>
          </a:p>
          <a:p>
            <a:pPr marL="0" indent="0">
              <a:buFontTx/>
              <a:buNone/>
            </a:pPr>
            <a:endParaRPr lang="en-US" sz="2400"/>
          </a:p>
        </p:txBody>
      </p:sp>
    </p:spTree>
    <p:extLst>
      <p:ext uri="{BB962C8B-B14F-4D97-AF65-F5344CB8AC3E}">
        <p14:creationId xmlns:p14="http://schemas.microsoft.com/office/powerpoint/2010/main" val="22021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Prolog</a:t>
            </a:r>
            <a:endParaRPr lang="en-US"/>
          </a:p>
        </p:txBody>
      </p:sp>
      <p:sp>
        <p:nvSpPr>
          <p:cNvPr id="3" name="Content Placeholder 2"/>
          <p:cNvSpPr>
            <a:spLocks noGrp="1"/>
          </p:cNvSpPr>
          <p:nvPr>
            <p:ph idx="1"/>
          </p:nvPr>
        </p:nvSpPr>
        <p:spPr>
          <a:xfrm>
            <a:off x="457200" y="1295400"/>
            <a:ext cx="8229600" cy="4648200"/>
          </a:xfrm>
        </p:spPr>
        <p:txBody>
          <a:bodyPr/>
          <a:lstStyle/>
          <a:p>
            <a:r>
              <a:rPr lang="en-US" sz="2400" smtClean="0"/>
              <a:t>Source files are </a:t>
            </a:r>
            <a:r>
              <a:rPr lang="en-US" sz="2400" b="1" u="sng" smtClean="0"/>
              <a:t>consult</a:t>
            </a:r>
            <a:r>
              <a:rPr lang="en-US" sz="2400" smtClean="0"/>
              <a:t>ed into in-memory database, the </a:t>
            </a:r>
            <a:r>
              <a:rPr lang="en-US" sz="2400" b="1" u="sng" smtClean="0"/>
              <a:t>dynamic database</a:t>
            </a:r>
            <a:r>
              <a:rPr lang="en-US" sz="2400" smtClean="0"/>
              <a:t>.</a:t>
            </a:r>
          </a:p>
          <a:p>
            <a:r>
              <a:rPr lang="en-US" sz="2400" smtClean="0"/>
              <a:t>Consulted clauses are called </a:t>
            </a:r>
            <a:r>
              <a:rPr lang="en-US" sz="2400" b="1" u="sng" smtClean="0"/>
              <a:t>dynamic clauses</a:t>
            </a:r>
            <a:r>
              <a:rPr lang="en-US" sz="2400" smtClean="0"/>
              <a:t>, they can be created and/or deleted.</a:t>
            </a:r>
          </a:p>
          <a:p>
            <a:r>
              <a:rPr lang="en-US" sz="2400" smtClean="0"/>
              <a:t>The </a:t>
            </a:r>
            <a:r>
              <a:rPr lang="en-US" sz="2400" b="1" u="sng" smtClean="0"/>
              <a:t>listener</a:t>
            </a:r>
            <a:r>
              <a:rPr lang="en-US" sz="2400" smtClean="0"/>
              <a:t> is an interactive environment for querying and modifying the </a:t>
            </a:r>
            <a:r>
              <a:rPr lang="en-US" sz="2400" b="1" u="sng" smtClean="0"/>
              <a:t>dynamic database</a:t>
            </a:r>
            <a:r>
              <a:rPr lang="en-US" sz="2400" smtClean="0"/>
              <a:t>.</a:t>
            </a:r>
          </a:p>
          <a:p>
            <a:r>
              <a:rPr lang="en-US" sz="2400" smtClean="0"/>
              <a:t>The </a:t>
            </a:r>
            <a:r>
              <a:rPr lang="en-US" sz="2400" b="1" u="sng" smtClean="0"/>
              <a:t>compiler</a:t>
            </a:r>
            <a:r>
              <a:rPr lang="en-US" sz="2400" smtClean="0"/>
              <a:t> generates byte (WAM) codes that can be executed.  Compiled predicates are called </a:t>
            </a:r>
            <a:r>
              <a:rPr lang="en-US" sz="2400" b="1" u="sng" smtClean="0"/>
              <a:t>static</a:t>
            </a:r>
            <a:r>
              <a:rPr lang="en-US" sz="2400" smtClean="0"/>
              <a:t> because they cannot be modified dynamically.</a:t>
            </a:r>
          </a:p>
          <a:p>
            <a:r>
              <a:rPr lang="en-US" sz="2400" smtClean="0"/>
              <a:t>The </a:t>
            </a:r>
            <a:r>
              <a:rPr lang="en-US" sz="2400" b="1" u="sng" smtClean="0"/>
              <a:t>listener</a:t>
            </a:r>
            <a:r>
              <a:rPr lang="en-US" sz="2400" smtClean="0"/>
              <a:t> is used for development, and this class.</a:t>
            </a:r>
          </a:p>
          <a:p>
            <a:r>
              <a:rPr lang="en-US" sz="2400" smtClean="0"/>
              <a:t>The </a:t>
            </a:r>
            <a:r>
              <a:rPr lang="en-US" sz="2400" b="1" u="sng" smtClean="0"/>
              <a:t>compiler</a:t>
            </a:r>
            <a:r>
              <a:rPr lang="en-US" sz="2400" smtClean="0"/>
              <a:t> is used for deployment.</a:t>
            </a:r>
            <a:endParaRPr lang="en-US" sz="2400"/>
          </a:p>
        </p:txBody>
      </p:sp>
    </p:spTree>
    <p:extLst>
      <p:ext uri="{BB962C8B-B14F-4D97-AF65-F5344CB8AC3E}">
        <p14:creationId xmlns:p14="http://schemas.microsoft.com/office/powerpoint/2010/main" val="131165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r>
              <a:rPr lang="en-US" smtClean="0"/>
              <a:t>Airport Map</a:t>
            </a:r>
          </a:p>
        </p:txBody>
      </p:sp>
      <p:pic>
        <p:nvPicPr>
          <p:cNvPr id="409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27188"/>
            <a:ext cx="5715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5"/>
          <p:cNvSpPr txBox="1">
            <a:spLocks noChangeArrowheads="1"/>
          </p:cNvSpPr>
          <p:nvPr/>
        </p:nvSpPr>
        <p:spPr bwMode="auto">
          <a:xfrm>
            <a:off x="533400" y="1655763"/>
            <a:ext cx="1600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Airport</a:t>
            </a:r>
            <a:br>
              <a:rPr lang="en-US"/>
            </a:br>
            <a:r>
              <a:rPr lang="en-US"/>
              <a:t>X, Y</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1249362"/>
          </a:xfrm>
        </p:spPr>
        <p:txBody>
          <a:bodyPr/>
          <a:lstStyle/>
          <a:p>
            <a:r>
              <a:rPr lang="en-US" dirty="0" smtClean="0"/>
              <a:t>Programming is</a:t>
            </a:r>
            <a:br>
              <a:rPr lang="en-US" dirty="0" smtClean="0"/>
            </a:br>
            <a:r>
              <a:rPr lang="en-US" dirty="0" smtClean="0"/>
              <a:t>Automating</a:t>
            </a:r>
            <a:r>
              <a:rPr lang="en-US" dirty="0"/>
              <a:t> </a:t>
            </a:r>
            <a:r>
              <a:rPr lang="en-US" dirty="0" smtClean="0"/>
              <a:t>Knowledge</a:t>
            </a:r>
          </a:p>
        </p:txBody>
      </p:sp>
      <p:sp>
        <p:nvSpPr>
          <p:cNvPr id="5123" name="Content Placeholder 2"/>
          <p:cNvSpPr>
            <a:spLocks noGrp="1"/>
          </p:cNvSpPr>
          <p:nvPr>
            <p:ph idx="1"/>
          </p:nvPr>
        </p:nvSpPr>
        <p:spPr>
          <a:xfrm>
            <a:off x="457200" y="1752600"/>
            <a:ext cx="8001000" cy="1905000"/>
          </a:xfrm>
        </p:spPr>
        <p:txBody>
          <a:bodyPr/>
          <a:lstStyle/>
          <a:p>
            <a:r>
              <a:rPr lang="en-US" dirty="0" smtClean="0"/>
              <a:t>Factual – facts, data (memory, storage)</a:t>
            </a:r>
          </a:p>
          <a:p>
            <a:r>
              <a:rPr lang="en-US" dirty="0" smtClean="0"/>
              <a:t>Procedural – step by step process (CPU)</a:t>
            </a:r>
          </a:p>
          <a:p>
            <a:r>
              <a:rPr lang="en-US" dirty="0" smtClean="0"/>
              <a:t>Logical – relationships, rules</a:t>
            </a:r>
          </a:p>
        </p:txBody>
      </p:sp>
      <p:sp>
        <p:nvSpPr>
          <p:cNvPr id="5" name="TextBox 4"/>
          <p:cNvSpPr txBox="1"/>
          <p:nvPr/>
        </p:nvSpPr>
        <p:spPr>
          <a:xfrm>
            <a:off x="1566863" y="3810000"/>
            <a:ext cx="5562600" cy="1816100"/>
          </a:xfrm>
          <a:prstGeom prst="rect">
            <a:avLst/>
          </a:prstGeom>
          <a:solidFill>
            <a:srgbClr val="CCFFCC"/>
          </a:solidFill>
          <a:ln>
            <a:solidFill>
              <a:schemeClr val="tx1"/>
            </a:solidFill>
          </a:ln>
          <a:effectLst>
            <a:outerShdw blurRad="50800" dist="114300" dir="2700000" algn="tl" rotWithShape="0">
              <a:prstClr val="black">
                <a:alpha val="40000"/>
              </a:prstClr>
            </a:outerShdw>
          </a:effectLst>
        </p:spPr>
        <p:txBody>
          <a:bodyPr>
            <a:spAutoFit/>
          </a:bodyPr>
          <a:lstStyle/>
          <a:p>
            <a:pPr algn="ctr">
              <a:defRPr/>
            </a:pPr>
            <a:r>
              <a:rPr lang="en-US" sz="2800"/>
              <a:t>The first two are easy using conventional software tools.</a:t>
            </a:r>
          </a:p>
          <a:p>
            <a:pPr algn="ctr">
              <a:defRPr/>
            </a:pPr>
            <a:endParaRPr lang="en-US" sz="2800"/>
          </a:p>
          <a:p>
            <a:pPr algn="ctr">
              <a:defRPr/>
            </a:pPr>
            <a:r>
              <a:rPr lang="en-US" sz="2800"/>
              <a:t>The last is difficult.*</a:t>
            </a:r>
          </a:p>
        </p:txBody>
      </p:sp>
      <p:sp>
        <p:nvSpPr>
          <p:cNvPr id="5126" name="TextBox 5"/>
          <p:cNvSpPr txBox="1">
            <a:spLocks noChangeArrowheads="1"/>
          </p:cNvSpPr>
          <p:nvPr/>
        </p:nvSpPr>
        <p:spPr bwMode="auto">
          <a:xfrm>
            <a:off x="4735513" y="5867400"/>
            <a:ext cx="2357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 Mycin for example</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47713"/>
            <a:ext cx="76200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dirty="0" smtClean="0"/>
              <a:t>#2 Simple Queries</a:t>
            </a:r>
            <a:endParaRPr lang="en-US" dirty="0"/>
          </a:p>
        </p:txBody>
      </p:sp>
    </p:spTree>
    <p:extLst>
      <p:ext uri="{BB962C8B-B14F-4D97-AF65-F5344CB8AC3E}">
        <p14:creationId xmlns:p14="http://schemas.microsoft.com/office/powerpoint/2010/main" val="867819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2481" y="457200"/>
            <a:ext cx="3504198" cy="1790700"/>
          </a:xfrm>
        </p:spPr>
        <p:txBody>
          <a:bodyPr/>
          <a:lstStyle/>
          <a:p>
            <a:r>
              <a:rPr lang="en-US" smtClean="0"/>
              <a:t>Compound Queries</a:t>
            </a:r>
            <a:endParaRPr lang="en-US"/>
          </a:p>
        </p:txBody>
      </p:sp>
      <p:sp>
        <p:nvSpPr>
          <p:cNvPr id="5" name="Content Placeholder 4"/>
          <p:cNvSpPr>
            <a:spLocks noGrp="1"/>
          </p:cNvSpPr>
          <p:nvPr>
            <p:ph idx="1"/>
          </p:nvPr>
        </p:nvSpPr>
        <p:spPr>
          <a:xfrm>
            <a:off x="2362200" y="3048000"/>
            <a:ext cx="6019800" cy="3048000"/>
          </a:xfrm>
        </p:spPr>
        <p:txBody>
          <a:bodyPr/>
          <a:lstStyle/>
          <a:p>
            <a:r>
              <a:rPr lang="en-US" sz="2400" b="1" smtClean="0"/>
              <a:t>,</a:t>
            </a:r>
            <a:r>
              <a:rPr lang="en-US" sz="2400" smtClean="0"/>
              <a:t> (comma) means 'and'</a:t>
            </a:r>
          </a:p>
          <a:p>
            <a:r>
              <a:rPr lang="en-US" sz="2400" smtClean="0"/>
              <a:t>variable bindings, F, carry from one goal to the next</a:t>
            </a:r>
          </a:p>
          <a:p>
            <a:r>
              <a:rPr lang="en-US" sz="2400" smtClean="0"/>
              <a:t>_ anonymous variable means we don't care about the binding</a:t>
            </a:r>
          </a:p>
          <a:p>
            <a:r>
              <a:rPr lang="en-US" sz="2400" smtClean="0"/>
              <a:t>backtrack into last goal, then next to last, etc.</a:t>
            </a:r>
          </a:p>
          <a:p>
            <a:endParaRPr lang="en-US" sz="24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449680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71500" y="2155207"/>
            <a:ext cx="4686300" cy="3693319"/>
          </a:xfrm>
          <a:prstGeom prst="rect">
            <a:avLst/>
          </a:prstGeom>
          <a:noFill/>
        </p:spPr>
        <p:txBody>
          <a:bodyPr wrap="square" rtlCol="0">
            <a:spAutoFit/>
          </a:bodyPr>
          <a:lstStyle/>
          <a:p>
            <a:r>
              <a:rPr lang="en-US" smtClean="0"/>
              <a:t>Passengers booked on flights to TPA?</a:t>
            </a:r>
          </a:p>
          <a:p>
            <a:r>
              <a:rPr lang="en-US" smtClean="0"/>
              <a:t>?- flight(_, tpa, _, F, _), booked(P, F).</a:t>
            </a:r>
            <a:br>
              <a:rPr lang="en-US" smtClean="0"/>
            </a:br>
            <a:r>
              <a:rPr lang="en-US" smtClean="0"/>
              <a:t>F = 121</a:t>
            </a:r>
          </a:p>
          <a:p>
            <a:r>
              <a:rPr lang="en-US" smtClean="0"/>
              <a:t>P = 4545 </a:t>
            </a:r>
            <a:r>
              <a:rPr lang="en-US" b="1" smtClean="0"/>
              <a:t>;</a:t>
            </a:r>
            <a:r>
              <a:rPr lang="en-US" smtClean="0"/>
              <a:t/>
            </a:r>
            <a:br>
              <a:rPr lang="en-US" smtClean="0"/>
            </a:br>
            <a:r>
              <a:rPr lang="en-US" smtClean="0"/>
              <a:t>F = 121</a:t>
            </a:r>
          </a:p>
          <a:p>
            <a:r>
              <a:rPr lang="en-US" smtClean="0"/>
              <a:t>P = 1234 </a:t>
            </a:r>
            <a:r>
              <a:rPr lang="en-US" b="1" smtClean="0"/>
              <a:t>;</a:t>
            </a:r>
          </a:p>
          <a:p>
            <a:r>
              <a:rPr lang="en-US" smtClean="0"/>
              <a:t>F = 121</a:t>
            </a:r>
          </a:p>
          <a:p>
            <a:r>
              <a:rPr lang="en-US" smtClean="0"/>
              <a:t>P = 3333 </a:t>
            </a:r>
            <a:r>
              <a:rPr lang="en-US" b="1" smtClean="0"/>
              <a:t>;</a:t>
            </a:r>
          </a:p>
          <a:p>
            <a:r>
              <a:rPr lang="en-US" smtClean="0"/>
              <a:t>F = 123</a:t>
            </a:r>
          </a:p>
          <a:p>
            <a:r>
              <a:rPr lang="en-US" smtClean="0"/>
              <a:t>P = 1212 </a:t>
            </a:r>
            <a:r>
              <a:rPr lang="en-US" b="1" smtClean="0"/>
              <a:t>;</a:t>
            </a:r>
          </a:p>
          <a:p>
            <a:r>
              <a:rPr lang="en-US" smtClean="0"/>
              <a:t>F = 123</a:t>
            </a:r>
          </a:p>
          <a:p>
            <a:r>
              <a:rPr lang="en-US" smtClean="0"/>
              <a:t>P = 1414 </a:t>
            </a:r>
            <a:r>
              <a:rPr lang="en-US" b="1" smtClean="0"/>
              <a:t>;</a:t>
            </a:r>
          </a:p>
          <a:p>
            <a:r>
              <a:rPr lang="en-US" smtClean="0"/>
              <a:t>no</a:t>
            </a:r>
          </a:p>
        </p:txBody>
      </p:sp>
    </p:spTree>
    <p:extLst>
      <p:ext uri="{BB962C8B-B14F-4D97-AF65-F5344CB8AC3E}">
        <p14:creationId xmlns:p14="http://schemas.microsoft.com/office/powerpoint/2010/main" val="130722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3352800" y="1524000"/>
            <a:ext cx="25908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parent(X,Y), female(X).</a:t>
            </a:r>
          </a:p>
          <a:p>
            <a:pPr eaLnBrk="1" hangingPunct="1">
              <a:spcBef>
                <a:spcPct val="50000"/>
              </a:spcBef>
            </a:pPr>
            <a:r>
              <a:rPr lang="en-US" sz="1600"/>
              <a:t>X = ana</a:t>
            </a:r>
            <a:br>
              <a:rPr lang="en-US" sz="1600"/>
            </a:br>
            <a:r>
              <a:rPr lang="en-US" sz="1600"/>
              <a:t>Y = diego ;</a:t>
            </a:r>
          </a:p>
          <a:p>
            <a:pPr eaLnBrk="1" hangingPunct="1">
              <a:spcBef>
                <a:spcPct val="50000"/>
              </a:spcBef>
            </a:pPr>
            <a:r>
              <a:rPr lang="en-US" sz="1600"/>
              <a:t>X = pilar</a:t>
            </a:r>
            <a:br>
              <a:rPr lang="en-US" sz="1600"/>
            </a:br>
            <a:r>
              <a:rPr lang="en-US" sz="1600"/>
              <a:t>Y = ana ;</a:t>
            </a:r>
          </a:p>
          <a:p>
            <a:pPr eaLnBrk="1" hangingPunct="1">
              <a:spcBef>
                <a:spcPct val="50000"/>
              </a:spcBef>
            </a:pPr>
            <a:r>
              <a:rPr lang="en-US" sz="1600"/>
              <a:t>no</a:t>
            </a:r>
          </a:p>
        </p:txBody>
      </p:sp>
      <p:sp>
        <p:nvSpPr>
          <p:cNvPr id="35844" name="Text Box 3"/>
          <p:cNvSpPr txBox="1">
            <a:spLocks noChangeArrowheads="1"/>
          </p:cNvSpPr>
          <p:nvPr/>
        </p:nvSpPr>
        <p:spPr bwMode="auto">
          <a:xfrm>
            <a:off x="1143000" y="304800"/>
            <a:ext cx="2732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t>Backtracking</a:t>
            </a:r>
          </a:p>
        </p:txBody>
      </p:sp>
      <p:sp>
        <p:nvSpPr>
          <p:cNvPr id="35845" name="Text Box 4"/>
          <p:cNvSpPr txBox="1">
            <a:spLocks noChangeArrowheads="1"/>
          </p:cNvSpPr>
          <p:nvPr/>
        </p:nvSpPr>
        <p:spPr bwMode="auto">
          <a:xfrm>
            <a:off x="304800" y="1447800"/>
            <a:ext cx="2362200" cy="42576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p>
          <a:p>
            <a:pPr eaLnBrk="1" hangingPunct="1">
              <a:spcBef>
                <a:spcPct val="50000"/>
              </a:spcBef>
            </a:pPr>
            <a:r>
              <a:rPr lang="en-US" sz="1600"/>
              <a:t>male(michael).</a:t>
            </a:r>
            <a:br>
              <a:rPr lang="en-US" sz="1600"/>
            </a:br>
            <a:r>
              <a:rPr lang="en-US" sz="1600"/>
              <a:t>male(diego).</a:t>
            </a:r>
          </a:p>
          <a:p>
            <a:pPr eaLnBrk="1" hangingPunct="1">
              <a:spcBef>
                <a:spcPct val="50000"/>
              </a:spcBef>
            </a:pPr>
            <a:r>
              <a:rPr lang="en-US" sz="1600"/>
              <a:t>female(ana).</a:t>
            </a:r>
            <a:br>
              <a:rPr lang="en-US" sz="1600"/>
            </a:br>
            <a:r>
              <a:rPr lang="en-US" sz="1600"/>
              <a:t>female(pilar).</a:t>
            </a:r>
          </a:p>
          <a:p>
            <a:pPr eaLnBrk="1" hangingPunct="1">
              <a:spcBef>
                <a:spcPct val="50000"/>
              </a:spcBef>
            </a:pPr>
            <a:r>
              <a:rPr lang="en-US" sz="1600"/>
              <a:t>mother(M, C) :-</a:t>
            </a:r>
            <a:br>
              <a:rPr lang="en-US" sz="1600"/>
            </a:br>
            <a:r>
              <a:rPr lang="en-US" sz="1600"/>
              <a:t>   parent(M, C),</a:t>
            </a:r>
            <a:br>
              <a:rPr lang="en-US" sz="1600"/>
            </a:br>
            <a:r>
              <a:rPr lang="en-US" sz="1600"/>
              <a:t>   female(M).</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35846" name="Line 5"/>
          <p:cNvSpPr>
            <a:spLocks noChangeShapeType="1"/>
          </p:cNvSpPr>
          <p:nvPr/>
        </p:nvSpPr>
        <p:spPr bwMode="auto">
          <a:xfrm>
            <a:off x="2209800" y="1905000"/>
            <a:ext cx="121920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847" name="Line 6"/>
          <p:cNvSpPr>
            <a:spLocks noChangeShapeType="1"/>
          </p:cNvSpPr>
          <p:nvPr/>
        </p:nvSpPr>
        <p:spPr bwMode="auto">
          <a:xfrm flipV="1">
            <a:off x="1524000" y="2209800"/>
            <a:ext cx="19050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848" name="AutoShape 9"/>
          <p:cNvSpPr>
            <a:spLocks/>
          </p:cNvSpPr>
          <p:nvPr/>
        </p:nvSpPr>
        <p:spPr bwMode="auto">
          <a:xfrm>
            <a:off x="6019800" y="1143000"/>
            <a:ext cx="2895600" cy="685800"/>
          </a:xfrm>
          <a:prstGeom prst="accentCallout2">
            <a:avLst>
              <a:gd name="adj1" fmla="val 16667"/>
              <a:gd name="adj2" fmla="val -2630"/>
              <a:gd name="adj3" fmla="val 16667"/>
              <a:gd name="adj4" fmla="val -39255"/>
              <a:gd name="adj5" fmla="val 69444"/>
              <a:gd name="adj6" fmla="val -59870"/>
            </a:avLst>
          </a:prstGeom>
          <a:solidFill>
            <a:srgbClr val="CCFFCC"/>
          </a:solidFill>
          <a:ln w="19050">
            <a:solidFill>
              <a:schemeClr val="tx1"/>
            </a:solidFill>
            <a:miter lim="800000"/>
            <a:headEnd type="triangle" w="med" len="med"/>
            <a:tailEnd/>
          </a:ln>
        </p:spPr>
        <p:txBody>
          <a:bodyPr/>
          <a:lstStyle/>
          <a:p>
            <a:pPr>
              <a:spcBef>
                <a:spcPct val="50000"/>
              </a:spcBef>
            </a:pPr>
            <a:r>
              <a:rPr lang="en-US" sz="1400"/>
              <a:t>Parent #1 X = michael Y = diego</a:t>
            </a:r>
            <a:br>
              <a:rPr lang="en-US" sz="1400"/>
            </a:br>
            <a:r>
              <a:rPr lang="en-US" sz="1400"/>
              <a:t>female(michael) fails, unbind X, Y</a:t>
            </a:r>
            <a:br>
              <a:rPr lang="en-US" sz="1400"/>
            </a:br>
            <a:r>
              <a:rPr lang="en-US" sz="1400"/>
              <a:t>backtrack #2 X = ana Y = diego </a:t>
            </a:r>
          </a:p>
        </p:txBody>
      </p:sp>
      <p:sp>
        <p:nvSpPr>
          <p:cNvPr id="35849" name="AutoShape 10"/>
          <p:cNvSpPr>
            <a:spLocks/>
          </p:cNvSpPr>
          <p:nvPr/>
        </p:nvSpPr>
        <p:spPr bwMode="auto">
          <a:xfrm>
            <a:off x="6477000" y="2057400"/>
            <a:ext cx="2286000" cy="714375"/>
          </a:xfrm>
          <a:prstGeom prst="accentCallout2">
            <a:avLst>
              <a:gd name="adj1" fmla="val 16000"/>
              <a:gd name="adj2" fmla="val -3333"/>
              <a:gd name="adj3" fmla="val 16000"/>
              <a:gd name="adj4" fmla="val -31042"/>
              <a:gd name="adj5" fmla="val -34667"/>
              <a:gd name="adj6" fmla="val -58750"/>
            </a:avLst>
          </a:prstGeom>
          <a:solidFill>
            <a:srgbClr val="CCFFCC"/>
          </a:solidFill>
          <a:ln w="19050">
            <a:solidFill>
              <a:schemeClr val="tx1"/>
            </a:solidFill>
            <a:miter lim="800000"/>
            <a:headEnd type="triangle" w="med" len="med"/>
            <a:tailEnd/>
          </a:ln>
        </p:spPr>
        <p:txBody>
          <a:bodyPr/>
          <a:lstStyle/>
          <a:p>
            <a:pPr>
              <a:spcBef>
                <a:spcPct val="50000"/>
              </a:spcBef>
            </a:pPr>
            <a:r>
              <a:rPr lang="en-US" sz="1400"/>
              <a:t>Search restarts at parent #2 binding X to ana,</a:t>
            </a:r>
            <a:br>
              <a:rPr lang="en-US" sz="1400"/>
            </a:br>
            <a:r>
              <a:rPr lang="en-US" sz="1400"/>
              <a:t>female #1 succeeds.</a:t>
            </a:r>
          </a:p>
        </p:txBody>
      </p:sp>
      <p:sp>
        <p:nvSpPr>
          <p:cNvPr id="35850" name="AutoShape 11"/>
          <p:cNvSpPr>
            <a:spLocks/>
          </p:cNvSpPr>
          <p:nvPr/>
        </p:nvSpPr>
        <p:spPr bwMode="auto">
          <a:xfrm>
            <a:off x="6400800" y="3014663"/>
            <a:ext cx="1981200" cy="642937"/>
          </a:xfrm>
          <a:prstGeom prst="accentCallout2">
            <a:avLst>
              <a:gd name="adj1" fmla="val 17778"/>
              <a:gd name="adj2" fmla="val -3847"/>
              <a:gd name="adj3" fmla="val 17778"/>
              <a:gd name="adj4" fmla="val -37741"/>
              <a:gd name="adj5" fmla="val -141977"/>
              <a:gd name="adj6" fmla="val -105931"/>
            </a:avLst>
          </a:prstGeom>
          <a:solidFill>
            <a:srgbClr val="CCFFCC"/>
          </a:solidFill>
          <a:ln w="19050">
            <a:solidFill>
              <a:schemeClr val="tx1"/>
            </a:solidFill>
            <a:miter lim="800000"/>
            <a:headEnd type="triangle" w="med" len="med"/>
            <a:tailEnd/>
          </a:ln>
        </p:spPr>
        <p:txBody>
          <a:bodyPr/>
          <a:lstStyle/>
          <a:p>
            <a:pPr>
              <a:spcBef>
                <a:spcPct val="50000"/>
              </a:spcBef>
            </a:pPr>
            <a:r>
              <a:rPr lang="en-US" sz="1400"/>
              <a:t>Goal is proved with</a:t>
            </a:r>
            <a:br>
              <a:rPr lang="en-US" sz="1400"/>
            </a:br>
            <a:r>
              <a:rPr lang="en-US" sz="1400"/>
              <a:t>X = ana Y = diego.</a:t>
            </a:r>
          </a:p>
        </p:txBody>
      </p:sp>
      <p:sp>
        <p:nvSpPr>
          <p:cNvPr id="35851" name="Line 13"/>
          <p:cNvSpPr>
            <a:spLocks noChangeShapeType="1"/>
          </p:cNvSpPr>
          <p:nvPr/>
        </p:nvSpPr>
        <p:spPr bwMode="auto">
          <a:xfrm>
            <a:off x="2057400" y="2133600"/>
            <a:ext cx="13716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852" name="Line 14"/>
          <p:cNvSpPr>
            <a:spLocks noChangeShapeType="1"/>
          </p:cNvSpPr>
          <p:nvPr/>
        </p:nvSpPr>
        <p:spPr bwMode="auto">
          <a:xfrm flipV="1">
            <a:off x="1600200" y="2819400"/>
            <a:ext cx="18288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853" name="AutoShape 15"/>
          <p:cNvSpPr>
            <a:spLocks/>
          </p:cNvSpPr>
          <p:nvPr/>
        </p:nvSpPr>
        <p:spPr bwMode="auto">
          <a:xfrm>
            <a:off x="5715000" y="3886200"/>
            <a:ext cx="2438400" cy="685800"/>
          </a:xfrm>
          <a:prstGeom prst="accentCallout2">
            <a:avLst>
              <a:gd name="adj1" fmla="val 16667"/>
              <a:gd name="adj2" fmla="val -3125"/>
              <a:gd name="adj3" fmla="val 16667"/>
              <a:gd name="adj4" fmla="val -20380"/>
              <a:gd name="adj5" fmla="val -211574"/>
              <a:gd name="adj6" fmla="val -54949"/>
            </a:avLst>
          </a:prstGeom>
          <a:solidFill>
            <a:srgbClr val="CCFFCC"/>
          </a:solidFill>
          <a:ln w="19050">
            <a:solidFill>
              <a:schemeClr val="tx1"/>
            </a:solidFill>
            <a:miter lim="800000"/>
            <a:headEnd type="triangle" w="med" len="med"/>
            <a:tailEnd/>
          </a:ln>
        </p:spPr>
        <p:txBody>
          <a:bodyPr/>
          <a:lstStyle/>
          <a:p>
            <a:pPr>
              <a:spcBef>
                <a:spcPct val="50000"/>
              </a:spcBef>
            </a:pPr>
            <a:r>
              <a:rPr lang="en-US" sz="1400"/>
              <a:t>Unbinding X, Y,</a:t>
            </a:r>
            <a:br>
              <a:rPr lang="en-US" sz="1400"/>
            </a:br>
            <a:r>
              <a:rPr lang="en-US" sz="1400"/>
              <a:t>backtracking parent #3</a:t>
            </a:r>
            <a:br>
              <a:rPr lang="en-US" sz="1400"/>
            </a:br>
            <a:r>
              <a:rPr lang="en-US" sz="1400"/>
              <a:t>X = pilar Y = ana</a:t>
            </a:r>
          </a:p>
        </p:txBody>
      </p:sp>
      <p:sp>
        <p:nvSpPr>
          <p:cNvPr id="35854" name="AutoShape 16"/>
          <p:cNvSpPr>
            <a:spLocks/>
          </p:cNvSpPr>
          <p:nvPr/>
        </p:nvSpPr>
        <p:spPr bwMode="auto">
          <a:xfrm>
            <a:off x="5029200" y="4876800"/>
            <a:ext cx="2438400" cy="762000"/>
          </a:xfrm>
          <a:prstGeom prst="accentCallout2">
            <a:avLst>
              <a:gd name="adj1" fmla="val 15000"/>
              <a:gd name="adj2" fmla="val -3125"/>
              <a:gd name="adj3" fmla="val 15000"/>
              <a:gd name="adj4" fmla="val -15366"/>
              <a:gd name="adj5" fmla="val -236875"/>
              <a:gd name="adj6" fmla="val -39972"/>
            </a:avLst>
          </a:prstGeom>
          <a:solidFill>
            <a:srgbClr val="CCFFCC"/>
          </a:solidFill>
          <a:ln w="19050">
            <a:solidFill>
              <a:schemeClr val="tx1"/>
            </a:solidFill>
            <a:miter lim="800000"/>
            <a:headEnd type="triangle" w="med" len="med"/>
            <a:tailEnd/>
          </a:ln>
        </p:spPr>
        <p:txBody>
          <a:bodyPr/>
          <a:lstStyle/>
          <a:p>
            <a:pPr>
              <a:spcBef>
                <a:spcPct val="50000"/>
              </a:spcBef>
            </a:pPr>
            <a:r>
              <a:rPr lang="en-US" sz="1400"/>
              <a:t>Female #2 succeeds</a:t>
            </a:r>
            <a:br>
              <a:rPr lang="en-US" sz="1400"/>
            </a:br>
            <a:r>
              <a:rPr lang="en-US" sz="1400"/>
              <a:t>goal is proved</a:t>
            </a:r>
            <a:br>
              <a:rPr lang="en-US" sz="1400"/>
            </a:br>
            <a:r>
              <a:rPr lang="en-US" sz="1400"/>
              <a:t>X = pilar Y = ana</a:t>
            </a:r>
          </a:p>
        </p:txBody>
      </p:sp>
      <p:sp>
        <p:nvSpPr>
          <p:cNvPr id="35855" name="Text Box 18"/>
          <p:cNvSpPr txBox="1">
            <a:spLocks noChangeArrowheads="1"/>
          </p:cNvSpPr>
          <p:nvPr/>
        </p:nvSpPr>
        <p:spPr bwMode="auto">
          <a:xfrm>
            <a:off x="4419600" y="2286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Variables bound in one goal are used in next.</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2362200" y="457200"/>
            <a:ext cx="381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a:t>Four Ports</a:t>
            </a:r>
          </a:p>
        </p:txBody>
      </p:sp>
      <p:sp>
        <p:nvSpPr>
          <p:cNvPr id="37892" name="Text Box 5"/>
          <p:cNvSpPr txBox="1">
            <a:spLocks noChangeArrowheads="1"/>
          </p:cNvSpPr>
          <p:nvPr/>
        </p:nvSpPr>
        <p:spPr bwMode="auto">
          <a:xfrm>
            <a:off x="381000" y="457200"/>
            <a:ext cx="2209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A conventional language has two ports at each line of code: call &amp; exit. It just keeps moving on.</a:t>
            </a:r>
          </a:p>
        </p:txBody>
      </p:sp>
      <p:grpSp>
        <p:nvGrpSpPr>
          <p:cNvPr id="37893" name="Group 23"/>
          <p:cNvGrpSpPr>
            <a:grpSpLocks/>
          </p:cNvGrpSpPr>
          <p:nvPr/>
        </p:nvGrpSpPr>
        <p:grpSpPr bwMode="auto">
          <a:xfrm>
            <a:off x="1066800" y="3124200"/>
            <a:ext cx="3124200" cy="1524000"/>
            <a:chOff x="672" y="1872"/>
            <a:chExt cx="1968" cy="960"/>
          </a:xfrm>
        </p:grpSpPr>
        <p:sp>
          <p:nvSpPr>
            <p:cNvPr id="37913" name="Rectangle 11"/>
            <p:cNvSpPr>
              <a:spLocks noChangeArrowheads="1"/>
            </p:cNvSpPr>
            <p:nvPr/>
          </p:nvSpPr>
          <p:spPr bwMode="auto">
            <a:xfrm>
              <a:off x="1152" y="1872"/>
              <a:ext cx="1008" cy="960"/>
            </a:xfrm>
            <a:prstGeom prst="rect">
              <a:avLst/>
            </a:prstGeom>
            <a:solidFill>
              <a:srgbClr val="FFFFCC"/>
            </a:solidFill>
            <a:ln w="19050" algn="ctr">
              <a:solidFill>
                <a:schemeClr val="tx1"/>
              </a:solidFill>
              <a:miter lim="800000"/>
              <a:headEnd/>
              <a:tailEnd/>
            </a:ln>
          </p:spPr>
          <p:txBody>
            <a:bodyPr wrap="none" anchor="ctr"/>
            <a:lstStyle/>
            <a:p>
              <a:pPr algn="ctr">
                <a:spcBef>
                  <a:spcPct val="50000"/>
                </a:spcBef>
              </a:pPr>
              <a:r>
                <a:rPr lang="en-US"/>
                <a:t>parent(X,Y)</a:t>
              </a:r>
            </a:p>
          </p:txBody>
        </p:sp>
        <p:sp>
          <p:nvSpPr>
            <p:cNvPr id="37914" name="Line 14"/>
            <p:cNvSpPr>
              <a:spLocks noChangeShapeType="1"/>
            </p:cNvSpPr>
            <p:nvPr/>
          </p:nvSpPr>
          <p:spPr bwMode="auto">
            <a:xfrm>
              <a:off x="2160" y="2160"/>
              <a:ext cx="4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7915" name="Line 15"/>
            <p:cNvSpPr>
              <a:spLocks noChangeShapeType="1"/>
            </p:cNvSpPr>
            <p:nvPr/>
          </p:nvSpPr>
          <p:spPr bwMode="auto">
            <a:xfrm>
              <a:off x="672" y="2160"/>
              <a:ext cx="48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37916" name="Line 16"/>
            <p:cNvSpPr>
              <a:spLocks noChangeShapeType="1"/>
            </p:cNvSpPr>
            <p:nvPr/>
          </p:nvSpPr>
          <p:spPr bwMode="auto">
            <a:xfrm>
              <a:off x="672" y="2544"/>
              <a:ext cx="480" cy="0"/>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7917" name="Line 17"/>
            <p:cNvSpPr>
              <a:spLocks noChangeShapeType="1"/>
            </p:cNvSpPr>
            <p:nvPr/>
          </p:nvSpPr>
          <p:spPr bwMode="auto">
            <a:xfrm>
              <a:off x="2160" y="2544"/>
              <a:ext cx="480" cy="0"/>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7918" name="Text Box 19"/>
            <p:cNvSpPr txBox="1">
              <a:spLocks noChangeArrowheads="1"/>
            </p:cNvSpPr>
            <p:nvPr/>
          </p:nvSpPr>
          <p:spPr bwMode="auto">
            <a:xfrm>
              <a:off x="768" y="1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call</a:t>
              </a:r>
            </a:p>
          </p:txBody>
        </p:sp>
        <p:sp>
          <p:nvSpPr>
            <p:cNvPr id="37919" name="Text Box 20"/>
            <p:cNvSpPr txBox="1">
              <a:spLocks noChangeArrowheads="1"/>
            </p:cNvSpPr>
            <p:nvPr/>
          </p:nvSpPr>
          <p:spPr bwMode="auto">
            <a:xfrm>
              <a:off x="2160" y="192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exit</a:t>
              </a:r>
            </a:p>
          </p:txBody>
        </p:sp>
        <p:sp>
          <p:nvSpPr>
            <p:cNvPr id="37920" name="Text Box 21"/>
            <p:cNvSpPr txBox="1">
              <a:spLocks noChangeArrowheads="1"/>
            </p:cNvSpPr>
            <p:nvPr/>
          </p:nvSpPr>
          <p:spPr bwMode="auto">
            <a:xfrm>
              <a:off x="2160" y="2544"/>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redo</a:t>
              </a:r>
            </a:p>
          </p:txBody>
        </p:sp>
        <p:sp>
          <p:nvSpPr>
            <p:cNvPr id="37921" name="Text Box 22"/>
            <p:cNvSpPr txBox="1">
              <a:spLocks noChangeArrowheads="1"/>
            </p:cNvSpPr>
            <p:nvPr/>
          </p:nvSpPr>
          <p:spPr bwMode="auto">
            <a:xfrm>
              <a:off x="816" y="2544"/>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fail</a:t>
              </a:r>
            </a:p>
          </p:txBody>
        </p:sp>
      </p:grpSp>
      <p:grpSp>
        <p:nvGrpSpPr>
          <p:cNvPr id="37894" name="Group 24"/>
          <p:cNvGrpSpPr>
            <a:grpSpLocks/>
          </p:cNvGrpSpPr>
          <p:nvPr/>
        </p:nvGrpSpPr>
        <p:grpSpPr bwMode="auto">
          <a:xfrm>
            <a:off x="4495800" y="3124200"/>
            <a:ext cx="3124200" cy="1524000"/>
            <a:chOff x="672" y="1872"/>
            <a:chExt cx="1968" cy="960"/>
          </a:xfrm>
        </p:grpSpPr>
        <p:sp>
          <p:nvSpPr>
            <p:cNvPr id="37904" name="Rectangle 25"/>
            <p:cNvSpPr>
              <a:spLocks noChangeArrowheads="1"/>
            </p:cNvSpPr>
            <p:nvPr/>
          </p:nvSpPr>
          <p:spPr bwMode="auto">
            <a:xfrm>
              <a:off x="1152" y="1872"/>
              <a:ext cx="1008" cy="960"/>
            </a:xfrm>
            <a:prstGeom prst="rect">
              <a:avLst/>
            </a:prstGeom>
            <a:solidFill>
              <a:srgbClr val="FFFFCC"/>
            </a:solidFill>
            <a:ln w="19050" algn="ctr">
              <a:solidFill>
                <a:schemeClr val="tx1"/>
              </a:solidFill>
              <a:miter lim="800000"/>
              <a:headEnd/>
              <a:tailEnd/>
            </a:ln>
          </p:spPr>
          <p:txBody>
            <a:bodyPr wrap="none" anchor="ctr"/>
            <a:lstStyle/>
            <a:p>
              <a:pPr algn="ctr">
                <a:spcBef>
                  <a:spcPct val="50000"/>
                </a:spcBef>
              </a:pPr>
              <a:r>
                <a:rPr lang="en-US"/>
                <a:t>parent(Y,Z)</a:t>
              </a:r>
            </a:p>
          </p:txBody>
        </p:sp>
        <p:sp>
          <p:nvSpPr>
            <p:cNvPr id="37905" name="Line 26"/>
            <p:cNvSpPr>
              <a:spLocks noChangeShapeType="1"/>
            </p:cNvSpPr>
            <p:nvPr/>
          </p:nvSpPr>
          <p:spPr bwMode="auto">
            <a:xfrm>
              <a:off x="2160" y="2160"/>
              <a:ext cx="4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7906" name="Line 27"/>
            <p:cNvSpPr>
              <a:spLocks noChangeShapeType="1"/>
            </p:cNvSpPr>
            <p:nvPr/>
          </p:nvSpPr>
          <p:spPr bwMode="auto">
            <a:xfrm>
              <a:off x="672" y="2160"/>
              <a:ext cx="48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37907" name="Line 28"/>
            <p:cNvSpPr>
              <a:spLocks noChangeShapeType="1"/>
            </p:cNvSpPr>
            <p:nvPr/>
          </p:nvSpPr>
          <p:spPr bwMode="auto">
            <a:xfrm>
              <a:off x="672" y="2544"/>
              <a:ext cx="480" cy="0"/>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7908" name="Line 29"/>
            <p:cNvSpPr>
              <a:spLocks noChangeShapeType="1"/>
            </p:cNvSpPr>
            <p:nvPr/>
          </p:nvSpPr>
          <p:spPr bwMode="auto">
            <a:xfrm>
              <a:off x="2160" y="2544"/>
              <a:ext cx="480" cy="0"/>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7909" name="Text Box 30"/>
            <p:cNvSpPr txBox="1">
              <a:spLocks noChangeArrowheads="1"/>
            </p:cNvSpPr>
            <p:nvPr/>
          </p:nvSpPr>
          <p:spPr bwMode="auto">
            <a:xfrm>
              <a:off x="768" y="1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call</a:t>
              </a:r>
            </a:p>
          </p:txBody>
        </p:sp>
        <p:sp>
          <p:nvSpPr>
            <p:cNvPr id="37910" name="Text Box 31"/>
            <p:cNvSpPr txBox="1">
              <a:spLocks noChangeArrowheads="1"/>
            </p:cNvSpPr>
            <p:nvPr/>
          </p:nvSpPr>
          <p:spPr bwMode="auto">
            <a:xfrm>
              <a:off x="2160" y="192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exit</a:t>
              </a:r>
            </a:p>
          </p:txBody>
        </p:sp>
        <p:sp>
          <p:nvSpPr>
            <p:cNvPr id="37911" name="Text Box 32"/>
            <p:cNvSpPr txBox="1">
              <a:spLocks noChangeArrowheads="1"/>
            </p:cNvSpPr>
            <p:nvPr/>
          </p:nvSpPr>
          <p:spPr bwMode="auto">
            <a:xfrm>
              <a:off x="2160" y="2544"/>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redo</a:t>
              </a:r>
            </a:p>
          </p:txBody>
        </p:sp>
        <p:sp>
          <p:nvSpPr>
            <p:cNvPr id="37912" name="Text Box 33"/>
            <p:cNvSpPr txBox="1">
              <a:spLocks noChangeArrowheads="1"/>
            </p:cNvSpPr>
            <p:nvPr/>
          </p:nvSpPr>
          <p:spPr bwMode="auto">
            <a:xfrm>
              <a:off x="816" y="2544"/>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fail</a:t>
              </a:r>
            </a:p>
          </p:txBody>
        </p:sp>
      </p:grpSp>
      <p:sp>
        <p:nvSpPr>
          <p:cNvPr id="37895" name="Text Box 34"/>
          <p:cNvSpPr txBox="1">
            <a:spLocks noChangeArrowheads="1"/>
          </p:cNvSpPr>
          <p:nvPr/>
        </p:nvSpPr>
        <p:spPr bwMode="auto">
          <a:xfrm>
            <a:off x="6019800" y="457200"/>
            <a:ext cx="2286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At any line of code, Prolog might exit and move on; or might fail and backtrack.</a:t>
            </a:r>
          </a:p>
        </p:txBody>
      </p:sp>
      <p:sp>
        <p:nvSpPr>
          <p:cNvPr id="37896" name="AutoShape 35"/>
          <p:cNvSpPr>
            <a:spLocks noChangeArrowheads="1"/>
          </p:cNvSpPr>
          <p:nvPr/>
        </p:nvSpPr>
        <p:spPr bwMode="auto">
          <a:xfrm>
            <a:off x="304800" y="1981200"/>
            <a:ext cx="1981200" cy="762000"/>
          </a:xfrm>
          <a:prstGeom prst="wedgeRoundRectCallout">
            <a:avLst>
              <a:gd name="adj1" fmla="val 13139"/>
              <a:gd name="adj2" fmla="val 110833"/>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Create stack frame one for parent/2.</a:t>
            </a:r>
          </a:p>
        </p:txBody>
      </p:sp>
      <p:sp>
        <p:nvSpPr>
          <p:cNvPr id="37897" name="AutoShape 36"/>
          <p:cNvSpPr>
            <a:spLocks noChangeArrowheads="1"/>
          </p:cNvSpPr>
          <p:nvPr/>
        </p:nvSpPr>
        <p:spPr bwMode="auto">
          <a:xfrm>
            <a:off x="2743200" y="1524000"/>
            <a:ext cx="1600200" cy="1066800"/>
          </a:xfrm>
          <a:prstGeom prst="wedgeRoundRectCallout">
            <a:avLst>
              <a:gd name="adj1" fmla="val 11208"/>
              <a:gd name="adj2" fmla="val 105208"/>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Bind X &amp; Y, note clause number (choice point)</a:t>
            </a:r>
          </a:p>
        </p:txBody>
      </p:sp>
      <p:sp>
        <p:nvSpPr>
          <p:cNvPr id="37898" name="AutoShape 37"/>
          <p:cNvSpPr>
            <a:spLocks noChangeArrowheads="1"/>
          </p:cNvSpPr>
          <p:nvPr/>
        </p:nvSpPr>
        <p:spPr bwMode="auto">
          <a:xfrm>
            <a:off x="4572000" y="1371600"/>
            <a:ext cx="1752600" cy="1524000"/>
          </a:xfrm>
          <a:prstGeom prst="wedgeRoundRectCallout">
            <a:avLst>
              <a:gd name="adj1" fmla="val -29801"/>
              <a:gd name="adj2" fmla="val 69481"/>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Create stack frame two for parent/2. Y is already bound, Z is not.</a:t>
            </a:r>
          </a:p>
        </p:txBody>
      </p:sp>
      <p:sp>
        <p:nvSpPr>
          <p:cNvPr id="37899" name="AutoShape 38"/>
          <p:cNvSpPr>
            <a:spLocks noChangeArrowheads="1"/>
          </p:cNvSpPr>
          <p:nvPr/>
        </p:nvSpPr>
        <p:spPr bwMode="auto">
          <a:xfrm>
            <a:off x="6934200" y="1752600"/>
            <a:ext cx="1676400" cy="1143000"/>
          </a:xfrm>
          <a:prstGeom prst="wedgeRoundRectCallout">
            <a:avLst>
              <a:gd name="adj1" fmla="val -37500"/>
              <a:gd name="adj2" fmla="val 79444"/>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Bind Z, note clause number (choice point)</a:t>
            </a:r>
          </a:p>
        </p:txBody>
      </p:sp>
      <p:sp>
        <p:nvSpPr>
          <p:cNvPr id="37900" name="AutoShape 39"/>
          <p:cNvSpPr>
            <a:spLocks noChangeArrowheads="1"/>
          </p:cNvSpPr>
          <p:nvPr/>
        </p:nvSpPr>
        <p:spPr bwMode="auto">
          <a:xfrm>
            <a:off x="6096000" y="4876800"/>
            <a:ext cx="2819400" cy="1219200"/>
          </a:xfrm>
          <a:prstGeom prst="wedgeRoundRectCallout">
            <a:avLst>
              <a:gd name="adj1" fmla="val -9630"/>
              <a:gd name="adj2" fmla="val -77866"/>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Unbind Z, look for next possible unification starting at choice point of stack frame two.</a:t>
            </a:r>
          </a:p>
        </p:txBody>
      </p:sp>
      <p:sp>
        <p:nvSpPr>
          <p:cNvPr id="37901" name="AutoShape 40"/>
          <p:cNvSpPr>
            <a:spLocks noChangeArrowheads="1"/>
          </p:cNvSpPr>
          <p:nvPr/>
        </p:nvSpPr>
        <p:spPr bwMode="auto">
          <a:xfrm>
            <a:off x="4648200" y="5105400"/>
            <a:ext cx="1219200" cy="1066800"/>
          </a:xfrm>
          <a:prstGeom prst="wedgeRoundRectCallout">
            <a:avLst>
              <a:gd name="adj1" fmla="val -22917"/>
              <a:gd name="adj2" fmla="val -102380"/>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Remove stack frame two.</a:t>
            </a:r>
          </a:p>
        </p:txBody>
      </p:sp>
      <p:sp>
        <p:nvSpPr>
          <p:cNvPr id="37902" name="AutoShape 41"/>
          <p:cNvSpPr>
            <a:spLocks noChangeArrowheads="1"/>
          </p:cNvSpPr>
          <p:nvPr/>
        </p:nvSpPr>
        <p:spPr bwMode="auto">
          <a:xfrm>
            <a:off x="2133600" y="4876800"/>
            <a:ext cx="2362200" cy="1371600"/>
          </a:xfrm>
          <a:prstGeom prst="wedgeRoundRectCallout">
            <a:avLst>
              <a:gd name="adj1" fmla="val 19690"/>
              <a:gd name="adj2" fmla="val -71875"/>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Unbind X &amp; Y, look for next possible unification starting at choice point of stack frame one.</a:t>
            </a:r>
          </a:p>
        </p:txBody>
      </p:sp>
      <p:sp>
        <p:nvSpPr>
          <p:cNvPr id="37903" name="AutoShape 42"/>
          <p:cNvSpPr>
            <a:spLocks noChangeArrowheads="1"/>
          </p:cNvSpPr>
          <p:nvPr/>
        </p:nvSpPr>
        <p:spPr bwMode="auto">
          <a:xfrm>
            <a:off x="228600" y="4953000"/>
            <a:ext cx="1219200" cy="1066800"/>
          </a:xfrm>
          <a:prstGeom prst="wedgeRoundRectCallout">
            <a:avLst>
              <a:gd name="adj1" fmla="val 50130"/>
              <a:gd name="adj2" fmla="val -79019"/>
              <a:gd name="adj3" fmla="val 16667"/>
            </a:avLst>
          </a:prstGeom>
          <a:solidFill>
            <a:srgbClr val="CCFFFF"/>
          </a:solidFill>
          <a:ln w="9525" algn="ctr">
            <a:solidFill>
              <a:schemeClr val="tx1"/>
            </a:solidFill>
            <a:miter lim="800000"/>
            <a:headEnd/>
            <a:tailEnd/>
          </a:ln>
        </p:spPr>
        <p:txBody>
          <a:bodyPr anchor="ctr"/>
          <a:lstStyle/>
          <a:p>
            <a:pPr>
              <a:spcBef>
                <a:spcPct val="50000"/>
              </a:spcBef>
            </a:pPr>
            <a:r>
              <a:rPr lang="en-US" sz="1400"/>
              <a:t>Remove stack frame one.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2286000" y="381000"/>
            <a:ext cx="434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Compound Goals</a:t>
            </a:r>
          </a:p>
        </p:txBody>
      </p:sp>
      <p:sp>
        <p:nvSpPr>
          <p:cNvPr id="36868" name="Text Box 5"/>
          <p:cNvSpPr txBox="1">
            <a:spLocks noChangeArrowheads="1"/>
          </p:cNvSpPr>
          <p:nvPr/>
        </p:nvSpPr>
        <p:spPr bwMode="auto">
          <a:xfrm>
            <a:off x="609600" y="2438400"/>
            <a:ext cx="2743200" cy="15684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#1 parent(michael, diego).</a:t>
            </a:r>
            <a:br>
              <a:rPr lang="en-US" sz="1600"/>
            </a:br>
            <a:r>
              <a:rPr lang="en-US" sz="1600"/>
              <a:t>#2 parent(michael, juan).</a:t>
            </a:r>
            <a:br>
              <a:rPr lang="en-US" sz="1600"/>
            </a:br>
            <a:r>
              <a:rPr lang="en-US" sz="1600"/>
              <a:t>#3 parent(ana, diego).</a:t>
            </a:r>
            <a:br>
              <a:rPr lang="en-US" sz="1600"/>
            </a:br>
            <a:r>
              <a:rPr lang="en-US" sz="1600"/>
              <a:t>#4 parent(ana, juan).</a:t>
            </a:r>
            <a:br>
              <a:rPr lang="en-US" sz="1600"/>
            </a:br>
            <a:r>
              <a:rPr lang="en-US" sz="1600"/>
              <a:t>#5 parent(pilar, ana).</a:t>
            </a:r>
            <a:br>
              <a:rPr lang="en-US" sz="1600"/>
            </a:br>
            <a:r>
              <a:rPr lang="en-US" sz="1600"/>
              <a:t>#6 parent(dennis, michael).</a:t>
            </a:r>
          </a:p>
        </p:txBody>
      </p:sp>
      <p:sp>
        <p:nvSpPr>
          <p:cNvPr id="36869" name="Text Box 6"/>
          <p:cNvSpPr txBox="1">
            <a:spLocks noChangeArrowheads="1"/>
          </p:cNvSpPr>
          <p:nvPr/>
        </p:nvSpPr>
        <p:spPr bwMode="auto">
          <a:xfrm>
            <a:off x="4191000" y="1447800"/>
            <a:ext cx="1395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Y),</a:t>
            </a:r>
          </a:p>
        </p:txBody>
      </p:sp>
      <p:sp>
        <p:nvSpPr>
          <p:cNvPr id="36870" name="Text Box 7"/>
          <p:cNvSpPr txBox="1">
            <a:spLocks noChangeArrowheads="1"/>
          </p:cNvSpPr>
          <p:nvPr/>
        </p:nvSpPr>
        <p:spPr bwMode="auto">
          <a:xfrm>
            <a:off x="5867400" y="1447800"/>
            <a:ext cx="1177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parent(Y, Z).</a:t>
            </a:r>
          </a:p>
        </p:txBody>
      </p:sp>
      <p:sp>
        <p:nvSpPr>
          <p:cNvPr id="36871" name="Text Box 8"/>
          <p:cNvSpPr txBox="1">
            <a:spLocks noChangeArrowheads="1"/>
          </p:cNvSpPr>
          <p:nvPr/>
        </p:nvSpPr>
        <p:spPr bwMode="auto">
          <a:xfrm>
            <a:off x="4343400" y="1905000"/>
            <a:ext cx="685800" cy="2547938"/>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#5</a:t>
            </a:r>
            <a:br>
              <a:rPr lang="en-US" sz="1400"/>
            </a:br>
            <a:r>
              <a:rPr lang="en-US" sz="1400"/>
              <a:t/>
            </a:r>
            <a:br>
              <a:rPr lang="en-US" sz="1400"/>
            </a:br>
            <a:endParaRPr lang="en-US" sz="1400"/>
          </a:p>
          <a:p>
            <a:pPr eaLnBrk="1" hangingPunct="1">
              <a:spcBef>
                <a:spcPct val="50000"/>
              </a:spcBef>
            </a:pPr>
            <a:r>
              <a:rPr lang="en-US" sz="1400"/>
              <a:t/>
            </a:r>
            <a:br>
              <a:rPr lang="en-US" sz="1400"/>
            </a:br>
            <a:r>
              <a:rPr lang="en-US" sz="1400"/>
              <a:t/>
            </a:r>
            <a:br>
              <a:rPr lang="en-US" sz="1400"/>
            </a:br>
            <a:endParaRPr lang="en-US" sz="1400"/>
          </a:p>
          <a:p>
            <a:pPr eaLnBrk="1" hangingPunct="1">
              <a:spcBef>
                <a:spcPct val="50000"/>
              </a:spcBef>
            </a:pPr>
            <a:r>
              <a:rPr lang="en-US" sz="1400"/>
              <a:t>#6</a:t>
            </a:r>
            <a:br>
              <a:rPr lang="en-US" sz="1400"/>
            </a:br>
            <a:r>
              <a:rPr lang="en-US" sz="1400"/>
              <a:t/>
            </a:r>
            <a:br>
              <a:rPr lang="en-US" sz="1400"/>
            </a:br>
            <a:endParaRPr lang="en-US" sz="1400"/>
          </a:p>
          <a:p>
            <a:pPr eaLnBrk="1" hangingPunct="1">
              <a:spcBef>
                <a:spcPct val="50000"/>
              </a:spcBef>
            </a:pPr>
            <a:endParaRPr lang="en-US" sz="1400"/>
          </a:p>
        </p:txBody>
      </p:sp>
      <p:sp>
        <p:nvSpPr>
          <p:cNvPr id="36872" name="Text Box 9"/>
          <p:cNvSpPr txBox="1">
            <a:spLocks noChangeArrowheads="1"/>
          </p:cNvSpPr>
          <p:nvPr/>
        </p:nvSpPr>
        <p:spPr bwMode="auto">
          <a:xfrm>
            <a:off x="5943600" y="1905000"/>
            <a:ext cx="685800" cy="2547938"/>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#3</a:t>
            </a:r>
            <a:br>
              <a:rPr lang="en-US" sz="1400"/>
            </a:br>
            <a:r>
              <a:rPr lang="en-US" sz="1400"/>
              <a:t/>
            </a:r>
            <a:br>
              <a:rPr lang="en-US" sz="1400"/>
            </a:br>
            <a:endParaRPr lang="en-US" sz="1400"/>
          </a:p>
          <a:p>
            <a:pPr eaLnBrk="1" hangingPunct="1">
              <a:spcBef>
                <a:spcPct val="50000"/>
              </a:spcBef>
            </a:pPr>
            <a:r>
              <a:rPr lang="en-US" sz="1400"/>
              <a:t>#4</a:t>
            </a:r>
            <a:br>
              <a:rPr lang="en-US" sz="1400"/>
            </a:br>
            <a:r>
              <a:rPr lang="en-US" sz="1400"/>
              <a:t/>
            </a:r>
            <a:br>
              <a:rPr lang="en-US" sz="1400"/>
            </a:br>
            <a:endParaRPr lang="en-US" sz="1400"/>
          </a:p>
          <a:p>
            <a:pPr eaLnBrk="1" hangingPunct="1">
              <a:spcBef>
                <a:spcPct val="50000"/>
              </a:spcBef>
            </a:pPr>
            <a:r>
              <a:rPr lang="en-US" sz="1400"/>
              <a:t>#1</a:t>
            </a:r>
            <a:br>
              <a:rPr lang="en-US" sz="1400"/>
            </a:br>
            <a:r>
              <a:rPr lang="en-US" sz="1400"/>
              <a:t/>
            </a:r>
            <a:br>
              <a:rPr lang="en-US" sz="1400"/>
            </a:br>
            <a:endParaRPr lang="en-US" sz="1400"/>
          </a:p>
          <a:p>
            <a:pPr eaLnBrk="1" hangingPunct="1">
              <a:spcBef>
                <a:spcPct val="50000"/>
              </a:spcBef>
            </a:pPr>
            <a:r>
              <a:rPr lang="en-US" sz="1400"/>
              <a:t>#2</a:t>
            </a:r>
          </a:p>
        </p:txBody>
      </p:sp>
      <p:sp>
        <p:nvSpPr>
          <p:cNvPr id="36873" name="Text Box 10"/>
          <p:cNvSpPr txBox="1">
            <a:spLocks noChangeArrowheads="1"/>
          </p:cNvSpPr>
          <p:nvPr/>
        </p:nvSpPr>
        <p:spPr bwMode="auto">
          <a:xfrm>
            <a:off x="7239000" y="1828800"/>
            <a:ext cx="114300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X = pilar</a:t>
            </a:r>
            <a:br>
              <a:rPr lang="en-US" sz="1400"/>
            </a:br>
            <a:r>
              <a:rPr lang="en-US" sz="1400"/>
              <a:t>Y = ana</a:t>
            </a:r>
            <a:br>
              <a:rPr lang="en-US" sz="1400"/>
            </a:br>
            <a:r>
              <a:rPr lang="en-US" sz="1400"/>
              <a:t>Z = diego ;</a:t>
            </a:r>
          </a:p>
          <a:p>
            <a:pPr eaLnBrk="1" hangingPunct="1">
              <a:spcBef>
                <a:spcPct val="50000"/>
              </a:spcBef>
            </a:pPr>
            <a:r>
              <a:rPr lang="en-US" sz="1400"/>
              <a:t>X = pilar</a:t>
            </a:r>
            <a:br>
              <a:rPr lang="en-US" sz="1400"/>
            </a:br>
            <a:r>
              <a:rPr lang="en-US" sz="1400"/>
              <a:t>Y = ana</a:t>
            </a:r>
            <a:br>
              <a:rPr lang="en-US" sz="1400"/>
            </a:br>
            <a:r>
              <a:rPr lang="en-US" sz="1400"/>
              <a:t>Z = juan ;</a:t>
            </a:r>
          </a:p>
          <a:p>
            <a:pPr eaLnBrk="1" hangingPunct="1">
              <a:spcBef>
                <a:spcPct val="50000"/>
              </a:spcBef>
            </a:pPr>
            <a:r>
              <a:rPr lang="en-US" sz="1400"/>
              <a:t>X = dennis</a:t>
            </a:r>
            <a:br>
              <a:rPr lang="en-US" sz="1400"/>
            </a:br>
            <a:r>
              <a:rPr lang="en-US" sz="1400"/>
              <a:t>Y = michael</a:t>
            </a:r>
            <a:br>
              <a:rPr lang="en-US" sz="1400"/>
            </a:br>
            <a:r>
              <a:rPr lang="en-US" sz="1400"/>
              <a:t>Z = diego ;</a:t>
            </a:r>
          </a:p>
          <a:p>
            <a:pPr eaLnBrk="1" hangingPunct="1">
              <a:spcBef>
                <a:spcPct val="50000"/>
              </a:spcBef>
            </a:pPr>
            <a:r>
              <a:rPr lang="en-US" sz="1400"/>
              <a:t>X = dennis</a:t>
            </a:r>
            <a:br>
              <a:rPr lang="en-US" sz="1400"/>
            </a:br>
            <a:r>
              <a:rPr lang="en-US" sz="1400"/>
              <a:t>Y = michael</a:t>
            </a:r>
            <a:br>
              <a:rPr lang="en-US" sz="1400"/>
            </a:br>
            <a:r>
              <a:rPr lang="en-US" sz="1400"/>
              <a:t>Z = juan ;</a:t>
            </a:r>
          </a:p>
          <a:p>
            <a:pPr eaLnBrk="1" hangingPunct="1">
              <a:spcBef>
                <a:spcPct val="50000"/>
              </a:spcBef>
            </a:pPr>
            <a:r>
              <a:rPr lang="en-US" sz="1400"/>
              <a:t>no</a:t>
            </a:r>
          </a:p>
        </p:txBody>
      </p:sp>
      <p:sp>
        <p:nvSpPr>
          <p:cNvPr id="36874" name="Text Box 12"/>
          <p:cNvSpPr txBox="1">
            <a:spLocks noChangeArrowheads="1"/>
          </p:cNvSpPr>
          <p:nvPr/>
        </p:nvSpPr>
        <p:spPr bwMode="auto">
          <a:xfrm>
            <a:off x="3810000" y="5410200"/>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Two call stack entries, one for each goal.</a:t>
            </a:r>
          </a:p>
        </p:txBody>
      </p:sp>
      <p:sp>
        <p:nvSpPr>
          <p:cNvPr id="36875" name="Line 15"/>
          <p:cNvSpPr>
            <a:spLocks noChangeShapeType="1"/>
          </p:cNvSpPr>
          <p:nvPr/>
        </p:nvSpPr>
        <p:spPr bwMode="auto">
          <a:xfrm flipH="1" flipV="1">
            <a:off x="4572000" y="4572000"/>
            <a:ext cx="2286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6876" name="Line 16"/>
          <p:cNvSpPr>
            <a:spLocks noChangeShapeType="1"/>
          </p:cNvSpPr>
          <p:nvPr/>
        </p:nvSpPr>
        <p:spPr bwMode="auto">
          <a:xfrm flipV="1">
            <a:off x="5638800" y="4572000"/>
            <a:ext cx="3810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dirty="0" smtClean="0"/>
              <a:t>#3 Compound Queries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248478"/>
            <a:ext cx="8229600" cy="1143000"/>
          </a:xfrm>
        </p:spPr>
        <p:txBody>
          <a:bodyPr/>
          <a:lstStyle/>
          <a:p>
            <a:r>
              <a:rPr lang="en-US" smtClean="0"/>
              <a:t>Internal Flow of Control</a:t>
            </a:r>
            <a:endParaRPr lang="en-US"/>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495" y="2743200"/>
            <a:ext cx="346910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495800" y="1447800"/>
            <a:ext cx="4267200" cy="1477328"/>
          </a:xfrm>
          <a:prstGeom prst="rect">
            <a:avLst/>
          </a:prstGeom>
          <a:solidFill>
            <a:srgbClr val="CCFFCC"/>
          </a:solidFill>
          <a:effectLst>
            <a:outerShdw blurRad="50800" dist="114300" dir="2700000" algn="tl" rotWithShape="0">
              <a:prstClr val="black">
                <a:alpha val="40000"/>
              </a:prstClr>
            </a:outerShdw>
          </a:effectLst>
        </p:spPr>
        <p:txBody>
          <a:bodyPr wrap="square" rtlCol="0">
            <a:spAutoFit/>
          </a:bodyPr>
          <a:lstStyle/>
          <a:p>
            <a:r>
              <a:rPr lang="en-US" b="1" u="sng" smtClean="0"/>
              <a:t>call</a:t>
            </a:r>
            <a:r>
              <a:rPr lang="en-US" smtClean="0"/>
              <a:t> -- Look for first clause of a predicate that unifies with goal.</a:t>
            </a:r>
          </a:p>
          <a:p>
            <a:endParaRPr lang="en-US" smtClean="0"/>
          </a:p>
          <a:p>
            <a:r>
              <a:rPr lang="en-US" smtClean="0"/>
              <a:t>If found, bind variables and </a:t>
            </a:r>
            <a:r>
              <a:rPr lang="en-US" b="1" u="sng" smtClean="0"/>
              <a:t>exit</a:t>
            </a:r>
            <a:r>
              <a:rPr lang="en-US" smtClean="0"/>
              <a:t>, else </a:t>
            </a:r>
            <a:r>
              <a:rPr lang="en-US" b="1" u="sng" smtClean="0"/>
              <a:t>fail</a:t>
            </a:r>
            <a:r>
              <a:rPr lang="en-US" smtClean="0"/>
              <a:t>.</a:t>
            </a:r>
          </a:p>
        </p:txBody>
      </p:sp>
      <p:sp>
        <p:nvSpPr>
          <p:cNvPr id="6" name="TextBox 5"/>
          <p:cNvSpPr txBox="1"/>
          <p:nvPr/>
        </p:nvSpPr>
        <p:spPr>
          <a:xfrm>
            <a:off x="4532243" y="4114800"/>
            <a:ext cx="4267200" cy="1754326"/>
          </a:xfrm>
          <a:prstGeom prst="rect">
            <a:avLst/>
          </a:prstGeom>
          <a:solidFill>
            <a:srgbClr val="CCFFCC"/>
          </a:solidFill>
          <a:effectLst>
            <a:outerShdw blurRad="50800" dist="114300" dir="2700000" algn="tl" rotWithShape="0">
              <a:prstClr val="black">
                <a:alpha val="40000"/>
              </a:prstClr>
            </a:outerShdw>
          </a:effectLst>
        </p:spPr>
        <p:txBody>
          <a:bodyPr wrap="square" rtlCol="0">
            <a:spAutoFit/>
          </a:bodyPr>
          <a:lstStyle/>
          <a:p>
            <a:r>
              <a:rPr lang="en-US" b="1" u="sng" smtClean="0"/>
              <a:t>redo</a:t>
            </a:r>
            <a:r>
              <a:rPr lang="en-US" smtClean="0"/>
              <a:t> -- From last clause tried, unbind variables bound with this goal and look for next clause that unfies with goal.</a:t>
            </a:r>
          </a:p>
          <a:p>
            <a:endParaRPr lang="en-US" smtClean="0"/>
          </a:p>
          <a:p>
            <a:r>
              <a:rPr lang="en-US" smtClean="0"/>
              <a:t>If found, bind variables and </a:t>
            </a:r>
            <a:r>
              <a:rPr lang="en-US" b="1" u="sng" smtClean="0"/>
              <a:t>exit</a:t>
            </a:r>
            <a:r>
              <a:rPr lang="en-US" smtClean="0"/>
              <a:t>, else </a:t>
            </a:r>
            <a:r>
              <a:rPr lang="en-US" b="1" u="sng" smtClean="0"/>
              <a:t>fail</a:t>
            </a:r>
            <a:r>
              <a:rPr lang="en-US" smtClean="0"/>
              <a:t>.</a:t>
            </a:r>
          </a:p>
        </p:txBody>
      </p:sp>
      <p:sp>
        <p:nvSpPr>
          <p:cNvPr id="7" name="Bent-Up Arrow 6"/>
          <p:cNvSpPr/>
          <p:nvPr/>
        </p:nvSpPr>
        <p:spPr bwMode="auto">
          <a:xfrm rot="10800000">
            <a:off x="1719467" y="1905000"/>
            <a:ext cx="2547731" cy="1020128"/>
          </a:xfrm>
          <a:prstGeom prst="bentUpArrow">
            <a:avLst>
              <a:gd name="adj1" fmla="val 10613"/>
              <a:gd name="adj2" fmla="val 13349"/>
              <a:gd name="adj3" fmla="val 2500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8" name="Bent-Up Arrow 7"/>
          <p:cNvSpPr/>
          <p:nvPr/>
        </p:nvSpPr>
        <p:spPr bwMode="auto">
          <a:xfrm rot="10800000" flipV="1">
            <a:off x="2304047" y="4114800"/>
            <a:ext cx="2072482" cy="1092008"/>
          </a:xfrm>
          <a:prstGeom prst="bentUpArrow">
            <a:avLst>
              <a:gd name="adj1" fmla="val 8483"/>
              <a:gd name="adj2" fmla="val 13708"/>
              <a:gd name="adj3" fmla="val 30831"/>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7222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14"/>
          <p:cNvSpPr txBox="1">
            <a:spLocks noChangeArrowheads="1"/>
          </p:cNvSpPr>
          <p:nvPr/>
        </p:nvSpPr>
        <p:spPr bwMode="auto">
          <a:xfrm>
            <a:off x="2590800" y="685800"/>
            <a:ext cx="388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Built-In Predicates</a:t>
            </a:r>
          </a:p>
        </p:txBody>
      </p:sp>
      <p:sp>
        <p:nvSpPr>
          <p:cNvPr id="46084" name="Text Box 16"/>
          <p:cNvSpPr txBox="1">
            <a:spLocks noChangeArrowheads="1"/>
          </p:cNvSpPr>
          <p:nvPr/>
        </p:nvSpPr>
        <p:spPr bwMode="auto">
          <a:xfrm>
            <a:off x="2590800" y="2209800"/>
            <a:ext cx="3810000" cy="2438400"/>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Part of the Prolog system.</a:t>
            </a:r>
          </a:p>
          <a:p>
            <a:pPr algn="ctr" eaLnBrk="1" hangingPunct="1">
              <a:spcBef>
                <a:spcPct val="50000"/>
              </a:spcBef>
            </a:pPr>
            <a:r>
              <a:rPr lang="en-US"/>
              <a:t>Perform useful, sometimes extra-logical, functions.</a:t>
            </a:r>
          </a:p>
          <a:p>
            <a:pPr algn="ctr" eaLnBrk="1" hangingPunct="1">
              <a:spcBef>
                <a:spcPct val="50000"/>
              </a:spcBef>
            </a:pPr>
            <a:r>
              <a:rPr lang="en-US"/>
              <a:t>Need to understand:</a:t>
            </a:r>
          </a:p>
          <a:p>
            <a:pPr algn="ctr" eaLnBrk="1" hangingPunct="1">
              <a:spcBef>
                <a:spcPct val="50000"/>
              </a:spcBef>
            </a:pPr>
            <a:r>
              <a:rPr lang="en-US"/>
              <a:t>Function</a:t>
            </a:r>
            <a:br>
              <a:rPr lang="en-US"/>
            </a:br>
            <a:r>
              <a:rPr lang="en-US"/>
              <a:t>AND</a:t>
            </a:r>
            <a:br>
              <a:rPr lang="en-US"/>
            </a:br>
            <a:r>
              <a:rPr lang="en-US"/>
              <a:t>Backtracking Behavior.</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304800" y="2895600"/>
            <a:ext cx="3810000" cy="3676650"/>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write(X)</a:t>
            </a:r>
            <a:r>
              <a:rPr lang="en-US"/>
              <a:t> – writes a term.</a:t>
            </a:r>
          </a:p>
          <a:p>
            <a:pPr eaLnBrk="1" hangingPunct="1">
              <a:spcBef>
                <a:spcPct val="50000"/>
              </a:spcBef>
            </a:pPr>
            <a:r>
              <a:rPr lang="en-US" b="1"/>
              <a:t>writeq(X)</a:t>
            </a:r>
            <a:r>
              <a:rPr lang="en-US"/>
              <a:t> – writes a term, quoting atoms, strings that need it.</a:t>
            </a:r>
          </a:p>
          <a:p>
            <a:pPr eaLnBrk="1" hangingPunct="1">
              <a:spcBef>
                <a:spcPct val="50000"/>
              </a:spcBef>
            </a:pPr>
            <a:r>
              <a:rPr lang="en-US" b="1"/>
              <a:t>nl</a:t>
            </a:r>
            <a:r>
              <a:rPr lang="en-US"/>
              <a:t> – writes a new line.</a:t>
            </a:r>
          </a:p>
          <a:p>
            <a:pPr eaLnBrk="1" hangingPunct="1">
              <a:spcBef>
                <a:spcPct val="50000"/>
              </a:spcBef>
            </a:pPr>
            <a:r>
              <a:rPr lang="en-US" b="1"/>
              <a:t>tab(N)</a:t>
            </a:r>
            <a:r>
              <a:rPr lang="en-US"/>
              <a:t> – writes N spaces.</a:t>
            </a:r>
          </a:p>
          <a:p>
            <a:pPr eaLnBrk="1" hangingPunct="1">
              <a:spcBef>
                <a:spcPct val="50000"/>
              </a:spcBef>
            </a:pPr>
            <a:r>
              <a:rPr lang="en-US" b="1"/>
              <a:t>read(X)</a:t>
            </a:r>
            <a:r>
              <a:rPr lang="en-US"/>
              <a:t> – reads a term (end in period, quote upper case, etc.).</a:t>
            </a:r>
          </a:p>
          <a:p>
            <a:pPr eaLnBrk="1" hangingPunct="1">
              <a:spcBef>
                <a:spcPct val="50000"/>
              </a:spcBef>
            </a:pPr>
            <a:r>
              <a:rPr lang="en-US" b="1"/>
              <a:t>read_string(S)</a:t>
            </a:r>
            <a:r>
              <a:rPr lang="en-US"/>
              <a:t> – reads a line into a string.</a:t>
            </a:r>
          </a:p>
          <a:p>
            <a:pPr eaLnBrk="1" hangingPunct="1">
              <a:spcBef>
                <a:spcPct val="50000"/>
              </a:spcBef>
            </a:pPr>
            <a:endParaRPr lang="en-US"/>
          </a:p>
        </p:txBody>
      </p:sp>
      <p:sp>
        <p:nvSpPr>
          <p:cNvPr id="47108" name="Text Box 5"/>
          <p:cNvSpPr txBox="1">
            <a:spLocks noChangeArrowheads="1"/>
          </p:cNvSpPr>
          <p:nvPr/>
        </p:nvSpPr>
        <p:spPr bwMode="auto">
          <a:xfrm>
            <a:off x="4343400" y="1219200"/>
            <a:ext cx="4648200" cy="436086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write(hello).</a:t>
            </a:r>
            <a:br>
              <a:rPr lang="en-US"/>
            </a:br>
            <a:r>
              <a:rPr lang="en-US"/>
              <a:t>hello</a:t>
            </a:r>
          </a:p>
          <a:p>
            <a:pPr eaLnBrk="1" hangingPunct="1">
              <a:spcBef>
                <a:spcPct val="50000"/>
              </a:spcBef>
            </a:pPr>
            <a:r>
              <a:rPr lang="en-US"/>
              <a:t>?- write(‘Name?’), read(X), write(X).</a:t>
            </a:r>
            <a:br>
              <a:rPr lang="en-US"/>
            </a:br>
            <a:r>
              <a:rPr lang="en-US"/>
              <a:t>Name? Bond.</a:t>
            </a:r>
            <a:br>
              <a:rPr lang="en-US"/>
            </a:br>
            <a:r>
              <a:rPr lang="en-US"/>
              <a:t>H213</a:t>
            </a:r>
            <a:br>
              <a:rPr lang="en-US"/>
            </a:br>
            <a:r>
              <a:rPr lang="en-US"/>
              <a:t>X = H213</a:t>
            </a:r>
          </a:p>
          <a:p>
            <a:pPr eaLnBrk="1" hangingPunct="1">
              <a:spcBef>
                <a:spcPct val="50000"/>
              </a:spcBef>
            </a:pPr>
            <a:r>
              <a:rPr lang="en-US"/>
              <a:t>?- write(‘Name?’), read(X), write(X).</a:t>
            </a:r>
            <a:br>
              <a:rPr lang="en-US"/>
            </a:br>
            <a:r>
              <a:rPr lang="en-US"/>
              <a:t>Name? ‘Bond’.</a:t>
            </a:r>
            <a:br>
              <a:rPr lang="en-US"/>
            </a:br>
            <a:r>
              <a:rPr lang="en-US"/>
              <a:t>Bond</a:t>
            </a:r>
            <a:br>
              <a:rPr lang="en-US"/>
            </a:br>
            <a:r>
              <a:rPr lang="en-US"/>
              <a:t>X = ‘Bond’</a:t>
            </a:r>
          </a:p>
          <a:p>
            <a:pPr eaLnBrk="1" hangingPunct="1">
              <a:spcBef>
                <a:spcPct val="50000"/>
              </a:spcBef>
            </a:pPr>
            <a:r>
              <a:rPr lang="en-US"/>
              <a:t>?- write(‘Name?’), read_string(X), write(X).</a:t>
            </a:r>
            <a:br>
              <a:rPr lang="en-US"/>
            </a:br>
            <a:r>
              <a:rPr lang="en-US"/>
              <a:t>Name? Bond, James Bond</a:t>
            </a:r>
            <a:br>
              <a:rPr lang="en-US"/>
            </a:br>
            <a:r>
              <a:rPr lang="en-US"/>
              <a:t>Bond, James Bond</a:t>
            </a:r>
            <a:br>
              <a:rPr lang="en-US"/>
            </a:br>
            <a:r>
              <a:rPr lang="en-US"/>
              <a:t>X = `Bond, James Bond`</a:t>
            </a:r>
          </a:p>
        </p:txBody>
      </p:sp>
      <p:sp>
        <p:nvSpPr>
          <p:cNvPr id="47110" name="Text Box 7"/>
          <p:cNvSpPr txBox="1">
            <a:spLocks noChangeArrowheads="1"/>
          </p:cNvSpPr>
          <p:nvPr/>
        </p:nvSpPr>
        <p:spPr bwMode="auto">
          <a:xfrm>
            <a:off x="2895600" y="457200"/>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a:t>I/O Built-Ins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7"/>
          <p:cNvSpPr txBox="1">
            <a:spLocks noChangeArrowheads="1"/>
          </p:cNvSpPr>
          <p:nvPr/>
        </p:nvSpPr>
        <p:spPr bwMode="auto">
          <a:xfrm>
            <a:off x="5105400" y="2286000"/>
            <a:ext cx="25908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Procedural Languages</a:t>
            </a:r>
          </a:p>
          <a:p>
            <a:pPr eaLnBrk="1" hangingPunct="1">
              <a:spcBef>
                <a:spcPct val="50000"/>
              </a:spcBef>
            </a:pPr>
            <a:r>
              <a:rPr lang="en-US" sz="1400"/>
              <a:t>Naturally evolve from CPU and read/write memory.</a:t>
            </a:r>
          </a:p>
          <a:p>
            <a:pPr eaLnBrk="1" hangingPunct="1">
              <a:spcBef>
                <a:spcPct val="50000"/>
              </a:spcBef>
            </a:pPr>
            <a:r>
              <a:rPr lang="en-US" sz="1400"/>
              <a:t>C, C++, Java, Assembler, VB, Delphi, etc.</a:t>
            </a:r>
          </a:p>
        </p:txBody>
      </p:sp>
      <p:sp>
        <p:nvSpPr>
          <p:cNvPr id="6148" name="Text Box 8"/>
          <p:cNvSpPr txBox="1">
            <a:spLocks noChangeArrowheads="1"/>
          </p:cNvSpPr>
          <p:nvPr/>
        </p:nvSpPr>
        <p:spPr bwMode="auto">
          <a:xfrm>
            <a:off x="1752600" y="2286000"/>
            <a:ext cx="22098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Database Tools</a:t>
            </a:r>
          </a:p>
          <a:p>
            <a:pPr eaLnBrk="1" hangingPunct="1">
              <a:spcBef>
                <a:spcPct val="50000"/>
              </a:spcBef>
            </a:pPr>
            <a:r>
              <a:rPr lang="en-US" sz="1400"/>
              <a:t>Naturally evolve from read/write storage.</a:t>
            </a:r>
          </a:p>
          <a:p>
            <a:pPr eaLnBrk="1" hangingPunct="1">
              <a:spcBef>
                <a:spcPct val="50000"/>
              </a:spcBef>
            </a:pPr>
            <a:r>
              <a:rPr lang="en-US" sz="1400"/>
              <a:t>Access, MySQL, Oracle, etc.</a:t>
            </a:r>
          </a:p>
        </p:txBody>
      </p:sp>
      <p:grpSp>
        <p:nvGrpSpPr>
          <p:cNvPr id="6149" name="Group 14"/>
          <p:cNvGrpSpPr>
            <a:grpSpLocks/>
          </p:cNvGrpSpPr>
          <p:nvPr/>
        </p:nvGrpSpPr>
        <p:grpSpPr bwMode="auto">
          <a:xfrm>
            <a:off x="5029200" y="4114800"/>
            <a:ext cx="2514600" cy="990600"/>
            <a:chOff x="864" y="2688"/>
            <a:chExt cx="1584" cy="624"/>
          </a:xfrm>
        </p:grpSpPr>
        <p:sp>
          <p:nvSpPr>
            <p:cNvPr id="6163" name="Rectangle 10"/>
            <p:cNvSpPr>
              <a:spLocks noChangeArrowheads="1"/>
            </p:cNvSpPr>
            <p:nvPr/>
          </p:nvSpPr>
          <p:spPr bwMode="auto">
            <a:xfrm>
              <a:off x="864" y="2688"/>
              <a:ext cx="816" cy="624"/>
            </a:xfrm>
            <a:prstGeom prst="rect">
              <a:avLst/>
            </a:prstGeom>
            <a:solidFill>
              <a:schemeClr val="accent1"/>
            </a:solidFill>
            <a:ln w="9525">
              <a:solidFill>
                <a:schemeClr val="tx1"/>
              </a:solidFill>
              <a:miter lim="800000"/>
              <a:headEnd/>
              <a:tailEnd/>
            </a:ln>
          </p:spPr>
          <p:txBody>
            <a:bodyPr wrap="none" anchor="ctr"/>
            <a:lstStyle/>
            <a:p>
              <a:pPr algn="ctr"/>
              <a:r>
                <a:rPr lang="en-US"/>
                <a:t>Memory</a:t>
              </a:r>
            </a:p>
          </p:txBody>
        </p:sp>
        <p:sp>
          <p:nvSpPr>
            <p:cNvPr id="6164" name="Rectangle 11"/>
            <p:cNvSpPr>
              <a:spLocks noChangeArrowheads="1"/>
            </p:cNvSpPr>
            <p:nvPr/>
          </p:nvSpPr>
          <p:spPr bwMode="auto">
            <a:xfrm>
              <a:off x="1680" y="2688"/>
              <a:ext cx="768" cy="624"/>
            </a:xfrm>
            <a:prstGeom prst="rect">
              <a:avLst/>
            </a:prstGeom>
            <a:solidFill>
              <a:schemeClr val="accent1"/>
            </a:solidFill>
            <a:ln w="9525">
              <a:solidFill>
                <a:schemeClr val="tx1"/>
              </a:solidFill>
              <a:miter lim="800000"/>
              <a:headEnd/>
              <a:tailEnd/>
            </a:ln>
          </p:spPr>
          <p:txBody>
            <a:bodyPr wrap="none" anchor="ctr"/>
            <a:lstStyle/>
            <a:p>
              <a:pPr algn="ctr"/>
              <a:r>
                <a:rPr lang="en-US"/>
                <a:t>CPU</a:t>
              </a:r>
            </a:p>
          </p:txBody>
        </p:sp>
      </p:grpSp>
      <p:sp>
        <p:nvSpPr>
          <p:cNvPr id="6150" name="Text Box 12"/>
          <p:cNvSpPr txBox="1">
            <a:spLocks noChangeArrowheads="1"/>
          </p:cNvSpPr>
          <p:nvPr/>
        </p:nvSpPr>
        <p:spPr bwMode="auto">
          <a:xfrm>
            <a:off x="3581400" y="44196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Computer</a:t>
            </a:r>
          </a:p>
        </p:txBody>
      </p:sp>
      <p:sp>
        <p:nvSpPr>
          <p:cNvPr id="6151" name="AutoShape 13"/>
          <p:cNvSpPr>
            <a:spLocks noChangeArrowheads="1"/>
          </p:cNvSpPr>
          <p:nvPr/>
        </p:nvSpPr>
        <p:spPr bwMode="auto">
          <a:xfrm>
            <a:off x="2057400" y="4191000"/>
            <a:ext cx="1371600" cy="9906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a:t>Storage</a:t>
            </a:r>
          </a:p>
        </p:txBody>
      </p:sp>
      <p:sp>
        <p:nvSpPr>
          <p:cNvPr id="6152" name="Text Box 15"/>
          <p:cNvSpPr txBox="1">
            <a:spLocks noChangeArrowheads="1"/>
          </p:cNvSpPr>
          <p:nvPr/>
        </p:nvSpPr>
        <p:spPr bwMode="auto">
          <a:xfrm>
            <a:off x="565150" y="312738"/>
            <a:ext cx="7772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t>Software tools evolved from computer architecture</a:t>
            </a:r>
          </a:p>
        </p:txBody>
      </p:sp>
      <p:sp>
        <p:nvSpPr>
          <p:cNvPr id="6153" name="Line 16"/>
          <p:cNvSpPr>
            <a:spLocks noChangeShapeType="1"/>
          </p:cNvSpPr>
          <p:nvPr/>
        </p:nvSpPr>
        <p:spPr bwMode="auto">
          <a:xfrm flipH="1">
            <a:off x="3124200" y="1219200"/>
            <a:ext cx="465138"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4" name="Line 17"/>
          <p:cNvSpPr>
            <a:spLocks noChangeShapeType="1"/>
          </p:cNvSpPr>
          <p:nvPr/>
        </p:nvSpPr>
        <p:spPr bwMode="auto">
          <a:xfrm>
            <a:off x="5181600" y="12192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Text Box 18"/>
          <p:cNvSpPr txBox="1">
            <a:spLocks noChangeArrowheads="1"/>
          </p:cNvSpPr>
          <p:nvPr/>
        </p:nvSpPr>
        <p:spPr bwMode="auto">
          <a:xfrm>
            <a:off x="914400" y="1295400"/>
            <a:ext cx="226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Factual Knowledge</a:t>
            </a:r>
          </a:p>
        </p:txBody>
      </p:sp>
      <p:sp>
        <p:nvSpPr>
          <p:cNvPr id="6156" name="Text Box 19"/>
          <p:cNvSpPr txBox="1">
            <a:spLocks noChangeArrowheads="1"/>
          </p:cNvSpPr>
          <p:nvPr/>
        </p:nvSpPr>
        <p:spPr bwMode="auto">
          <a:xfrm>
            <a:off x="5867400" y="1295400"/>
            <a:ext cx="266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Procedural Knowledge</a:t>
            </a:r>
          </a:p>
        </p:txBody>
      </p:sp>
      <p:sp>
        <p:nvSpPr>
          <p:cNvPr id="6157" name="Text Box 12"/>
          <p:cNvSpPr txBox="1">
            <a:spLocks noChangeArrowheads="1"/>
          </p:cNvSpPr>
          <p:nvPr/>
        </p:nvSpPr>
        <p:spPr bwMode="auto">
          <a:xfrm>
            <a:off x="3048000" y="548640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Stores Data</a:t>
            </a:r>
          </a:p>
        </p:txBody>
      </p:sp>
      <p:sp>
        <p:nvSpPr>
          <p:cNvPr id="6158" name="Text Box 12"/>
          <p:cNvSpPr txBox="1">
            <a:spLocks noChangeArrowheads="1"/>
          </p:cNvSpPr>
          <p:nvPr/>
        </p:nvSpPr>
        <p:spPr bwMode="auto">
          <a:xfrm>
            <a:off x="5410200" y="5486400"/>
            <a:ext cx="237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Executes Procedures</a:t>
            </a:r>
          </a:p>
        </p:txBody>
      </p:sp>
      <p:cxnSp>
        <p:nvCxnSpPr>
          <p:cNvPr id="6159" name="Straight Arrow Connector 18"/>
          <p:cNvCxnSpPr>
            <a:cxnSpLocks noChangeShapeType="1"/>
            <a:stCxn id="6157" idx="0"/>
          </p:cNvCxnSpPr>
          <p:nvPr/>
        </p:nvCxnSpPr>
        <p:spPr bwMode="auto">
          <a:xfrm rot="16200000" flipV="1">
            <a:off x="3436938" y="5173662"/>
            <a:ext cx="304800" cy="3206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0" name="Straight Arrow Connector 20"/>
          <p:cNvCxnSpPr>
            <a:cxnSpLocks noChangeShapeType="1"/>
          </p:cNvCxnSpPr>
          <p:nvPr/>
        </p:nvCxnSpPr>
        <p:spPr bwMode="auto">
          <a:xfrm flipV="1">
            <a:off x="4038600" y="5029200"/>
            <a:ext cx="838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1" name="Straight Arrow Connector 22"/>
          <p:cNvCxnSpPr>
            <a:cxnSpLocks noChangeShapeType="1"/>
            <a:stCxn id="6158" idx="0"/>
          </p:cNvCxnSpPr>
          <p:nvPr/>
        </p:nvCxnSpPr>
        <p:spPr bwMode="auto">
          <a:xfrm rot="5400000" flipH="1" flipV="1">
            <a:off x="6500019" y="5280819"/>
            <a:ext cx="304800" cy="1063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2" name="TextBox 1"/>
          <p:cNvSpPr txBox="1">
            <a:spLocks noChangeArrowheads="1"/>
          </p:cNvSpPr>
          <p:nvPr/>
        </p:nvSpPr>
        <p:spPr bwMode="auto">
          <a:xfrm>
            <a:off x="3203575" y="749300"/>
            <a:ext cx="30448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t>Data     Processing</a:t>
            </a:r>
          </a:p>
          <a:p>
            <a:pPr eaLnBrk="1" hangingPunct="1"/>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I/O Predicate Flow of Control</a:t>
            </a:r>
            <a:endParaRPr lang="en-US"/>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4905" y="1676400"/>
            <a:ext cx="387015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1524000" y="4008783"/>
            <a:ext cx="5715000" cy="1569660"/>
          </a:xfrm>
          <a:prstGeom prst="rect">
            <a:avLst/>
          </a:prstGeom>
          <a:solidFill>
            <a:srgbClr val="CCFFCC"/>
          </a:solidFill>
          <a:ln>
            <a:noFill/>
          </a:ln>
          <a:effectLst>
            <a:outerShdw blurRad="50800" dist="1143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Do not change direction of execution.</a:t>
            </a:r>
          </a:p>
          <a:p>
            <a:pPr algn="ctr" eaLnBrk="1" hangingPunct="1">
              <a:spcBef>
                <a:spcPct val="50000"/>
              </a:spcBef>
            </a:pPr>
            <a:r>
              <a:rPr lang="en-US" sz="2400"/>
              <a:t>in CALL, do I/O, out EXIT.</a:t>
            </a:r>
          </a:p>
          <a:p>
            <a:pPr algn="ctr" eaLnBrk="1" hangingPunct="1">
              <a:spcBef>
                <a:spcPct val="50000"/>
              </a:spcBef>
            </a:pPr>
            <a:r>
              <a:rPr lang="en-US" sz="2400"/>
              <a:t>in </a:t>
            </a:r>
            <a:r>
              <a:rPr lang="en-US" sz="2400" smtClean="0"/>
              <a:t>REDO, </a:t>
            </a:r>
            <a:r>
              <a:rPr lang="en-US" sz="2400"/>
              <a:t>out FAIL.</a:t>
            </a:r>
          </a:p>
        </p:txBody>
      </p:sp>
    </p:spTree>
    <p:extLst>
      <p:ext uri="{BB962C8B-B14F-4D97-AF65-F5344CB8AC3E}">
        <p14:creationId xmlns:p14="http://schemas.microsoft.com/office/powerpoint/2010/main" val="3622304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4"/>
          <p:cNvSpPr txBox="1">
            <a:spLocks noChangeArrowheads="1"/>
          </p:cNvSpPr>
          <p:nvPr/>
        </p:nvSpPr>
        <p:spPr bwMode="auto">
          <a:xfrm>
            <a:off x="4419600" y="381000"/>
            <a:ext cx="1831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a:t>Control Built-Ins</a:t>
            </a:r>
          </a:p>
        </p:txBody>
      </p:sp>
      <p:sp>
        <p:nvSpPr>
          <p:cNvPr id="48132" name="Text Box 5"/>
          <p:cNvSpPr txBox="1">
            <a:spLocks noChangeArrowheads="1"/>
          </p:cNvSpPr>
          <p:nvPr/>
        </p:nvSpPr>
        <p:spPr bwMode="auto">
          <a:xfrm>
            <a:off x="304800" y="457200"/>
            <a:ext cx="4038600" cy="5461000"/>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fail</a:t>
            </a:r>
            <a:r>
              <a:rPr lang="en-US"/>
              <a:t> – reverses forward control flow,</a:t>
            </a:r>
            <a:br>
              <a:rPr lang="en-US"/>
            </a:br>
            <a:r>
              <a:rPr lang="en-US"/>
              <a:t>   in CALL out FAIL</a:t>
            </a:r>
            <a:br>
              <a:rPr lang="en-US"/>
            </a:br>
            <a:r>
              <a:rPr lang="en-US"/>
              <a:t>   (</a:t>
            </a:r>
            <a:r>
              <a:rPr lang="en-US" i="1"/>
              <a:t>no way past fail/0</a:t>
            </a:r>
            <a:r>
              <a:rPr lang="en-US"/>
              <a:t>)</a:t>
            </a:r>
          </a:p>
          <a:p>
            <a:pPr eaLnBrk="1" hangingPunct="1">
              <a:spcBef>
                <a:spcPct val="50000"/>
              </a:spcBef>
            </a:pPr>
            <a:r>
              <a:rPr lang="en-US" b="1"/>
              <a:t>repeat</a:t>
            </a:r>
            <a:r>
              <a:rPr lang="en-US"/>
              <a:t> – reverses backward control flow.</a:t>
            </a:r>
            <a:br>
              <a:rPr lang="en-US"/>
            </a:br>
            <a:r>
              <a:rPr lang="en-US"/>
              <a:t>   in CALL out EXIT</a:t>
            </a:r>
            <a:br>
              <a:rPr lang="en-US"/>
            </a:br>
            <a:r>
              <a:rPr lang="en-US"/>
              <a:t>   in REDO out EXIT</a:t>
            </a:r>
            <a:br>
              <a:rPr lang="en-US"/>
            </a:br>
            <a:r>
              <a:rPr lang="en-US"/>
              <a:t>   (</a:t>
            </a:r>
            <a:r>
              <a:rPr lang="en-US" i="1"/>
              <a:t>no way back after repeat/0</a:t>
            </a:r>
            <a:r>
              <a:rPr lang="en-US"/>
              <a:t>)</a:t>
            </a:r>
          </a:p>
          <a:p>
            <a:pPr eaLnBrk="1" hangingPunct="1">
              <a:spcBef>
                <a:spcPct val="50000"/>
              </a:spcBef>
            </a:pPr>
            <a:r>
              <a:rPr lang="en-US" b="1"/>
              <a:t>X, Y</a:t>
            </a:r>
            <a:r>
              <a:rPr lang="en-US"/>
              <a:t> (and) – succeeds if X and Y succeed, otherwise fails. REDO backtracks into Y, and then X.</a:t>
            </a:r>
          </a:p>
          <a:p>
            <a:pPr eaLnBrk="1" hangingPunct="1">
              <a:spcBef>
                <a:spcPct val="50000"/>
              </a:spcBef>
            </a:pPr>
            <a:r>
              <a:rPr lang="en-US" b="1"/>
              <a:t>X; Y</a:t>
            </a:r>
            <a:r>
              <a:rPr lang="en-US"/>
              <a:t> (or) – succeeds if X or Y succeed. REDO backtracks into X, and then Y.</a:t>
            </a:r>
          </a:p>
          <a:p>
            <a:pPr eaLnBrk="1" hangingPunct="1">
              <a:spcBef>
                <a:spcPct val="50000"/>
              </a:spcBef>
            </a:pPr>
            <a:r>
              <a:rPr lang="en-US" b="1"/>
              <a:t>call(X)</a:t>
            </a:r>
            <a:r>
              <a:rPr lang="en-US"/>
              <a:t> – treats X as a goal.</a:t>
            </a:r>
          </a:p>
          <a:p>
            <a:pPr eaLnBrk="1" hangingPunct="1">
              <a:spcBef>
                <a:spcPct val="50000"/>
              </a:spcBef>
            </a:pPr>
            <a:r>
              <a:rPr lang="en-US" b="1"/>
              <a:t>not(X)</a:t>
            </a:r>
            <a:r>
              <a:rPr lang="en-US"/>
              <a:t> – calls X and succeeds if X fails, otherwise fails. FAIL on REDO.</a:t>
            </a:r>
          </a:p>
        </p:txBody>
      </p:sp>
      <p:sp>
        <p:nvSpPr>
          <p:cNvPr id="48133" name="Text Box 6"/>
          <p:cNvSpPr txBox="1">
            <a:spLocks noChangeArrowheads="1"/>
          </p:cNvSpPr>
          <p:nvPr/>
        </p:nvSpPr>
        <p:spPr bwMode="auto">
          <a:xfrm>
            <a:off x="4495800" y="1676400"/>
            <a:ext cx="4419600" cy="43799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parent(X, diego), write(X), nl, fail.</a:t>
            </a:r>
            <a:br>
              <a:rPr lang="en-US" sz="1600"/>
            </a:br>
            <a:r>
              <a:rPr lang="en-US" sz="1600"/>
              <a:t>michael</a:t>
            </a:r>
            <a:br>
              <a:rPr lang="en-US" sz="1600"/>
            </a:br>
            <a:r>
              <a:rPr lang="en-US" sz="1600"/>
              <a:t>ana</a:t>
            </a:r>
            <a:br>
              <a:rPr lang="en-US" sz="1600"/>
            </a:br>
            <a:r>
              <a:rPr lang="en-US" sz="1600"/>
              <a:t>no</a:t>
            </a:r>
          </a:p>
          <a:p>
            <a:pPr eaLnBrk="1" hangingPunct="1">
              <a:spcBef>
                <a:spcPct val="50000"/>
              </a:spcBef>
            </a:pPr>
            <a:r>
              <a:rPr lang="en-US" sz="1600"/>
              <a:t>?- repeat, write(‘&gt; ’), read(quit).</a:t>
            </a:r>
            <a:br>
              <a:rPr lang="en-US" sz="1600"/>
            </a:br>
            <a:r>
              <a:rPr lang="en-US" sz="1600"/>
              <a:t>&gt; hi.</a:t>
            </a:r>
            <a:br>
              <a:rPr lang="en-US" sz="1600"/>
            </a:br>
            <a:r>
              <a:rPr lang="en-US" sz="1600"/>
              <a:t>&gt; quit.</a:t>
            </a:r>
            <a:br>
              <a:rPr lang="en-US" sz="1600"/>
            </a:br>
            <a:r>
              <a:rPr lang="en-US" sz="1600"/>
              <a:t>yes</a:t>
            </a:r>
          </a:p>
          <a:p>
            <a:pPr eaLnBrk="1" hangingPunct="1">
              <a:spcBef>
                <a:spcPct val="50000"/>
              </a:spcBef>
            </a:pPr>
            <a:r>
              <a:rPr lang="en-US" sz="1600"/>
              <a:t>?- (male(X) ; female(X)).</a:t>
            </a:r>
            <a:br>
              <a:rPr lang="en-US" sz="1600"/>
            </a:br>
            <a:r>
              <a:rPr lang="en-US" sz="1600"/>
              <a:t>X = michael ;</a:t>
            </a:r>
            <a:br>
              <a:rPr lang="en-US" sz="1600"/>
            </a:br>
            <a:r>
              <a:rPr lang="en-US" sz="1600"/>
              <a:t>X = diego ;</a:t>
            </a:r>
            <a:br>
              <a:rPr lang="en-US" sz="1600"/>
            </a:br>
            <a:r>
              <a:rPr lang="en-US" sz="1600"/>
              <a:t>X = ana ;</a:t>
            </a:r>
            <a:br>
              <a:rPr lang="en-US" sz="1600"/>
            </a:br>
            <a:r>
              <a:rPr lang="en-US" sz="1600"/>
              <a:t>X = pilar ;</a:t>
            </a:r>
            <a:br>
              <a:rPr lang="en-US" sz="1600"/>
            </a:br>
            <a:r>
              <a:rPr lang="en-US" sz="1600"/>
              <a:t>no</a:t>
            </a:r>
          </a:p>
          <a:p>
            <a:pPr eaLnBrk="1" hangingPunct="1">
              <a:spcBef>
                <a:spcPct val="50000"/>
              </a:spcBef>
            </a:pPr>
            <a:r>
              <a:rPr lang="en-US" sz="1600"/>
              <a:t>?- not(parent(pilar,diego)).</a:t>
            </a:r>
            <a:br>
              <a:rPr lang="en-US" sz="1600"/>
            </a:br>
            <a:r>
              <a:rPr lang="en-US" sz="1600"/>
              <a:t>yes</a:t>
            </a:r>
          </a:p>
        </p:txBody>
      </p:sp>
      <p:sp>
        <p:nvSpPr>
          <p:cNvPr id="48134" name="Text Box 7"/>
          <p:cNvSpPr txBox="1">
            <a:spLocks noChangeArrowheads="1"/>
          </p:cNvSpPr>
          <p:nvPr/>
        </p:nvSpPr>
        <p:spPr bwMode="auto">
          <a:xfrm>
            <a:off x="6248400" y="152400"/>
            <a:ext cx="2743200" cy="13779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parent(michael, diego).</a:t>
            </a:r>
            <a:br>
              <a:rPr lang="en-US" sz="1400"/>
            </a:br>
            <a:r>
              <a:rPr lang="en-US" sz="1400"/>
              <a:t>parent(ana, diego).</a:t>
            </a:r>
            <a:br>
              <a:rPr lang="en-US" sz="1400"/>
            </a:br>
            <a:r>
              <a:rPr lang="en-US" sz="1400"/>
              <a:t>parent(pilar, ana).</a:t>
            </a:r>
          </a:p>
          <a:p>
            <a:pPr eaLnBrk="1" hangingPunct="1">
              <a:spcBef>
                <a:spcPct val="50000"/>
              </a:spcBef>
            </a:pPr>
            <a:r>
              <a:rPr lang="en-US" sz="1400"/>
              <a:t>male(michael). male(diego).</a:t>
            </a:r>
          </a:p>
          <a:p>
            <a:pPr eaLnBrk="1" hangingPunct="1">
              <a:spcBef>
                <a:spcPct val="50000"/>
              </a:spcBef>
            </a:pPr>
            <a:r>
              <a:rPr lang="en-US" sz="1400"/>
              <a:t>female(ana). female(pilar).</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Flow of Control Predicates</a:t>
            </a:r>
            <a:endParaRPr lang="en-US"/>
          </a:p>
        </p:txBody>
      </p:sp>
      <p:pic>
        <p:nvPicPr>
          <p:cNvPr id="4"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4404" y="1828800"/>
            <a:ext cx="3464721" cy="136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2369654" cy="136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14400" y="3886200"/>
            <a:ext cx="2819400" cy="1569660"/>
          </a:xfrm>
          <a:prstGeom prst="rect">
            <a:avLst/>
          </a:prstGeom>
          <a:solidFill>
            <a:srgbClr val="CCFFCC"/>
          </a:solidFill>
          <a:effectLst>
            <a:outerShdw blurRad="50800" dist="114300" dir="2700000" algn="tl" rotWithShape="0">
              <a:prstClr val="black">
                <a:alpha val="40000"/>
              </a:prstClr>
            </a:outerShdw>
          </a:effectLst>
        </p:spPr>
        <p:txBody>
          <a:bodyPr wrap="square" rtlCol="0">
            <a:spAutoFit/>
          </a:bodyPr>
          <a:lstStyle/>
          <a:p>
            <a:r>
              <a:rPr lang="en-US" sz="2400" b="1" u="sng" smtClean="0"/>
              <a:t>fail</a:t>
            </a:r>
            <a:r>
              <a:rPr lang="en-US" sz="2400" smtClean="0"/>
              <a:t> -- always fails, reverses flow of control from right to left, to left to right.</a:t>
            </a:r>
            <a:endParaRPr lang="en-US" sz="2400"/>
          </a:p>
        </p:txBody>
      </p:sp>
      <p:sp>
        <p:nvSpPr>
          <p:cNvPr id="7" name="TextBox 6"/>
          <p:cNvSpPr txBox="1"/>
          <p:nvPr/>
        </p:nvSpPr>
        <p:spPr>
          <a:xfrm>
            <a:off x="4720673" y="3882887"/>
            <a:ext cx="3505200" cy="1569660"/>
          </a:xfrm>
          <a:prstGeom prst="rect">
            <a:avLst/>
          </a:prstGeom>
          <a:solidFill>
            <a:srgbClr val="CCFFCC"/>
          </a:solidFill>
          <a:effectLst>
            <a:outerShdw blurRad="50800" dist="114300" dir="2700000" algn="tl" rotWithShape="0">
              <a:prstClr val="black">
                <a:alpha val="40000"/>
              </a:prstClr>
            </a:outerShdw>
          </a:effectLst>
        </p:spPr>
        <p:txBody>
          <a:bodyPr wrap="square" rtlCol="0">
            <a:spAutoFit/>
          </a:bodyPr>
          <a:lstStyle/>
          <a:p>
            <a:r>
              <a:rPr lang="en-US" sz="2400" b="1" u="sng" smtClean="0"/>
              <a:t>repeat</a:t>
            </a:r>
            <a:r>
              <a:rPr lang="en-US" sz="2400" smtClean="0"/>
              <a:t> -- always succeeds, reverses flow of control from left to right, to right to left.</a:t>
            </a:r>
            <a:endParaRPr lang="en-US" sz="2400"/>
          </a:p>
        </p:txBody>
      </p:sp>
    </p:spTree>
    <p:extLst>
      <p:ext uri="{BB962C8B-B14F-4D97-AF65-F5344CB8AC3E}">
        <p14:creationId xmlns:p14="http://schemas.microsoft.com/office/powerpoint/2010/main" val="3122270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I/O</a:t>
            </a:r>
            <a:endParaRPr lang="en-US"/>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099" y="1676400"/>
            <a:ext cx="511561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5928829" y="2735014"/>
            <a:ext cx="2971800" cy="138499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parent(michael, diego).</a:t>
            </a:r>
            <a:br>
              <a:rPr lang="en-US" sz="1400"/>
            </a:br>
            <a:r>
              <a:rPr lang="en-US" sz="1400"/>
              <a:t>parent(ana, diego).</a:t>
            </a:r>
            <a:br>
              <a:rPr lang="en-US" sz="1400"/>
            </a:br>
            <a:r>
              <a:rPr lang="en-US" sz="1400"/>
              <a:t>parent(pilar, ana).</a:t>
            </a:r>
          </a:p>
          <a:p>
            <a:pPr eaLnBrk="1" hangingPunct="1">
              <a:spcBef>
                <a:spcPct val="50000"/>
              </a:spcBef>
            </a:pPr>
            <a:r>
              <a:rPr lang="en-US" sz="1400"/>
              <a:t>male(michael). male(diego).</a:t>
            </a:r>
          </a:p>
          <a:p>
            <a:pPr eaLnBrk="1" hangingPunct="1">
              <a:spcBef>
                <a:spcPct val="50000"/>
              </a:spcBef>
            </a:pPr>
            <a:r>
              <a:rPr lang="en-US" sz="1400"/>
              <a:t>female(ana). female(pilar).</a:t>
            </a:r>
          </a:p>
        </p:txBody>
      </p:sp>
      <p:sp>
        <p:nvSpPr>
          <p:cNvPr id="7" name="Text Box 6"/>
          <p:cNvSpPr txBox="1">
            <a:spLocks noChangeArrowheads="1"/>
          </p:cNvSpPr>
          <p:nvPr/>
        </p:nvSpPr>
        <p:spPr bwMode="auto">
          <a:xfrm>
            <a:off x="767107" y="3581400"/>
            <a:ext cx="4419600" cy="107721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parent(X, diego), write(X), nl, fail.</a:t>
            </a:r>
            <a:br>
              <a:rPr lang="en-US" sz="1600"/>
            </a:br>
            <a:r>
              <a:rPr lang="en-US" sz="1600"/>
              <a:t>michael</a:t>
            </a:r>
            <a:br>
              <a:rPr lang="en-US" sz="1600"/>
            </a:br>
            <a:r>
              <a:rPr lang="en-US" sz="1600"/>
              <a:t>ana</a:t>
            </a:r>
            <a:br>
              <a:rPr lang="en-US" sz="1600"/>
            </a:br>
            <a:r>
              <a:rPr lang="en-US" sz="1600" smtClean="0"/>
              <a:t>no</a:t>
            </a:r>
            <a:endParaRPr lang="en-US" sz="1600"/>
          </a:p>
        </p:txBody>
      </p:sp>
    </p:spTree>
    <p:extLst>
      <p:ext uri="{BB962C8B-B14F-4D97-AF65-F5344CB8AC3E}">
        <p14:creationId xmlns:p14="http://schemas.microsoft.com/office/powerpoint/2010/main" val="3204537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Nested Query Reports</a:t>
            </a:r>
            <a:endParaRPr lang="en-US"/>
          </a:p>
        </p:txBody>
      </p:sp>
      <p:sp>
        <p:nvSpPr>
          <p:cNvPr id="4" name="Text Box 6"/>
          <p:cNvSpPr txBox="1">
            <a:spLocks noChangeArrowheads="1"/>
          </p:cNvSpPr>
          <p:nvPr/>
        </p:nvSpPr>
        <p:spPr bwMode="auto">
          <a:xfrm>
            <a:off x="4495800" y="1676400"/>
            <a:ext cx="4419600" cy="272382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a:t>
            </a:r>
            <a:r>
              <a:rPr lang="en-US" smtClean="0"/>
              <a:t>male(M), write(M), nl, parent(P, M), tab(2), write(P), nl, fail.</a:t>
            </a:r>
          </a:p>
          <a:p>
            <a:pPr eaLnBrk="1" hangingPunct="1">
              <a:spcBef>
                <a:spcPct val="50000"/>
              </a:spcBef>
            </a:pPr>
            <a:r>
              <a:rPr lang="en-US" smtClean="0"/>
              <a:t>michael</a:t>
            </a:r>
            <a:br>
              <a:rPr lang="en-US" smtClean="0"/>
            </a:br>
            <a:r>
              <a:rPr lang="en-US" smtClean="0"/>
              <a:t>  dennis</a:t>
            </a:r>
            <a:br>
              <a:rPr lang="en-US" smtClean="0"/>
            </a:br>
            <a:r>
              <a:rPr lang="en-US" smtClean="0"/>
              <a:t>  cherry</a:t>
            </a:r>
            <a:br>
              <a:rPr lang="en-US" smtClean="0"/>
            </a:br>
            <a:r>
              <a:rPr lang="en-US" smtClean="0"/>
              <a:t>diego</a:t>
            </a:r>
            <a:br>
              <a:rPr lang="en-US" smtClean="0"/>
            </a:br>
            <a:r>
              <a:rPr lang="en-US" smtClean="0"/>
              <a:t>  michael</a:t>
            </a:r>
            <a:br>
              <a:rPr lang="en-US" smtClean="0"/>
            </a:br>
            <a:r>
              <a:rPr lang="en-US" smtClean="0"/>
              <a:t>  ana</a:t>
            </a:r>
            <a:br>
              <a:rPr lang="en-US" smtClean="0"/>
            </a:br>
            <a:r>
              <a:rPr lang="en-US" smtClean="0"/>
              <a:t>no</a:t>
            </a:r>
            <a:endParaRPr lang="en-US"/>
          </a:p>
        </p:txBody>
      </p:sp>
      <p:sp>
        <p:nvSpPr>
          <p:cNvPr id="5" name="Text Box 7"/>
          <p:cNvSpPr txBox="1">
            <a:spLocks noChangeArrowheads="1"/>
          </p:cNvSpPr>
          <p:nvPr/>
        </p:nvSpPr>
        <p:spPr bwMode="auto">
          <a:xfrm>
            <a:off x="381000" y="1676400"/>
            <a:ext cx="2971800" cy="258532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parent(michael, diego).</a:t>
            </a:r>
            <a:br>
              <a:rPr lang="en-US"/>
            </a:br>
            <a:r>
              <a:rPr lang="en-US"/>
              <a:t>parent(ana, diego).</a:t>
            </a:r>
            <a:br>
              <a:rPr lang="en-US"/>
            </a:br>
            <a:r>
              <a:rPr lang="en-US" smtClean="0"/>
              <a:t>parent(dennis, michael).</a:t>
            </a:r>
            <a:br>
              <a:rPr lang="en-US" smtClean="0"/>
            </a:br>
            <a:r>
              <a:rPr lang="en-US" smtClean="0"/>
              <a:t>parent(cherry, michael).</a:t>
            </a:r>
            <a:endParaRPr lang="en-US"/>
          </a:p>
          <a:p>
            <a:pPr eaLnBrk="1" hangingPunct="1">
              <a:spcBef>
                <a:spcPct val="50000"/>
              </a:spcBef>
            </a:pPr>
            <a:r>
              <a:rPr lang="en-US"/>
              <a:t>male(michael</a:t>
            </a:r>
            <a:r>
              <a:rPr lang="en-US" smtClean="0"/>
              <a:t>).</a:t>
            </a:r>
            <a:br>
              <a:rPr lang="en-US" smtClean="0"/>
            </a:br>
            <a:r>
              <a:rPr lang="en-US" smtClean="0"/>
              <a:t>male(diego</a:t>
            </a:r>
            <a:r>
              <a:rPr lang="en-US"/>
              <a:t>).</a:t>
            </a:r>
          </a:p>
          <a:p>
            <a:pPr eaLnBrk="1" hangingPunct="1">
              <a:spcBef>
                <a:spcPct val="50000"/>
              </a:spcBef>
            </a:pPr>
            <a:r>
              <a:rPr lang="en-US"/>
              <a:t>female(ana</a:t>
            </a:r>
            <a:r>
              <a:rPr lang="en-US" smtClean="0"/>
              <a:t>).</a:t>
            </a:r>
            <a:br>
              <a:rPr lang="en-US" smtClean="0"/>
            </a:br>
            <a:r>
              <a:rPr lang="en-US" smtClean="0"/>
              <a:t>female(pilar</a:t>
            </a:r>
            <a:r>
              <a:rPr lang="en-US"/>
              <a:t>).</a:t>
            </a:r>
          </a:p>
        </p:txBody>
      </p:sp>
      <p:sp>
        <p:nvSpPr>
          <p:cNvPr id="6" name="TextBox 5"/>
          <p:cNvSpPr txBox="1"/>
          <p:nvPr/>
        </p:nvSpPr>
        <p:spPr>
          <a:xfrm>
            <a:off x="762000" y="4800600"/>
            <a:ext cx="2667000" cy="830997"/>
          </a:xfrm>
          <a:prstGeom prst="rect">
            <a:avLst/>
          </a:prstGeom>
          <a:noFill/>
        </p:spPr>
        <p:txBody>
          <a:bodyPr wrap="square" rtlCol="0">
            <a:spAutoFit/>
          </a:bodyPr>
          <a:lstStyle/>
          <a:p>
            <a:pPr algn="ctr"/>
            <a:r>
              <a:rPr lang="en-US" sz="2400" smtClean="0"/>
              <a:t>For each male,</a:t>
            </a:r>
          </a:p>
          <a:p>
            <a:pPr algn="ctr"/>
            <a:r>
              <a:rPr lang="en-US" sz="2400" smtClean="0"/>
              <a:t>find the parents</a:t>
            </a:r>
            <a:endParaRPr lang="en-US" sz="2400"/>
          </a:p>
        </p:txBody>
      </p:sp>
    </p:spTree>
    <p:extLst>
      <p:ext uri="{BB962C8B-B14F-4D97-AF65-F5344CB8AC3E}">
        <p14:creationId xmlns:p14="http://schemas.microsoft.com/office/powerpoint/2010/main" val="733350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dirty="0" smtClean="0"/>
              <a:t>#</a:t>
            </a:r>
            <a:r>
              <a:rPr lang="en-US" smtClean="0"/>
              <a:t>4 Backtracking Reporting </a:t>
            </a:r>
            <a:r>
              <a:rPr lang="en-US" dirty="0" smtClean="0"/>
              <a:t>Loops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457200"/>
            <a:ext cx="3657600" cy="1706562"/>
          </a:xfrm>
        </p:spPr>
        <p:txBody>
          <a:bodyPr/>
          <a:lstStyle/>
          <a:p>
            <a:r>
              <a:rPr lang="en-US" smtClean="0"/>
              <a:t>A rule is a stored query</a:t>
            </a:r>
            <a:endParaRPr lang="en-US"/>
          </a:p>
        </p:txBody>
      </p:sp>
      <p:sp>
        <p:nvSpPr>
          <p:cNvPr id="4" name="TextBox 3"/>
          <p:cNvSpPr txBox="1"/>
          <p:nvPr/>
        </p:nvSpPr>
        <p:spPr>
          <a:xfrm>
            <a:off x="381000" y="685800"/>
            <a:ext cx="4648200" cy="1508105"/>
          </a:xfrm>
          <a:prstGeom prst="rect">
            <a:avLst/>
          </a:prstGeom>
          <a:noFill/>
        </p:spPr>
        <p:txBody>
          <a:bodyPr wrap="square" rtlCol="0">
            <a:spAutoFit/>
          </a:bodyPr>
          <a:lstStyle/>
          <a:p>
            <a:pPr algn="ctr"/>
            <a:r>
              <a:rPr lang="en-US" sz="2400" b="1" smtClean="0"/>
              <a:t>head </a:t>
            </a:r>
            <a:r>
              <a:rPr lang="en-US" sz="2400" b="1"/>
              <a:t>:- </a:t>
            </a:r>
            <a:r>
              <a:rPr lang="en-US" sz="2400" b="1" smtClean="0"/>
              <a:t>body.</a:t>
            </a:r>
          </a:p>
          <a:p>
            <a:endParaRPr lang="en-US" sz="1400" i="1"/>
          </a:p>
          <a:p>
            <a:r>
              <a:rPr lang="en-US" b="1" i="1" smtClean="0"/>
              <a:t>head</a:t>
            </a:r>
            <a:r>
              <a:rPr lang="en-US" smtClean="0"/>
              <a:t> </a:t>
            </a:r>
            <a:r>
              <a:rPr lang="en-US"/>
              <a:t>- functor and args, just like a fact</a:t>
            </a:r>
            <a:r>
              <a:rPr lang="en-US" smtClean="0"/>
              <a:t>.</a:t>
            </a:r>
          </a:p>
          <a:p>
            <a:r>
              <a:rPr lang="en-US" b="1" i="1" smtClean="0"/>
              <a:t>:-        </a:t>
            </a:r>
            <a:r>
              <a:rPr lang="en-US" smtClean="0"/>
              <a:t> </a:t>
            </a:r>
            <a:r>
              <a:rPr lang="en-US"/>
              <a:t>the 'neck' symbol, often read as 'if</a:t>
            </a:r>
            <a:r>
              <a:rPr lang="en-US" smtClean="0"/>
              <a:t>'</a:t>
            </a:r>
          </a:p>
          <a:p>
            <a:r>
              <a:rPr lang="en-US" b="1" i="1" smtClean="0"/>
              <a:t>body</a:t>
            </a:r>
            <a:r>
              <a:rPr lang="en-US" smtClean="0"/>
              <a:t> </a:t>
            </a:r>
            <a:r>
              <a:rPr lang="en-US"/>
              <a:t>- one or more goals, just like a query</a:t>
            </a:r>
            <a:r>
              <a:rPr lang="en-US" smtClean="0"/>
              <a:t>.</a:t>
            </a:r>
          </a:p>
        </p:txBody>
      </p:sp>
      <p:sp>
        <p:nvSpPr>
          <p:cNvPr id="5" name="TextBox 4"/>
          <p:cNvSpPr txBox="1"/>
          <p:nvPr/>
        </p:nvSpPr>
        <p:spPr>
          <a:xfrm>
            <a:off x="506896" y="2743200"/>
            <a:ext cx="8001000" cy="3139321"/>
          </a:xfrm>
          <a:prstGeom prst="rect">
            <a:avLst/>
          </a:prstGeom>
          <a:noFill/>
        </p:spPr>
        <p:txBody>
          <a:bodyPr wrap="square" rtlCol="0">
            <a:spAutoFit/>
          </a:bodyPr>
          <a:lstStyle/>
          <a:p>
            <a:r>
              <a:rPr lang="en-US" smtClean="0"/>
              <a:t>This </a:t>
            </a:r>
            <a:r>
              <a:rPr lang="en-US"/>
              <a:t>query finds connecting flights between FROM and TO:</a:t>
            </a:r>
          </a:p>
          <a:p>
            <a:r>
              <a:rPr lang="en-US" b="1"/>
              <a:t>?- flight(FROM, VIA, _, FL1, _), flight(VIA, TO, _, FL2, _), </a:t>
            </a:r>
            <a:r>
              <a:rPr lang="en-US" b="1" smtClean="0"/>
              <a:t>FROM \= </a:t>
            </a:r>
            <a:r>
              <a:rPr lang="en-US" b="1"/>
              <a:t>TO</a:t>
            </a:r>
            <a:r>
              <a:rPr lang="en-US" b="1" smtClean="0"/>
              <a:t>.</a:t>
            </a:r>
          </a:p>
          <a:p>
            <a:endParaRPr lang="en-US"/>
          </a:p>
          <a:p>
            <a:r>
              <a:rPr lang="en-US" smtClean="0"/>
              <a:t>It could be made into a rule:</a:t>
            </a:r>
            <a:endParaRPr lang="en-US"/>
          </a:p>
          <a:p>
            <a:r>
              <a:rPr lang="en-US" b="1"/>
              <a:t>connection(FROM, TO, VIA, FL1, FL2) </a:t>
            </a:r>
            <a:r>
              <a:rPr lang="en-US" b="1" smtClean="0"/>
              <a:t>:-</a:t>
            </a:r>
          </a:p>
          <a:p>
            <a:r>
              <a:rPr lang="en-US" b="1"/>
              <a:t> </a:t>
            </a:r>
            <a:r>
              <a:rPr lang="en-US" b="1" smtClean="0"/>
              <a:t>  flight(FROM</a:t>
            </a:r>
            <a:r>
              <a:rPr lang="en-US" b="1"/>
              <a:t>, VIA, _, FL1, </a:t>
            </a:r>
            <a:r>
              <a:rPr lang="en-US" b="1" smtClean="0"/>
              <a:t>_),</a:t>
            </a:r>
          </a:p>
          <a:p>
            <a:r>
              <a:rPr lang="en-US" b="1"/>
              <a:t> </a:t>
            </a:r>
            <a:r>
              <a:rPr lang="en-US" b="1" smtClean="0"/>
              <a:t>  flight(VIA</a:t>
            </a:r>
            <a:r>
              <a:rPr lang="en-US" b="1"/>
              <a:t>, TO, _, FL2, </a:t>
            </a:r>
            <a:r>
              <a:rPr lang="en-US" b="1" smtClean="0"/>
              <a:t>_),</a:t>
            </a:r>
          </a:p>
          <a:p>
            <a:r>
              <a:rPr lang="en-US" b="1"/>
              <a:t> </a:t>
            </a:r>
            <a:r>
              <a:rPr lang="en-US" b="1" smtClean="0"/>
              <a:t>  FROM \= TO.</a:t>
            </a:r>
          </a:p>
          <a:p>
            <a:endParaRPr lang="en-US"/>
          </a:p>
          <a:p>
            <a:r>
              <a:rPr lang="en-US" smtClean="0"/>
              <a:t>Then </a:t>
            </a:r>
            <a:r>
              <a:rPr lang="en-US"/>
              <a:t>this query would do the same thing</a:t>
            </a:r>
            <a:r>
              <a:rPr lang="en-US" smtClean="0"/>
              <a:t>:</a:t>
            </a:r>
            <a:endParaRPr lang="en-US"/>
          </a:p>
          <a:p>
            <a:r>
              <a:rPr lang="en-US" b="1"/>
              <a:t>?- connection(FROM, TO, VIA, FL1, FL2).</a:t>
            </a:r>
          </a:p>
        </p:txBody>
      </p:sp>
    </p:spTree>
    <p:extLst>
      <p:ext uri="{BB962C8B-B14F-4D97-AF65-F5344CB8AC3E}">
        <p14:creationId xmlns:p14="http://schemas.microsoft.com/office/powerpoint/2010/main" val="1638469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Rules queried just like facts</a:t>
            </a:r>
            <a:endParaRPr lang="en-US"/>
          </a:p>
        </p:txBody>
      </p:sp>
      <p:sp>
        <p:nvSpPr>
          <p:cNvPr id="5" name="Content Placeholder 4"/>
          <p:cNvSpPr>
            <a:spLocks noGrp="1"/>
          </p:cNvSpPr>
          <p:nvPr>
            <p:ph idx="1"/>
          </p:nvPr>
        </p:nvSpPr>
        <p:spPr>
          <a:xfrm>
            <a:off x="1295400" y="1447800"/>
            <a:ext cx="6324600" cy="4495800"/>
          </a:xfrm>
        </p:spPr>
        <p:txBody>
          <a:bodyPr/>
          <a:lstStyle/>
          <a:p>
            <a:pPr marL="0" indent="0" algn="ctr">
              <a:buNone/>
            </a:pPr>
            <a:r>
              <a:rPr lang="en-US" sz="2400" smtClean="0"/>
              <a:t>From </a:t>
            </a:r>
            <a:r>
              <a:rPr lang="en-US" sz="2400"/>
              <a:t>the user's perspective, there is no difference</a:t>
            </a:r>
            <a:r>
              <a:rPr lang="en-US" sz="2400" smtClean="0"/>
              <a:t>.</a:t>
            </a:r>
          </a:p>
          <a:p>
            <a:pPr marL="0" indent="0">
              <a:buNone/>
            </a:pPr>
            <a:endParaRPr lang="en-US" sz="2400"/>
          </a:p>
          <a:p>
            <a:pPr marL="0" indent="0">
              <a:buNone/>
            </a:pPr>
            <a:r>
              <a:rPr lang="en-US" sz="2400"/>
              <a:t>?- connection(cvg, lax, X, F1, F2</a:t>
            </a:r>
            <a:r>
              <a:rPr lang="en-US" sz="2400" smtClean="0"/>
              <a:t>).</a:t>
            </a:r>
            <a:br>
              <a:rPr lang="en-US" sz="2400" smtClean="0"/>
            </a:br>
            <a:r>
              <a:rPr lang="en-US" sz="2400" smtClean="0"/>
              <a:t>X </a:t>
            </a:r>
            <a:r>
              <a:rPr lang="en-US" sz="2400"/>
              <a:t>= </a:t>
            </a:r>
            <a:r>
              <a:rPr lang="en-US" sz="2400" smtClean="0"/>
              <a:t>den</a:t>
            </a:r>
            <a:br>
              <a:rPr lang="en-US" sz="2400" smtClean="0"/>
            </a:br>
            <a:r>
              <a:rPr lang="en-US" sz="2400" smtClean="0"/>
              <a:t>F1 </a:t>
            </a:r>
            <a:r>
              <a:rPr lang="en-US" sz="2400"/>
              <a:t>= </a:t>
            </a:r>
            <a:r>
              <a:rPr lang="en-US" sz="2400" smtClean="0"/>
              <a:t>110</a:t>
            </a:r>
            <a:br>
              <a:rPr lang="en-US" sz="2400" smtClean="0"/>
            </a:br>
            <a:r>
              <a:rPr lang="en-US" sz="2400" smtClean="0"/>
              <a:t>F2 </a:t>
            </a:r>
            <a:r>
              <a:rPr lang="en-US" sz="2400"/>
              <a:t>= 108 </a:t>
            </a:r>
            <a:r>
              <a:rPr lang="en-US" sz="2400" smtClean="0"/>
              <a:t>;</a:t>
            </a:r>
            <a:br>
              <a:rPr lang="en-US" sz="2400" smtClean="0"/>
            </a:br>
            <a:r>
              <a:rPr lang="en-US" sz="2400" smtClean="0"/>
              <a:t>X </a:t>
            </a:r>
            <a:r>
              <a:rPr lang="en-US" sz="2400"/>
              <a:t>= </a:t>
            </a:r>
            <a:r>
              <a:rPr lang="en-US" sz="2400" smtClean="0"/>
              <a:t>bos</a:t>
            </a:r>
            <a:br>
              <a:rPr lang="en-US" sz="2400" smtClean="0"/>
            </a:br>
            <a:r>
              <a:rPr lang="en-US" sz="2400" smtClean="0"/>
              <a:t>F1 </a:t>
            </a:r>
            <a:r>
              <a:rPr lang="en-US" sz="2400"/>
              <a:t>= </a:t>
            </a:r>
            <a:r>
              <a:rPr lang="en-US" sz="2400" smtClean="0"/>
              <a:t>113</a:t>
            </a:r>
            <a:br>
              <a:rPr lang="en-US" sz="2400" smtClean="0"/>
            </a:br>
            <a:r>
              <a:rPr lang="en-US" sz="2400" smtClean="0"/>
              <a:t>F2 </a:t>
            </a:r>
            <a:r>
              <a:rPr lang="en-US" sz="2400"/>
              <a:t>= </a:t>
            </a:r>
            <a:r>
              <a:rPr lang="en-US" sz="2400" smtClean="0"/>
              <a:t>106 ;</a:t>
            </a:r>
          </a:p>
          <a:p>
            <a:pPr marL="0" indent="0">
              <a:buNone/>
            </a:pPr>
            <a:r>
              <a:rPr lang="en-US" sz="2400" smtClean="0"/>
              <a:t>...</a:t>
            </a:r>
          </a:p>
          <a:p>
            <a:pPr marL="0" indent="0">
              <a:buNone/>
            </a:pPr>
            <a:endParaRPr lang="en-US" sz="2400"/>
          </a:p>
          <a:p>
            <a:pPr marL="0" indent="0">
              <a:buNone/>
            </a:pPr>
            <a:endParaRPr lang="en-US" sz="1800"/>
          </a:p>
        </p:txBody>
      </p:sp>
    </p:spTree>
    <p:extLst>
      <p:ext uri="{BB962C8B-B14F-4D97-AF65-F5344CB8AC3E}">
        <p14:creationId xmlns:p14="http://schemas.microsoft.com/office/powerpoint/2010/main" val="2940876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2771" name="Text Box 4"/>
          <p:cNvSpPr txBox="1">
            <a:spLocks noChangeArrowheads="1"/>
          </p:cNvSpPr>
          <p:nvPr/>
        </p:nvSpPr>
        <p:spPr bwMode="auto">
          <a:xfrm>
            <a:off x="2438400" y="533400"/>
            <a:ext cx="4038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Logical Variable Scope</a:t>
            </a:r>
          </a:p>
        </p:txBody>
      </p:sp>
      <p:sp>
        <p:nvSpPr>
          <p:cNvPr id="32772" name="Text Box 5"/>
          <p:cNvSpPr txBox="1">
            <a:spLocks noChangeArrowheads="1"/>
          </p:cNvSpPr>
          <p:nvPr/>
        </p:nvSpPr>
        <p:spPr bwMode="auto">
          <a:xfrm>
            <a:off x="2819400" y="1905000"/>
            <a:ext cx="3352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A </a:t>
            </a:r>
            <a:r>
              <a:rPr lang="en-US" sz="2400" smtClean="0"/>
              <a:t>clause,</a:t>
            </a:r>
            <a:br>
              <a:rPr lang="en-US" sz="2400" smtClean="0"/>
            </a:br>
            <a:r>
              <a:rPr lang="en-US" sz="2400" smtClean="0"/>
              <a:t>or </a:t>
            </a:r>
            <a:br>
              <a:rPr lang="en-US" sz="2400" smtClean="0"/>
            </a:br>
            <a:r>
              <a:rPr lang="en-US" sz="2400" smtClean="0"/>
              <a:t>A </a:t>
            </a:r>
            <a:r>
              <a:rPr lang="en-US" sz="2400"/>
              <a:t>goal in the listener.</a:t>
            </a:r>
          </a:p>
        </p:txBody>
      </p:sp>
      <p:sp>
        <p:nvSpPr>
          <p:cNvPr id="32773" name="Text Box 6"/>
          <p:cNvSpPr txBox="1">
            <a:spLocks noChangeArrowheads="1"/>
          </p:cNvSpPr>
          <p:nvPr/>
        </p:nvSpPr>
        <p:spPr bwMode="auto">
          <a:xfrm>
            <a:off x="685800" y="3657600"/>
            <a:ext cx="3276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A variable name in one clause is unique from variables of the same name in other clauses.</a:t>
            </a:r>
          </a:p>
        </p:txBody>
      </p:sp>
      <p:sp>
        <p:nvSpPr>
          <p:cNvPr id="32774" name="Text Box 8"/>
          <p:cNvSpPr txBox="1">
            <a:spLocks noChangeArrowheads="1"/>
          </p:cNvSpPr>
          <p:nvPr/>
        </p:nvSpPr>
        <p:spPr bwMode="auto">
          <a:xfrm>
            <a:off x="5257800" y="3581400"/>
            <a:ext cx="2819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A variable name in a listener goal is unique from variable names in the clause heads it unifies with.</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1214026" y="304799"/>
            <a:ext cx="66463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200" b="1" smtClean="0"/>
              <a:t>Goals unifies with head of clause</a:t>
            </a:r>
            <a:endParaRPr lang="en-US" sz="3200" b="1"/>
          </a:p>
        </p:txBody>
      </p:sp>
      <p:sp>
        <p:nvSpPr>
          <p:cNvPr id="33796" name="Text Box 6"/>
          <p:cNvSpPr txBox="1">
            <a:spLocks noChangeArrowheads="1"/>
          </p:cNvSpPr>
          <p:nvPr/>
        </p:nvSpPr>
        <p:spPr bwMode="auto">
          <a:xfrm>
            <a:off x="304800" y="1676400"/>
            <a:ext cx="2362200" cy="42576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p>
          <a:p>
            <a:pPr eaLnBrk="1" hangingPunct="1">
              <a:spcBef>
                <a:spcPct val="50000"/>
              </a:spcBef>
            </a:pPr>
            <a:r>
              <a:rPr lang="en-US" sz="1600"/>
              <a:t>male(michael).</a:t>
            </a:r>
            <a:br>
              <a:rPr lang="en-US" sz="1600"/>
            </a:br>
            <a:r>
              <a:rPr lang="en-US" sz="1600"/>
              <a:t>male(diego).</a:t>
            </a:r>
          </a:p>
          <a:p>
            <a:pPr eaLnBrk="1" hangingPunct="1">
              <a:spcBef>
                <a:spcPct val="50000"/>
              </a:spcBef>
            </a:pPr>
            <a:r>
              <a:rPr lang="en-US" sz="1600"/>
              <a:t>female(ana).</a:t>
            </a:r>
            <a:br>
              <a:rPr lang="en-US" sz="1600"/>
            </a:br>
            <a:r>
              <a:rPr lang="en-US" sz="1600"/>
              <a:t>female(pilar).</a:t>
            </a:r>
          </a:p>
          <a:p>
            <a:pPr eaLnBrk="1" hangingPunct="1">
              <a:spcBef>
                <a:spcPct val="50000"/>
              </a:spcBef>
            </a:pPr>
            <a:r>
              <a:rPr lang="en-US" sz="1600"/>
              <a:t>mother(M, C) :-</a:t>
            </a:r>
            <a:br>
              <a:rPr lang="en-US" sz="1600"/>
            </a:br>
            <a:r>
              <a:rPr lang="en-US" sz="1600"/>
              <a:t>   parent(M, C),</a:t>
            </a:r>
            <a:br>
              <a:rPr lang="en-US" sz="1600"/>
            </a:br>
            <a:r>
              <a:rPr lang="en-US" sz="1600"/>
              <a:t>   female(M).</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33797" name="Text Box 7"/>
          <p:cNvSpPr txBox="1">
            <a:spLocks noChangeArrowheads="1"/>
          </p:cNvSpPr>
          <p:nvPr/>
        </p:nvSpPr>
        <p:spPr bwMode="auto">
          <a:xfrm>
            <a:off x="685800" y="1295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program</a:t>
            </a:r>
          </a:p>
        </p:txBody>
      </p:sp>
      <p:sp>
        <p:nvSpPr>
          <p:cNvPr id="33798" name="Text Box 9"/>
          <p:cNvSpPr txBox="1">
            <a:spLocks noChangeArrowheads="1"/>
          </p:cNvSpPr>
          <p:nvPr/>
        </p:nvSpPr>
        <p:spPr bwMode="auto">
          <a:xfrm>
            <a:off x="6248400" y="1752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parent(X, Y)</a:t>
            </a:r>
          </a:p>
        </p:txBody>
      </p:sp>
      <p:sp>
        <p:nvSpPr>
          <p:cNvPr id="33799" name="Text Box 10"/>
          <p:cNvSpPr txBox="1">
            <a:spLocks noChangeArrowheads="1"/>
          </p:cNvSpPr>
          <p:nvPr/>
        </p:nvSpPr>
        <p:spPr bwMode="auto">
          <a:xfrm>
            <a:off x="4724400" y="1752600"/>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X = michael</a:t>
            </a:r>
            <a:br>
              <a:rPr lang="en-US" sz="1600"/>
            </a:br>
            <a:r>
              <a:rPr lang="en-US" sz="1600"/>
              <a:t>Y = diego</a:t>
            </a:r>
          </a:p>
        </p:txBody>
      </p:sp>
      <p:sp>
        <p:nvSpPr>
          <p:cNvPr id="33800" name="Text Box 11"/>
          <p:cNvSpPr txBox="1">
            <a:spLocks noChangeArrowheads="1"/>
          </p:cNvSpPr>
          <p:nvPr/>
        </p:nvSpPr>
        <p:spPr bwMode="auto">
          <a:xfrm>
            <a:off x="6248400" y="3810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mother(pilar, diego)</a:t>
            </a:r>
          </a:p>
        </p:txBody>
      </p:sp>
      <p:sp>
        <p:nvSpPr>
          <p:cNvPr id="33801" name="Text Box 12"/>
          <p:cNvSpPr txBox="1">
            <a:spLocks noChangeArrowheads="1"/>
          </p:cNvSpPr>
          <p:nvPr/>
        </p:nvSpPr>
        <p:spPr bwMode="auto">
          <a:xfrm>
            <a:off x="2743200" y="3810000"/>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M = pilar</a:t>
            </a:r>
            <a:br>
              <a:rPr lang="en-US" sz="1600"/>
            </a:br>
            <a:r>
              <a:rPr lang="en-US" sz="1600"/>
              <a:t>C = diego</a:t>
            </a:r>
          </a:p>
        </p:txBody>
      </p:sp>
      <p:sp>
        <p:nvSpPr>
          <p:cNvPr id="33802" name="Text Box 13"/>
          <p:cNvSpPr txBox="1">
            <a:spLocks noChangeArrowheads="1"/>
          </p:cNvSpPr>
          <p:nvPr/>
        </p:nvSpPr>
        <p:spPr bwMode="auto">
          <a:xfrm>
            <a:off x="6172200" y="12192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goal</a:t>
            </a:r>
          </a:p>
        </p:txBody>
      </p:sp>
      <p:sp>
        <p:nvSpPr>
          <p:cNvPr id="33803" name="Text Box 14"/>
          <p:cNvSpPr txBox="1">
            <a:spLocks noChangeArrowheads="1"/>
          </p:cNvSpPr>
          <p:nvPr/>
        </p:nvSpPr>
        <p:spPr bwMode="auto">
          <a:xfrm>
            <a:off x="6248400" y="4800600"/>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ancestor(X, diego)</a:t>
            </a:r>
          </a:p>
        </p:txBody>
      </p:sp>
      <p:sp>
        <p:nvSpPr>
          <p:cNvPr id="33804" name="Text Box 15"/>
          <p:cNvSpPr txBox="1">
            <a:spLocks noChangeArrowheads="1"/>
          </p:cNvSpPr>
          <p:nvPr/>
        </p:nvSpPr>
        <p:spPr bwMode="auto">
          <a:xfrm>
            <a:off x="4838700" y="4800600"/>
            <a:ext cx="14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X </a:t>
            </a:r>
            <a:r>
              <a:rPr lang="en-US" sz="1600" smtClean="0"/>
              <a:t>= H234</a:t>
            </a:r>
            <a:endParaRPr lang="en-US" sz="1600"/>
          </a:p>
        </p:txBody>
      </p:sp>
      <p:sp>
        <p:nvSpPr>
          <p:cNvPr id="33805" name="Text Box 16"/>
          <p:cNvSpPr txBox="1">
            <a:spLocks noChangeArrowheads="1"/>
          </p:cNvSpPr>
          <p:nvPr/>
        </p:nvSpPr>
        <p:spPr bwMode="auto">
          <a:xfrm>
            <a:off x="2743200" y="4724400"/>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A = </a:t>
            </a:r>
            <a:r>
              <a:rPr lang="en-US" sz="1600" smtClean="0"/>
              <a:t>H234</a:t>
            </a:r>
            <a:r>
              <a:rPr lang="en-US" sz="1600"/>
              <a:t/>
            </a:r>
            <a:br>
              <a:rPr lang="en-US" sz="1600"/>
            </a:br>
            <a:r>
              <a:rPr lang="en-US" sz="1600"/>
              <a:t>C = diego</a:t>
            </a:r>
          </a:p>
        </p:txBody>
      </p:sp>
      <p:sp>
        <p:nvSpPr>
          <p:cNvPr id="33806" name="Line 18"/>
          <p:cNvSpPr>
            <a:spLocks noChangeShapeType="1"/>
          </p:cNvSpPr>
          <p:nvPr/>
        </p:nvSpPr>
        <p:spPr bwMode="auto">
          <a:xfrm>
            <a:off x="2819400" y="2362200"/>
            <a:ext cx="533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9"/>
          <p:cNvSpPr>
            <a:spLocks noChangeShapeType="1"/>
          </p:cNvSpPr>
          <p:nvPr/>
        </p:nvSpPr>
        <p:spPr bwMode="auto">
          <a:xfrm>
            <a:off x="2819400" y="4419600"/>
            <a:ext cx="541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Text Box 20"/>
          <p:cNvSpPr txBox="1">
            <a:spLocks noChangeArrowheads="1"/>
          </p:cNvSpPr>
          <p:nvPr/>
        </p:nvSpPr>
        <p:spPr bwMode="auto">
          <a:xfrm>
            <a:off x="4346713" y="1012125"/>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mtClean="0"/>
              <a:t>Query</a:t>
            </a:r>
            <a:br>
              <a:rPr lang="en-US" smtClean="0"/>
            </a:br>
            <a:r>
              <a:rPr lang="en-US" smtClean="0"/>
              <a:t>Bindings</a:t>
            </a:r>
            <a:endParaRPr lang="en-US"/>
          </a:p>
        </p:txBody>
      </p:sp>
      <p:sp>
        <p:nvSpPr>
          <p:cNvPr id="33809" name="Line 21"/>
          <p:cNvSpPr>
            <a:spLocks noChangeShapeType="1"/>
          </p:cNvSpPr>
          <p:nvPr/>
        </p:nvSpPr>
        <p:spPr bwMode="auto">
          <a:xfrm>
            <a:off x="2819400" y="5334000"/>
            <a:ext cx="541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Text Box 22"/>
          <p:cNvSpPr txBox="1">
            <a:spLocks noChangeArrowheads="1"/>
          </p:cNvSpPr>
          <p:nvPr/>
        </p:nvSpPr>
        <p:spPr bwMode="auto">
          <a:xfrm>
            <a:off x="6248400" y="2819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parent(X, X)</a:t>
            </a:r>
          </a:p>
        </p:txBody>
      </p:sp>
      <p:sp>
        <p:nvSpPr>
          <p:cNvPr id="33811" name="Line 23"/>
          <p:cNvSpPr>
            <a:spLocks noChangeShapeType="1"/>
          </p:cNvSpPr>
          <p:nvPr/>
        </p:nvSpPr>
        <p:spPr bwMode="auto">
          <a:xfrm>
            <a:off x="2819400" y="3200400"/>
            <a:ext cx="533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Text Box 24"/>
          <p:cNvSpPr txBox="1">
            <a:spLocks noChangeArrowheads="1"/>
          </p:cNvSpPr>
          <p:nvPr/>
        </p:nvSpPr>
        <p:spPr bwMode="auto">
          <a:xfrm>
            <a:off x="4838700" y="2819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fails</a:t>
            </a:r>
          </a:p>
        </p:txBody>
      </p:sp>
      <p:cxnSp>
        <p:nvCxnSpPr>
          <p:cNvPr id="3" name="Straight Connector 2"/>
          <p:cNvCxnSpPr/>
          <p:nvPr/>
        </p:nvCxnSpPr>
        <p:spPr bwMode="auto">
          <a:xfrm>
            <a:off x="4537214" y="1662113"/>
            <a:ext cx="38100" cy="4257675"/>
          </a:xfrm>
          <a:prstGeom prst="line">
            <a:avLst/>
          </a:prstGeom>
          <a:solidFill>
            <a:srgbClr val="FFFFFF"/>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236804" y="1753359"/>
            <a:ext cx="11596" cy="4185478"/>
          </a:xfrm>
          <a:prstGeom prst="line">
            <a:avLst/>
          </a:prstGeom>
          <a:solidFill>
            <a:srgbClr val="FFFFFF"/>
          </a:solidFill>
          <a:ln w="9525" cap="flat" cmpd="sng" algn="ctr">
            <a:solidFill>
              <a:schemeClr val="tx1"/>
            </a:solidFill>
            <a:prstDash val="solid"/>
            <a:round/>
            <a:headEnd type="none" w="med" len="med"/>
            <a:tailEnd type="none" w="med" len="med"/>
          </a:ln>
          <a:effectLst/>
        </p:spPr>
      </p:cxnSp>
      <p:sp>
        <p:nvSpPr>
          <p:cNvPr id="27" name="Text Box 20"/>
          <p:cNvSpPr txBox="1">
            <a:spLocks noChangeArrowheads="1"/>
          </p:cNvSpPr>
          <p:nvPr/>
        </p:nvSpPr>
        <p:spPr bwMode="auto">
          <a:xfrm>
            <a:off x="2594114" y="972234"/>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mtClean="0"/>
              <a:t>Program</a:t>
            </a:r>
            <a:br>
              <a:rPr lang="en-US" smtClean="0"/>
            </a:br>
            <a:r>
              <a:rPr lang="en-US" smtClean="0"/>
              <a:t>Bindings</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r>
              <a:rPr lang="en-US" smtClean="0"/>
              <a:t>Logical Knowledge</a:t>
            </a:r>
          </a:p>
        </p:txBody>
      </p:sp>
      <p:sp>
        <p:nvSpPr>
          <p:cNvPr id="7171" name="Content Placeholder 3"/>
          <p:cNvSpPr>
            <a:spLocks noGrp="1"/>
          </p:cNvSpPr>
          <p:nvPr>
            <p:ph idx="1"/>
          </p:nvPr>
        </p:nvSpPr>
        <p:spPr>
          <a:xfrm>
            <a:off x="457200" y="1295400"/>
            <a:ext cx="8229600" cy="4800600"/>
          </a:xfrm>
        </p:spPr>
        <p:txBody>
          <a:bodyPr/>
          <a:lstStyle/>
          <a:p>
            <a:r>
              <a:rPr lang="en-US" sz="2400" smtClean="0"/>
              <a:t>Logical knowledge is not specified as data or procedure</a:t>
            </a:r>
          </a:p>
          <a:p>
            <a:r>
              <a:rPr lang="en-US" sz="2400" smtClean="0"/>
              <a:t>It's often expressed as a pattern matching rules</a:t>
            </a:r>
          </a:p>
          <a:p>
            <a:pPr lvl="1"/>
            <a:r>
              <a:rPr lang="en-US" sz="1400" smtClean="0"/>
              <a:t>To approve a loan, a customer must have a good credit rating</a:t>
            </a:r>
          </a:p>
          <a:p>
            <a:pPr lvl="1"/>
            <a:r>
              <a:rPr lang="en-US" sz="1400" smtClean="0"/>
              <a:t>A credit rating is good if it is greater than 700</a:t>
            </a:r>
          </a:p>
          <a:p>
            <a:pPr lvl="1"/>
            <a:r>
              <a:rPr lang="en-US" sz="1400" smtClean="0"/>
              <a:t>The cost of a ticket is discounted 10% if the customer is over 65</a:t>
            </a:r>
          </a:p>
          <a:p>
            <a:pPr lvl="1"/>
            <a:r>
              <a:rPr lang="en-US" sz="1400" smtClean="0"/>
              <a:t>If someone buys three limes the price per lime is $0.33</a:t>
            </a:r>
          </a:p>
          <a:p>
            <a:pPr lvl="1"/>
            <a:r>
              <a:rPr lang="en-US" sz="1400" smtClean="0"/>
              <a:t>Live virus vaccinations must be separated by 4 weeks</a:t>
            </a:r>
          </a:p>
          <a:p>
            <a:pPr lvl="1"/>
            <a:r>
              <a:rPr lang="en-US" sz="1400" smtClean="0"/>
              <a:t>Measles is a live virus vaccine, varicella is a live virus vaccine</a:t>
            </a:r>
          </a:p>
          <a:p>
            <a:pPr lvl="1"/>
            <a:r>
              <a:rPr lang="en-US" sz="1400" smtClean="0"/>
              <a:t>If someone wants a swinging door, they need to purchase special hinges</a:t>
            </a:r>
          </a:p>
          <a:p>
            <a:pPr lvl="1"/>
            <a:r>
              <a:rPr lang="en-US" sz="1400" smtClean="0"/>
              <a:t>If symptoms include runny nose and fever disease might be a cold</a:t>
            </a:r>
          </a:p>
          <a:p>
            <a:r>
              <a:rPr lang="en-US" sz="2400" smtClean="0"/>
              <a:t>Automating logical knowledge is as important as automating data and process</a:t>
            </a:r>
          </a:p>
          <a:p>
            <a:r>
              <a:rPr lang="en-US" sz="2400" smtClean="0"/>
              <a:t>But, because it doesn't easily map to data or process, it is difficult</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 flow of control</a:t>
            </a:r>
            <a:endParaRPr lang="en-US"/>
          </a:p>
        </p:txBody>
      </p:sp>
      <p:pic>
        <p:nvPicPr>
          <p:cNvPr id="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3261" y="1676400"/>
            <a:ext cx="3505200" cy="243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666461" y="4800600"/>
            <a:ext cx="5638799" cy="830997"/>
          </a:xfrm>
          <a:prstGeom prst="rect">
            <a:avLst/>
          </a:prstGeom>
          <a:noFill/>
        </p:spPr>
        <p:txBody>
          <a:bodyPr wrap="square" rtlCol="0">
            <a:spAutoFit/>
          </a:bodyPr>
          <a:lstStyle/>
          <a:p>
            <a:pPr algn="ctr"/>
            <a:r>
              <a:rPr lang="en-US" sz="2400"/>
              <a:t>A rule with three goals, the middle one calls another rule with three goals.</a:t>
            </a:r>
          </a:p>
        </p:txBody>
      </p:sp>
    </p:spTree>
    <p:extLst>
      <p:ext uri="{BB962C8B-B14F-4D97-AF65-F5344CB8AC3E}">
        <p14:creationId xmlns:p14="http://schemas.microsoft.com/office/powerpoint/2010/main" val="3498675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4"/>
          <p:cNvSpPr txBox="1">
            <a:spLocks noChangeArrowheads="1"/>
          </p:cNvSpPr>
          <p:nvPr/>
        </p:nvSpPr>
        <p:spPr bwMode="auto">
          <a:xfrm>
            <a:off x="533400" y="304800"/>
            <a:ext cx="220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Rules</a:t>
            </a:r>
          </a:p>
        </p:txBody>
      </p:sp>
      <p:sp>
        <p:nvSpPr>
          <p:cNvPr id="51204" name="Text Box 5"/>
          <p:cNvSpPr txBox="1">
            <a:spLocks noChangeArrowheads="1"/>
          </p:cNvSpPr>
          <p:nvPr/>
        </p:nvSpPr>
        <p:spPr bwMode="auto">
          <a:xfrm>
            <a:off x="3733800" y="152400"/>
            <a:ext cx="2438400" cy="25463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mother(ana, diego).</a:t>
            </a:r>
            <a:br>
              <a:rPr lang="en-US" sz="1600"/>
            </a:br>
            <a:r>
              <a:rPr lang="en-US" sz="1600"/>
              <a:t>mother(ana, juan).</a:t>
            </a:r>
            <a:br>
              <a:rPr lang="en-US" sz="1600"/>
            </a:br>
            <a:r>
              <a:rPr lang="en-US" sz="1600"/>
              <a:t>mother(pilar, ana).</a:t>
            </a:r>
          </a:p>
          <a:p>
            <a:pPr eaLnBrk="1" hangingPunct="1">
              <a:spcBef>
                <a:spcPct val="50000"/>
              </a:spcBef>
            </a:pPr>
            <a:r>
              <a:rPr lang="en-US" sz="1600"/>
              <a:t>father(michael, diego).</a:t>
            </a:r>
            <a:br>
              <a:rPr lang="en-US" sz="1600"/>
            </a:br>
            <a:r>
              <a:rPr lang="en-US" sz="1600"/>
              <a:t>father(michael, juan).</a:t>
            </a:r>
          </a:p>
          <a:p>
            <a:pPr eaLnBrk="1" hangingPunct="1">
              <a:spcBef>
                <a:spcPct val="50000"/>
              </a:spcBef>
            </a:pPr>
            <a:r>
              <a:rPr lang="en-US" sz="1600"/>
              <a:t>parent(X,Y) :-</a:t>
            </a:r>
            <a:br>
              <a:rPr lang="en-US" sz="1600"/>
            </a:br>
            <a:r>
              <a:rPr lang="en-US" sz="1600"/>
              <a:t>   mother(X,Y).</a:t>
            </a:r>
            <a:br>
              <a:rPr lang="en-US" sz="1600"/>
            </a:br>
            <a:r>
              <a:rPr lang="en-US" sz="1600"/>
              <a:t>parent(X,Y) :-</a:t>
            </a:r>
            <a:br>
              <a:rPr lang="en-US" sz="1600"/>
            </a:br>
            <a:r>
              <a:rPr lang="en-US" sz="1600"/>
              <a:t>   father(X,Y).</a:t>
            </a:r>
          </a:p>
        </p:txBody>
      </p:sp>
      <p:sp>
        <p:nvSpPr>
          <p:cNvPr id="51205" name="Text Box 6"/>
          <p:cNvSpPr txBox="1">
            <a:spLocks noChangeArrowheads="1"/>
          </p:cNvSpPr>
          <p:nvPr/>
        </p:nvSpPr>
        <p:spPr bwMode="auto">
          <a:xfrm>
            <a:off x="7010400" y="228600"/>
            <a:ext cx="182880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 rule clause is considered when:</a:t>
            </a:r>
          </a:p>
          <a:p>
            <a:pPr algn="ctr" eaLnBrk="1" hangingPunct="1">
              <a:spcBef>
                <a:spcPct val="50000"/>
              </a:spcBef>
            </a:pPr>
            <a:r>
              <a:rPr lang="en-US"/>
              <a:t>A goal pattern unifies with the head.</a:t>
            </a:r>
          </a:p>
          <a:p>
            <a:pPr algn="ctr" eaLnBrk="1" hangingPunct="1">
              <a:spcBef>
                <a:spcPct val="50000"/>
              </a:spcBef>
            </a:pPr>
            <a:r>
              <a:rPr lang="en-US"/>
              <a:t>The body then becomes a new goal on the stack.</a:t>
            </a:r>
          </a:p>
          <a:p>
            <a:pPr algn="ctr" eaLnBrk="1" hangingPunct="1">
              <a:spcBef>
                <a:spcPct val="50000"/>
              </a:spcBef>
            </a:pPr>
            <a:r>
              <a:rPr lang="en-US"/>
              <a:t>Backtracking goes into last choice point in the body.</a:t>
            </a:r>
          </a:p>
          <a:p>
            <a:pPr algn="ctr" eaLnBrk="1" hangingPunct="1">
              <a:spcBef>
                <a:spcPct val="50000"/>
              </a:spcBef>
            </a:pPr>
            <a:r>
              <a:rPr lang="en-US"/>
              <a:t>When the body fails, backtracking tries the next clause head.</a:t>
            </a:r>
          </a:p>
        </p:txBody>
      </p:sp>
      <p:sp>
        <p:nvSpPr>
          <p:cNvPr id="51206" name="Text Box 7"/>
          <p:cNvSpPr txBox="1">
            <a:spLocks noChangeArrowheads="1"/>
          </p:cNvSpPr>
          <p:nvPr/>
        </p:nvSpPr>
        <p:spPr bwMode="auto">
          <a:xfrm>
            <a:off x="304800" y="1066800"/>
            <a:ext cx="2819400" cy="10795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parent(X, juan).</a:t>
            </a:r>
            <a:br>
              <a:rPr lang="en-US" sz="1600"/>
            </a:br>
            <a:r>
              <a:rPr lang="en-US" sz="1600"/>
              <a:t>X = ana ;</a:t>
            </a:r>
            <a:br>
              <a:rPr lang="en-US" sz="1600"/>
            </a:br>
            <a:r>
              <a:rPr lang="en-US" sz="1600"/>
              <a:t>X = michael ;</a:t>
            </a:r>
            <a:br>
              <a:rPr lang="en-US" sz="1600"/>
            </a:br>
            <a:r>
              <a:rPr lang="en-US" sz="1600"/>
              <a:t>no</a:t>
            </a:r>
          </a:p>
        </p:txBody>
      </p:sp>
      <p:sp>
        <p:nvSpPr>
          <p:cNvPr id="51207" name="Text Box 8"/>
          <p:cNvSpPr txBox="1">
            <a:spLocks noChangeArrowheads="1"/>
          </p:cNvSpPr>
          <p:nvPr/>
        </p:nvSpPr>
        <p:spPr bwMode="auto">
          <a:xfrm>
            <a:off x="228600" y="2362200"/>
            <a:ext cx="2819400" cy="53022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H12</a:t>
            </a:r>
            <a:br>
              <a:rPr lang="en-US" sz="1400"/>
            </a:br>
            <a:r>
              <a:rPr lang="en-US" sz="1400"/>
              <a:t>   CALL parent(H12, juan)</a:t>
            </a:r>
          </a:p>
        </p:txBody>
      </p:sp>
      <p:sp>
        <p:nvSpPr>
          <p:cNvPr id="51208" name="Text Box 9"/>
          <p:cNvSpPr txBox="1">
            <a:spLocks noChangeArrowheads="1"/>
          </p:cNvSpPr>
          <p:nvPr/>
        </p:nvSpPr>
        <p:spPr bwMode="auto">
          <a:xfrm>
            <a:off x="228600" y="41910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ana</a:t>
            </a:r>
            <a:br>
              <a:rPr lang="en-US" sz="1400"/>
            </a:br>
            <a:r>
              <a:rPr lang="en-US" sz="1400"/>
              <a:t>   EXIT (1) parent(X, Y)</a:t>
            </a:r>
            <a:br>
              <a:rPr lang="en-US" sz="1400"/>
            </a:br>
            <a:r>
              <a:rPr lang="en-US" sz="1400"/>
              <a:t>   X = ana, Y = juan</a:t>
            </a:r>
            <a:br>
              <a:rPr lang="en-US" sz="1400"/>
            </a:br>
            <a:r>
              <a:rPr lang="en-US" sz="1400"/>
              <a:t>      EXIT (2) mother(ana, juan)</a:t>
            </a:r>
          </a:p>
        </p:txBody>
      </p:sp>
      <p:sp>
        <p:nvSpPr>
          <p:cNvPr id="51209" name="Text Box 10"/>
          <p:cNvSpPr txBox="1">
            <a:spLocks noChangeArrowheads="1"/>
          </p:cNvSpPr>
          <p:nvPr/>
        </p:nvSpPr>
        <p:spPr bwMode="auto">
          <a:xfrm>
            <a:off x="228600" y="53340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H12</a:t>
            </a:r>
            <a:br>
              <a:rPr lang="en-US" sz="1400"/>
            </a:br>
            <a:r>
              <a:rPr lang="en-US" sz="1400"/>
              <a:t>   TRY (1) parent(X, Y)</a:t>
            </a:r>
            <a:br>
              <a:rPr lang="en-US" sz="1400"/>
            </a:br>
            <a:r>
              <a:rPr lang="en-US" sz="1400"/>
              <a:t>   X = H12, Y = juan</a:t>
            </a:r>
            <a:br>
              <a:rPr lang="en-US" sz="1400"/>
            </a:br>
            <a:r>
              <a:rPr lang="en-US" sz="1400"/>
              <a:t>      REDO mother(H12, juan)</a:t>
            </a:r>
          </a:p>
        </p:txBody>
      </p:sp>
      <p:sp>
        <p:nvSpPr>
          <p:cNvPr id="51210" name="Text Box 11"/>
          <p:cNvSpPr txBox="1">
            <a:spLocks noChangeArrowheads="1"/>
          </p:cNvSpPr>
          <p:nvPr/>
        </p:nvSpPr>
        <p:spPr bwMode="auto">
          <a:xfrm>
            <a:off x="3505200" y="29718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H12</a:t>
            </a:r>
            <a:br>
              <a:rPr lang="en-US" sz="1400"/>
            </a:br>
            <a:r>
              <a:rPr lang="en-US" sz="1400"/>
              <a:t>   FAIL (1) parent(X, Y)</a:t>
            </a:r>
            <a:br>
              <a:rPr lang="en-US" sz="1400"/>
            </a:br>
            <a:r>
              <a:rPr lang="en-US" sz="1400"/>
              <a:t>   X = H12, Y = juan</a:t>
            </a:r>
            <a:br>
              <a:rPr lang="en-US" sz="1400"/>
            </a:br>
            <a:r>
              <a:rPr lang="en-US" sz="1400"/>
              <a:t>      FAIL mother(H12, juan)</a:t>
            </a:r>
          </a:p>
        </p:txBody>
      </p:sp>
      <p:sp>
        <p:nvSpPr>
          <p:cNvPr id="51211" name="Text Box 12"/>
          <p:cNvSpPr txBox="1">
            <a:spLocks noChangeArrowheads="1"/>
          </p:cNvSpPr>
          <p:nvPr/>
        </p:nvSpPr>
        <p:spPr bwMode="auto">
          <a:xfrm>
            <a:off x="228600" y="30480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H12</a:t>
            </a:r>
            <a:br>
              <a:rPr lang="en-US" sz="1400"/>
            </a:br>
            <a:r>
              <a:rPr lang="en-US" sz="1400"/>
              <a:t>   TRY (1) parent(X, Y)</a:t>
            </a:r>
            <a:br>
              <a:rPr lang="en-US" sz="1400"/>
            </a:br>
            <a:r>
              <a:rPr lang="en-US" sz="1400"/>
              <a:t>   X = H12, Y = juan</a:t>
            </a:r>
            <a:br>
              <a:rPr lang="en-US" sz="1400"/>
            </a:br>
            <a:r>
              <a:rPr lang="en-US" sz="1400"/>
              <a:t>      CALL mother(H12, juan)</a:t>
            </a:r>
          </a:p>
        </p:txBody>
      </p:sp>
      <p:sp>
        <p:nvSpPr>
          <p:cNvPr id="51212" name="Text Box 14"/>
          <p:cNvSpPr txBox="1">
            <a:spLocks noChangeArrowheads="1"/>
          </p:cNvSpPr>
          <p:nvPr/>
        </p:nvSpPr>
        <p:spPr bwMode="auto">
          <a:xfrm>
            <a:off x="3505200" y="52578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michael</a:t>
            </a:r>
            <a:br>
              <a:rPr lang="en-US" sz="1400"/>
            </a:br>
            <a:r>
              <a:rPr lang="en-US" sz="1400"/>
              <a:t>   EXIT (2) parent(X, Y)</a:t>
            </a:r>
            <a:br>
              <a:rPr lang="en-US" sz="1400"/>
            </a:br>
            <a:r>
              <a:rPr lang="en-US" sz="1400"/>
              <a:t>   X = michael, Y = juan</a:t>
            </a:r>
            <a:br>
              <a:rPr lang="en-US" sz="1400"/>
            </a:br>
            <a:r>
              <a:rPr lang="en-US" sz="1400"/>
              <a:t>      EXIT (2) father(michael, juan)</a:t>
            </a:r>
          </a:p>
        </p:txBody>
      </p:sp>
      <p:grpSp>
        <p:nvGrpSpPr>
          <p:cNvPr id="51213" name="Group 18"/>
          <p:cNvGrpSpPr>
            <a:grpSpLocks/>
          </p:cNvGrpSpPr>
          <p:nvPr/>
        </p:nvGrpSpPr>
        <p:grpSpPr bwMode="auto">
          <a:xfrm>
            <a:off x="3505200" y="4038600"/>
            <a:ext cx="2819400" cy="1066800"/>
            <a:chOff x="2208" y="2544"/>
            <a:chExt cx="1776" cy="672"/>
          </a:xfrm>
        </p:grpSpPr>
        <p:sp>
          <p:nvSpPr>
            <p:cNvPr id="51224" name="Text Box 13"/>
            <p:cNvSpPr txBox="1">
              <a:spLocks noChangeArrowheads="1"/>
            </p:cNvSpPr>
            <p:nvPr/>
          </p:nvSpPr>
          <p:spPr bwMode="auto">
            <a:xfrm>
              <a:off x="2208" y="2592"/>
              <a:ext cx="1776" cy="602"/>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H12</a:t>
              </a:r>
              <a:br>
                <a:rPr lang="en-US" sz="1400"/>
              </a:br>
              <a:r>
                <a:rPr lang="en-US" sz="1400"/>
                <a:t>   TRY (2) parent(X, Y)</a:t>
              </a:r>
              <a:br>
                <a:rPr lang="en-US" sz="1400"/>
              </a:br>
              <a:r>
                <a:rPr lang="en-US" sz="1400"/>
                <a:t>   X = H12, Y = juan</a:t>
              </a:r>
              <a:br>
                <a:rPr lang="en-US" sz="1400"/>
              </a:br>
              <a:r>
                <a:rPr lang="en-US" sz="1400"/>
                <a:t>      CALL father(H12, juan)</a:t>
              </a:r>
            </a:p>
          </p:txBody>
        </p:sp>
        <p:sp>
          <p:nvSpPr>
            <p:cNvPr id="51225" name="Oval 15"/>
            <p:cNvSpPr>
              <a:spLocks noChangeArrowheads="1"/>
            </p:cNvSpPr>
            <p:nvPr/>
          </p:nvSpPr>
          <p:spPr bwMode="auto">
            <a:xfrm>
              <a:off x="3360" y="2544"/>
              <a:ext cx="288" cy="2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51226" name="Oval 16"/>
            <p:cNvSpPr>
              <a:spLocks noChangeArrowheads="1"/>
            </p:cNvSpPr>
            <p:nvPr/>
          </p:nvSpPr>
          <p:spPr bwMode="auto">
            <a:xfrm>
              <a:off x="2496" y="2832"/>
              <a:ext cx="288" cy="2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51227" name="Oval 17"/>
            <p:cNvSpPr>
              <a:spLocks noChangeArrowheads="1"/>
            </p:cNvSpPr>
            <p:nvPr/>
          </p:nvSpPr>
          <p:spPr bwMode="auto">
            <a:xfrm>
              <a:off x="3024" y="2928"/>
              <a:ext cx="288" cy="2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grpSp>
      <p:sp>
        <p:nvSpPr>
          <p:cNvPr id="51214" name="AutoShape 19"/>
          <p:cNvSpPr>
            <a:spLocks noChangeArrowheads="1"/>
          </p:cNvSpPr>
          <p:nvPr/>
        </p:nvSpPr>
        <p:spPr bwMode="auto">
          <a:xfrm>
            <a:off x="2743200" y="49530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1215" name="AutoShape 20"/>
          <p:cNvSpPr>
            <a:spLocks noChangeArrowheads="1"/>
          </p:cNvSpPr>
          <p:nvPr/>
        </p:nvSpPr>
        <p:spPr bwMode="auto">
          <a:xfrm>
            <a:off x="2133600" y="44958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1216" name="AutoShape 21"/>
          <p:cNvSpPr>
            <a:spLocks noChangeArrowheads="1"/>
          </p:cNvSpPr>
          <p:nvPr/>
        </p:nvSpPr>
        <p:spPr bwMode="auto">
          <a:xfrm>
            <a:off x="4343400" y="64008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1217" name="Text Box 22"/>
          <p:cNvSpPr txBox="1">
            <a:spLocks noChangeArrowheads="1"/>
          </p:cNvSpPr>
          <p:nvPr/>
        </p:nvSpPr>
        <p:spPr bwMode="auto">
          <a:xfrm>
            <a:off x="4572000" y="6324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choicepoint</a:t>
            </a:r>
          </a:p>
        </p:txBody>
      </p:sp>
      <p:sp>
        <p:nvSpPr>
          <p:cNvPr id="51218" name="AutoShape 23"/>
          <p:cNvSpPr>
            <a:spLocks noChangeArrowheads="1"/>
          </p:cNvSpPr>
          <p:nvPr/>
        </p:nvSpPr>
        <p:spPr bwMode="auto">
          <a:xfrm>
            <a:off x="5410200" y="55626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1219" name="AutoShape 24"/>
          <p:cNvSpPr>
            <a:spLocks noChangeArrowheads="1"/>
          </p:cNvSpPr>
          <p:nvPr/>
        </p:nvSpPr>
        <p:spPr bwMode="auto">
          <a:xfrm>
            <a:off x="6172200" y="60198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1220" name="Line 26"/>
          <p:cNvSpPr>
            <a:spLocks noChangeShapeType="1"/>
          </p:cNvSpPr>
          <p:nvPr/>
        </p:nvSpPr>
        <p:spPr bwMode="auto">
          <a:xfrm>
            <a:off x="1371600" y="1524000"/>
            <a:ext cx="20574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1221" name="Line 27"/>
          <p:cNvSpPr>
            <a:spLocks noChangeShapeType="1"/>
          </p:cNvSpPr>
          <p:nvPr/>
        </p:nvSpPr>
        <p:spPr bwMode="auto">
          <a:xfrm>
            <a:off x="3429000" y="1524000"/>
            <a:ext cx="0" cy="3505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1222" name="Line 28"/>
          <p:cNvSpPr>
            <a:spLocks noChangeShapeType="1"/>
          </p:cNvSpPr>
          <p:nvPr/>
        </p:nvSpPr>
        <p:spPr bwMode="auto">
          <a:xfrm flipH="1">
            <a:off x="3124200" y="5029200"/>
            <a:ext cx="304800" cy="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lstStyle/>
          <a:p>
            <a:endParaRPr lang="en-US"/>
          </a:p>
        </p:txBody>
      </p:sp>
      <p:sp>
        <p:nvSpPr>
          <p:cNvPr id="51223" name="Oval 34"/>
          <p:cNvSpPr>
            <a:spLocks noChangeArrowheads="1"/>
          </p:cNvSpPr>
          <p:nvPr/>
        </p:nvSpPr>
        <p:spPr bwMode="auto">
          <a:xfrm>
            <a:off x="1066800" y="1371600"/>
            <a:ext cx="304800" cy="3048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9" name="Group 4"/>
          <p:cNvGrpSpPr>
            <a:grpSpLocks/>
          </p:cNvGrpSpPr>
          <p:nvPr/>
        </p:nvGrpSpPr>
        <p:grpSpPr bwMode="auto">
          <a:xfrm>
            <a:off x="4419600" y="1676400"/>
            <a:ext cx="2819400" cy="1066800"/>
            <a:chOff x="2208" y="2544"/>
            <a:chExt cx="1776" cy="672"/>
          </a:xfrm>
        </p:grpSpPr>
        <p:sp>
          <p:nvSpPr>
            <p:cNvPr id="55307" name="Text Box 5"/>
            <p:cNvSpPr txBox="1">
              <a:spLocks noChangeArrowheads="1"/>
            </p:cNvSpPr>
            <p:nvPr/>
          </p:nvSpPr>
          <p:spPr bwMode="auto">
            <a:xfrm>
              <a:off x="2208" y="2592"/>
              <a:ext cx="1776" cy="602"/>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parent(X, juan)  X = H12</a:t>
              </a:r>
              <a:br>
                <a:rPr lang="en-US" sz="1400"/>
              </a:br>
              <a:r>
                <a:rPr lang="en-US" sz="1400"/>
                <a:t>   TRY (2) parent(X, Y)</a:t>
              </a:r>
              <a:br>
                <a:rPr lang="en-US" sz="1400"/>
              </a:br>
              <a:r>
                <a:rPr lang="en-US" sz="1400"/>
                <a:t>   X = H12, Y = juan</a:t>
              </a:r>
              <a:br>
                <a:rPr lang="en-US" sz="1400"/>
              </a:br>
              <a:r>
                <a:rPr lang="en-US" sz="1400"/>
                <a:t>      CALL father(H12, juan)</a:t>
              </a:r>
            </a:p>
          </p:txBody>
        </p:sp>
        <p:sp>
          <p:nvSpPr>
            <p:cNvPr id="55308" name="Oval 6"/>
            <p:cNvSpPr>
              <a:spLocks noChangeArrowheads="1"/>
            </p:cNvSpPr>
            <p:nvPr/>
          </p:nvSpPr>
          <p:spPr bwMode="auto">
            <a:xfrm>
              <a:off x="3360" y="2544"/>
              <a:ext cx="288" cy="2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55309" name="Oval 7"/>
            <p:cNvSpPr>
              <a:spLocks noChangeArrowheads="1"/>
            </p:cNvSpPr>
            <p:nvPr/>
          </p:nvSpPr>
          <p:spPr bwMode="auto">
            <a:xfrm>
              <a:off x="2496" y="2832"/>
              <a:ext cx="288" cy="2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55310" name="Oval 8"/>
            <p:cNvSpPr>
              <a:spLocks noChangeArrowheads="1"/>
            </p:cNvSpPr>
            <p:nvPr/>
          </p:nvSpPr>
          <p:spPr bwMode="auto">
            <a:xfrm>
              <a:off x="3024" y="2928"/>
              <a:ext cx="288" cy="2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grpSp>
      <p:sp>
        <p:nvSpPr>
          <p:cNvPr id="55300" name="Text Box 9"/>
          <p:cNvSpPr txBox="1">
            <a:spLocks noChangeArrowheads="1"/>
          </p:cNvSpPr>
          <p:nvPr/>
        </p:nvSpPr>
        <p:spPr bwMode="auto">
          <a:xfrm>
            <a:off x="685800" y="381000"/>
            <a:ext cx="7924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a:t>Variable Unification is the Key to </a:t>
            </a:r>
            <a:r>
              <a:rPr lang="en-US" sz="3200" smtClean="0"/>
              <a:t>Understanding How Rules Communicate</a:t>
            </a:r>
            <a:endParaRPr lang="en-US" sz="3200"/>
          </a:p>
        </p:txBody>
      </p:sp>
      <p:sp>
        <p:nvSpPr>
          <p:cNvPr id="55301" name="Text Box 10"/>
          <p:cNvSpPr txBox="1">
            <a:spLocks noChangeArrowheads="1"/>
          </p:cNvSpPr>
          <p:nvPr/>
        </p:nvSpPr>
        <p:spPr bwMode="auto">
          <a:xfrm>
            <a:off x="457200" y="1676400"/>
            <a:ext cx="2590800" cy="389096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X = Y.</a:t>
            </a:r>
            <a:br>
              <a:rPr lang="en-US" sz="1600"/>
            </a:br>
            <a:r>
              <a:rPr lang="en-US" sz="1600"/>
              <a:t>X = H23</a:t>
            </a:r>
            <a:br>
              <a:rPr lang="en-US" sz="1600"/>
            </a:br>
            <a:r>
              <a:rPr lang="en-US" sz="1600"/>
              <a:t>Y = H23</a:t>
            </a:r>
          </a:p>
          <a:p>
            <a:pPr eaLnBrk="1" hangingPunct="1">
              <a:spcBef>
                <a:spcPct val="50000"/>
              </a:spcBef>
            </a:pPr>
            <a:r>
              <a:rPr lang="en-US" sz="1600"/>
              <a:t>?- X = Y, Y = Z.</a:t>
            </a:r>
            <a:br>
              <a:rPr lang="en-US" sz="1600"/>
            </a:br>
            <a:r>
              <a:rPr lang="en-US" sz="1600"/>
              <a:t>X = H23</a:t>
            </a:r>
            <a:br>
              <a:rPr lang="en-US" sz="1600"/>
            </a:br>
            <a:r>
              <a:rPr lang="en-US" sz="1600"/>
              <a:t>Y = H23</a:t>
            </a:r>
            <a:br>
              <a:rPr lang="en-US" sz="1600"/>
            </a:br>
            <a:r>
              <a:rPr lang="en-US" sz="1600"/>
              <a:t>Z = H23</a:t>
            </a:r>
          </a:p>
          <a:p>
            <a:pPr eaLnBrk="1" hangingPunct="1">
              <a:spcBef>
                <a:spcPct val="50000"/>
              </a:spcBef>
            </a:pPr>
            <a:r>
              <a:rPr lang="en-US" sz="1600"/>
              <a:t>?- X = Y, Y = Z, Z = grape.</a:t>
            </a:r>
            <a:br>
              <a:rPr lang="en-US" sz="1600"/>
            </a:br>
            <a:r>
              <a:rPr lang="en-US" sz="1600"/>
              <a:t>X = grape</a:t>
            </a:r>
            <a:br>
              <a:rPr lang="en-US" sz="1600"/>
            </a:br>
            <a:r>
              <a:rPr lang="en-US" sz="1600"/>
              <a:t>Y = grape</a:t>
            </a:r>
            <a:br>
              <a:rPr lang="en-US" sz="1600"/>
            </a:br>
            <a:r>
              <a:rPr lang="en-US" sz="1600"/>
              <a:t>Z = grape</a:t>
            </a:r>
          </a:p>
          <a:p>
            <a:pPr eaLnBrk="1" hangingPunct="1">
              <a:spcBef>
                <a:spcPct val="50000"/>
              </a:spcBef>
            </a:pPr>
            <a:r>
              <a:rPr lang="en-US" sz="1600"/>
              <a:t>?- Z = fruit(X), X = apple.</a:t>
            </a:r>
            <a:br>
              <a:rPr lang="en-US" sz="1600"/>
            </a:br>
            <a:r>
              <a:rPr lang="en-US" sz="1600"/>
              <a:t>X = apple</a:t>
            </a:r>
            <a:br>
              <a:rPr lang="en-US" sz="1600"/>
            </a:br>
            <a:r>
              <a:rPr lang="en-US" sz="1600"/>
              <a:t>Z = fruit(apple)</a:t>
            </a:r>
          </a:p>
        </p:txBody>
      </p:sp>
      <p:sp>
        <p:nvSpPr>
          <p:cNvPr id="55302" name="Text Box 11"/>
          <p:cNvSpPr txBox="1">
            <a:spLocks noChangeArrowheads="1"/>
          </p:cNvSpPr>
          <p:nvPr/>
        </p:nvSpPr>
        <p:spPr bwMode="auto">
          <a:xfrm>
            <a:off x="4648200" y="3124200"/>
            <a:ext cx="291147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Each layer of the call stack has it’s own variables,</a:t>
            </a:r>
          </a:p>
          <a:p>
            <a:pPr eaLnBrk="1" hangingPunct="1">
              <a:spcBef>
                <a:spcPct val="50000"/>
              </a:spcBef>
            </a:pPr>
            <a:r>
              <a:rPr lang="en-US"/>
              <a:t>BUT through variable unification with the heads of clauses – the variables in one stack frame are bound to common heap cells with the variables above and below.</a:t>
            </a:r>
          </a:p>
        </p:txBody>
      </p:sp>
      <p:sp>
        <p:nvSpPr>
          <p:cNvPr id="55303" name="AutoShape 13"/>
          <p:cNvSpPr>
            <a:spLocks noChangeArrowheads="1"/>
          </p:cNvSpPr>
          <p:nvPr/>
        </p:nvSpPr>
        <p:spPr bwMode="auto">
          <a:xfrm rot="4461465">
            <a:off x="7754938" y="2844800"/>
            <a:ext cx="762000" cy="1371600"/>
          </a:xfrm>
          <a:prstGeom prst="lightningBolt">
            <a:avLst/>
          </a:prstGeom>
          <a:solidFill>
            <a:srgbClr val="FF0000"/>
          </a:solidFill>
          <a:ln w="9525" algn="ctr">
            <a:solidFill>
              <a:schemeClr val="tx1"/>
            </a:solidFill>
            <a:miter lim="800000"/>
            <a:headEnd/>
            <a:tailEnd/>
          </a:ln>
        </p:spPr>
        <p:txBody>
          <a:bodyPr wrap="none" anchor="ctr"/>
          <a:lstStyle/>
          <a:p>
            <a:pPr algn="ctr">
              <a:spcBef>
                <a:spcPct val="50000"/>
              </a:spcBef>
            </a:pPr>
            <a:endParaRPr lang="en-US"/>
          </a:p>
        </p:txBody>
      </p:sp>
      <p:sp>
        <p:nvSpPr>
          <p:cNvPr id="55304" name="AutoShape 14"/>
          <p:cNvSpPr>
            <a:spLocks noChangeArrowheads="1"/>
          </p:cNvSpPr>
          <p:nvPr/>
        </p:nvSpPr>
        <p:spPr bwMode="auto">
          <a:xfrm rot="-962408">
            <a:off x="3581400" y="2590800"/>
            <a:ext cx="762000" cy="1371600"/>
          </a:xfrm>
          <a:prstGeom prst="lightningBolt">
            <a:avLst/>
          </a:prstGeom>
          <a:solidFill>
            <a:srgbClr val="FF0000"/>
          </a:solidFill>
          <a:ln w="9525" algn="ctr">
            <a:solidFill>
              <a:schemeClr val="tx1"/>
            </a:solidFill>
            <a:miter lim="800000"/>
            <a:headEnd/>
            <a:tailEnd/>
          </a:ln>
        </p:spPr>
        <p:txBody>
          <a:bodyPr wrap="none" anchor="ctr"/>
          <a:lstStyle/>
          <a:p>
            <a:pPr algn="ctr">
              <a:spcBef>
                <a:spcPct val="50000"/>
              </a:spcBef>
            </a:pPr>
            <a:endParaRPr lang="en-US"/>
          </a:p>
        </p:txBody>
      </p:sp>
      <p:sp>
        <p:nvSpPr>
          <p:cNvPr id="55305" name="AutoShape 15"/>
          <p:cNvSpPr>
            <a:spLocks noChangeArrowheads="1"/>
          </p:cNvSpPr>
          <p:nvPr/>
        </p:nvSpPr>
        <p:spPr bwMode="auto">
          <a:xfrm rot="-6386278">
            <a:off x="3581400" y="4800600"/>
            <a:ext cx="762000" cy="1371600"/>
          </a:xfrm>
          <a:prstGeom prst="lightningBolt">
            <a:avLst/>
          </a:prstGeom>
          <a:solidFill>
            <a:srgbClr val="FF0000"/>
          </a:solidFill>
          <a:ln w="9525" algn="ctr">
            <a:solidFill>
              <a:schemeClr val="tx1"/>
            </a:solidFill>
            <a:miter lim="800000"/>
            <a:headEnd/>
            <a:tailEnd/>
          </a:ln>
        </p:spPr>
        <p:txBody>
          <a:bodyPr wrap="none" anchor="ctr"/>
          <a:lstStyle/>
          <a:p>
            <a:pPr algn="ctr">
              <a:spcBef>
                <a:spcPct val="50000"/>
              </a:spcBef>
            </a:pPr>
            <a:endParaRPr lang="en-US"/>
          </a:p>
        </p:txBody>
      </p:sp>
      <p:sp>
        <p:nvSpPr>
          <p:cNvPr id="55306" name="AutoShape 16"/>
          <p:cNvSpPr>
            <a:spLocks noChangeArrowheads="1"/>
          </p:cNvSpPr>
          <p:nvPr/>
        </p:nvSpPr>
        <p:spPr bwMode="auto">
          <a:xfrm rot="8742776">
            <a:off x="7772400" y="4572000"/>
            <a:ext cx="762000" cy="1371600"/>
          </a:xfrm>
          <a:prstGeom prst="lightningBolt">
            <a:avLst/>
          </a:prstGeom>
          <a:solidFill>
            <a:srgbClr val="FF0000"/>
          </a:solidFill>
          <a:ln w="9525" algn="ctr">
            <a:solidFill>
              <a:schemeClr val="tx1"/>
            </a:solidFill>
            <a:miter lim="800000"/>
            <a:headEnd/>
            <a:tailEnd/>
          </a:ln>
        </p:spPr>
        <p:txBody>
          <a:bodyPr wrap="none" anchor="ctr"/>
          <a:lstStyle/>
          <a:p>
            <a:pPr algn="ctr">
              <a:spcBef>
                <a:spcPct val="50000"/>
              </a:spcBef>
            </a:pPr>
            <a:endParaRPr lang="en-US"/>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br>
              <a:rPr lang="en-US" dirty="0" smtClean="0"/>
            </a:br>
            <a:r>
              <a:rPr lang="en-US" dirty="0" smtClean="0"/>
              <a:t>#</a:t>
            </a:r>
            <a:r>
              <a:rPr lang="en-US" smtClean="0"/>
              <a:t>5 Pure Rules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a:t>
            </a:r>
            <a:r>
              <a:rPr lang="en-US" smtClean="0"/>
              <a:t>rithmetic</a:t>
            </a:r>
            <a:endParaRPr lang="en-US"/>
          </a:p>
        </p:txBody>
      </p:sp>
      <p:sp>
        <p:nvSpPr>
          <p:cNvPr id="3" name="Content Placeholder 2"/>
          <p:cNvSpPr>
            <a:spLocks noGrp="1"/>
          </p:cNvSpPr>
          <p:nvPr>
            <p:ph idx="1"/>
          </p:nvPr>
        </p:nvSpPr>
        <p:spPr>
          <a:xfrm>
            <a:off x="457200" y="1295401"/>
            <a:ext cx="8229600" cy="4876799"/>
          </a:xfrm>
        </p:spPr>
        <p:txBody>
          <a:bodyPr/>
          <a:lstStyle/>
          <a:p>
            <a:pPr marL="0" indent="0">
              <a:buNone/>
            </a:pPr>
            <a:r>
              <a:rPr lang="en-US" sz="1800"/>
              <a:t>A logical variable can be unified with the result of an arithmetic expression with this syntax:</a:t>
            </a:r>
          </a:p>
          <a:p>
            <a:pPr marL="0" indent="0">
              <a:buNone/>
            </a:pPr>
            <a:r>
              <a:rPr lang="en-US" sz="1800" b="1"/>
              <a:t>X is &lt;expression</a:t>
            </a:r>
            <a:r>
              <a:rPr lang="en-US" sz="1800" b="1" smtClean="0"/>
              <a:t>&gt;</a:t>
            </a:r>
            <a:br>
              <a:rPr lang="en-US" sz="1800" b="1" smtClean="0"/>
            </a:br>
            <a:endParaRPr lang="en-US" sz="1800"/>
          </a:p>
          <a:p>
            <a:pPr marL="0" indent="0">
              <a:buNone/>
            </a:pPr>
            <a:r>
              <a:rPr lang="en-US" sz="1800" b="1"/>
              <a:t>?- X is 2 + </a:t>
            </a:r>
            <a:r>
              <a:rPr lang="en-US" sz="1800" b="1" smtClean="0"/>
              <a:t>2. </a:t>
            </a:r>
            <a:r>
              <a:rPr lang="en-US" sz="1800"/>
              <a:t>(</a:t>
            </a:r>
            <a:r>
              <a:rPr lang="en-US" sz="1800" i="1"/>
              <a:t>NOTE</a:t>
            </a:r>
            <a:r>
              <a:rPr lang="en-US" sz="1800"/>
              <a:t> '=' is unification, NOT arithmetic </a:t>
            </a:r>
            <a:r>
              <a:rPr lang="en-US" sz="1800" smtClean="0"/>
              <a:t>=)</a:t>
            </a:r>
            <a:br>
              <a:rPr lang="en-US" sz="1800" smtClean="0"/>
            </a:br>
            <a:r>
              <a:rPr lang="en-US" sz="1800" b="1" smtClean="0"/>
              <a:t>X </a:t>
            </a:r>
            <a:r>
              <a:rPr lang="en-US" sz="1800" b="1"/>
              <a:t>= </a:t>
            </a:r>
            <a:r>
              <a:rPr lang="en-US" sz="1800" b="1" smtClean="0"/>
              <a:t>4</a:t>
            </a:r>
            <a:endParaRPr lang="en-US" sz="1800" b="1"/>
          </a:p>
          <a:p>
            <a:pPr marL="0" indent="0">
              <a:buNone/>
            </a:pPr>
            <a:r>
              <a:rPr lang="en-US" sz="1800" smtClean="0"/>
              <a:t>Arithmetic </a:t>
            </a:r>
            <a:r>
              <a:rPr lang="en-US" sz="1800"/>
              <a:t>can be used in a rule:</a:t>
            </a:r>
          </a:p>
          <a:p>
            <a:pPr marL="0" indent="0">
              <a:buNone/>
            </a:pPr>
            <a:r>
              <a:rPr lang="en-US" sz="1800" b="1"/>
              <a:t>distance(FROM, TO, DIST) </a:t>
            </a:r>
            <a:r>
              <a:rPr lang="en-US" sz="1800" b="1" smtClean="0"/>
              <a:t>:-</a:t>
            </a:r>
            <a:br>
              <a:rPr lang="en-US" sz="1800" b="1" smtClean="0"/>
            </a:br>
            <a:r>
              <a:rPr lang="en-US" sz="1800" b="1" smtClean="0"/>
              <a:t>   city(FROM</a:t>
            </a:r>
            <a:r>
              <a:rPr lang="en-US" sz="1800" b="1"/>
              <a:t>, _, location(X1,Y1</a:t>
            </a:r>
            <a:r>
              <a:rPr lang="en-US" sz="1800" b="1" smtClean="0"/>
              <a:t>)),</a:t>
            </a:r>
            <a:br>
              <a:rPr lang="en-US" sz="1800" b="1" smtClean="0"/>
            </a:br>
            <a:r>
              <a:rPr lang="en-US" sz="1800" b="1" smtClean="0"/>
              <a:t>   city(TO</a:t>
            </a:r>
            <a:r>
              <a:rPr lang="en-US" sz="1800" b="1"/>
              <a:t>, _, location(X2,Y2</a:t>
            </a:r>
            <a:r>
              <a:rPr lang="en-US" sz="1800" b="1" smtClean="0"/>
              <a:t>)),</a:t>
            </a:r>
            <a:br>
              <a:rPr lang="en-US" sz="1800" b="1" smtClean="0"/>
            </a:br>
            <a:r>
              <a:rPr lang="en-US" sz="1800" b="1" smtClean="0"/>
              <a:t>   DIST </a:t>
            </a:r>
            <a:r>
              <a:rPr lang="en-US" sz="1800" b="1"/>
              <a:t>is sqrt( (X2-X1)**2 + (Y2-Y1)**2 </a:t>
            </a:r>
            <a:r>
              <a:rPr lang="en-US" sz="1800" b="1" smtClean="0"/>
              <a:t>).</a:t>
            </a:r>
          </a:p>
          <a:p>
            <a:pPr marL="0" indent="0">
              <a:buNone/>
            </a:pPr>
            <a:r>
              <a:rPr lang="en-US" sz="1800" smtClean="0"/>
              <a:t>Testing </a:t>
            </a:r>
            <a:r>
              <a:rPr lang="en-US" sz="1800"/>
              <a:t>it:</a:t>
            </a:r>
          </a:p>
          <a:p>
            <a:pPr marL="0" indent="0">
              <a:buNone/>
            </a:pPr>
            <a:r>
              <a:rPr lang="en-US" sz="1800" b="1"/>
              <a:t>?- distance(lax, cvg, X). </a:t>
            </a:r>
            <a:br>
              <a:rPr lang="en-US" sz="1800" b="1"/>
            </a:br>
            <a:r>
              <a:rPr lang="en-US" sz="1800" b="1" smtClean="0"/>
              <a:t>X </a:t>
            </a:r>
            <a:r>
              <a:rPr lang="en-US" sz="1800" b="1"/>
              <a:t>= </a:t>
            </a:r>
            <a:r>
              <a:rPr lang="en-US" sz="1800" b="1" smtClean="0"/>
              <a:t>29.0689</a:t>
            </a:r>
            <a:br>
              <a:rPr lang="en-US" sz="1800" b="1" smtClean="0"/>
            </a:br>
            <a:r>
              <a:rPr lang="en-US" sz="1800" b="1" smtClean="0"/>
              <a:t>yes</a:t>
            </a:r>
          </a:p>
          <a:p>
            <a:pPr marL="0" indent="0">
              <a:buNone/>
            </a:pPr>
            <a:endParaRPr lang="en-US" sz="1800"/>
          </a:p>
        </p:txBody>
      </p:sp>
    </p:spTree>
    <p:extLst>
      <p:ext uri="{BB962C8B-B14F-4D97-AF65-F5344CB8AC3E}">
        <p14:creationId xmlns:p14="http://schemas.microsoft.com/office/powerpoint/2010/main" val="4154784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Arithmetic Comparison</a:t>
            </a:r>
            <a:endParaRPr lang="en-US"/>
          </a:p>
        </p:txBody>
      </p:sp>
      <p:sp>
        <p:nvSpPr>
          <p:cNvPr id="3" name="Content Placeholder 2"/>
          <p:cNvSpPr>
            <a:spLocks noGrp="1"/>
          </p:cNvSpPr>
          <p:nvPr>
            <p:ph idx="1"/>
          </p:nvPr>
        </p:nvSpPr>
        <p:spPr/>
        <p:txBody>
          <a:bodyPr/>
          <a:lstStyle/>
          <a:p>
            <a:pPr marL="0" indent="0">
              <a:buNone/>
            </a:pPr>
            <a:r>
              <a:rPr lang="en-US" smtClean="0"/>
              <a:t>There are operators for comparison</a:t>
            </a:r>
          </a:p>
          <a:p>
            <a:pPr marL="0" indent="0">
              <a:buNone/>
            </a:pPr>
            <a:r>
              <a:rPr lang="en-US" smtClean="0"/>
              <a:t>&lt;  &gt;  &gt;=   =&lt;  can all be used. (not &lt;= )</a:t>
            </a:r>
          </a:p>
          <a:p>
            <a:pPr marL="0" indent="0">
              <a:buNone/>
            </a:pPr>
            <a:r>
              <a:rPr lang="en-US" sz="2400" smtClean="0"/>
              <a:t>?- 4 &gt; 3 + 2.</a:t>
            </a:r>
            <a:br>
              <a:rPr lang="en-US" sz="2400" smtClean="0"/>
            </a:br>
            <a:r>
              <a:rPr lang="en-US" sz="2400" smtClean="0"/>
              <a:t>no</a:t>
            </a:r>
          </a:p>
          <a:p>
            <a:pPr marL="0" indent="0">
              <a:buNone/>
            </a:pPr>
            <a:r>
              <a:rPr lang="en-US" sz="2400" smtClean="0"/>
              <a:t>?- 7 =&lt; 5 * 2.</a:t>
            </a:r>
            <a:br>
              <a:rPr lang="en-US" sz="2400" smtClean="0"/>
            </a:br>
            <a:r>
              <a:rPr lang="en-US" sz="2400" smtClean="0"/>
              <a:t>yes</a:t>
            </a:r>
          </a:p>
        </p:txBody>
      </p:sp>
    </p:spTree>
    <p:extLst>
      <p:ext uri="{BB962C8B-B14F-4D97-AF65-F5344CB8AC3E}">
        <p14:creationId xmlns:p14="http://schemas.microsoft.com/office/powerpoint/2010/main" val="3872332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clauses</a:t>
            </a:r>
            <a:endParaRPr lang="en-US"/>
          </a:p>
        </p:txBody>
      </p:sp>
      <p:sp>
        <p:nvSpPr>
          <p:cNvPr id="3" name="Content Placeholder 2"/>
          <p:cNvSpPr>
            <a:spLocks noGrp="1"/>
          </p:cNvSpPr>
          <p:nvPr>
            <p:ph idx="1"/>
          </p:nvPr>
        </p:nvSpPr>
        <p:spPr>
          <a:xfrm>
            <a:off x="457200" y="1295400"/>
            <a:ext cx="8229600" cy="4648200"/>
          </a:xfrm>
        </p:spPr>
        <p:txBody>
          <a:bodyPr/>
          <a:lstStyle/>
          <a:p>
            <a:pPr marL="0" indent="0">
              <a:buNone/>
            </a:pPr>
            <a:r>
              <a:rPr lang="en-US" sz="1400"/>
              <a:t>Rules can have any number of clauses, and call other rules.</a:t>
            </a:r>
          </a:p>
          <a:p>
            <a:pPr marL="0" indent="0">
              <a:buNone/>
            </a:pPr>
            <a:r>
              <a:rPr lang="en-US" sz="1400" b="1"/>
              <a:t>cost1(FROM, TO, delta, COST) </a:t>
            </a:r>
            <a:r>
              <a:rPr lang="en-US" sz="1400" b="1" smtClean="0"/>
              <a:t>:-</a:t>
            </a:r>
            <a:br>
              <a:rPr lang="en-US" sz="1400" b="1" smtClean="0"/>
            </a:br>
            <a:r>
              <a:rPr lang="en-US" sz="1400" b="1" smtClean="0"/>
              <a:t>   distance(FROM</a:t>
            </a:r>
            <a:r>
              <a:rPr lang="en-US" sz="1400" b="1"/>
              <a:t>, TO, DIST</a:t>
            </a:r>
            <a:r>
              <a:rPr lang="en-US" sz="1400" b="1" smtClean="0"/>
              <a:t>),</a:t>
            </a:r>
            <a:br>
              <a:rPr lang="en-US" sz="1400" b="1" smtClean="0"/>
            </a:br>
            <a:r>
              <a:rPr lang="en-US" sz="1400" b="1" smtClean="0"/>
              <a:t>   DIST </a:t>
            </a:r>
            <a:r>
              <a:rPr lang="en-US" sz="1400" b="1"/>
              <a:t>&lt; </a:t>
            </a:r>
            <a:r>
              <a:rPr lang="en-US" sz="1400" b="1" smtClean="0"/>
              <a:t>20,</a:t>
            </a:r>
            <a:br>
              <a:rPr lang="en-US" sz="1400" b="1" smtClean="0"/>
            </a:br>
            <a:r>
              <a:rPr lang="en-US" sz="1400" b="1" smtClean="0"/>
              <a:t>   COST </a:t>
            </a:r>
            <a:r>
              <a:rPr lang="en-US" sz="1400" b="1"/>
              <a:t>is 10 * </a:t>
            </a:r>
            <a:r>
              <a:rPr lang="en-US" sz="1400" b="1" smtClean="0"/>
              <a:t>DIST.</a:t>
            </a:r>
            <a:br>
              <a:rPr lang="en-US" sz="1400" b="1" smtClean="0"/>
            </a:br>
            <a:r>
              <a:rPr lang="en-US" sz="1400" b="1" smtClean="0"/>
              <a:t>cost1(FROM</a:t>
            </a:r>
            <a:r>
              <a:rPr lang="en-US" sz="1400" b="1"/>
              <a:t>, TO, delta, COST) </a:t>
            </a:r>
            <a:r>
              <a:rPr lang="en-US" sz="1400" b="1" smtClean="0"/>
              <a:t>:-</a:t>
            </a:r>
            <a:br>
              <a:rPr lang="en-US" sz="1400" b="1" smtClean="0"/>
            </a:br>
            <a:r>
              <a:rPr lang="en-US" sz="1400" b="1" smtClean="0"/>
              <a:t>   distance(FROM</a:t>
            </a:r>
            <a:r>
              <a:rPr lang="en-US" sz="1400" b="1"/>
              <a:t>, TO, DIST</a:t>
            </a:r>
            <a:r>
              <a:rPr lang="en-US" sz="1400" b="1" smtClean="0"/>
              <a:t>),</a:t>
            </a:r>
            <a:br>
              <a:rPr lang="en-US" sz="1400" b="1" smtClean="0"/>
            </a:br>
            <a:r>
              <a:rPr lang="en-US" sz="1400" b="1" smtClean="0"/>
              <a:t>   DIST </a:t>
            </a:r>
            <a:r>
              <a:rPr lang="en-US" sz="1400" b="1"/>
              <a:t>&gt;= </a:t>
            </a:r>
            <a:r>
              <a:rPr lang="en-US" sz="1400" b="1" smtClean="0"/>
              <a:t>20,</a:t>
            </a:r>
            <a:br>
              <a:rPr lang="en-US" sz="1400" b="1" smtClean="0"/>
            </a:br>
            <a:r>
              <a:rPr lang="en-US" sz="1400" b="1" smtClean="0"/>
              <a:t>   COST </a:t>
            </a:r>
            <a:r>
              <a:rPr lang="en-US" sz="1400" b="1"/>
              <a:t>is 10 * DIST + </a:t>
            </a:r>
            <a:r>
              <a:rPr lang="en-US" sz="1400" b="1" smtClean="0"/>
              <a:t>100.</a:t>
            </a:r>
            <a:br>
              <a:rPr lang="en-US" sz="1400" b="1" smtClean="0"/>
            </a:br>
            <a:r>
              <a:rPr lang="en-US" sz="1400" b="1" smtClean="0"/>
              <a:t>cost1(FROM</a:t>
            </a:r>
            <a:r>
              <a:rPr lang="en-US" sz="1400" b="1"/>
              <a:t>, TO, united, COST) </a:t>
            </a:r>
            <a:r>
              <a:rPr lang="en-US" sz="1400" b="1" smtClean="0"/>
              <a:t>:-</a:t>
            </a:r>
            <a:br>
              <a:rPr lang="en-US" sz="1400" b="1" smtClean="0"/>
            </a:br>
            <a:r>
              <a:rPr lang="en-US" sz="1400" b="1" smtClean="0"/>
              <a:t>   distance(FROM</a:t>
            </a:r>
            <a:r>
              <a:rPr lang="en-US" sz="1400" b="1"/>
              <a:t>, TO, DIST</a:t>
            </a:r>
            <a:r>
              <a:rPr lang="en-US" sz="1400" b="1" smtClean="0"/>
              <a:t>),</a:t>
            </a:r>
            <a:br>
              <a:rPr lang="en-US" sz="1400" b="1" smtClean="0"/>
            </a:br>
            <a:r>
              <a:rPr lang="en-US" sz="1400" b="1" smtClean="0"/>
              <a:t>   COST </a:t>
            </a:r>
            <a:r>
              <a:rPr lang="en-US" sz="1400" b="1"/>
              <a:t>is 8 * </a:t>
            </a:r>
            <a:r>
              <a:rPr lang="en-US" sz="1400" b="1" smtClean="0"/>
              <a:t>DIST.</a:t>
            </a:r>
          </a:p>
          <a:p>
            <a:pPr marL="0" indent="0">
              <a:buNone/>
            </a:pPr>
            <a:endParaRPr lang="en-US" sz="1400" i="1"/>
          </a:p>
          <a:p>
            <a:pPr marL="0" indent="0">
              <a:buNone/>
            </a:pPr>
            <a:r>
              <a:rPr lang="en-US" sz="1400" i="1" smtClean="0"/>
              <a:t>NOTE</a:t>
            </a:r>
            <a:r>
              <a:rPr lang="en-US" sz="1400" smtClean="0"/>
              <a:t> </a:t>
            </a:r>
            <a:r>
              <a:rPr lang="en-US" sz="1400"/>
              <a:t>- </a:t>
            </a:r>
            <a:r>
              <a:rPr lang="en-US" sz="1400" smtClean="0"/>
              <a:t>rule queries </a:t>
            </a:r>
            <a:r>
              <a:rPr lang="en-US" sz="1400"/>
              <a:t>can fail immediately because the head doesn't unify (carrier is delta or united), or because a goal in the rule fails (distance &gt; or &lt; 20</a:t>
            </a:r>
            <a:r>
              <a:rPr lang="en-US" sz="1400" smtClean="0"/>
              <a:t>).</a:t>
            </a:r>
          </a:p>
          <a:p>
            <a:pPr marL="0" indent="0">
              <a:buNone/>
            </a:pPr>
            <a:endParaRPr lang="en-US" sz="1400"/>
          </a:p>
          <a:p>
            <a:pPr marL="0" indent="0">
              <a:buNone/>
            </a:pPr>
            <a:r>
              <a:rPr lang="en-US" sz="1400" b="1"/>
              <a:t>?- cost1(lax,den,delta,X</a:t>
            </a:r>
            <a:r>
              <a:rPr lang="en-US" sz="1400" b="1" smtClean="0"/>
              <a:t>).</a:t>
            </a:r>
            <a:br>
              <a:rPr lang="en-US" sz="1400" b="1" smtClean="0"/>
            </a:br>
            <a:r>
              <a:rPr lang="en-US" sz="1400" b="1" smtClean="0"/>
              <a:t>X </a:t>
            </a:r>
            <a:r>
              <a:rPr lang="en-US" sz="1400" b="1"/>
              <a:t>= </a:t>
            </a:r>
            <a:r>
              <a:rPr lang="en-US" sz="1400" b="1" smtClean="0"/>
              <a:t>104.403</a:t>
            </a:r>
            <a:br>
              <a:rPr lang="en-US" sz="1400" b="1" smtClean="0"/>
            </a:br>
            <a:r>
              <a:rPr lang="en-US" sz="1400" b="1" smtClean="0"/>
              <a:t>yes</a:t>
            </a:r>
            <a:endParaRPr lang="en-US" sz="1400" b="1"/>
          </a:p>
        </p:txBody>
      </p:sp>
    </p:spTree>
    <p:extLst>
      <p:ext uri="{BB962C8B-B14F-4D97-AF65-F5344CB8AC3E}">
        <p14:creationId xmlns:p14="http://schemas.microsoft.com/office/powerpoint/2010/main" val="2387288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Nested rules</a:t>
            </a:r>
            <a:endParaRPr lang="en-US"/>
          </a:p>
        </p:txBody>
      </p:sp>
      <p:sp>
        <p:nvSpPr>
          <p:cNvPr id="3" name="Content Placeholder 2"/>
          <p:cNvSpPr>
            <a:spLocks noGrp="1"/>
          </p:cNvSpPr>
          <p:nvPr>
            <p:ph idx="1"/>
          </p:nvPr>
        </p:nvSpPr>
        <p:spPr>
          <a:xfrm>
            <a:off x="1371600" y="1295400"/>
            <a:ext cx="6629400" cy="4724400"/>
          </a:xfrm>
        </p:spPr>
        <p:txBody>
          <a:bodyPr/>
          <a:lstStyle/>
          <a:p>
            <a:pPr marL="0" indent="0">
              <a:buNone/>
            </a:pPr>
            <a:r>
              <a:rPr lang="en-US" sz="2400"/>
              <a:t>Rules can be nested to any depth</a:t>
            </a:r>
            <a:r>
              <a:rPr lang="en-US" sz="2400" smtClean="0"/>
              <a:t>:</a:t>
            </a:r>
          </a:p>
          <a:p>
            <a:pPr marL="0" indent="0">
              <a:buNone/>
            </a:pPr>
            <a:endParaRPr lang="en-US" sz="2400"/>
          </a:p>
          <a:p>
            <a:pPr marL="0" indent="0">
              <a:buNone/>
            </a:pPr>
            <a:r>
              <a:rPr lang="en-US" sz="2400"/>
              <a:t>price1_flight(FL, PRICE) </a:t>
            </a:r>
            <a:r>
              <a:rPr lang="en-US" sz="2400" smtClean="0"/>
              <a:t>:-</a:t>
            </a:r>
            <a:br>
              <a:rPr lang="en-US" sz="2400" smtClean="0"/>
            </a:br>
            <a:r>
              <a:rPr lang="en-US" sz="2400" smtClean="0"/>
              <a:t>   flight(FROM</a:t>
            </a:r>
            <a:r>
              <a:rPr lang="en-US" sz="2400"/>
              <a:t>, TO, CARRIER, FL, </a:t>
            </a:r>
            <a:r>
              <a:rPr lang="en-US" sz="2400" smtClean="0"/>
              <a:t>_),</a:t>
            </a:r>
            <a:br>
              <a:rPr lang="en-US" sz="2400" smtClean="0"/>
            </a:br>
            <a:r>
              <a:rPr lang="en-US" sz="2400" smtClean="0"/>
              <a:t>   cost1(FROM</a:t>
            </a:r>
            <a:r>
              <a:rPr lang="en-US" sz="2400"/>
              <a:t>, TO, CARRIER, PRICE</a:t>
            </a:r>
            <a:r>
              <a:rPr lang="en-US" sz="2400" smtClean="0"/>
              <a:t>).</a:t>
            </a:r>
            <a:br>
              <a:rPr lang="en-US" sz="2400" smtClean="0"/>
            </a:br>
            <a:r>
              <a:rPr lang="en-US" sz="2400" smtClean="0"/>
              <a:t/>
            </a:r>
            <a:br>
              <a:rPr lang="en-US" sz="2400" smtClean="0"/>
            </a:br>
            <a:r>
              <a:rPr lang="en-US" sz="2400" smtClean="0"/>
              <a:t>Trying </a:t>
            </a:r>
            <a:r>
              <a:rPr lang="en-US" sz="2400"/>
              <a:t>it</a:t>
            </a:r>
            <a:r>
              <a:rPr lang="en-US" sz="2400" smtClean="0"/>
              <a:t>:</a:t>
            </a:r>
          </a:p>
          <a:p>
            <a:pPr marL="0" indent="0">
              <a:buNone/>
            </a:pPr>
            <a:endParaRPr lang="en-US" sz="2400"/>
          </a:p>
          <a:p>
            <a:pPr marL="0" indent="0">
              <a:buNone/>
            </a:pPr>
            <a:r>
              <a:rPr lang="en-US" sz="2400"/>
              <a:t>?- price1_flight(105, X</a:t>
            </a:r>
            <a:r>
              <a:rPr lang="en-US" sz="2400" smtClean="0"/>
              <a:t>).</a:t>
            </a:r>
            <a:br>
              <a:rPr lang="en-US" sz="2400" smtClean="0"/>
            </a:br>
            <a:r>
              <a:rPr lang="en-US" sz="2400" smtClean="0"/>
              <a:t>X </a:t>
            </a:r>
            <a:r>
              <a:rPr lang="en-US" sz="2400"/>
              <a:t>= </a:t>
            </a:r>
            <a:r>
              <a:rPr lang="en-US" sz="2400" smtClean="0"/>
              <a:t>517.732</a:t>
            </a:r>
            <a:br>
              <a:rPr lang="en-US" sz="2400" smtClean="0"/>
            </a:br>
            <a:r>
              <a:rPr lang="en-US" sz="2400" smtClean="0"/>
              <a:t>yes</a:t>
            </a:r>
            <a:endParaRPr lang="en-US" sz="2400"/>
          </a:p>
        </p:txBody>
      </p:sp>
    </p:spTree>
    <p:extLst>
      <p:ext uri="{BB962C8B-B14F-4D97-AF65-F5344CB8AC3E}">
        <p14:creationId xmlns:p14="http://schemas.microsoft.com/office/powerpoint/2010/main" val="2134415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Reporting rules</a:t>
            </a:r>
            <a:endParaRPr lang="en-US"/>
          </a:p>
        </p:txBody>
      </p:sp>
      <p:sp>
        <p:nvSpPr>
          <p:cNvPr id="3" name="Content Placeholder 2"/>
          <p:cNvSpPr>
            <a:spLocks noGrp="1"/>
          </p:cNvSpPr>
          <p:nvPr>
            <p:ph idx="1"/>
          </p:nvPr>
        </p:nvSpPr>
        <p:spPr>
          <a:xfrm>
            <a:off x="457200" y="1295400"/>
            <a:ext cx="8229600" cy="4876800"/>
          </a:xfrm>
        </p:spPr>
        <p:txBody>
          <a:bodyPr/>
          <a:lstStyle/>
          <a:p>
            <a:pPr marL="0" indent="0">
              <a:buNone/>
            </a:pPr>
            <a:r>
              <a:rPr lang="en-US" sz="1800"/>
              <a:t>fail is used to force backtracking in a rule.</a:t>
            </a:r>
          </a:p>
          <a:p>
            <a:pPr marL="0" indent="0">
              <a:buNone/>
            </a:pPr>
            <a:r>
              <a:rPr lang="en-US" sz="1800" smtClean="0"/>
              <a:t>A final clause </a:t>
            </a:r>
            <a:r>
              <a:rPr lang="en-US" sz="1800"/>
              <a:t>with all anonymous variables always succeeds, allowing a predicate to always </a:t>
            </a:r>
            <a:r>
              <a:rPr lang="en-US" sz="1800" smtClean="0"/>
              <a:t>succeed</a:t>
            </a:r>
            <a:r>
              <a:rPr lang="en-US" sz="1800"/>
              <a:t> </a:t>
            </a:r>
            <a:r>
              <a:rPr lang="en-US" sz="1800" smtClean="0"/>
              <a:t>after 'failing' through all possibilities in the previous clauses.</a:t>
            </a:r>
          </a:p>
          <a:p>
            <a:pPr marL="0" indent="0">
              <a:buNone/>
            </a:pPr>
            <a:endParaRPr lang="en-US" sz="1600"/>
          </a:p>
          <a:p>
            <a:pPr marL="0" indent="0">
              <a:buNone/>
            </a:pPr>
            <a:r>
              <a:rPr lang="en-US" sz="1800" b="1" smtClean="0"/>
              <a:t>price1_report(FROM, TO) </a:t>
            </a:r>
            <a:r>
              <a:rPr lang="en-US" sz="1800" b="1"/>
              <a:t>:- </a:t>
            </a:r>
            <a:r>
              <a:rPr lang="en-US" sz="1800" b="1" smtClean="0"/>
              <a:t/>
            </a:r>
            <a:br>
              <a:rPr lang="en-US" sz="1800" b="1" smtClean="0"/>
            </a:br>
            <a:r>
              <a:rPr lang="en-US" sz="1800" b="1" smtClean="0"/>
              <a:t>   flight(FROM</a:t>
            </a:r>
            <a:r>
              <a:rPr lang="en-US" sz="1800" b="1"/>
              <a:t>, TO, CARRIER, FL, </a:t>
            </a:r>
            <a:r>
              <a:rPr lang="en-US" sz="1800" b="1" smtClean="0"/>
              <a:t>_),</a:t>
            </a:r>
            <a:br>
              <a:rPr lang="en-US" sz="1800" b="1" smtClean="0"/>
            </a:br>
            <a:r>
              <a:rPr lang="en-US" sz="1800" b="1" smtClean="0"/>
              <a:t>   price1_flight(FL</a:t>
            </a:r>
            <a:r>
              <a:rPr lang="en-US" sz="1800" b="1"/>
              <a:t>, PRICE</a:t>
            </a:r>
            <a:r>
              <a:rPr lang="en-US" sz="1800" b="1" smtClean="0"/>
              <a:t>),</a:t>
            </a:r>
            <a:br>
              <a:rPr lang="en-US" sz="1800" b="1" smtClean="0"/>
            </a:br>
            <a:r>
              <a:rPr lang="en-US" sz="1800" b="1" smtClean="0"/>
              <a:t>   tab(2</a:t>
            </a:r>
            <a:r>
              <a:rPr lang="en-US" sz="1800" b="1"/>
              <a:t>), </a:t>
            </a:r>
            <a:r>
              <a:rPr lang="en-US" sz="1800" b="1" smtClean="0"/>
              <a:t>write(CARRIER), tab(2), write(FL), tab(2), </a:t>
            </a:r>
            <a:r>
              <a:rPr lang="en-US" sz="1800" b="1"/>
              <a:t>write(PRICE), </a:t>
            </a:r>
            <a:r>
              <a:rPr lang="en-US" sz="1800" b="1" smtClean="0"/>
              <a:t>nl,</a:t>
            </a:r>
            <a:br>
              <a:rPr lang="en-US" sz="1800" b="1" smtClean="0"/>
            </a:br>
            <a:r>
              <a:rPr lang="en-US" sz="1800" b="1" smtClean="0"/>
              <a:t>   fail.</a:t>
            </a:r>
            <a:br>
              <a:rPr lang="en-US" sz="1800" b="1" smtClean="0"/>
            </a:br>
            <a:r>
              <a:rPr lang="en-US" sz="1800" b="1" smtClean="0"/>
              <a:t>price1_report(_, _).</a:t>
            </a:r>
          </a:p>
          <a:p>
            <a:pPr marL="0" indent="0">
              <a:buNone/>
            </a:pPr>
            <a:endParaRPr lang="en-US" sz="1800"/>
          </a:p>
          <a:p>
            <a:pPr marL="0" indent="0">
              <a:buNone/>
            </a:pPr>
            <a:r>
              <a:rPr lang="en-US" sz="1800" b="1"/>
              <a:t>?- price1_report(mia, atl).</a:t>
            </a:r>
          </a:p>
          <a:p>
            <a:pPr marL="0" indent="0">
              <a:buNone/>
            </a:pPr>
            <a:r>
              <a:rPr lang="en-US" sz="1800" b="1"/>
              <a:t>  united 128 108.812</a:t>
            </a:r>
          </a:p>
          <a:p>
            <a:pPr marL="0" indent="0">
              <a:buNone/>
            </a:pPr>
            <a:r>
              <a:rPr lang="en-US" sz="1800" b="1"/>
              <a:t>  delta 129 136.015</a:t>
            </a:r>
            <a:br>
              <a:rPr lang="en-US" sz="1800" b="1"/>
            </a:br>
            <a:r>
              <a:rPr lang="en-US" sz="1800" b="1"/>
              <a:t>yes </a:t>
            </a:r>
          </a:p>
        </p:txBody>
      </p:sp>
    </p:spTree>
    <p:extLst>
      <p:ext uri="{BB962C8B-B14F-4D97-AF65-F5344CB8AC3E}">
        <p14:creationId xmlns:p14="http://schemas.microsoft.com/office/powerpoint/2010/main" val="792651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838200" y="304800"/>
            <a:ext cx="3725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Library Predicates</a:t>
            </a:r>
          </a:p>
        </p:txBody>
      </p:sp>
      <p:sp>
        <p:nvSpPr>
          <p:cNvPr id="50180" name="Text Box 5"/>
          <p:cNvSpPr txBox="1">
            <a:spLocks noChangeArrowheads="1"/>
          </p:cNvSpPr>
          <p:nvPr/>
        </p:nvSpPr>
        <p:spPr bwMode="auto">
          <a:xfrm>
            <a:off x="5257800" y="304800"/>
            <a:ext cx="33528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You can create your own libraries of predicates.</a:t>
            </a:r>
          </a:p>
          <a:p>
            <a:pPr algn="ctr" eaLnBrk="1" hangingPunct="1">
              <a:spcBef>
                <a:spcPct val="50000"/>
              </a:spcBef>
            </a:pPr>
            <a:r>
              <a:rPr lang="en-US"/>
              <a:t>Most Prolog implementations come with some.</a:t>
            </a:r>
          </a:p>
          <a:p>
            <a:pPr algn="ctr" eaLnBrk="1" hangingPunct="1">
              <a:spcBef>
                <a:spcPct val="50000"/>
              </a:spcBef>
            </a:pPr>
            <a:r>
              <a:rPr lang="en-US"/>
              <a:t>In particular, almost every Prolog has a library of list utility predicates.</a:t>
            </a:r>
          </a:p>
        </p:txBody>
      </p:sp>
      <p:sp>
        <p:nvSpPr>
          <p:cNvPr id="50181" name="Text Box 6"/>
          <p:cNvSpPr txBox="1">
            <a:spLocks noChangeArrowheads="1"/>
          </p:cNvSpPr>
          <p:nvPr/>
        </p:nvSpPr>
        <p:spPr bwMode="auto">
          <a:xfrm>
            <a:off x="533400" y="1143000"/>
            <a:ext cx="4038600" cy="2849563"/>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member(X, L)</a:t>
            </a:r>
            <a:r>
              <a:rPr lang="en-US"/>
              <a:t> – succeeds if X can be unified with an item in L.  L must be a list. On REDO, looks for the next item in L that will unify with X.</a:t>
            </a:r>
          </a:p>
          <a:p>
            <a:pPr eaLnBrk="1" hangingPunct="1">
              <a:spcBef>
                <a:spcPct val="50000"/>
              </a:spcBef>
            </a:pPr>
            <a:r>
              <a:rPr lang="en-US" b="1"/>
              <a:t>append(X, Y, Z)</a:t>
            </a:r>
            <a:r>
              <a:rPr lang="en-US"/>
              <a:t> – appends lists X &amp; Y to form Z; or splits lists Z into X &amp; Y.</a:t>
            </a:r>
          </a:p>
          <a:p>
            <a:pPr eaLnBrk="1" hangingPunct="1">
              <a:spcBef>
                <a:spcPct val="50000"/>
              </a:spcBef>
            </a:pPr>
            <a:r>
              <a:rPr lang="en-US" b="1"/>
              <a:t>reverse(X, Y)</a:t>
            </a:r>
            <a:r>
              <a:rPr lang="en-US"/>
              <a:t> – reverses list X to list Y.</a:t>
            </a:r>
          </a:p>
        </p:txBody>
      </p:sp>
      <p:sp>
        <p:nvSpPr>
          <p:cNvPr id="50182" name="Text Box 7"/>
          <p:cNvSpPr txBox="1">
            <a:spLocks noChangeArrowheads="1"/>
          </p:cNvSpPr>
          <p:nvPr/>
        </p:nvSpPr>
        <p:spPr bwMode="auto">
          <a:xfrm>
            <a:off x="4800600" y="2743200"/>
            <a:ext cx="4038600" cy="30353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load(list), import(list).</a:t>
            </a:r>
          </a:p>
          <a:p>
            <a:pPr eaLnBrk="1" hangingPunct="1">
              <a:spcBef>
                <a:spcPct val="50000"/>
              </a:spcBef>
            </a:pPr>
            <a:r>
              <a:rPr lang="en-US" sz="1600"/>
              <a:t>?- member(b, [a, b, c]).</a:t>
            </a:r>
            <a:br>
              <a:rPr lang="en-US" sz="1600"/>
            </a:br>
            <a:r>
              <a:rPr lang="en-US" sz="1600"/>
              <a:t>Yes</a:t>
            </a:r>
          </a:p>
          <a:p>
            <a:pPr eaLnBrk="1" hangingPunct="1">
              <a:spcBef>
                <a:spcPct val="50000"/>
              </a:spcBef>
            </a:pPr>
            <a:r>
              <a:rPr lang="en-US" sz="1600"/>
              <a:t>?- member(X, [a, b, c]).</a:t>
            </a:r>
            <a:br>
              <a:rPr lang="en-US" sz="1600"/>
            </a:br>
            <a:r>
              <a:rPr lang="en-US" sz="1600"/>
              <a:t>X = a ;</a:t>
            </a:r>
            <a:br>
              <a:rPr lang="en-US" sz="1600"/>
            </a:br>
            <a:r>
              <a:rPr lang="en-US" sz="1600"/>
              <a:t>X = b …</a:t>
            </a:r>
          </a:p>
          <a:p>
            <a:pPr eaLnBrk="1" hangingPunct="1">
              <a:spcBef>
                <a:spcPct val="50000"/>
              </a:spcBef>
            </a:pPr>
            <a:r>
              <a:rPr lang="en-US" sz="1600"/>
              <a:t>?- append([a, b, c], [d, e, f], X).</a:t>
            </a:r>
            <a:br>
              <a:rPr lang="en-US" sz="1600"/>
            </a:br>
            <a:r>
              <a:rPr lang="en-US" sz="1600"/>
              <a:t>X = [a, b, c, d, e, f]</a:t>
            </a:r>
          </a:p>
          <a:p>
            <a:pPr eaLnBrk="1" hangingPunct="1">
              <a:spcBef>
                <a:spcPct val="50000"/>
              </a:spcBef>
            </a:pPr>
            <a:r>
              <a:rPr lang="en-US" sz="1600"/>
              <a:t>?= reverse([a, b, c], X).</a:t>
            </a:r>
            <a:br>
              <a:rPr lang="en-US" sz="1600"/>
            </a:br>
            <a:r>
              <a:rPr lang="en-US" sz="1600"/>
              <a:t>X = [c, b, a]</a:t>
            </a:r>
          </a:p>
        </p:txBody>
      </p:sp>
      <p:sp>
        <p:nvSpPr>
          <p:cNvPr id="50183" name="Text Box 8"/>
          <p:cNvSpPr txBox="1">
            <a:spLocks noChangeArrowheads="1"/>
          </p:cNvSpPr>
          <p:nvPr/>
        </p:nvSpPr>
        <p:spPr bwMode="auto">
          <a:xfrm>
            <a:off x="762000" y="5029200"/>
            <a:ext cx="3124200" cy="133826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ensure_loaded(list).</a:t>
            </a:r>
            <a:br>
              <a:rPr lang="en-US"/>
            </a:br>
            <a:r>
              <a:rPr lang="en-US"/>
              <a:t>:- import(list).</a:t>
            </a:r>
          </a:p>
          <a:p>
            <a:pPr eaLnBrk="1" hangingPunct="1">
              <a:spcBef>
                <a:spcPct val="50000"/>
              </a:spcBef>
            </a:pPr>
            <a:r>
              <a:rPr lang="en-US"/>
              <a:t>parent(michael, diego).</a:t>
            </a:r>
            <a:br>
              <a:rPr lang="en-US"/>
            </a:br>
            <a:r>
              <a:rPr lang="en-US"/>
              <a:t>…</a:t>
            </a:r>
          </a:p>
        </p:txBody>
      </p:sp>
      <p:sp>
        <p:nvSpPr>
          <p:cNvPr id="50184" name="Text Box 9"/>
          <p:cNvSpPr txBox="1">
            <a:spLocks noChangeArrowheads="1"/>
          </p:cNvSpPr>
          <p:nvPr/>
        </p:nvSpPr>
        <p:spPr bwMode="auto">
          <a:xfrm>
            <a:off x="457200" y="426720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Directives (neck and goal) are used to load and import libraries.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457200" y="274638"/>
            <a:ext cx="8229600" cy="1096962"/>
          </a:xfrm>
        </p:spPr>
        <p:txBody>
          <a:bodyPr/>
          <a:lstStyle/>
          <a:p>
            <a:r>
              <a:rPr lang="en-US" sz="4000" smtClean="0"/>
              <a:t>Examples of</a:t>
            </a:r>
            <a:br>
              <a:rPr lang="en-US" sz="4000" smtClean="0"/>
            </a:br>
            <a:r>
              <a:rPr lang="en-US" sz="4000" smtClean="0"/>
              <a:t>Logical Knowledge Applications</a:t>
            </a:r>
          </a:p>
        </p:txBody>
      </p:sp>
      <p:sp>
        <p:nvSpPr>
          <p:cNvPr id="8195" name="Content Placeholder 3"/>
          <p:cNvSpPr>
            <a:spLocks noGrp="1"/>
          </p:cNvSpPr>
          <p:nvPr>
            <p:ph idx="1"/>
          </p:nvPr>
        </p:nvSpPr>
        <p:spPr>
          <a:xfrm>
            <a:off x="1066800" y="1676400"/>
            <a:ext cx="7239000" cy="3810000"/>
          </a:xfrm>
          <a:solidFill>
            <a:srgbClr val="FFFFCC"/>
          </a:solidFill>
          <a:ln>
            <a:solidFill>
              <a:schemeClr val="tx1"/>
            </a:solidFill>
            <a:miter lim="800000"/>
            <a:headEnd/>
            <a:tailEnd/>
          </a:ln>
        </p:spPr>
        <p:txBody>
          <a:bodyPr/>
          <a:lstStyle/>
          <a:p>
            <a:r>
              <a:rPr lang="en-US" sz="2400" smtClean="0"/>
              <a:t>Pricing</a:t>
            </a:r>
          </a:p>
          <a:p>
            <a:r>
              <a:rPr lang="en-US" sz="2400" smtClean="0"/>
              <a:t>Scheduling</a:t>
            </a:r>
          </a:p>
          <a:p>
            <a:r>
              <a:rPr lang="en-US" sz="2400" smtClean="0"/>
              <a:t>Planning</a:t>
            </a:r>
          </a:p>
          <a:p>
            <a:r>
              <a:rPr lang="en-US" sz="2400" smtClean="0"/>
              <a:t>Regulations</a:t>
            </a:r>
          </a:p>
          <a:p>
            <a:r>
              <a:rPr lang="en-US" sz="2400" smtClean="0"/>
              <a:t>Configuration</a:t>
            </a:r>
          </a:p>
          <a:p>
            <a:r>
              <a:rPr lang="en-US" sz="2400" smtClean="0"/>
              <a:t>Diagnosis</a:t>
            </a:r>
          </a:p>
          <a:p>
            <a:r>
              <a:rPr lang="en-US" sz="2400" smtClean="0"/>
              <a:t>Identification</a:t>
            </a:r>
          </a:p>
          <a:p>
            <a:r>
              <a:rPr lang="en-US" sz="2400" smtClean="0"/>
              <a:t>Product Advice (flights, loans, …)</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input</a:t>
            </a:r>
            <a:endParaRPr lang="en-US"/>
          </a:p>
        </p:txBody>
      </p:sp>
      <p:sp>
        <p:nvSpPr>
          <p:cNvPr id="3" name="Content Placeholder 2"/>
          <p:cNvSpPr>
            <a:spLocks noGrp="1"/>
          </p:cNvSpPr>
          <p:nvPr>
            <p:ph idx="1"/>
          </p:nvPr>
        </p:nvSpPr>
        <p:spPr>
          <a:xfrm>
            <a:off x="457200" y="1295400"/>
            <a:ext cx="3200400" cy="4221163"/>
          </a:xfrm>
        </p:spPr>
        <p:txBody>
          <a:bodyPr/>
          <a:lstStyle/>
          <a:p>
            <a:pPr marL="0" indent="0" algn="ctr">
              <a:buNone/>
            </a:pPr>
            <a:r>
              <a:rPr lang="en-US" sz="2400" b="1"/>
              <a:t>read/1</a:t>
            </a:r>
            <a:r>
              <a:rPr lang="en-US" sz="2400"/>
              <a:t> reads a term from the console</a:t>
            </a:r>
            <a:r>
              <a:rPr lang="en-US" sz="2400" smtClean="0"/>
              <a:t>.</a:t>
            </a:r>
            <a:br>
              <a:rPr lang="en-US" sz="2400" smtClean="0"/>
            </a:br>
            <a:r>
              <a:rPr lang="en-US" sz="2400" smtClean="0"/>
              <a:t>Make sure to follow input with a period (.)</a:t>
            </a:r>
          </a:p>
          <a:p>
            <a:pPr marL="0" indent="0">
              <a:buNone/>
            </a:pPr>
            <a:endParaRPr lang="en-US" sz="2400" smtClean="0"/>
          </a:p>
          <a:p>
            <a:pPr marL="0" indent="0">
              <a:buNone/>
            </a:pPr>
            <a:r>
              <a:rPr lang="en-US" sz="2400" b="1" smtClean="0"/>
              <a:t>?- read(X).</a:t>
            </a:r>
            <a:br>
              <a:rPr lang="en-US" sz="2400" b="1" smtClean="0"/>
            </a:br>
            <a:r>
              <a:rPr lang="en-US" sz="2400" b="1" smtClean="0"/>
              <a:t>hello.</a:t>
            </a:r>
            <a:br>
              <a:rPr lang="en-US" sz="2400" b="1" smtClean="0"/>
            </a:br>
            <a:r>
              <a:rPr lang="en-US" sz="2400" b="1" smtClean="0"/>
              <a:t>X = hello</a:t>
            </a:r>
            <a:br>
              <a:rPr lang="en-US" sz="2400" b="1" smtClean="0"/>
            </a:br>
            <a:r>
              <a:rPr lang="en-US" sz="2400" b="1" smtClean="0"/>
              <a:t>yes</a:t>
            </a:r>
          </a:p>
          <a:p>
            <a:pPr marL="0" indent="0">
              <a:buNone/>
            </a:pPr>
            <a:endParaRPr lang="en-US" sz="1800"/>
          </a:p>
        </p:txBody>
      </p:sp>
      <p:sp>
        <p:nvSpPr>
          <p:cNvPr id="6" name="TextBox 5"/>
          <p:cNvSpPr txBox="1"/>
          <p:nvPr/>
        </p:nvSpPr>
        <p:spPr>
          <a:xfrm>
            <a:off x="4953000" y="1295400"/>
            <a:ext cx="3429001" cy="3693319"/>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a:t>price1_user :-</a:t>
            </a:r>
            <a:br>
              <a:rPr lang="en-US"/>
            </a:br>
            <a:r>
              <a:rPr lang="en-US"/>
              <a:t>   write('From where? '),</a:t>
            </a:r>
            <a:br>
              <a:rPr lang="en-US"/>
            </a:br>
            <a:r>
              <a:rPr lang="en-US"/>
              <a:t>   read(FROM),</a:t>
            </a:r>
            <a:br>
              <a:rPr lang="en-US"/>
            </a:br>
            <a:r>
              <a:rPr lang="en-US"/>
              <a:t>   write('To where? '),</a:t>
            </a:r>
            <a:br>
              <a:rPr lang="en-US"/>
            </a:br>
            <a:r>
              <a:rPr lang="en-US"/>
              <a:t>   read(TO),</a:t>
            </a:r>
            <a:br>
              <a:rPr lang="en-US"/>
            </a:br>
            <a:r>
              <a:rPr lang="en-US"/>
              <a:t>   price1_report(FROM, TO</a:t>
            </a:r>
            <a:r>
              <a:rPr lang="en-US" smtClean="0"/>
              <a:t>).</a:t>
            </a:r>
          </a:p>
          <a:p>
            <a:endParaRPr lang="en-US"/>
          </a:p>
          <a:p>
            <a:r>
              <a:rPr lang="en-US" b="1" smtClean="0"/>
              <a:t>?- </a:t>
            </a:r>
            <a:r>
              <a:rPr lang="en-US" b="1"/>
              <a:t>price1_user.</a:t>
            </a:r>
          </a:p>
          <a:p>
            <a:r>
              <a:rPr lang="en-US"/>
              <a:t>From where? mia</a:t>
            </a:r>
            <a:r>
              <a:rPr lang="en-US" b="1"/>
              <a:t>.</a:t>
            </a:r>
          </a:p>
          <a:p>
            <a:r>
              <a:rPr lang="en-US"/>
              <a:t>To where? atl</a:t>
            </a:r>
            <a:r>
              <a:rPr lang="en-US" b="1"/>
              <a:t>.</a:t>
            </a:r>
          </a:p>
          <a:p>
            <a:r>
              <a:rPr lang="en-US"/>
              <a:t>  united 128 108.812</a:t>
            </a:r>
          </a:p>
          <a:p>
            <a:r>
              <a:rPr lang="en-US"/>
              <a:t>  delta 129 136.015</a:t>
            </a:r>
          </a:p>
          <a:p>
            <a:r>
              <a:rPr lang="en-US" smtClean="0"/>
              <a:t>yes</a:t>
            </a:r>
            <a:endParaRPr lang="en-US"/>
          </a:p>
        </p:txBody>
      </p:sp>
    </p:spTree>
    <p:extLst>
      <p:ext uri="{BB962C8B-B14F-4D97-AF65-F5344CB8AC3E}">
        <p14:creationId xmlns:p14="http://schemas.microsoft.com/office/powerpoint/2010/main" val="13461622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Rules</a:t>
            </a:r>
            <a:endParaRPr lang="en-US"/>
          </a:p>
        </p:txBody>
      </p:sp>
      <p:sp>
        <p:nvSpPr>
          <p:cNvPr id="3" name="Content Placeholder 2"/>
          <p:cNvSpPr>
            <a:spLocks noGrp="1"/>
          </p:cNvSpPr>
          <p:nvPr>
            <p:ph idx="1"/>
          </p:nvPr>
        </p:nvSpPr>
        <p:spPr/>
        <p:txBody>
          <a:bodyPr/>
          <a:lstStyle/>
          <a:p>
            <a:r>
              <a:rPr lang="en-US"/>
              <a:t>A Prolog program is a logicbase of interrelated facts and rules.</a:t>
            </a:r>
          </a:p>
          <a:p>
            <a:r>
              <a:rPr lang="en-US"/>
              <a:t>Rules communicate arguments via unification.</a:t>
            </a:r>
          </a:p>
          <a:p>
            <a:r>
              <a:rPr lang="en-US"/>
              <a:t>Rules communicate with user via built-in I/O predicates.</a:t>
            </a:r>
          </a:p>
          <a:p>
            <a:r>
              <a:rPr lang="en-US"/>
              <a:t>Rules can be tested/queried individually in the interpreter.</a:t>
            </a:r>
          </a:p>
          <a:p>
            <a:endParaRPr lang="en-US"/>
          </a:p>
        </p:txBody>
      </p:sp>
    </p:spTree>
    <p:extLst>
      <p:ext uri="{BB962C8B-B14F-4D97-AF65-F5344CB8AC3E}">
        <p14:creationId xmlns:p14="http://schemas.microsoft.com/office/powerpoint/2010/main" val="24509423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 Summary</a:t>
            </a:r>
            <a:endParaRPr lang="en-US"/>
          </a:p>
        </p:txBody>
      </p:sp>
      <p:sp>
        <p:nvSpPr>
          <p:cNvPr id="3" name="Content Placeholder 2"/>
          <p:cNvSpPr>
            <a:spLocks noGrp="1"/>
          </p:cNvSpPr>
          <p:nvPr>
            <p:ph idx="1"/>
          </p:nvPr>
        </p:nvSpPr>
        <p:spPr/>
        <p:txBody>
          <a:bodyPr/>
          <a:lstStyle/>
          <a:p>
            <a:r>
              <a:rPr lang="en-US"/>
              <a:t>Execution behavior of rules controlled by backtracking search and unification.</a:t>
            </a:r>
          </a:p>
          <a:p>
            <a:r>
              <a:rPr lang="en-US"/>
              <a:t>We can force backtracking with the built-in predicate, fail/0.</a:t>
            </a:r>
          </a:p>
          <a:p>
            <a:r>
              <a:rPr lang="en-US"/>
              <a:t>We can force a predicate to succeed by adding a final clause with dummy arguments</a:t>
            </a:r>
            <a:r>
              <a:rPr lang="en-US" smtClean="0"/>
              <a:t>.</a:t>
            </a:r>
            <a:endParaRPr lang="en-US"/>
          </a:p>
        </p:txBody>
      </p:sp>
    </p:spTree>
    <p:extLst>
      <p:ext uri="{BB962C8B-B14F-4D97-AF65-F5344CB8AC3E}">
        <p14:creationId xmlns:p14="http://schemas.microsoft.com/office/powerpoint/2010/main" val="22090347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Programming Summary</a:t>
            </a:r>
            <a:endParaRPr lang="en-US"/>
          </a:p>
        </p:txBody>
      </p:sp>
      <p:sp>
        <p:nvSpPr>
          <p:cNvPr id="3" name="Content Placeholder 2"/>
          <p:cNvSpPr>
            <a:spLocks noGrp="1"/>
          </p:cNvSpPr>
          <p:nvPr>
            <p:ph idx="1"/>
          </p:nvPr>
        </p:nvSpPr>
        <p:spPr/>
        <p:txBody>
          <a:bodyPr/>
          <a:lstStyle/>
          <a:p>
            <a:r>
              <a:rPr lang="en-US" sz="2400"/>
              <a:t>Facts in the logicbase replace conventional programming data definition.</a:t>
            </a:r>
          </a:p>
          <a:p>
            <a:r>
              <a:rPr lang="en-US" sz="2400"/>
              <a:t>Backtracking search replaces conventional looping constructs.</a:t>
            </a:r>
          </a:p>
          <a:p>
            <a:r>
              <a:rPr lang="en-US" sz="2400"/>
              <a:t>Passing of control via unification replaces conventional test and branch (if then else).</a:t>
            </a:r>
          </a:p>
          <a:p>
            <a:r>
              <a:rPr lang="en-US" sz="2400"/>
              <a:t>Rules can be individualy tested, encouraging modular program development.</a:t>
            </a:r>
          </a:p>
          <a:p>
            <a:r>
              <a:rPr lang="en-US" sz="2400"/>
              <a:t>Rules calling rules encourage a fine degree of procedure and data abstraction</a:t>
            </a:r>
            <a:r>
              <a:rPr lang="en-US" sz="2400" smtClean="0"/>
              <a:t>.</a:t>
            </a:r>
            <a:endParaRPr lang="en-US" sz="2400"/>
          </a:p>
        </p:txBody>
      </p:sp>
    </p:spTree>
    <p:extLst>
      <p:ext uri="{BB962C8B-B14F-4D97-AF65-F5344CB8AC3E}">
        <p14:creationId xmlns:p14="http://schemas.microsoft.com/office/powerpoint/2010/main" val="38701828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304800" y="4572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Unification Built-Ins</a:t>
            </a:r>
          </a:p>
        </p:txBody>
      </p:sp>
      <p:sp>
        <p:nvSpPr>
          <p:cNvPr id="49156" name="Text Box 5"/>
          <p:cNvSpPr txBox="1">
            <a:spLocks noChangeArrowheads="1"/>
          </p:cNvSpPr>
          <p:nvPr/>
        </p:nvSpPr>
        <p:spPr bwMode="auto">
          <a:xfrm>
            <a:off x="381000" y="1447800"/>
            <a:ext cx="4038600" cy="4224338"/>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X = Y</a:t>
            </a:r>
            <a:r>
              <a:rPr lang="en-US"/>
              <a:t> – unifies terms X and Y, EXIT on success, FAIL on failure. Unbind variable bindings on REDO.</a:t>
            </a:r>
          </a:p>
          <a:p>
            <a:pPr eaLnBrk="1" hangingPunct="1">
              <a:spcBef>
                <a:spcPct val="50000"/>
              </a:spcBef>
            </a:pPr>
            <a:r>
              <a:rPr lang="en-US" b="1"/>
              <a:t>X \= Y</a:t>
            </a:r>
            <a:r>
              <a:rPr lang="en-US"/>
              <a:t> – EXIT if X and Y do NOT unify, FAIL otherwise.  FAIL on REDO. (</a:t>
            </a:r>
            <a:r>
              <a:rPr lang="en-US" i="1"/>
              <a:t>same as not( X = Y )</a:t>
            </a:r>
            <a:r>
              <a:rPr lang="en-US"/>
              <a:t>)</a:t>
            </a:r>
          </a:p>
          <a:p>
            <a:pPr eaLnBrk="1" hangingPunct="1">
              <a:spcBef>
                <a:spcPct val="50000"/>
              </a:spcBef>
            </a:pPr>
            <a:r>
              <a:rPr lang="en-US" b="1"/>
              <a:t>X =.. Y</a:t>
            </a:r>
            <a:r>
              <a:rPr lang="en-US"/>
              <a:t> (univ) – unifies a structure X with a list Y.  a(b,c) =.. [a,b,c]. (</a:t>
            </a:r>
            <a:r>
              <a:rPr lang="en-US" i="1"/>
              <a:t>allows working with variable functors, which are not otherwise allowed</a:t>
            </a:r>
            <a:r>
              <a:rPr lang="en-US"/>
              <a:t>)</a:t>
            </a:r>
          </a:p>
          <a:p>
            <a:pPr eaLnBrk="1" hangingPunct="1">
              <a:spcBef>
                <a:spcPct val="50000"/>
              </a:spcBef>
            </a:pPr>
            <a:r>
              <a:rPr lang="en-US" b="1"/>
              <a:t>X == Y</a:t>
            </a:r>
            <a:r>
              <a:rPr lang="en-US"/>
              <a:t> – succeeds if X and Y unify WITHOUT binding variables.</a:t>
            </a:r>
          </a:p>
          <a:p>
            <a:pPr eaLnBrk="1" hangingPunct="1">
              <a:spcBef>
                <a:spcPct val="50000"/>
              </a:spcBef>
            </a:pPr>
            <a:endParaRPr lang="en-US"/>
          </a:p>
        </p:txBody>
      </p:sp>
      <p:sp>
        <p:nvSpPr>
          <p:cNvPr id="49157" name="Text Box 6"/>
          <p:cNvSpPr txBox="1">
            <a:spLocks noChangeArrowheads="1"/>
          </p:cNvSpPr>
          <p:nvPr/>
        </p:nvSpPr>
        <p:spPr bwMode="auto">
          <a:xfrm>
            <a:off x="4800600" y="304800"/>
            <a:ext cx="4038600" cy="572452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X = apple.</a:t>
            </a:r>
            <a:br>
              <a:rPr lang="en-US" sz="1600"/>
            </a:br>
            <a:r>
              <a:rPr lang="en-US" sz="1600"/>
              <a:t>X = apple</a:t>
            </a:r>
          </a:p>
          <a:p>
            <a:pPr eaLnBrk="1" hangingPunct="1">
              <a:spcBef>
                <a:spcPct val="50000"/>
              </a:spcBef>
            </a:pPr>
            <a:r>
              <a:rPr lang="en-US" sz="1600"/>
              <a:t>?- a(X) = a(Y).</a:t>
            </a:r>
            <a:br>
              <a:rPr lang="en-US" sz="1600"/>
            </a:br>
            <a:r>
              <a:rPr lang="en-US" sz="1600"/>
              <a:t>X = H222</a:t>
            </a:r>
            <a:br>
              <a:rPr lang="en-US" sz="1600"/>
            </a:br>
            <a:r>
              <a:rPr lang="en-US" sz="1600"/>
              <a:t>Y = H222</a:t>
            </a:r>
          </a:p>
          <a:p>
            <a:pPr eaLnBrk="1" hangingPunct="1">
              <a:spcBef>
                <a:spcPct val="50000"/>
              </a:spcBef>
            </a:pPr>
            <a:r>
              <a:rPr lang="en-US" sz="1600"/>
              <a:t>?- a(X) \= a(Y).</a:t>
            </a:r>
            <a:br>
              <a:rPr lang="en-US" sz="1600"/>
            </a:br>
            <a:r>
              <a:rPr lang="en-US" sz="1600"/>
              <a:t>no</a:t>
            </a:r>
          </a:p>
          <a:p>
            <a:pPr eaLnBrk="1" hangingPunct="1">
              <a:spcBef>
                <a:spcPct val="50000"/>
              </a:spcBef>
            </a:pPr>
            <a:r>
              <a:rPr lang="en-US" sz="1600"/>
              <a:t>?- X =.. [write, hello], call(X).</a:t>
            </a:r>
            <a:br>
              <a:rPr lang="en-US" sz="1600"/>
            </a:br>
            <a:r>
              <a:rPr lang="en-US" sz="1600"/>
              <a:t>hello</a:t>
            </a:r>
            <a:br>
              <a:rPr lang="en-US" sz="1600"/>
            </a:br>
            <a:r>
              <a:rPr lang="en-US" sz="1600"/>
              <a:t>X = write(hello)</a:t>
            </a:r>
          </a:p>
          <a:p>
            <a:pPr eaLnBrk="1" hangingPunct="1">
              <a:spcBef>
                <a:spcPct val="50000"/>
              </a:spcBef>
            </a:pPr>
            <a:r>
              <a:rPr lang="en-US" sz="1600"/>
              <a:t>?- repeat, write(‘&gt; ‘), read(X), X == quit.</a:t>
            </a:r>
            <a:br>
              <a:rPr lang="en-US" sz="1600"/>
            </a:br>
            <a:r>
              <a:rPr lang="en-US" sz="1600"/>
              <a:t>&gt; hi</a:t>
            </a:r>
            <a:br>
              <a:rPr lang="en-US" sz="1600"/>
            </a:br>
            <a:r>
              <a:rPr lang="en-US" sz="1600"/>
              <a:t>&gt; lo</a:t>
            </a:r>
            <a:br>
              <a:rPr lang="en-US" sz="1600"/>
            </a:br>
            <a:r>
              <a:rPr lang="en-US" sz="1600"/>
              <a:t>&gt; quit</a:t>
            </a:r>
            <a:br>
              <a:rPr lang="en-US" sz="1600"/>
            </a:br>
            <a:r>
              <a:rPr lang="en-US" sz="1600"/>
              <a:t>X = quit</a:t>
            </a:r>
            <a:br>
              <a:rPr lang="en-US" sz="1600"/>
            </a:br>
            <a:r>
              <a:rPr lang="en-US" sz="1600"/>
              <a:t>yes</a:t>
            </a:r>
          </a:p>
          <a:p>
            <a:pPr eaLnBrk="1" hangingPunct="1">
              <a:spcBef>
                <a:spcPct val="50000"/>
              </a:spcBef>
            </a:pPr>
            <a:r>
              <a:rPr lang="en-US" sz="1600"/>
              <a:t>?- X == apple.</a:t>
            </a:r>
            <a:br>
              <a:rPr lang="en-US" sz="1600"/>
            </a:br>
            <a:r>
              <a:rPr lang="en-US" sz="1600"/>
              <a:t>no</a:t>
            </a:r>
          </a:p>
          <a:p>
            <a:pPr eaLnBrk="1" hangingPunct="1">
              <a:spcBef>
                <a:spcPct val="50000"/>
              </a:spcBef>
            </a:pPr>
            <a:r>
              <a:rPr lang="en-US" sz="1600"/>
              <a:t>?- X = apple, Y = apple, X == Y.</a:t>
            </a:r>
            <a:br>
              <a:rPr lang="en-US" sz="1600"/>
            </a:br>
            <a:r>
              <a:rPr lang="en-US" sz="1600"/>
              <a:t>yes</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Unification Experiments</a:t>
            </a:r>
            <a:endParaRPr lang="en-US"/>
          </a:p>
        </p:txBody>
      </p:sp>
      <p:sp>
        <p:nvSpPr>
          <p:cNvPr id="4" name="Content Placeholder 3"/>
          <p:cNvSpPr>
            <a:spLocks noGrp="1"/>
          </p:cNvSpPr>
          <p:nvPr>
            <p:ph idx="1"/>
          </p:nvPr>
        </p:nvSpPr>
        <p:spPr>
          <a:xfrm>
            <a:off x="381000" y="1329154"/>
            <a:ext cx="4343400" cy="5071646"/>
          </a:xfrm>
        </p:spPr>
        <p:txBody>
          <a:bodyPr/>
          <a:lstStyle/>
          <a:p>
            <a:pPr marL="0" indent="0">
              <a:buNone/>
            </a:pPr>
            <a:r>
              <a:rPr lang="en-US" sz="2000" smtClean="0"/>
              <a:t>?- X = 3.</a:t>
            </a:r>
          </a:p>
          <a:p>
            <a:pPr marL="0" indent="0">
              <a:buNone/>
            </a:pPr>
            <a:r>
              <a:rPr lang="en-US" sz="2000" smtClean="0"/>
              <a:t>?- X = a(3).</a:t>
            </a:r>
          </a:p>
          <a:p>
            <a:pPr marL="0" indent="0">
              <a:buNone/>
            </a:pPr>
            <a:r>
              <a:rPr lang="en-US" sz="2000" smtClean="0"/>
              <a:t>?- X = Y.</a:t>
            </a:r>
          </a:p>
          <a:p>
            <a:pPr marL="0" indent="0">
              <a:buNone/>
            </a:pPr>
            <a:r>
              <a:rPr lang="en-US" sz="2000" smtClean="0"/>
              <a:t>?- a(b,c) = a(X,Y).</a:t>
            </a:r>
          </a:p>
          <a:p>
            <a:pPr marL="0" indent="0">
              <a:buNone/>
            </a:pPr>
            <a:r>
              <a:rPr lang="en-US" sz="2000" smtClean="0"/>
              <a:t>?- a(b,c) = b(X,Y).</a:t>
            </a:r>
          </a:p>
          <a:p>
            <a:pPr marL="0" indent="0">
              <a:buNone/>
            </a:pPr>
            <a:r>
              <a:rPr lang="en-US" sz="2000" smtClean="0"/>
              <a:t>?- a(X) = a(b,c).</a:t>
            </a:r>
          </a:p>
          <a:p>
            <a:pPr marL="0" indent="0">
              <a:buNone/>
            </a:pPr>
            <a:r>
              <a:rPr lang="en-US" sz="2000" smtClean="0"/>
              <a:t>?- a( X, c(d,X) ) = a( 2,  c(d,Y) ).</a:t>
            </a:r>
          </a:p>
          <a:p>
            <a:pPr marL="0" indent="0">
              <a:buNone/>
            </a:pPr>
            <a:r>
              <a:rPr lang="en-US" sz="2000" smtClean="0"/>
              <a:t>?- a(X,c) = a(Y,_).</a:t>
            </a:r>
          </a:p>
          <a:p>
            <a:pPr marL="0" indent="0">
              <a:buNone/>
            </a:pPr>
            <a:r>
              <a:rPr lang="en-US" sz="2000" smtClean="0"/>
              <a:t>?- X = Y, Y = hello.</a:t>
            </a:r>
          </a:p>
          <a:p>
            <a:pPr marL="0" indent="0">
              <a:buNone/>
            </a:pPr>
            <a:r>
              <a:rPr lang="en-US" sz="2000" smtClean="0"/>
              <a:t>?- a( b, X ) = a( b, c(Y,e) ), Y = hello.</a:t>
            </a:r>
          </a:p>
          <a:p>
            <a:pPr marL="0" indent="0">
              <a:buNone/>
            </a:pPr>
            <a:r>
              <a:rPr lang="en-US" sz="2000" smtClean="0"/>
              <a:t>?- X is 2 + 2.</a:t>
            </a:r>
          </a:p>
          <a:p>
            <a:pPr marL="0" indent="0">
              <a:buNone/>
            </a:pPr>
            <a:r>
              <a:rPr lang="en-US" sz="2000" smtClean="0"/>
              <a:t>?- X = 2 + 2.</a:t>
            </a:r>
          </a:p>
          <a:p>
            <a:pPr marL="0" indent="0">
              <a:buNone/>
            </a:pPr>
            <a:r>
              <a:rPr lang="en-US" sz="2000" smtClean="0"/>
              <a:t>?- X = 2 + 2, Y is X.</a:t>
            </a:r>
          </a:p>
          <a:p>
            <a:pPr marL="0" indent="0">
              <a:buNone/>
            </a:pPr>
            <a:endParaRPr lang="en-US" sz="2000" smtClean="0"/>
          </a:p>
          <a:p>
            <a:pPr marL="0" indent="0">
              <a:buNone/>
            </a:pPr>
            <a:endParaRPr lang="en-US" smtClean="0"/>
          </a:p>
        </p:txBody>
      </p:sp>
      <p:sp>
        <p:nvSpPr>
          <p:cNvPr id="5" name="TextBox 4"/>
          <p:cNvSpPr txBox="1"/>
          <p:nvPr/>
        </p:nvSpPr>
        <p:spPr>
          <a:xfrm>
            <a:off x="4572000" y="1537252"/>
            <a:ext cx="3505200" cy="1015663"/>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sz="2000" smtClean="0"/>
              <a:t>w(X, Y) :-</a:t>
            </a:r>
            <a:br>
              <a:rPr lang="en-US" sz="2000" smtClean="0"/>
            </a:br>
            <a:r>
              <a:rPr lang="en-US" sz="2000" smtClean="0"/>
              <a:t>  write('w X: '), write(X), nl,</a:t>
            </a:r>
            <a:br>
              <a:rPr lang="en-US" sz="2000" smtClean="0"/>
            </a:br>
            <a:r>
              <a:rPr lang="en-US" sz="2000" smtClean="0"/>
              <a:t>  write('w Y: '), write(Y), nl.</a:t>
            </a:r>
            <a:endParaRPr lang="en-US" sz="2000"/>
          </a:p>
        </p:txBody>
      </p:sp>
      <p:sp>
        <p:nvSpPr>
          <p:cNvPr id="6" name="TextBox 5"/>
          <p:cNvSpPr txBox="1"/>
          <p:nvPr/>
        </p:nvSpPr>
        <p:spPr>
          <a:xfrm>
            <a:off x="5410200" y="3124200"/>
            <a:ext cx="3124200" cy="2862322"/>
          </a:xfrm>
          <a:prstGeom prst="rect">
            <a:avLst/>
          </a:prstGeom>
          <a:noFill/>
        </p:spPr>
        <p:txBody>
          <a:bodyPr wrap="square" rtlCol="0">
            <a:spAutoFit/>
          </a:bodyPr>
          <a:lstStyle/>
          <a:p>
            <a:r>
              <a:rPr lang="en-US" sz="2000" smtClean="0"/>
              <a:t>?- w(a, b).</a:t>
            </a:r>
          </a:p>
          <a:p>
            <a:r>
              <a:rPr lang="en-US" sz="2000" smtClean="0"/>
              <a:t>?- w(X, Y), Y = hello.</a:t>
            </a:r>
          </a:p>
          <a:p>
            <a:r>
              <a:rPr lang="en-US" sz="2000" smtClean="0"/>
              <a:t>?- Y = hello, w(X, Y).</a:t>
            </a:r>
          </a:p>
          <a:p>
            <a:r>
              <a:rPr lang="en-US" sz="2000" smtClean="0"/>
              <a:t>?- w(X, Y).</a:t>
            </a:r>
          </a:p>
          <a:p>
            <a:r>
              <a:rPr lang="en-US" sz="2000" smtClean="0"/>
              <a:t>?- w(A, B).</a:t>
            </a:r>
          </a:p>
          <a:p>
            <a:r>
              <a:rPr lang="en-US" sz="2000" smtClean="0"/>
              <a:t>?- w(A, A).</a:t>
            </a:r>
          </a:p>
          <a:p>
            <a:r>
              <a:rPr lang="en-US" sz="2000" smtClean="0"/>
              <a:t>?- w(a(X), w(Y)).</a:t>
            </a:r>
          </a:p>
          <a:p>
            <a:r>
              <a:rPr lang="en-US" sz="2000" smtClean="0"/>
              <a:t>?- w(a(A), w(B)).</a:t>
            </a:r>
          </a:p>
          <a:p>
            <a:r>
              <a:rPr lang="en-US" sz="2000" smtClean="0"/>
              <a:t>?- w(a(Y), w(Y)).</a:t>
            </a:r>
            <a:endParaRPr lang="en-US" sz="2000"/>
          </a:p>
        </p:txBody>
      </p:sp>
    </p:spTree>
    <p:extLst>
      <p:ext uri="{BB962C8B-B14F-4D97-AF65-F5344CB8AC3E}">
        <p14:creationId xmlns:p14="http://schemas.microsoft.com/office/powerpoint/2010/main" val="2154984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8052" y="533400"/>
            <a:ext cx="3906078" cy="1249362"/>
          </a:xfrm>
        </p:spPr>
        <p:txBody>
          <a:bodyPr/>
          <a:lstStyle/>
          <a:p>
            <a:r>
              <a:rPr lang="en-US" sz="2000" smtClean="0"/>
              <a:t>Rule arguments are often used as either input or output</a:t>
            </a:r>
            <a:endParaRPr lang="en-US" sz="2000"/>
          </a:p>
        </p:txBody>
      </p:sp>
      <p:sp>
        <p:nvSpPr>
          <p:cNvPr id="4" name="Content Placeholder 3"/>
          <p:cNvSpPr>
            <a:spLocks noGrp="1"/>
          </p:cNvSpPr>
          <p:nvPr>
            <p:ph idx="1"/>
          </p:nvPr>
        </p:nvSpPr>
        <p:spPr>
          <a:xfrm>
            <a:off x="4648200" y="914400"/>
            <a:ext cx="4191000" cy="5071646"/>
          </a:xfrm>
        </p:spPr>
        <p:txBody>
          <a:bodyPr/>
          <a:lstStyle/>
          <a:p>
            <a:pPr marL="0" indent="0">
              <a:buNone/>
            </a:pPr>
            <a:r>
              <a:rPr lang="en-US" sz="2000" smtClean="0"/>
              <a:t>?- z(a, Z).</a:t>
            </a:r>
          </a:p>
          <a:p>
            <a:pPr marL="0" indent="0">
              <a:buNone/>
            </a:pPr>
            <a:r>
              <a:rPr lang="en-US" sz="2000" smtClean="0"/>
              <a:t>?- z(a, X), z(X, Y).</a:t>
            </a:r>
          </a:p>
          <a:p>
            <a:pPr marL="0" indent="0">
              <a:buNone/>
            </a:pPr>
            <a:r>
              <a:rPr lang="en-US" sz="2000" smtClean="0"/>
              <a:t>?- z(a, X), z(X, Y), z(Y, Z).</a:t>
            </a:r>
          </a:p>
          <a:p>
            <a:pPr marL="0" indent="0">
              <a:buNone/>
            </a:pPr>
            <a:r>
              <a:rPr lang="en-US" sz="2000" smtClean="0"/>
              <a:t>?- z(W, W).</a:t>
            </a:r>
          </a:p>
          <a:p>
            <a:pPr marL="0" indent="0">
              <a:buNone/>
            </a:pPr>
            <a:r>
              <a:rPr lang="en-US" sz="2000" smtClean="0"/>
              <a:t>?- z(Bob, X).</a:t>
            </a:r>
          </a:p>
          <a:p>
            <a:pPr marL="0" indent="0">
              <a:buNone/>
            </a:pPr>
            <a:endParaRPr lang="en-US" sz="2000"/>
          </a:p>
          <a:p>
            <a:pPr marL="0" indent="0">
              <a:buNone/>
            </a:pPr>
            <a:r>
              <a:rPr lang="en-US" sz="2000" smtClean="0"/>
              <a:t>?- zz(a, Z).</a:t>
            </a:r>
          </a:p>
          <a:p>
            <a:pPr marL="0" indent="0">
              <a:buNone/>
            </a:pPr>
            <a:r>
              <a:rPr lang="en-US" sz="2000" smtClean="0"/>
              <a:t>?- zz(a, X), zz(X, Y).</a:t>
            </a:r>
          </a:p>
          <a:p>
            <a:pPr marL="0" indent="0">
              <a:buNone/>
            </a:pPr>
            <a:endParaRPr lang="en-US" sz="2000"/>
          </a:p>
          <a:p>
            <a:pPr marL="0" indent="0">
              <a:buNone/>
            </a:pPr>
            <a:r>
              <a:rPr lang="en-US" sz="2000" smtClean="0"/>
              <a:t>?- zz(X, out(a)).</a:t>
            </a:r>
          </a:p>
          <a:p>
            <a:pPr marL="0" indent="0">
              <a:buNone/>
            </a:pPr>
            <a:r>
              <a:rPr lang="en-US" sz="2000" smtClean="0"/>
              <a:t>?- zz(a, X), zz(A, X).</a:t>
            </a:r>
          </a:p>
          <a:p>
            <a:pPr marL="0" indent="0">
              <a:buNone/>
            </a:pPr>
            <a:r>
              <a:rPr lang="en-US" sz="2000" smtClean="0"/>
              <a:t>?- zz(X, Y).</a:t>
            </a:r>
          </a:p>
          <a:p>
            <a:pPr marL="0" indent="0">
              <a:buNone/>
            </a:pPr>
            <a:r>
              <a:rPr lang="en-US" sz="2000" smtClean="0"/>
              <a:t>?- zz(X, Y), X = hi.</a:t>
            </a:r>
          </a:p>
          <a:p>
            <a:pPr marL="0" indent="0">
              <a:buNone/>
            </a:pPr>
            <a:r>
              <a:rPr lang="en-US" sz="2000" smtClean="0"/>
              <a:t>?- zz(X, Y), Y = hi.</a:t>
            </a:r>
          </a:p>
        </p:txBody>
      </p:sp>
      <p:sp>
        <p:nvSpPr>
          <p:cNvPr id="5" name="TextBox 4"/>
          <p:cNvSpPr txBox="1"/>
          <p:nvPr/>
        </p:nvSpPr>
        <p:spPr>
          <a:xfrm>
            <a:off x="341243" y="1828800"/>
            <a:ext cx="3810000" cy="707886"/>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sz="2000"/>
              <a:t>z</a:t>
            </a:r>
            <a:r>
              <a:rPr lang="en-US" sz="2000" smtClean="0"/>
              <a:t>(IN, OUT) :-</a:t>
            </a:r>
            <a:br>
              <a:rPr lang="en-US" sz="2000" smtClean="0"/>
            </a:br>
            <a:r>
              <a:rPr lang="en-US" sz="2000" smtClean="0"/>
              <a:t>  OUT = out(IN).</a:t>
            </a:r>
            <a:endParaRPr lang="en-US" sz="2000"/>
          </a:p>
        </p:txBody>
      </p:sp>
      <p:sp>
        <p:nvSpPr>
          <p:cNvPr id="7" name="TextBox 6"/>
          <p:cNvSpPr txBox="1"/>
          <p:nvPr/>
        </p:nvSpPr>
        <p:spPr>
          <a:xfrm>
            <a:off x="354495" y="3962400"/>
            <a:ext cx="3810000" cy="400110"/>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en-US" sz="2000" smtClean="0"/>
              <a:t>zz(IN, out(IN)).</a:t>
            </a:r>
            <a:endParaRPr lang="en-US" sz="2000"/>
          </a:p>
        </p:txBody>
      </p:sp>
      <p:sp>
        <p:nvSpPr>
          <p:cNvPr id="8" name="TextBox 7"/>
          <p:cNvSpPr txBox="1"/>
          <p:nvPr/>
        </p:nvSpPr>
        <p:spPr>
          <a:xfrm>
            <a:off x="354495" y="2819400"/>
            <a:ext cx="4081670" cy="1015663"/>
          </a:xfrm>
          <a:prstGeom prst="rect">
            <a:avLst/>
          </a:prstGeom>
          <a:noFill/>
        </p:spPr>
        <p:txBody>
          <a:bodyPr wrap="square" rtlCol="0">
            <a:spAutoFit/>
          </a:bodyPr>
          <a:lstStyle/>
          <a:p>
            <a:r>
              <a:rPr lang="en-US" sz="2000" smtClean="0"/>
              <a:t>zz/2 rule is the same because unification happens automatically when a rule is called.</a:t>
            </a:r>
            <a:endParaRPr lang="en-US" sz="2000"/>
          </a:p>
        </p:txBody>
      </p:sp>
      <p:sp>
        <p:nvSpPr>
          <p:cNvPr id="12" name="TextBox 11"/>
          <p:cNvSpPr txBox="1"/>
          <p:nvPr/>
        </p:nvSpPr>
        <p:spPr>
          <a:xfrm>
            <a:off x="354495" y="4800600"/>
            <a:ext cx="4081670" cy="707886"/>
          </a:xfrm>
          <a:prstGeom prst="rect">
            <a:avLst/>
          </a:prstGeom>
          <a:noFill/>
        </p:spPr>
        <p:txBody>
          <a:bodyPr wrap="square" rtlCol="0">
            <a:spAutoFit/>
          </a:bodyPr>
          <a:lstStyle/>
          <a:p>
            <a:r>
              <a:rPr lang="en-US" sz="2000" smtClean="0"/>
              <a:t>But in Prolog, the output can also be the input.</a:t>
            </a:r>
            <a:endParaRPr lang="en-US" sz="2000"/>
          </a:p>
        </p:txBody>
      </p:sp>
    </p:spTree>
    <p:extLst>
      <p:ext uri="{BB962C8B-B14F-4D97-AF65-F5344CB8AC3E}">
        <p14:creationId xmlns:p14="http://schemas.microsoft.com/office/powerpoint/2010/main" val="2278848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44562"/>
          </a:xfrm>
        </p:spPr>
        <p:txBody>
          <a:bodyPr/>
          <a:lstStyle/>
          <a:p>
            <a:r>
              <a:rPr lang="en-US" smtClean="0"/>
              <a:t>Operators</a:t>
            </a:r>
            <a:endParaRPr lang="en-US"/>
          </a:p>
        </p:txBody>
      </p:sp>
      <p:sp>
        <p:nvSpPr>
          <p:cNvPr id="4" name="Content Placeholder 3"/>
          <p:cNvSpPr>
            <a:spLocks noGrp="1"/>
          </p:cNvSpPr>
          <p:nvPr>
            <p:ph idx="1"/>
          </p:nvPr>
        </p:nvSpPr>
        <p:spPr>
          <a:xfrm>
            <a:off x="457200" y="1219200"/>
            <a:ext cx="8229600" cy="4953000"/>
          </a:xfrm>
        </p:spPr>
        <p:txBody>
          <a:bodyPr/>
          <a:lstStyle/>
          <a:p>
            <a:pPr marL="0" indent="0">
              <a:buNone/>
            </a:pPr>
            <a:r>
              <a:rPr lang="en-US" sz="2400" smtClean="0"/>
              <a:t>Syntactic Sugar - just changes I/O, internally structures</a:t>
            </a:r>
          </a:p>
          <a:p>
            <a:pPr marL="0" indent="0">
              <a:buNone/>
            </a:pPr>
            <a:r>
              <a:rPr lang="en-US" sz="1800" smtClean="0"/>
              <a:t>?- X is +(2,2).</a:t>
            </a:r>
            <a:br>
              <a:rPr lang="en-US" sz="1800" smtClean="0"/>
            </a:br>
            <a:r>
              <a:rPr lang="en-US" sz="1800" smtClean="0"/>
              <a:t>X = 4</a:t>
            </a:r>
          </a:p>
          <a:p>
            <a:pPr marL="0" indent="0">
              <a:buNone/>
            </a:pPr>
            <a:r>
              <a:rPr lang="en-US" sz="1800" smtClean="0"/>
              <a:t>?- 2 + 2 = +(2,2).</a:t>
            </a:r>
            <a:br>
              <a:rPr lang="en-US" sz="1800" smtClean="0"/>
            </a:br>
            <a:r>
              <a:rPr lang="en-US" sz="1800" smtClean="0"/>
              <a:t>yes</a:t>
            </a:r>
          </a:p>
          <a:p>
            <a:pPr marL="0" indent="0">
              <a:buNone/>
            </a:pPr>
            <a:r>
              <a:rPr lang="en-US" sz="1800" smtClean="0"/>
              <a:t>?- display( 2 + 3 + 4 ).</a:t>
            </a:r>
            <a:br>
              <a:rPr lang="en-US" sz="1800" smtClean="0"/>
            </a:br>
            <a:r>
              <a:rPr lang="en-US" sz="1800" smtClean="0"/>
              <a:t>+(+(2,3),4)</a:t>
            </a:r>
          </a:p>
          <a:p>
            <a:pPr marL="0" indent="0">
              <a:buNone/>
            </a:pPr>
            <a:r>
              <a:rPr lang="en-US" sz="1800" i="1" smtClean="0"/>
              <a:t>Can be used for readability, instead of:</a:t>
            </a:r>
          </a:p>
          <a:p>
            <a:pPr marL="0" indent="0">
              <a:buNone/>
            </a:pPr>
            <a:r>
              <a:rPr lang="en-US" sz="1800" smtClean="0"/>
              <a:t>city(lax, 5, 13).</a:t>
            </a:r>
          </a:p>
          <a:p>
            <a:pPr marL="0" indent="0">
              <a:buNone/>
            </a:pPr>
            <a:r>
              <a:rPr lang="en-US" sz="1800" i="1" smtClean="0"/>
              <a:t>you can use</a:t>
            </a:r>
          </a:p>
          <a:p>
            <a:pPr marL="0" indent="0">
              <a:buNone/>
            </a:pPr>
            <a:r>
              <a:rPr lang="en-US" sz="1800" smtClean="0"/>
              <a:t>city(lax, 5:13).</a:t>
            </a:r>
          </a:p>
          <a:p>
            <a:pPr marL="0" indent="0">
              <a:buNone/>
            </a:pPr>
            <a:r>
              <a:rPr lang="en-US" sz="1800" i="1" smtClean="0"/>
              <a:t>Instead of</a:t>
            </a:r>
          </a:p>
          <a:p>
            <a:pPr marL="0" indent="0">
              <a:buNone/>
            </a:pPr>
            <a:r>
              <a:rPr lang="en-US" sz="1800" smtClean="0"/>
              <a:t>?- mother(M,C), write(M), tab(1), write(C), nl, fail.</a:t>
            </a:r>
          </a:p>
          <a:p>
            <a:pPr marL="0" indent="0">
              <a:buNone/>
            </a:pPr>
            <a:r>
              <a:rPr lang="en-US" sz="1800" i="1" smtClean="0"/>
              <a:t>use</a:t>
            </a:r>
          </a:p>
          <a:p>
            <a:pPr marL="0" indent="0">
              <a:buNone/>
            </a:pPr>
            <a:r>
              <a:rPr lang="en-US" sz="1800" smtClean="0"/>
              <a:t>?- mother(M,C), write(M-C), nl, fail.</a:t>
            </a:r>
            <a:endParaRPr lang="en-US" sz="1800"/>
          </a:p>
        </p:txBody>
      </p:sp>
    </p:spTree>
    <p:extLst>
      <p:ext uri="{BB962C8B-B14F-4D97-AF65-F5344CB8AC3E}">
        <p14:creationId xmlns:p14="http://schemas.microsoft.com/office/powerpoint/2010/main" val="2621801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4"/>
          <p:cNvSpPr txBox="1">
            <a:spLocks noChangeArrowheads="1"/>
          </p:cNvSpPr>
          <p:nvPr/>
        </p:nvSpPr>
        <p:spPr bwMode="auto">
          <a:xfrm>
            <a:off x="5486400" y="609600"/>
            <a:ext cx="2124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Operators</a:t>
            </a:r>
          </a:p>
        </p:txBody>
      </p:sp>
      <p:sp>
        <p:nvSpPr>
          <p:cNvPr id="80900" name="Text Box 5"/>
          <p:cNvSpPr txBox="1">
            <a:spLocks noChangeArrowheads="1"/>
          </p:cNvSpPr>
          <p:nvPr/>
        </p:nvSpPr>
        <p:spPr bwMode="auto">
          <a:xfrm>
            <a:off x="457200" y="533400"/>
            <a:ext cx="3705225"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Operators are defined using the op/3 predicate.</a:t>
            </a:r>
          </a:p>
          <a:p>
            <a:pPr eaLnBrk="1" hangingPunct="1">
              <a:spcBef>
                <a:spcPct val="50000"/>
              </a:spcBef>
            </a:pPr>
            <a:r>
              <a:rPr lang="en-US"/>
              <a:t>op(Precedence, Associativity, Operator).</a:t>
            </a:r>
          </a:p>
          <a:p>
            <a:pPr eaLnBrk="1" hangingPunct="1">
              <a:spcBef>
                <a:spcPct val="50000"/>
              </a:spcBef>
            </a:pPr>
            <a:r>
              <a:rPr lang="en-US"/>
              <a:t>Precedence – 1-1200, how tight it binds.</a:t>
            </a:r>
          </a:p>
          <a:p>
            <a:pPr eaLnBrk="1" hangingPunct="1">
              <a:spcBef>
                <a:spcPct val="50000"/>
              </a:spcBef>
            </a:pPr>
            <a:r>
              <a:rPr lang="en-US"/>
              <a:t>Associativity – left, right, infix, etc., represented by cryptic xfy.</a:t>
            </a:r>
          </a:p>
          <a:p>
            <a:pPr eaLnBrk="1" hangingPunct="1">
              <a:spcBef>
                <a:spcPct val="50000"/>
              </a:spcBef>
            </a:pPr>
            <a:r>
              <a:rPr lang="en-US"/>
              <a:t>Operator – the operator.</a:t>
            </a:r>
          </a:p>
        </p:txBody>
      </p:sp>
      <p:sp>
        <p:nvSpPr>
          <p:cNvPr id="80901" name="Text Box 6"/>
          <p:cNvSpPr txBox="1">
            <a:spLocks noChangeArrowheads="1"/>
          </p:cNvSpPr>
          <p:nvPr/>
        </p:nvSpPr>
        <p:spPr bwMode="auto">
          <a:xfrm>
            <a:off x="609600" y="4114800"/>
            <a:ext cx="2895600" cy="188912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op(500, xfx, likes).</a:t>
            </a:r>
            <a:br>
              <a:rPr lang="en-US"/>
            </a:br>
            <a:r>
              <a:rPr lang="en-US"/>
              <a:t>:- op(300, fx, swims).</a:t>
            </a:r>
          </a:p>
          <a:p>
            <a:pPr eaLnBrk="1" hangingPunct="1">
              <a:spcBef>
                <a:spcPct val="50000"/>
              </a:spcBef>
            </a:pPr>
            <a:r>
              <a:rPr lang="en-US"/>
              <a:t>leona likes water.</a:t>
            </a:r>
          </a:p>
          <a:p>
            <a:pPr eaLnBrk="1" hangingPunct="1">
              <a:spcBef>
                <a:spcPct val="50000"/>
              </a:spcBef>
            </a:pPr>
            <a:r>
              <a:rPr lang="en-US"/>
              <a:t>leona swims.</a:t>
            </a:r>
          </a:p>
          <a:p>
            <a:pPr eaLnBrk="1" hangingPunct="1">
              <a:spcBef>
                <a:spcPct val="50000"/>
              </a:spcBef>
            </a:pPr>
            <a:r>
              <a:rPr lang="en-US"/>
              <a:t>% leona was a duck</a:t>
            </a:r>
          </a:p>
        </p:txBody>
      </p:sp>
      <p:sp>
        <p:nvSpPr>
          <p:cNvPr id="80902" name="Text Box 7"/>
          <p:cNvSpPr txBox="1">
            <a:spLocks noChangeArrowheads="1"/>
          </p:cNvSpPr>
          <p:nvPr/>
        </p:nvSpPr>
        <p:spPr bwMode="auto">
          <a:xfrm>
            <a:off x="4648200" y="2667000"/>
            <a:ext cx="4038600" cy="338772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a:t>:- (op(1200, xfx, [:-, --&gt;])).</a:t>
            </a:r>
            <a:br>
              <a:rPr lang="en-US" sz="1200"/>
            </a:br>
            <a:r>
              <a:rPr lang="en-US" sz="1200"/>
              <a:t>:- (op(1200, fx, [?-, :-])).</a:t>
            </a:r>
            <a:br>
              <a:rPr lang="en-US" sz="1200"/>
            </a:br>
            <a:r>
              <a:rPr lang="en-US" sz="1200"/>
              <a:t>:- (op(1100, fx, [import, export, dynamic, multifile,</a:t>
            </a:r>
            <a:br>
              <a:rPr lang="en-US" sz="1200"/>
            </a:br>
            <a:r>
              <a:rPr lang="en-US" sz="1200"/>
              <a:t>                         discontiguous, sorted, indexed])).</a:t>
            </a:r>
            <a:br>
              <a:rPr lang="en-US" sz="1200"/>
            </a:br>
            <a:r>
              <a:rPr lang="en-US" sz="1200"/>
              <a:t>:- (op(1100, xfy, ';')).</a:t>
            </a:r>
            <a:br>
              <a:rPr lang="en-US" sz="1200"/>
            </a:br>
            <a:r>
              <a:rPr lang="en-US" sz="1200"/>
              <a:t>:- (op(1050, xfy, -&gt;)).</a:t>
            </a:r>
            <a:br>
              <a:rPr lang="en-US" sz="1200"/>
            </a:br>
            <a:r>
              <a:rPr lang="en-US" sz="1200"/>
              <a:t>:- (op(1000, xfy, ',')).</a:t>
            </a:r>
            <a:br>
              <a:rPr lang="en-US" sz="1200"/>
            </a:br>
            <a:r>
              <a:rPr lang="en-US" sz="1200"/>
              <a:t>:- (op(900, fy, [\+, not, once])). </a:t>
            </a:r>
            <a:br>
              <a:rPr lang="en-US" sz="1200"/>
            </a:br>
            <a:r>
              <a:rPr lang="en-US" sz="1200"/>
              <a:t>:- (op(900, fy, [?, bug])).</a:t>
            </a:r>
            <a:br>
              <a:rPr lang="en-US" sz="1200"/>
            </a:br>
            <a:r>
              <a:rPr lang="en-US" sz="1200"/>
              <a:t>:- (op(700, xfx, [=, \=, is, =.., ==, \==, =:=, ~=, =\=,</a:t>
            </a:r>
            <a:br>
              <a:rPr lang="en-US" sz="1200"/>
            </a:br>
            <a:r>
              <a:rPr lang="en-US" sz="1200"/>
              <a:t>                        &lt;, &gt;, =&lt;, &gt;=, @&lt;, @&gt;, @=&lt;, @&gt;=])).</a:t>
            </a:r>
            <a:br>
              <a:rPr lang="en-US" sz="1200"/>
            </a:br>
            <a:r>
              <a:rPr lang="en-US" sz="1200"/>
              <a:t>:- (op(600, xfy, :)).</a:t>
            </a:r>
            <a:br>
              <a:rPr lang="en-US" sz="1200"/>
            </a:br>
            <a:r>
              <a:rPr lang="en-US" sz="1200"/>
              <a:t>:- (op(500, yfx, [+, -, /\, \/, xor])).</a:t>
            </a:r>
            <a:br>
              <a:rPr lang="en-US" sz="1200"/>
            </a:br>
            <a:r>
              <a:rPr lang="en-US" sz="1200"/>
              <a:t>:- (op(400, yfx, [rem, mod, divs, mods, divu, modu])).</a:t>
            </a:r>
            <a:br>
              <a:rPr lang="en-US" sz="1200"/>
            </a:br>
            <a:r>
              <a:rPr lang="en-US" sz="1200"/>
              <a:t>:- (op(400, yfx, [/, //, *, &gt;&gt;, &lt;&lt;])).</a:t>
            </a:r>
            <a:br>
              <a:rPr lang="en-US" sz="1200"/>
            </a:br>
            <a:r>
              <a:rPr lang="en-US" sz="1200"/>
              <a:t> :- (op(200, xfx, **)).</a:t>
            </a:r>
            <a:br>
              <a:rPr lang="en-US" sz="1200"/>
            </a:br>
            <a:r>
              <a:rPr lang="en-US" sz="1200"/>
              <a:t>:- (op(200, xfy, ^)). </a:t>
            </a:r>
            <a:br>
              <a:rPr lang="en-US" sz="1200"/>
            </a:br>
            <a:r>
              <a:rPr lang="en-US" sz="1200"/>
              <a:t>:- (op(200, fy, [+, -, \])). </a:t>
            </a:r>
          </a:p>
        </p:txBody>
      </p:sp>
      <p:sp>
        <p:nvSpPr>
          <p:cNvPr id="80903" name="Text Box 8"/>
          <p:cNvSpPr txBox="1">
            <a:spLocks noChangeArrowheads="1"/>
          </p:cNvSpPr>
          <p:nvPr/>
        </p:nvSpPr>
        <p:spPr bwMode="auto">
          <a:xfrm>
            <a:off x="5486400" y="2057400"/>
            <a:ext cx="202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System Operators</a:t>
            </a:r>
          </a:p>
        </p:txBody>
      </p:sp>
    </p:spTree>
    <p:extLst>
      <p:ext uri="{BB962C8B-B14F-4D97-AF65-F5344CB8AC3E}">
        <p14:creationId xmlns:p14="http://schemas.microsoft.com/office/powerpoint/2010/main" val="260042340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r>
              <a:rPr lang="en-US" smtClean="0"/>
              <a:t/>
            </a:r>
            <a:br>
              <a:rPr lang="en-US" smtClean="0"/>
            </a:br>
            <a:r>
              <a:rPr lang="en-US" smtClean="0"/>
              <a:t>#</a:t>
            </a:r>
            <a:r>
              <a:rPr lang="en-US"/>
              <a:t>6</a:t>
            </a:r>
            <a:r>
              <a:rPr lang="en-US" smtClean="0"/>
              <a:t> Practical Rules</a:t>
            </a:r>
            <a:endParaRPr lang="en-US" dirty="0"/>
          </a:p>
        </p:txBody>
      </p:sp>
    </p:spTree>
    <p:extLst>
      <p:ext uri="{BB962C8B-B14F-4D97-AF65-F5344CB8AC3E}">
        <p14:creationId xmlns:p14="http://schemas.microsoft.com/office/powerpoint/2010/main" val="381288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609600" y="1143000"/>
            <a:ext cx="266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Procedural Knowledge</a:t>
            </a:r>
          </a:p>
        </p:txBody>
      </p:sp>
      <p:sp>
        <p:nvSpPr>
          <p:cNvPr id="9220" name="Text Box 5"/>
          <p:cNvSpPr txBox="1">
            <a:spLocks noChangeArrowheads="1"/>
          </p:cNvSpPr>
          <p:nvPr/>
        </p:nvSpPr>
        <p:spPr bwMode="auto">
          <a:xfrm>
            <a:off x="59436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Factual Knowledge</a:t>
            </a:r>
          </a:p>
        </p:txBody>
      </p:sp>
      <p:sp>
        <p:nvSpPr>
          <p:cNvPr id="9221" name="Text Box 6"/>
          <p:cNvSpPr txBox="1">
            <a:spLocks noChangeArrowheads="1"/>
          </p:cNvSpPr>
          <p:nvPr/>
        </p:nvSpPr>
        <p:spPr bwMode="auto">
          <a:xfrm>
            <a:off x="3200400" y="4572000"/>
            <a:ext cx="226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Logical Knowledge</a:t>
            </a:r>
          </a:p>
        </p:txBody>
      </p:sp>
      <p:sp>
        <p:nvSpPr>
          <p:cNvPr id="9222" name="Text Box 8"/>
          <p:cNvSpPr txBox="1">
            <a:spLocks noChangeArrowheads="1"/>
          </p:cNvSpPr>
          <p:nvPr/>
        </p:nvSpPr>
        <p:spPr bwMode="auto">
          <a:xfrm>
            <a:off x="5410200" y="1447800"/>
            <a:ext cx="3352800" cy="835025"/>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Phone call data:</a:t>
            </a:r>
          </a:p>
          <a:p>
            <a:pPr eaLnBrk="1" hangingPunct="1"/>
            <a:endParaRPr lang="en-US" sz="1600"/>
          </a:p>
          <a:p>
            <a:pPr eaLnBrk="1" hangingPunct="1"/>
            <a:r>
              <a:rPr lang="en-US" sz="1600"/>
              <a:t>Customer ID, Date, Duration</a:t>
            </a:r>
          </a:p>
        </p:txBody>
      </p:sp>
      <p:sp>
        <p:nvSpPr>
          <p:cNvPr id="9223" name="Text Box 9"/>
          <p:cNvSpPr txBox="1">
            <a:spLocks noChangeArrowheads="1"/>
          </p:cNvSpPr>
          <p:nvPr/>
        </p:nvSpPr>
        <p:spPr bwMode="auto">
          <a:xfrm>
            <a:off x="457200" y="1524000"/>
            <a:ext cx="2971800" cy="2057400"/>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Billing:</a:t>
            </a:r>
          </a:p>
          <a:p>
            <a:pPr eaLnBrk="1" hangingPunct="1"/>
            <a:endParaRPr lang="en-US" sz="1600"/>
          </a:p>
          <a:p>
            <a:pPr eaLnBrk="1" hangingPunct="1"/>
            <a:r>
              <a:rPr lang="en-US" sz="1600"/>
              <a:t>For each customer</a:t>
            </a:r>
          </a:p>
          <a:p>
            <a:pPr eaLnBrk="1" hangingPunct="1"/>
            <a:r>
              <a:rPr lang="en-US" sz="1600"/>
              <a:t>   For each call</a:t>
            </a:r>
          </a:p>
          <a:p>
            <a:pPr eaLnBrk="1" hangingPunct="1"/>
            <a:r>
              <a:rPr lang="en-US" sz="1600"/>
              <a:t>      get call record</a:t>
            </a:r>
          </a:p>
          <a:p>
            <a:pPr eaLnBrk="1" hangingPunct="1"/>
            <a:r>
              <a:rPr lang="en-US" sz="1600"/>
              <a:t>      call( price( call record) )</a:t>
            </a:r>
          </a:p>
          <a:p>
            <a:pPr eaLnBrk="1" hangingPunct="1"/>
            <a:r>
              <a:rPr lang="en-US" sz="1600"/>
              <a:t>   Sum prices</a:t>
            </a:r>
          </a:p>
          <a:p>
            <a:pPr eaLnBrk="1" hangingPunct="1"/>
            <a:r>
              <a:rPr lang="en-US" sz="1600"/>
              <a:t>   Print bill</a:t>
            </a:r>
          </a:p>
        </p:txBody>
      </p:sp>
      <p:sp>
        <p:nvSpPr>
          <p:cNvPr id="9224" name="Text Box 10"/>
          <p:cNvSpPr txBox="1">
            <a:spLocks noChangeArrowheads="1"/>
          </p:cNvSpPr>
          <p:nvPr/>
        </p:nvSpPr>
        <p:spPr bwMode="auto">
          <a:xfrm>
            <a:off x="2743200" y="5029200"/>
            <a:ext cx="3352800" cy="835025"/>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Rate = 5 on weekends</a:t>
            </a:r>
          </a:p>
          <a:p>
            <a:pPr eaLnBrk="1" hangingPunct="1"/>
            <a:r>
              <a:rPr lang="en-US" sz="1600"/>
              <a:t>Rate = 7 on weekday evenings</a:t>
            </a:r>
          </a:p>
          <a:p>
            <a:pPr eaLnBrk="1" hangingPunct="1"/>
            <a:r>
              <a:rPr lang="en-US" sz="1600"/>
              <a:t>Rate = 9 on weekday days </a:t>
            </a:r>
          </a:p>
        </p:txBody>
      </p:sp>
      <p:sp>
        <p:nvSpPr>
          <p:cNvPr id="9225" name="AutoShape 12"/>
          <p:cNvSpPr>
            <a:spLocks noChangeArrowheads="1"/>
          </p:cNvSpPr>
          <p:nvPr/>
        </p:nvSpPr>
        <p:spPr bwMode="auto">
          <a:xfrm>
            <a:off x="304800" y="4038600"/>
            <a:ext cx="1752600" cy="1371600"/>
          </a:xfrm>
          <a:prstGeom prst="wedgeRoundRectCallout">
            <a:avLst>
              <a:gd name="adj1" fmla="val 47917"/>
              <a:gd name="adj2" fmla="val -96991"/>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en-US" sz="1400" b="1"/>
              <a:t>Maps to CPU</a:t>
            </a:r>
          </a:p>
          <a:p>
            <a:pPr algn="ctr"/>
            <a:endParaRPr lang="en-US" sz="1400"/>
          </a:p>
          <a:p>
            <a:pPr algn="ctr"/>
            <a:r>
              <a:rPr lang="en-US" sz="1400"/>
              <a:t>Easy using C, Java, Delphi, VB, etc.</a:t>
            </a:r>
          </a:p>
        </p:txBody>
      </p:sp>
      <p:sp>
        <p:nvSpPr>
          <p:cNvPr id="9226" name="AutoShape 13"/>
          <p:cNvSpPr>
            <a:spLocks noChangeArrowheads="1"/>
          </p:cNvSpPr>
          <p:nvPr/>
        </p:nvSpPr>
        <p:spPr bwMode="auto">
          <a:xfrm>
            <a:off x="3810000" y="2590800"/>
            <a:ext cx="1828800" cy="1219200"/>
          </a:xfrm>
          <a:prstGeom prst="wedgeRoundRectCallout">
            <a:avLst>
              <a:gd name="adj1" fmla="val 66407"/>
              <a:gd name="adj2" fmla="val -81509"/>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en-US" sz="1400" b="1"/>
              <a:t>Maps to Data Storage</a:t>
            </a:r>
          </a:p>
          <a:p>
            <a:pPr algn="ctr"/>
            <a:endParaRPr lang="en-US" sz="1400"/>
          </a:p>
          <a:p>
            <a:pPr algn="ctr"/>
            <a:r>
              <a:rPr lang="en-US" sz="1400"/>
              <a:t>Easy using DB tools</a:t>
            </a:r>
          </a:p>
        </p:txBody>
      </p:sp>
      <p:sp>
        <p:nvSpPr>
          <p:cNvPr id="9227" name="AutoShape 14"/>
          <p:cNvSpPr>
            <a:spLocks noChangeArrowheads="1"/>
          </p:cNvSpPr>
          <p:nvPr/>
        </p:nvSpPr>
        <p:spPr bwMode="auto">
          <a:xfrm>
            <a:off x="6477000" y="2895600"/>
            <a:ext cx="1828800" cy="2743200"/>
          </a:xfrm>
          <a:prstGeom prst="wedgeRoundRectCallout">
            <a:avLst>
              <a:gd name="adj1" fmla="val -98352"/>
              <a:gd name="adj2" fmla="val 4012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en-US" sz="1400" b="1"/>
              <a:t>Logical Relationships</a:t>
            </a:r>
          </a:p>
          <a:p>
            <a:pPr algn="ctr"/>
            <a:endParaRPr lang="en-US" sz="1400"/>
          </a:p>
          <a:p>
            <a:pPr algn="ctr"/>
            <a:r>
              <a:rPr lang="en-US" sz="1400"/>
              <a:t>Not data</a:t>
            </a:r>
          </a:p>
          <a:p>
            <a:pPr algn="ctr"/>
            <a:r>
              <a:rPr lang="en-US" sz="1400"/>
              <a:t>Not procedure</a:t>
            </a:r>
          </a:p>
          <a:p>
            <a:pPr algn="ctr"/>
            <a:endParaRPr lang="en-US" sz="1400"/>
          </a:p>
          <a:p>
            <a:pPr algn="ctr"/>
            <a:r>
              <a:rPr lang="en-US" sz="1400"/>
              <a:t>Difficult using conventional tools* </a:t>
            </a:r>
          </a:p>
          <a:p>
            <a:pPr algn="ctr"/>
            <a:endParaRPr lang="en-US" sz="1400"/>
          </a:p>
          <a:p>
            <a:pPr algn="ctr"/>
            <a:r>
              <a:rPr lang="en-US" sz="1400"/>
              <a:t>Easy using rule-based tools</a:t>
            </a:r>
          </a:p>
        </p:txBody>
      </p:sp>
      <p:sp>
        <p:nvSpPr>
          <p:cNvPr id="9228" name="Line 15"/>
          <p:cNvSpPr>
            <a:spLocks noChangeShapeType="1"/>
          </p:cNvSpPr>
          <p:nvPr/>
        </p:nvSpPr>
        <p:spPr bwMode="auto">
          <a:xfrm>
            <a:off x="2362200" y="3048000"/>
            <a:ext cx="7620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9" name="Line 16"/>
          <p:cNvSpPr>
            <a:spLocks noChangeShapeType="1"/>
          </p:cNvSpPr>
          <p:nvPr/>
        </p:nvSpPr>
        <p:spPr bwMode="auto">
          <a:xfrm flipV="1">
            <a:off x="2209800" y="2133600"/>
            <a:ext cx="3124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0" name="Text Box 18"/>
          <p:cNvSpPr txBox="1">
            <a:spLocks noChangeArrowheads="1"/>
          </p:cNvSpPr>
          <p:nvPr/>
        </p:nvSpPr>
        <p:spPr bwMode="auto">
          <a:xfrm>
            <a:off x="982663" y="304800"/>
            <a:ext cx="6559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200" b="1"/>
              <a:t>Automating Knowledge Example</a:t>
            </a:r>
          </a:p>
        </p:txBody>
      </p:sp>
      <p:sp>
        <p:nvSpPr>
          <p:cNvPr id="9231" name="Text Box 21"/>
          <p:cNvSpPr txBox="1">
            <a:spLocks noChangeArrowheads="1"/>
          </p:cNvSpPr>
          <p:nvPr/>
        </p:nvSpPr>
        <p:spPr bwMode="auto">
          <a:xfrm>
            <a:off x="6477000" y="571500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a:t>* eoTek, Visual Data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4"/>
          <p:cNvSpPr txBox="1">
            <a:spLocks noChangeArrowheads="1"/>
          </p:cNvSpPr>
          <p:nvPr/>
        </p:nvSpPr>
        <p:spPr bwMode="auto">
          <a:xfrm>
            <a:off x="2514600" y="381000"/>
            <a:ext cx="3792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Dynamic Database</a:t>
            </a:r>
          </a:p>
        </p:txBody>
      </p:sp>
      <p:sp>
        <p:nvSpPr>
          <p:cNvPr id="81924" name="Text Box 5"/>
          <p:cNvSpPr txBox="1">
            <a:spLocks noChangeArrowheads="1"/>
          </p:cNvSpPr>
          <p:nvPr/>
        </p:nvSpPr>
        <p:spPr bwMode="auto">
          <a:xfrm>
            <a:off x="381000" y="1828800"/>
            <a:ext cx="3352800"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assert(Term) </a:t>
            </a:r>
            <a:r>
              <a:rPr lang="en-US"/>
              <a:t>– asserts a term.</a:t>
            </a:r>
          </a:p>
          <a:p>
            <a:pPr eaLnBrk="1" hangingPunct="1">
              <a:spcBef>
                <a:spcPct val="50000"/>
              </a:spcBef>
            </a:pPr>
            <a:r>
              <a:rPr lang="en-US" b="1"/>
              <a:t>retract(Term)</a:t>
            </a:r>
            <a:r>
              <a:rPr lang="en-US"/>
              <a:t> – retracts a term.</a:t>
            </a:r>
          </a:p>
          <a:p>
            <a:pPr eaLnBrk="1" hangingPunct="1">
              <a:spcBef>
                <a:spcPct val="50000"/>
              </a:spcBef>
            </a:pPr>
            <a:r>
              <a:rPr lang="en-US" b="1"/>
              <a:t>retractall(Term)</a:t>
            </a:r>
            <a:r>
              <a:rPr lang="en-US"/>
              <a:t> – retracts all terms that unify.</a:t>
            </a:r>
          </a:p>
          <a:p>
            <a:pPr eaLnBrk="1" hangingPunct="1">
              <a:spcBef>
                <a:spcPct val="50000"/>
              </a:spcBef>
            </a:pPr>
            <a:r>
              <a:rPr lang="en-US" b="1"/>
              <a:t>abolish(Predicate)</a:t>
            </a:r>
            <a:r>
              <a:rPr lang="en-US"/>
              <a:t> – wipes out all terms for a predicate.</a:t>
            </a:r>
          </a:p>
        </p:txBody>
      </p:sp>
      <p:sp>
        <p:nvSpPr>
          <p:cNvPr id="81925" name="Text Box 6"/>
          <p:cNvSpPr txBox="1">
            <a:spLocks noChangeArrowheads="1"/>
          </p:cNvSpPr>
          <p:nvPr/>
        </p:nvSpPr>
        <p:spPr bwMode="auto">
          <a:xfrm>
            <a:off x="4343400" y="1219200"/>
            <a:ext cx="4267200" cy="44989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new_task(Task) :-</a:t>
            </a:r>
            <a:br>
              <a:rPr lang="en-US"/>
            </a:br>
            <a:r>
              <a:rPr lang="en-US"/>
              <a:t>   assert( task(Task, not_started) ).</a:t>
            </a:r>
          </a:p>
          <a:p>
            <a:pPr eaLnBrk="1" hangingPunct="1">
              <a:spcBef>
                <a:spcPct val="50000"/>
              </a:spcBef>
            </a:pPr>
            <a:r>
              <a:rPr lang="en-US"/>
              <a:t>done(Task) :-</a:t>
            </a:r>
            <a:br>
              <a:rPr lang="en-US"/>
            </a:br>
            <a:r>
              <a:rPr lang="en-US"/>
              <a:t>   retract( task(Task, _) ).</a:t>
            </a:r>
          </a:p>
          <a:p>
            <a:pPr eaLnBrk="1" hangingPunct="1">
              <a:spcBef>
                <a:spcPct val="50000"/>
              </a:spcBef>
            </a:pPr>
            <a:r>
              <a:rPr lang="en-US"/>
              <a:t>change_status(Task, Status) :-</a:t>
            </a:r>
            <a:br>
              <a:rPr lang="en-US"/>
            </a:br>
            <a:r>
              <a:rPr lang="en-US"/>
              <a:t>   retract( task(Task, _) ),</a:t>
            </a:r>
            <a:br>
              <a:rPr lang="en-US"/>
            </a:br>
            <a:r>
              <a:rPr lang="en-US"/>
              <a:t>   assert( task(Task, Status) ).</a:t>
            </a:r>
          </a:p>
          <a:p>
            <a:pPr eaLnBrk="1" hangingPunct="1">
              <a:spcBef>
                <a:spcPct val="50000"/>
              </a:spcBef>
            </a:pPr>
            <a:r>
              <a:rPr lang="en-US"/>
              <a:t>list_tasks :-</a:t>
            </a:r>
            <a:br>
              <a:rPr lang="en-US"/>
            </a:br>
            <a:r>
              <a:rPr lang="en-US"/>
              <a:t>   task(Task, Status),</a:t>
            </a:r>
            <a:br>
              <a:rPr lang="en-US"/>
            </a:br>
            <a:r>
              <a:rPr lang="en-US"/>
              <a:t>   write(Task), write(‘ : ‘),</a:t>
            </a:r>
            <a:br>
              <a:rPr lang="en-US"/>
            </a:br>
            <a:r>
              <a:rPr lang="en-US"/>
              <a:t>   write(Status), nl,</a:t>
            </a:r>
            <a:br>
              <a:rPr lang="en-US"/>
            </a:br>
            <a:r>
              <a:rPr lang="en-US"/>
              <a:t>   fail.</a:t>
            </a:r>
            <a:br>
              <a:rPr lang="en-US"/>
            </a:br>
            <a:r>
              <a:rPr lang="en-US"/>
              <a:t>list_tasks.</a:t>
            </a:r>
          </a:p>
          <a:p>
            <a:pPr eaLnBrk="1" hangingPunct="1">
              <a:spcBef>
                <a:spcPct val="50000"/>
              </a:spcBef>
            </a:pPr>
            <a:endParaRPr lang="en-US"/>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assert/retract warning</a:t>
            </a:r>
            <a:endParaRPr lang="en-US"/>
          </a:p>
        </p:txBody>
      </p:sp>
      <p:sp>
        <p:nvSpPr>
          <p:cNvPr id="4" name="Content Placeholder 3"/>
          <p:cNvSpPr>
            <a:spLocks noGrp="1"/>
          </p:cNvSpPr>
          <p:nvPr>
            <p:ph idx="1"/>
          </p:nvPr>
        </p:nvSpPr>
        <p:spPr>
          <a:xfrm>
            <a:off x="457200" y="1676401"/>
            <a:ext cx="8229600" cy="3352800"/>
          </a:xfrm>
        </p:spPr>
        <p:txBody>
          <a:bodyPr/>
          <a:lstStyle/>
          <a:p>
            <a:r>
              <a:rPr lang="en-US" sz="2400"/>
              <a:t>Because an assertion here can be used by a </a:t>
            </a:r>
            <a:r>
              <a:rPr lang="en-US" sz="2400" smtClean="0"/>
              <a:t>rule, </a:t>
            </a:r>
            <a:r>
              <a:rPr lang="en-US" sz="2400"/>
              <a:t>assert/retract have the same power and problems as global variables in conventional programs.</a:t>
            </a:r>
          </a:p>
          <a:p>
            <a:r>
              <a:rPr lang="en-US" sz="2400"/>
              <a:t>That is, they are powerful tools for storing information during a program run, but can lead to difficult to find bugs if code in one place relies on code in another having done an assert or retract.</a:t>
            </a:r>
          </a:p>
          <a:p>
            <a:pPr marL="0" indent="0">
              <a:buNone/>
            </a:pPr>
            <a:endParaRPr lang="en-US" sz="2000"/>
          </a:p>
        </p:txBody>
      </p:sp>
    </p:spTree>
    <p:extLst>
      <p:ext uri="{BB962C8B-B14F-4D97-AF65-F5344CB8AC3E}">
        <p14:creationId xmlns:p14="http://schemas.microsoft.com/office/powerpoint/2010/main" val="19983185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6172200" cy="3047999"/>
          </a:xfrm>
          <a:solidFill>
            <a:srgbClr val="FFFFCC"/>
          </a:solidFill>
          <a:effectLst>
            <a:outerShdw blurRad="50800" dist="114300" dir="2700000" algn="tl" rotWithShape="0">
              <a:prstClr val="black">
                <a:alpha val="40000"/>
              </a:prstClr>
            </a:outerShdw>
          </a:effectLst>
        </p:spPr>
        <p:txBody>
          <a:bodyPr/>
          <a:lstStyle/>
          <a:p>
            <a:pPr marL="0" indent="0">
              <a:buNone/>
            </a:pPr>
            <a:r>
              <a:rPr lang="en-US" sz="2000" smtClean="0"/>
              <a:t>get_city(address(CITY, ST), CITY).</a:t>
            </a:r>
          </a:p>
          <a:p>
            <a:pPr marL="0" indent="0">
              <a:buNone/>
            </a:pPr>
            <a:r>
              <a:rPr lang="en-US" sz="2000" smtClean="0"/>
              <a:t>get_passenger_city(ID, CITY) :-</a:t>
            </a:r>
            <a:br>
              <a:rPr lang="en-US" sz="2000" smtClean="0"/>
            </a:br>
            <a:r>
              <a:rPr lang="en-US" sz="2000" smtClean="0"/>
              <a:t>  passenger(_, _, ID, ADDRESS),</a:t>
            </a:r>
            <a:r>
              <a:rPr lang="en-US" sz="2000"/>
              <a:t/>
            </a:r>
            <a:br>
              <a:rPr lang="en-US" sz="2000"/>
            </a:br>
            <a:r>
              <a:rPr lang="en-US" sz="2000" smtClean="0"/>
              <a:t>  get_city(ADDRESS, CITY).</a:t>
            </a:r>
          </a:p>
          <a:p>
            <a:pPr marL="0" indent="0">
              <a:buNone/>
            </a:pPr>
            <a:r>
              <a:rPr lang="en-US" sz="2000" smtClean="0"/>
              <a:t>create_address(CITY, ST, address(CITY, ST)).</a:t>
            </a:r>
          </a:p>
          <a:p>
            <a:pPr marL="0" indent="0">
              <a:buNone/>
            </a:pPr>
            <a:r>
              <a:rPr lang="en-US" sz="2000" smtClean="0"/>
              <a:t>add_passenger(FIRST, LAST, ID, CITY, STATE) :-</a:t>
            </a:r>
            <a:br>
              <a:rPr lang="en-US" sz="2000" smtClean="0"/>
            </a:br>
            <a:r>
              <a:rPr lang="en-US" sz="2000" smtClean="0"/>
              <a:t>  create_address(CITY, STATE, ADDRESS),</a:t>
            </a:r>
            <a:br>
              <a:rPr lang="en-US" sz="2000" smtClean="0"/>
            </a:br>
            <a:r>
              <a:rPr lang="en-US" sz="2000" smtClean="0"/>
              <a:t>  assert( passenger(LAST, FIRST, ID, ADDRESS)).</a:t>
            </a:r>
          </a:p>
        </p:txBody>
      </p:sp>
      <p:sp>
        <p:nvSpPr>
          <p:cNvPr id="2" name="Title 1"/>
          <p:cNvSpPr>
            <a:spLocks noGrp="1"/>
          </p:cNvSpPr>
          <p:nvPr>
            <p:ph type="title"/>
          </p:nvPr>
        </p:nvSpPr>
        <p:spPr>
          <a:xfrm>
            <a:off x="5334000" y="381000"/>
            <a:ext cx="3429000" cy="944562"/>
          </a:xfrm>
        </p:spPr>
        <p:txBody>
          <a:bodyPr/>
          <a:lstStyle/>
          <a:p>
            <a:r>
              <a:rPr lang="en-US" smtClean="0"/>
              <a:t>Unification Tricks</a:t>
            </a:r>
            <a:endParaRPr lang="en-US"/>
          </a:p>
        </p:txBody>
      </p:sp>
      <p:sp>
        <p:nvSpPr>
          <p:cNvPr id="5" name="TextBox 4"/>
          <p:cNvSpPr txBox="1"/>
          <p:nvPr/>
        </p:nvSpPr>
        <p:spPr>
          <a:xfrm>
            <a:off x="609600" y="3861137"/>
            <a:ext cx="7543800" cy="2031325"/>
          </a:xfrm>
          <a:prstGeom prst="rect">
            <a:avLst/>
          </a:prstGeom>
          <a:noFill/>
        </p:spPr>
        <p:txBody>
          <a:bodyPr wrap="square" rtlCol="0">
            <a:spAutoFit/>
          </a:bodyPr>
          <a:lstStyle/>
          <a:p>
            <a:r>
              <a:rPr lang="en-US" smtClean="0"/>
              <a:t>?- get_city(address(beijing, china), X).</a:t>
            </a:r>
          </a:p>
          <a:p>
            <a:r>
              <a:rPr lang="en-US" smtClean="0"/>
              <a:t>?- get_city(X, asheville).</a:t>
            </a:r>
          </a:p>
          <a:p>
            <a:r>
              <a:rPr lang="en-US" smtClean="0"/>
              <a:t>?- create_address(paris, france, X).</a:t>
            </a:r>
          </a:p>
          <a:p>
            <a:r>
              <a:rPr lang="en-US" smtClean="0"/>
              <a:t>?- create_address(X, Y, address(paris, france).</a:t>
            </a:r>
          </a:p>
          <a:p>
            <a:r>
              <a:rPr lang="en-US" smtClean="0"/>
              <a:t>?- add_passenger(james, bond, 007, london, england).</a:t>
            </a:r>
          </a:p>
          <a:p>
            <a:r>
              <a:rPr lang="en-US" smtClean="0"/>
              <a:t>?- listing(passenger).</a:t>
            </a:r>
          </a:p>
          <a:p>
            <a:r>
              <a:rPr lang="en-US" smtClean="0"/>
              <a:t>?- get_passenger_city(007, X).</a:t>
            </a:r>
            <a:endParaRPr lang="en-US"/>
          </a:p>
        </p:txBody>
      </p:sp>
    </p:spTree>
    <p:extLst>
      <p:ext uri="{BB962C8B-B14F-4D97-AF65-F5344CB8AC3E}">
        <p14:creationId xmlns:p14="http://schemas.microsoft.com/office/powerpoint/2010/main" val="15622558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4"/>
          <p:cNvSpPr txBox="1">
            <a:spLocks noChangeArrowheads="1"/>
          </p:cNvSpPr>
          <p:nvPr/>
        </p:nvSpPr>
        <p:spPr bwMode="auto">
          <a:xfrm>
            <a:off x="3429000" y="457200"/>
            <a:ext cx="1536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File I/O</a:t>
            </a:r>
          </a:p>
        </p:txBody>
      </p:sp>
      <p:sp>
        <p:nvSpPr>
          <p:cNvPr id="79876" name="Text Box 5"/>
          <p:cNvSpPr txBox="1">
            <a:spLocks noChangeArrowheads="1"/>
          </p:cNvSpPr>
          <p:nvPr/>
        </p:nvSpPr>
        <p:spPr bwMode="auto">
          <a:xfrm>
            <a:off x="228600" y="2541962"/>
            <a:ext cx="4267200" cy="326072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test1 :-</a:t>
            </a:r>
            <a:br>
              <a:rPr lang="en-US"/>
            </a:br>
            <a:r>
              <a:rPr lang="en-US"/>
              <a:t>  open(‘out.txt’, write, H,[alias(output)]),</a:t>
            </a:r>
            <a:br>
              <a:rPr lang="en-US"/>
            </a:br>
            <a:r>
              <a:rPr lang="en-US"/>
              <a:t>  write(output, one), nl(output),</a:t>
            </a:r>
            <a:br>
              <a:rPr lang="en-US"/>
            </a:br>
            <a:r>
              <a:rPr lang="en-US"/>
              <a:t>  write(output, two), nl(output),</a:t>
            </a:r>
            <a:br>
              <a:rPr lang="en-US"/>
            </a:br>
            <a:r>
              <a:rPr lang="en-US"/>
              <a:t>  close(output).</a:t>
            </a:r>
          </a:p>
          <a:p>
            <a:pPr eaLnBrk="1" hangingPunct="1">
              <a:spcBef>
                <a:spcPct val="50000"/>
              </a:spcBef>
            </a:pPr>
            <a:r>
              <a:rPr lang="en-US"/>
              <a:t>test2 :-</a:t>
            </a:r>
            <a:br>
              <a:rPr lang="en-US"/>
            </a:br>
            <a:r>
              <a:rPr lang="en-US"/>
              <a:t>  open(‘out.txt’, read, H, [alias(input)]),</a:t>
            </a:r>
            <a:br>
              <a:rPr lang="en-US"/>
            </a:br>
            <a:r>
              <a:rPr lang="en-US"/>
              <a:t>  repeat,</a:t>
            </a:r>
            <a:br>
              <a:rPr lang="en-US"/>
            </a:br>
            <a:r>
              <a:rPr lang="en-US"/>
              <a:t>  read(input, X),</a:t>
            </a:r>
            <a:br>
              <a:rPr lang="en-US"/>
            </a:br>
            <a:r>
              <a:rPr lang="en-US"/>
              <a:t>  write(X), nl,</a:t>
            </a:r>
            <a:br>
              <a:rPr lang="en-US"/>
            </a:br>
            <a:r>
              <a:rPr lang="en-US"/>
              <a:t>  X == end_of_file.</a:t>
            </a:r>
          </a:p>
        </p:txBody>
      </p:sp>
      <p:sp>
        <p:nvSpPr>
          <p:cNvPr id="79877" name="Text Box 7"/>
          <p:cNvSpPr txBox="1">
            <a:spLocks noChangeArrowheads="1"/>
          </p:cNvSpPr>
          <p:nvPr/>
        </p:nvSpPr>
        <p:spPr bwMode="auto">
          <a:xfrm>
            <a:off x="457200" y="1163154"/>
            <a:ext cx="37401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a:t>Prolog supports file I/O.</a:t>
            </a:r>
          </a:p>
          <a:p>
            <a:pPr algn="ctr" eaLnBrk="1" hangingPunct="1">
              <a:spcBef>
                <a:spcPct val="50000"/>
              </a:spcBef>
            </a:pPr>
            <a:r>
              <a:rPr lang="en-US" sz="2000"/>
              <a:t>See documentation for details.</a:t>
            </a:r>
          </a:p>
        </p:txBody>
      </p:sp>
      <p:sp>
        <p:nvSpPr>
          <p:cNvPr id="79879" name="Text Box 9"/>
          <p:cNvSpPr txBox="1">
            <a:spLocks noChangeArrowheads="1"/>
          </p:cNvSpPr>
          <p:nvPr/>
        </p:nvSpPr>
        <p:spPr bwMode="auto">
          <a:xfrm>
            <a:off x="5608983" y="756858"/>
            <a:ext cx="2667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a:t>l</a:t>
            </a:r>
            <a:r>
              <a:rPr lang="en-US" sz="2000" smtClean="0"/>
              <a:t>isting/1</a:t>
            </a:r>
            <a:r>
              <a:rPr lang="en-US" sz="2000"/>
              <a:t>, consult/1, tell/1, told/0</a:t>
            </a:r>
          </a:p>
          <a:p>
            <a:pPr algn="ctr" eaLnBrk="1" hangingPunct="1">
              <a:spcBef>
                <a:spcPct val="50000"/>
              </a:spcBef>
            </a:pPr>
            <a:r>
              <a:rPr lang="en-US" sz="2000"/>
              <a:t>Can be used to save and restore a dynamic predicate.</a:t>
            </a:r>
          </a:p>
        </p:txBody>
      </p:sp>
      <p:sp>
        <p:nvSpPr>
          <p:cNvPr id="8" name="Text Box 7"/>
          <p:cNvSpPr txBox="1">
            <a:spLocks noChangeArrowheads="1"/>
          </p:cNvSpPr>
          <p:nvPr/>
        </p:nvSpPr>
        <p:spPr bwMode="auto">
          <a:xfrm>
            <a:off x="5685183" y="3352800"/>
            <a:ext cx="2514600" cy="18875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save_tasks :-</a:t>
            </a:r>
            <a:br>
              <a:rPr lang="en-US"/>
            </a:br>
            <a:r>
              <a:rPr lang="en-US"/>
              <a:t>   tell(‘tasks.txt’),</a:t>
            </a:r>
            <a:br>
              <a:rPr lang="en-US"/>
            </a:br>
            <a:r>
              <a:rPr lang="en-US"/>
              <a:t>   </a:t>
            </a:r>
            <a:r>
              <a:rPr lang="en-US" smtClean="0"/>
              <a:t>listing(task),</a:t>
            </a:r>
            <a:r>
              <a:rPr lang="en-US"/>
              <a:t/>
            </a:r>
            <a:br>
              <a:rPr lang="en-US"/>
            </a:br>
            <a:r>
              <a:rPr lang="en-US"/>
              <a:t>   told.</a:t>
            </a:r>
          </a:p>
          <a:p>
            <a:pPr eaLnBrk="1" hangingPunct="1">
              <a:spcBef>
                <a:spcPct val="50000"/>
              </a:spcBef>
            </a:pPr>
            <a:r>
              <a:rPr lang="en-US"/>
              <a:t>restore_tasks :-</a:t>
            </a:r>
            <a:br>
              <a:rPr lang="en-US"/>
            </a:br>
            <a:r>
              <a:rPr lang="en-US"/>
              <a:t>   consult(‘tasks.txt’).</a:t>
            </a:r>
          </a:p>
        </p:txBody>
      </p:sp>
    </p:spTree>
    <p:extLst>
      <p:ext uri="{BB962C8B-B14F-4D97-AF65-F5344CB8AC3E}">
        <p14:creationId xmlns:p14="http://schemas.microsoft.com/office/powerpoint/2010/main" val="20934476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Cut   !</a:t>
            </a:r>
            <a:endParaRPr lang="en-US"/>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133600"/>
            <a:ext cx="3400999"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029200" y="1600200"/>
            <a:ext cx="3124200" cy="3416320"/>
          </a:xfrm>
          <a:prstGeom prst="rect">
            <a:avLst/>
          </a:prstGeom>
          <a:noFill/>
        </p:spPr>
        <p:txBody>
          <a:bodyPr wrap="square" rtlCol="0">
            <a:spAutoFit/>
          </a:bodyPr>
          <a:lstStyle/>
          <a:p>
            <a:pPr algn="ctr"/>
            <a:r>
              <a:rPr lang="en-US" sz="2400" smtClean="0"/>
              <a:t>Cut stops backtracking in two places.</a:t>
            </a:r>
          </a:p>
          <a:p>
            <a:endParaRPr lang="en-US" sz="2400"/>
          </a:p>
          <a:p>
            <a:r>
              <a:rPr lang="en-US" sz="2400" smtClean="0"/>
              <a:t>1- In the goals in a predicate</a:t>
            </a:r>
          </a:p>
          <a:p>
            <a:endParaRPr lang="en-US" sz="2400" smtClean="0"/>
          </a:p>
          <a:p>
            <a:r>
              <a:rPr lang="en-US" sz="2400" smtClean="0"/>
              <a:t>2- In the clauses of a predicate</a:t>
            </a:r>
          </a:p>
        </p:txBody>
      </p:sp>
    </p:spTree>
    <p:extLst>
      <p:ext uri="{BB962C8B-B14F-4D97-AF65-F5344CB8AC3E}">
        <p14:creationId xmlns:p14="http://schemas.microsoft.com/office/powerpoint/2010/main" val="3926798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4"/>
          <p:cNvSpPr txBox="1">
            <a:spLocks noChangeArrowheads="1"/>
          </p:cNvSpPr>
          <p:nvPr/>
        </p:nvSpPr>
        <p:spPr bwMode="auto">
          <a:xfrm>
            <a:off x="4038600" y="38100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a:t>
            </a:r>
          </a:p>
        </p:txBody>
      </p:sp>
      <p:sp>
        <p:nvSpPr>
          <p:cNvPr id="83972" name="Text Box 5"/>
          <p:cNvSpPr txBox="1">
            <a:spLocks noChangeArrowheads="1"/>
          </p:cNvSpPr>
          <p:nvPr/>
        </p:nvSpPr>
        <p:spPr bwMode="auto">
          <a:xfrm>
            <a:off x="838200" y="762000"/>
            <a:ext cx="2108269" cy="507831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data(one).</a:t>
            </a:r>
          </a:p>
          <a:p>
            <a:r>
              <a:rPr lang="en-US"/>
              <a:t>data(two).</a:t>
            </a:r>
          </a:p>
          <a:p>
            <a:r>
              <a:rPr lang="en-US"/>
              <a:t>data(three).</a:t>
            </a:r>
          </a:p>
          <a:p>
            <a:endParaRPr lang="en-US"/>
          </a:p>
          <a:p>
            <a:r>
              <a:rPr lang="en-US"/>
              <a:t>cut_a(X) :-</a:t>
            </a:r>
          </a:p>
          <a:p>
            <a:r>
              <a:rPr lang="en-US"/>
              <a:t>   data(X).</a:t>
            </a:r>
          </a:p>
          <a:p>
            <a:r>
              <a:rPr lang="en-US"/>
              <a:t>cut_a(done).</a:t>
            </a:r>
          </a:p>
          <a:p>
            <a:endParaRPr lang="en-US"/>
          </a:p>
          <a:p>
            <a:r>
              <a:rPr lang="en-US"/>
              <a:t>cut_b(X) :-</a:t>
            </a:r>
          </a:p>
          <a:p>
            <a:r>
              <a:rPr lang="en-US"/>
              <a:t>   data(X),</a:t>
            </a:r>
          </a:p>
          <a:p>
            <a:r>
              <a:rPr lang="en-US"/>
              <a:t>   !.</a:t>
            </a:r>
          </a:p>
          <a:p>
            <a:r>
              <a:rPr lang="en-US"/>
              <a:t>cut_b(done).</a:t>
            </a:r>
          </a:p>
          <a:p>
            <a:endParaRPr lang="en-US"/>
          </a:p>
          <a:p>
            <a:r>
              <a:rPr lang="en-US"/>
              <a:t>cut_c(X, Y) :-</a:t>
            </a:r>
          </a:p>
          <a:p>
            <a:r>
              <a:rPr lang="en-US"/>
              <a:t>   data(X),</a:t>
            </a:r>
          </a:p>
          <a:p>
            <a:r>
              <a:rPr lang="en-US"/>
              <a:t>   !,</a:t>
            </a:r>
          </a:p>
          <a:p>
            <a:r>
              <a:rPr lang="en-US"/>
              <a:t>   data(Y).</a:t>
            </a:r>
          </a:p>
          <a:p>
            <a:r>
              <a:rPr lang="en-US"/>
              <a:t>cut_c(done, done).</a:t>
            </a:r>
          </a:p>
        </p:txBody>
      </p:sp>
      <p:sp>
        <p:nvSpPr>
          <p:cNvPr id="83974" name="Text Box 7"/>
          <p:cNvSpPr txBox="1">
            <a:spLocks noChangeArrowheads="1"/>
          </p:cNvSpPr>
          <p:nvPr/>
        </p:nvSpPr>
        <p:spPr bwMode="auto">
          <a:xfrm>
            <a:off x="4191518" y="1371600"/>
            <a:ext cx="3581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smtClean="0"/>
              <a:t>Shows all the data/1 &amp; done</a:t>
            </a:r>
          </a:p>
          <a:p>
            <a:pPr eaLnBrk="1" hangingPunct="1">
              <a:spcBef>
                <a:spcPct val="50000"/>
              </a:spcBef>
            </a:pPr>
            <a:r>
              <a:rPr lang="en-US" sz="2400" smtClean="0"/>
              <a:t>?- cut_a(X).</a:t>
            </a:r>
          </a:p>
          <a:p>
            <a:pPr eaLnBrk="1" hangingPunct="1">
              <a:spcBef>
                <a:spcPct val="50000"/>
              </a:spcBef>
            </a:pPr>
            <a:r>
              <a:rPr lang="en-US" sz="2400" smtClean="0"/>
              <a:t>Finds just the first data/1</a:t>
            </a:r>
          </a:p>
          <a:p>
            <a:pPr eaLnBrk="1" hangingPunct="1">
              <a:spcBef>
                <a:spcPct val="50000"/>
              </a:spcBef>
            </a:pPr>
            <a:r>
              <a:rPr lang="en-US" sz="2400" smtClean="0"/>
              <a:t>?- cut_b(X).</a:t>
            </a:r>
          </a:p>
          <a:p>
            <a:pPr eaLnBrk="1" hangingPunct="1">
              <a:spcBef>
                <a:spcPct val="50000"/>
              </a:spcBef>
            </a:pPr>
            <a:r>
              <a:rPr lang="en-US" sz="2400" smtClean="0"/>
              <a:t>Find the first data/1, and then all three data/1</a:t>
            </a:r>
          </a:p>
          <a:p>
            <a:pPr eaLnBrk="1" hangingPunct="1">
              <a:spcBef>
                <a:spcPct val="50000"/>
              </a:spcBef>
            </a:pPr>
            <a:r>
              <a:rPr lang="en-US" sz="2400" smtClean="0"/>
              <a:t>?- cut_c(X, Y).</a:t>
            </a:r>
            <a:endParaRPr lang="en-US" sz="240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4"/>
          <p:cNvSpPr txBox="1">
            <a:spLocks noChangeArrowheads="1"/>
          </p:cNvSpPr>
          <p:nvPr/>
        </p:nvSpPr>
        <p:spPr bwMode="auto">
          <a:xfrm>
            <a:off x="4038600" y="38100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a:t>
            </a:r>
          </a:p>
        </p:txBody>
      </p:sp>
      <p:sp>
        <p:nvSpPr>
          <p:cNvPr id="83972" name="Text Box 5"/>
          <p:cNvSpPr txBox="1">
            <a:spLocks noChangeArrowheads="1"/>
          </p:cNvSpPr>
          <p:nvPr/>
        </p:nvSpPr>
        <p:spPr bwMode="auto">
          <a:xfrm>
            <a:off x="5105400" y="694243"/>
            <a:ext cx="2667000" cy="92333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data(one).</a:t>
            </a:r>
          </a:p>
          <a:p>
            <a:r>
              <a:rPr lang="en-US"/>
              <a:t>data(two).</a:t>
            </a:r>
          </a:p>
          <a:p>
            <a:r>
              <a:rPr lang="en-US"/>
              <a:t>data(three</a:t>
            </a:r>
            <a:r>
              <a:rPr lang="en-US" smtClean="0"/>
              <a:t>).</a:t>
            </a:r>
            <a:endParaRPr lang="en-US"/>
          </a:p>
        </p:txBody>
      </p:sp>
      <p:sp>
        <p:nvSpPr>
          <p:cNvPr id="83974" name="Text Box 7"/>
          <p:cNvSpPr txBox="1">
            <a:spLocks noChangeArrowheads="1"/>
          </p:cNvSpPr>
          <p:nvPr/>
        </p:nvSpPr>
        <p:spPr bwMode="auto">
          <a:xfrm>
            <a:off x="4449417" y="1981200"/>
            <a:ext cx="3581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smtClean="0"/>
              <a:t>?- is_data_1(two), fail.</a:t>
            </a:r>
          </a:p>
          <a:p>
            <a:pPr eaLnBrk="1" hangingPunct="1">
              <a:spcBef>
                <a:spcPct val="50000"/>
              </a:spcBef>
            </a:pPr>
            <a:r>
              <a:rPr lang="en-US" sz="2400" smtClean="0"/>
              <a:t>?- is_data_2(two), fail.</a:t>
            </a:r>
          </a:p>
          <a:p>
            <a:pPr eaLnBrk="1" hangingPunct="1">
              <a:spcBef>
                <a:spcPct val="50000"/>
              </a:spcBef>
            </a:pPr>
            <a:r>
              <a:rPr lang="en-US" sz="2400" smtClean="0"/>
              <a:t>?- is_data_3(two), fail.</a:t>
            </a:r>
          </a:p>
          <a:p>
            <a:pPr eaLnBrk="1" hangingPunct="1">
              <a:spcBef>
                <a:spcPct val="50000"/>
              </a:spcBef>
            </a:pPr>
            <a:r>
              <a:rPr lang="en-US" sz="2400" smtClean="0"/>
              <a:t>?- is_data_1(X).</a:t>
            </a:r>
          </a:p>
          <a:p>
            <a:pPr eaLnBrk="1" hangingPunct="1">
              <a:spcBef>
                <a:spcPct val="50000"/>
              </a:spcBef>
            </a:pPr>
            <a:r>
              <a:rPr lang="en-US" sz="2400" smtClean="0"/>
              <a:t>?- is_data_2(X).</a:t>
            </a:r>
          </a:p>
          <a:p>
            <a:pPr eaLnBrk="1" hangingPunct="1">
              <a:spcBef>
                <a:spcPct val="50000"/>
              </a:spcBef>
            </a:pPr>
            <a:r>
              <a:rPr lang="en-US" sz="2400" smtClean="0"/>
              <a:t>?- is_data_3(X).</a:t>
            </a:r>
          </a:p>
          <a:p>
            <a:pPr eaLnBrk="1" hangingPunct="1">
              <a:spcBef>
                <a:spcPct val="50000"/>
              </a:spcBef>
            </a:pPr>
            <a:r>
              <a:rPr lang="en-US" sz="2400" smtClean="0"/>
              <a:t>?- is_data_3(four).</a:t>
            </a:r>
          </a:p>
        </p:txBody>
      </p:sp>
      <p:sp>
        <p:nvSpPr>
          <p:cNvPr id="6" name="Text Box 5"/>
          <p:cNvSpPr txBox="1">
            <a:spLocks noChangeArrowheads="1"/>
          </p:cNvSpPr>
          <p:nvPr/>
        </p:nvSpPr>
        <p:spPr bwMode="auto">
          <a:xfrm>
            <a:off x="549965" y="694243"/>
            <a:ext cx="2667000" cy="5355312"/>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mtClean="0"/>
              <a:t>is_data_1(X</a:t>
            </a:r>
            <a:r>
              <a:rPr lang="en-US"/>
              <a:t>) :-</a:t>
            </a:r>
          </a:p>
          <a:p>
            <a:r>
              <a:rPr lang="en-US"/>
              <a:t>   data(X),</a:t>
            </a:r>
          </a:p>
          <a:p>
            <a:r>
              <a:rPr lang="en-US"/>
              <a:t>   write('is data'), nl.</a:t>
            </a:r>
          </a:p>
          <a:p>
            <a:r>
              <a:rPr lang="en-US"/>
              <a:t>is_data_1(X) :-</a:t>
            </a:r>
          </a:p>
          <a:p>
            <a:r>
              <a:rPr lang="en-US"/>
              <a:t>   write('not data'), nl.</a:t>
            </a:r>
          </a:p>
          <a:p>
            <a:endParaRPr lang="en-US"/>
          </a:p>
          <a:p>
            <a:r>
              <a:rPr lang="en-US"/>
              <a:t>is_data_2(X) :-</a:t>
            </a:r>
          </a:p>
          <a:p>
            <a:r>
              <a:rPr lang="en-US"/>
              <a:t>   data(X),</a:t>
            </a:r>
          </a:p>
          <a:p>
            <a:r>
              <a:rPr lang="en-US"/>
              <a:t>   !,</a:t>
            </a:r>
          </a:p>
          <a:p>
            <a:r>
              <a:rPr lang="en-US"/>
              <a:t>   write('is data'), nl.</a:t>
            </a:r>
          </a:p>
          <a:p>
            <a:r>
              <a:rPr lang="en-US"/>
              <a:t>is_data_2(X) :-</a:t>
            </a:r>
          </a:p>
          <a:p>
            <a:r>
              <a:rPr lang="en-US"/>
              <a:t>   write('not data'), nl.</a:t>
            </a:r>
          </a:p>
          <a:p>
            <a:r>
              <a:rPr lang="en-US"/>
              <a:t>   </a:t>
            </a:r>
          </a:p>
          <a:p>
            <a:r>
              <a:rPr lang="en-US"/>
              <a:t>is_data_3(X) :-</a:t>
            </a:r>
          </a:p>
          <a:p>
            <a:r>
              <a:rPr lang="en-US"/>
              <a:t>   data(X),</a:t>
            </a:r>
          </a:p>
          <a:p>
            <a:r>
              <a:rPr lang="en-US"/>
              <a:t>   write('is data'), nl.</a:t>
            </a:r>
          </a:p>
          <a:p>
            <a:r>
              <a:rPr lang="en-US"/>
              <a:t>is_data_3(X) :-</a:t>
            </a:r>
          </a:p>
          <a:p>
            <a:r>
              <a:rPr lang="en-US"/>
              <a:t>   not data(X),</a:t>
            </a:r>
          </a:p>
          <a:p>
            <a:r>
              <a:rPr lang="en-US"/>
              <a:t>   write('not data'), nl.</a:t>
            </a:r>
          </a:p>
        </p:txBody>
      </p:sp>
    </p:spTree>
    <p:extLst>
      <p:ext uri="{BB962C8B-B14F-4D97-AF65-F5344CB8AC3E}">
        <p14:creationId xmlns:p14="http://schemas.microsoft.com/office/powerpoint/2010/main" val="385365428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Call &amp; Not</a:t>
            </a:r>
            <a:endParaRPr lang="en-US"/>
          </a:p>
        </p:txBody>
      </p:sp>
      <p:sp>
        <p:nvSpPr>
          <p:cNvPr id="4" name="Content Placeholder 3"/>
          <p:cNvSpPr>
            <a:spLocks noGrp="1"/>
          </p:cNvSpPr>
          <p:nvPr>
            <p:ph sz="half" idx="1"/>
          </p:nvPr>
        </p:nvSpPr>
        <p:spPr>
          <a:xfrm>
            <a:off x="457200" y="1524001"/>
            <a:ext cx="3886200" cy="4419599"/>
          </a:xfrm>
        </p:spPr>
        <p:txBody>
          <a:bodyPr/>
          <a:lstStyle/>
          <a:p>
            <a:pPr marL="0" indent="0">
              <a:buNone/>
            </a:pPr>
            <a:r>
              <a:rPr lang="en-US" sz="2400" b="1" smtClean="0"/>
              <a:t>call/1</a:t>
            </a:r>
          </a:p>
          <a:p>
            <a:pPr marL="0" indent="0">
              <a:buNone/>
            </a:pPr>
            <a:endParaRPr lang="en-US" sz="2400" smtClean="0"/>
          </a:p>
          <a:p>
            <a:pPr marL="0" indent="0">
              <a:buNone/>
            </a:pPr>
            <a:r>
              <a:rPr lang="en-US" sz="2400" smtClean="0"/>
              <a:t>?- call( write(hello) ).</a:t>
            </a:r>
            <a:br>
              <a:rPr lang="en-US" sz="2400" smtClean="0"/>
            </a:br>
            <a:r>
              <a:rPr lang="en-US" sz="2400" smtClean="0"/>
              <a:t>hello</a:t>
            </a:r>
            <a:br>
              <a:rPr lang="en-US" sz="2400" smtClean="0"/>
            </a:br>
            <a:r>
              <a:rPr lang="en-US" sz="2400" smtClean="0"/>
              <a:t>yes</a:t>
            </a:r>
          </a:p>
          <a:p>
            <a:pPr marL="0" indent="0">
              <a:buNone/>
            </a:pPr>
            <a:endParaRPr lang="en-US" sz="2400"/>
          </a:p>
          <a:p>
            <a:pPr marL="0" indent="0">
              <a:buNone/>
            </a:pPr>
            <a:r>
              <a:rPr lang="en-US" sz="2400" smtClean="0"/>
              <a:t>?- X = write(hello), call(X).</a:t>
            </a:r>
            <a:br>
              <a:rPr lang="en-US" sz="2400" smtClean="0"/>
            </a:br>
            <a:r>
              <a:rPr lang="en-US" sz="2400" smtClean="0"/>
              <a:t>hello</a:t>
            </a:r>
            <a:br>
              <a:rPr lang="en-US" sz="2400" smtClean="0"/>
            </a:br>
            <a:r>
              <a:rPr lang="en-US" sz="2400" smtClean="0"/>
              <a:t>yes</a:t>
            </a:r>
            <a:endParaRPr lang="en-US" sz="2400"/>
          </a:p>
        </p:txBody>
      </p:sp>
      <p:sp>
        <p:nvSpPr>
          <p:cNvPr id="6" name="Content Placeholder 3"/>
          <p:cNvSpPr>
            <a:spLocks noGrp="1"/>
          </p:cNvSpPr>
          <p:nvPr>
            <p:ph sz="half" idx="1"/>
          </p:nvPr>
        </p:nvSpPr>
        <p:spPr>
          <a:xfrm>
            <a:off x="4724400" y="1295400"/>
            <a:ext cx="3886200" cy="4648200"/>
          </a:xfrm>
        </p:spPr>
        <p:txBody>
          <a:bodyPr/>
          <a:lstStyle/>
          <a:p>
            <a:pPr marL="0" indent="0">
              <a:buNone/>
            </a:pPr>
            <a:r>
              <a:rPr lang="en-US" sz="2400" b="1" smtClean="0"/>
              <a:t>not/1</a:t>
            </a:r>
          </a:p>
          <a:p>
            <a:pPr marL="0" indent="0">
              <a:buNone/>
            </a:pPr>
            <a:r>
              <a:rPr lang="en-US" sz="2400" smtClean="0"/>
              <a:t>can be used to avoid cut,</a:t>
            </a:r>
            <a:br>
              <a:rPr lang="en-US" sz="2400" smtClean="0"/>
            </a:br>
            <a:r>
              <a:rPr lang="en-US" sz="2400" smtClean="0"/>
              <a:t>but is defined using cut:</a:t>
            </a:r>
            <a:endParaRPr lang="en-US" sz="2400"/>
          </a:p>
          <a:p>
            <a:pPr marL="0" indent="0">
              <a:buNone/>
            </a:pPr>
            <a:endParaRPr lang="en-US" sz="2400"/>
          </a:p>
          <a:p>
            <a:pPr marL="0" indent="0">
              <a:buNone/>
            </a:pPr>
            <a:r>
              <a:rPr lang="en-US" sz="2400" smtClean="0"/>
              <a:t>not(X) :- call(X), !, fail.</a:t>
            </a:r>
            <a:br>
              <a:rPr lang="en-US" sz="2400" smtClean="0"/>
            </a:br>
            <a:r>
              <a:rPr lang="en-US" sz="2400" smtClean="0"/>
              <a:t>not(X).</a:t>
            </a:r>
          </a:p>
          <a:p>
            <a:pPr marL="0" indent="0">
              <a:buNone/>
            </a:pPr>
            <a:endParaRPr lang="en-US" sz="2400"/>
          </a:p>
          <a:p>
            <a:pPr marL="0" indent="0">
              <a:buNone/>
            </a:pPr>
            <a:r>
              <a:rPr lang="en-US" sz="2400" smtClean="0"/>
              <a:t>?- not(data(four)).</a:t>
            </a:r>
            <a:br>
              <a:rPr lang="en-US" sz="2400" smtClean="0"/>
            </a:br>
            <a:r>
              <a:rPr lang="en-US" sz="2400" smtClean="0"/>
              <a:t>yes</a:t>
            </a:r>
            <a:endParaRPr lang="en-US" sz="2400"/>
          </a:p>
        </p:txBody>
      </p:sp>
    </p:spTree>
    <p:extLst>
      <p:ext uri="{BB962C8B-B14F-4D97-AF65-F5344CB8AC3E}">
        <p14:creationId xmlns:p14="http://schemas.microsoft.com/office/powerpoint/2010/main" val="13829644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4"/>
          <p:cNvSpPr txBox="1">
            <a:spLocks noChangeArrowheads="1"/>
          </p:cNvSpPr>
          <p:nvPr/>
        </p:nvSpPr>
        <p:spPr bwMode="auto">
          <a:xfrm>
            <a:off x="762000" y="609600"/>
            <a:ext cx="264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Catch/Throw</a:t>
            </a:r>
          </a:p>
        </p:txBody>
      </p:sp>
      <p:sp>
        <p:nvSpPr>
          <p:cNvPr id="84996" name="Text Box 5"/>
          <p:cNvSpPr txBox="1">
            <a:spLocks noChangeArrowheads="1"/>
          </p:cNvSpPr>
          <p:nvPr/>
        </p:nvSpPr>
        <p:spPr bwMode="auto">
          <a:xfrm>
            <a:off x="5181600" y="609600"/>
            <a:ext cx="1905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Prolog has catch/throw, see documentation for details.</a:t>
            </a:r>
          </a:p>
        </p:txBody>
      </p:sp>
      <p:sp>
        <p:nvSpPr>
          <p:cNvPr id="84997" name="Text Box 6"/>
          <p:cNvSpPr txBox="1">
            <a:spLocks noChangeArrowheads="1"/>
          </p:cNvSpPr>
          <p:nvPr/>
        </p:nvSpPr>
        <p:spPr bwMode="auto">
          <a:xfrm>
            <a:off x="533400" y="1752600"/>
            <a:ext cx="3429000" cy="40846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main :-</a:t>
            </a:r>
            <a:br>
              <a:rPr lang="en-US"/>
            </a:br>
            <a:r>
              <a:rPr lang="en-US"/>
              <a:t>   restore_tasks,</a:t>
            </a:r>
            <a:br>
              <a:rPr lang="en-US"/>
            </a:br>
            <a:r>
              <a:rPr lang="en-US"/>
              <a:t>   list_tasks,</a:t>
            </a:r>
            <a:br>
              <a:rPr lang="en-US"/>
            </a:br>
            <a:r>
              <a:rPr lang="en-US"/>
              <a:t>   repeat,</a:t>
            </a:r>
            <a:br>
              <a:rPr lang="en-US"/>
            </a:br>
            <a:r>
              <a:rPr lang="en-US"/>
              <a:t>   write(‘ &gt;’),</a:t>
            </a:r>
            <a:br>
              <a:rPr lang="en-US"/>
            </a:br>
            <a:r>
              <a:rPr lang="en-US"/>
              <a:t>   read(Command),</a:t>
            </a:r>
            <a:br>
              <a:rPr lang="en-US"/>
            </a:br>
            <a:r>
              <a:rPr lang="en-US"/>
              <a:t>   catch( do(Command),</a:t>
            </a:r>
            <a:br>
              <a:rPr lang="en-US"/>
            </a:br>
            <a:r>
              <a:rPr lang="en-US"/>
              <a:t>              Err,</a:t>
            </a:r>
            <a:br>
              <a:rPr lang="en-US"/>
            </a:br>
            <a:r>
              <a:rPr lang="en-US"/>
              <a:t>              process(Err)),</a:t>
            </a:r>
            <a:br>
              <a:rPr lang="en-US"/>
            </a:br>
            <a:r>
              <a:rPr lang="en-US"/>
              <a:t>   Command = quit,</a:t>
            </a:r>
            <a:br>
              <a:rPr lang="en-US"/>
            </a:br>
            <a:r>
              <a:rPr lang="en-US"/>
              <a:t>   save_tasks.</a:t>
            </a:r>
          </a:p>
          <a:p>
            <a:pPr eaLnBrk="1" hangingPunct="1">
              <a:spcBef>
                <a:spcPct val="50000"/>
              </a:spcBef>
            </a:pPr>
            <a:r>
              <a:rPr lang="en-US"/>
              <a:t>process(Err) :-</a:t>
            </a:r>
            <a:br>
              <a:rPr lang="en-US"/>
            </a:br>
            <a:r>
              <a:rPr lang="en-US"/>
              <a:t>   write(Err), nl,</a:t>
            </a:r>
            <a:br>
              <a:rPr lang="en-US"/>
            </a:br>
            <a:r>
              <a:rPr lang="en-US"/>
              <a:t>   fail.</a:t>
            </a:r>
          </a:p>
        </p:txBody>
      </p:sp>
      <p:sp>
        <p:nvSpPr>
          <p:cNvPr id="84998" name="Text Box 7"/>
          <p:cNvSpPr txBox="1">
            <a:spLocks noChangeArrowheads="1"/>
          </p:cNvSpPr>
          <p:nvPr/>
        </p:nvSpPr>
        <p:spPr bwMode="auto">
          <a:xfrm>
            <a:off x="4343400" y="1981200"/>
            <a:ext cx="3810000" cy="341632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do(list) :-</a:t>
            </a:r>
            <a:br>
              <a:rPr lang="en-US"/>
            </a:br>
            <a:r>
              <a:rPr lang="en-US"/>
              <a:t>   </a:t>
            </a:r>
            <a:r>
              <a:rPr lang="en-US" smtClean="0"/>
              <a:t>!,</a:t>
            </a:r>
            <a:br>
              <a:rPr lang="en-US" smtClean="0"/>
            </a:br>
            <a:r>
              <a:rPr lang="en-US" smtClean="0"/>
              <a:t>   list_tasks.</a:t>
            </a:r>
            <a:r>
              <a:rPr lang="en-US"/>
              <a:t/>
            </a:r>
            <a:br>
              <a:rPr lang="en-US"/>
            </a:br>
            <a:r>
              <a:rPr lang="en-US"/>
              <a:t>do(add(Task)) :-</a:t>
            </a:r>
            <a:br>
              <a:rPr lang="en-US"/>
            </a:br>
            <a:r>
              <a:rPr lang="en-US"/>
              <a:t>   </a:t>
            </a:r>
            <a:r>
              <a:rPr lang="en-US" smtClean="0"/>
              <a:t>!,</a:t>
            </a:r>
            <a:br>
              <a:rPr lang="en-US" smtClean="0"/>
            </a:br>
            <a:r>
              <a:rPr lang="en-US" smtClean="0"/>
              <a:t>   add_task(Task).</a:t>
            </a:r>
            <a:r>
              <a:rPr lang="en-US"/>
              <a:t/>
            </a:r>
            <a:br>
              <a:rPr lang="en-US"/>
            </a:br>
            <a:r>
              <a:rPr lang="en-US"/>
              <a:t>do(status(Task,Status)) :-</a:t>
            </a:r>
            <a:br>
              <a:rPr lang="en-US"/>
            </a:br>
            <a:r>
              <a:rPr lang="en-US"/>
              <a:t>   </a:t>
            </a:r>
            <a:r>
              <a:rPr lang="en-US" smtClean="0"/>
              <a:t>!,</a:t>
            </a:r>
            <a:br>
              <a:rPr lang="en-US" smtClean="0"/>
            </a:br>
            <a:r>
              <a:rPr lang="en-US" smtClean="0"/>
              <a:t>   change_status(Task</a:t>
            </a:r>
            <a:r>
              <a:rPr lang="en-US"/>
              <a:t>, Status</a:t>
            </a:r>
            <a:r>
              <a:rPr lang="en-US" smtClean="0"/>
              <a:t>).</a:t>
            </a:r>
            <a:r>
              <a:rPr lang="en-US"/>
              <a:t/>
            </a:r>
            <a:br>
              <a:rPr lang="en-US"/>
            </a:br>
            <a:r>
              <a:rPr lang="en-US"/>
              <a:t>do(quit) :- !.</a:t>
            </a:r>
            <a:br>
              <a:rPr lang="en-US"/>
            </a:br>
            <a:r>
              <a:rPr lang="en-US"/>
              <a:t>do(X) :-</a:t>
            </a:r>
            <a:br>
              <a:rPr lang="en-US"/>
            </a:br>
            <a:r>
              <a:rPr lang="en-US"/>
              <a:t>   throw( bad_command(X) ).</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4"/>
          <p:cNvSpPr txBox="1">
            <a:spLocks noChangeArrowheads="1"/>
          </p:cNvSpPr>
          <p:nvPr/>
        </p:nvSpPr>
        <p:spPr bwMode="auto">
          <a:xfrm>
            <a:off x="5181600" y="6096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main/0</a:t>
            </a:r>
          </a:p>
        </p:txBody>
      </p:sp>
      <p:sp>
        <p:nvSpPr>
          <p:cNvPr id="82948" name="Text Box 5"/>
          <p:cNvSpPr txBox="1">
            <a:spLocks noChangeArrowheads="1"/>
          </p:cNvSpPr>
          <p:nvPr/>
        </p:nvSpPr>
        <p:spPr bwMode="auto">
          <a:xfrm>
            <a:off x="533400" y="533400"/>
            <a:ext cx="42672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How do compiled programs run?</a:t>
            </a:r>
          </a:p>
          <a:p>
            <a:pPr algn="ctr" eaLnBrk="1" hangingPunct="1">
              <a:spcBef>
                <a:spcPct val="50000"/>
              </a:spcBef>
            </a:pPr>
            <a:r>
              <a:rPr lang="en-US"/>
              <a:t>There is a predicate main/0 that is called, which then calls everything else.</a:t>
            </a:r>
          </a:p>
        </p:txBody>
      </p:sp>
      <p:sp>
        <p:nvSpPr>
          <p:cNvPr id="82949" name="Text Box 6"/>
          <p:cNvSpPr txBox="1">
            <a:spLocks noChangeArrowheads="1"/>
          </p:cNvSpPr>
          <p:nvPr/>
        </p:nvSpPr>
        <p:spPr bwMode="auto">
          <a:xfrm>
            <a:off x="914400" y="2514600"/>
            <a:ext cx="2727325" cy="257333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main :-</a:t>
            </a:r>
            <a:br>
              <a:rPr lang="en-US"/>
            </a:br>
            <a:r>
              <a:rPr lang="en-US"/>
              <a:t>   restore_tasks,</a:t>
            </a:r>
            <a:br>
              <a:rPr lang="en-US"/>
            </a:br>
            <a:r>
              <a:rPr lang="en-US"/>
              <a:t>   list_tasks,</a:t>
            </a:r>
            <a:br>
              <a:rPr lang="en-US"/>
            </a:br>
            <a:r>
              <a:rPr lang="en-US"/>
              <a:t>   repeat,</a:t>
            </a:r>
            <a:br>
              <a:rPr lang="en-US"/>
            </a:br>
            <a:r>
              <a:rPr lang="en-US"/>
              <a:t>   write(‘ &gt;’),</a:t>
            </a:r>
            <a:br>
              <a:rPr lang="en-US"/>
            </a:br>
            <a:r>
              <a:rPr lang="en-US"/>
              <a:t>   read(Command),</a:t>
            </a:r>
            <a:br>
              <a:rPr lang="en-US"/>
            </a:br>
            <a:r>
              <a:rPr lang="en-US"/>
              <a:t>   do(Command),</a:t>
            </a:r>
            <a:br>
              <a:rPr lang="en-US"/>
            </a:br>
            <a:r>
              <a:rPr lang="en-US"/>
              <a:t>   Command = quit,</a:t>
            </a:r>
            <a:br>
              <a:rPr lang="en-US"/>
            </a:br>
            <a:r>
              <a:rPr lang="en-US"/>
              <a:t>   save_tasks.</a:t>
            </a:r>
          </a:p>
        </p:txBody>
      </p:sp>
      <p:sp>
        <p:nvSpPr>
          <p:cNvPr id="82950" name="Text Box 7"/>
          <p:cNvSpPr txBox="1">
            <a:spLocks noChangeArrowheads="1"/>
          </p:cNvSpPr>
          <p:nvPr/>
        </p:nvSpPr>
        <p:spPr bwMode="auto">
          <a:xfrm>
            <a:off x="4343400" y="2209800"/>
            <a:ext cx="3810000" cy="3693319"/>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do(list) :-</a:t>
            </a:r>
            <a:br>
              <a:rPr lang="en-US"/>
            </a:br>
            <a:r>
              <a:rPr lang="en-US"/>
              <a:t>   </a:t>
            </a:r>
            <a:r>
              <a:rPr lang="en-US" smtClean="0"/>
              <a:t>!,</a:t>
            </a:r>
            <a:br>
              <a:rPr lang="en-US" smtClean="0"/>
            </a:br>
            <a:r>
              <a:rPr lang="en-US" smtClean="0"/>
              <a:t>   list_tasks.</a:t>
            </a:r>
            <a:r>
              <a:rPr lang="en-US"/>
              <a:t/>
            </a:r>
            <a:br>
              <a:rPr lang="en-US"/>
            </a:br>
            <a:r>
              <a:rPr lang="en-US"/>
              <a:t>do(add(Task)) </a:t>
            </a:r>
            <a:r>
              <a:rPr lang="en-US" smtClean="0"/>
              <a:t>:-</a:t>
            </a:r>
            <a:br>
              <a:rPr lang="en-US" smtClean="0"/>
            </a:br>
            <a:r>
              <a:rPr lang="en-US" smtClean="0"/>
              <a:t>   !,</a:t>
            </a:r>
            <a:r>
              <a:rPr lang="en-US"/>
              <a:t/>
            </a:r>
            <a:br>
              <a:rPr lang="en-US"/>
            </a:br>
            <a:r>
              <a:rPr lang="en-US"/>
              <a:t>   add_task(Task</a:t>
            </a:r>
            <a:r>
              <a:rPr lang="en-US" smtClean="0"/>
              <a:t>).</a:t>
            </a:r>
            <a:r>
              <a:rPr lang="en-US"/>
              <a:t/>
            </a:r>
            <a:br>
              <a:rPr lang="en-US"/>
            </a:br>
            <a:r>
              <a:rPr lang="en-US"/>
              <a:t>do(status(Task,Status)) </a:t>
            </a:r>
            <a:r>
              <a:rPr lang="en-US" smtClean="0"/>
              <a:t>:-</a:t>
            </a:r>
            <a:br>
              <a:rPr lang="en-US" smtClean="0"/>
            </a:br>
            <a:r>
              <a:rPr lang="en-US" smtClean="0"/>
              <a:t>   !,</a:t>
            </a:r>
            <a:r>
              <a:rPr lang="en-US"/>
              <a:t/>
            </a:r>
            <a:br>
              <a:rPr lang="en-US"/>
            </a:br>
            <a:r>
              <a:rPr lang="en-US"/>
              <a:t>   change_status(Task, Status</a:t>
            </a:r>
            <a:r>
              <a:rPr lang="en-US" smtClean="0"/>
              <a:t>).</a:t>
            </a:r>
            <a:r>
              <a:rPr lang="en-US"/>
              <a:t/>
            </a:r>
            <a:br>
              <a:rPr lang="en-US"/>
            </a:br>
            <a:r>
              <a:rPr lang="en-US"/>
              <a:t>do(quit</a:t>
            </a:r>
            <a:r>
              <a:rPr lang="en-US" smtClean="0"/>
              <a:t>) :- !.</a:t>
            </a:r>
            <a:br>
              <a:rPr lang="en-US" smtClean="0"/>
            </a:br>
            <a:r>
              <a:rPr lang="en-US" smtClean="0"/>
              <a:t>do(X) :-</a:t>
            </a:r>
            <a:r>
              <a:rPr lang="en-US"/>
              <a:t/>
            </a:r>
            <a:br>
              <a:rPr lang="en-US"/>
            </a:br>
            <a:r>
              <a:rPr lang="en-US" smtClean="0"/>
              <a:t>   write('unknown command'),</a:t>
            </a:r>
            <a:br>
              <a:rPr lang="en-US" smtClean="0"/>
            </a:br>
            <a:r>
              <a:rPr lang="en-US" smtClean="0"/>
              <a:t>   write(X), nl.</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457200" y="547688"/>
            <a:ext cx="3124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a:t>Table Approach</a:t>
            </a:r>
          </a:p>
        </p:txBody>
      </p:sp>
      <p:grpSp>
        <p:nvGrpSpPr>
          <p:cNvPr id="10244" name="Group 26"/>
          <p:cNvGrpSpPr>
            <a:grpSpLocks/>
          </p:cNvGrpSpPr>
          <p:nvPr/>
        </p:nvGrpSpPr>
        <p:grpSpPr bwMode="auto">
          <a:xfrm>
            <a:off x="685800" y="2133600"/>
            <a:ext cx="3657600" cy="1905000"/>
            <a:chOff x="1296" y="1200"/>
            <a:chExt cx="2304" cy="1200"/>
          </a:xfrm>
        </p:grpSpPr>
        <p:grpSp>
          <p:nvGrpSpPr>
            <p:cNvPr id="10248" name="Group 13"/>
            <p:cNvGrpSpPr>
              <a:grpSpLocks/>
            </p:cNvGrpSpPr>
            <p:nvPr/>
          </p:nvGrpSpPr>
          <p:grpSpPr bwMode="auto">
            <a:xfrm>
              <a:off x="1296" y="1200"/>
              <a:ext cx="768" cy="1200"/>
              <a:chOff x="1296" y="1200"/>
              <a:chExt cx="768" cy="1200"/>
            </a:xfrm>
          </p:grpSpPr>
          <p:sp>
            <p:nvSpPr>
              <p:cNvPr id="10261" name="Rectangle 5"/>
              <p:cNvSpPr>
                <a:spLocks noChangeArrowheads="1"/>
              </p:cNvSpPr>
              <p:nvPr/>
            </p:nvSpPr>
            <p:spPr bwMode="auto">
              <a:xfrm>
                <a:off x="1296" y="12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Weekend</a:t>
                </a:r>
              </a:p>
            </p:txBody>
          </p:sp>
          <p:sp>
            <p:nvSpPr>
              <p:cNvPr id="10262" name="Rectangle 6"/>
              <p:cNvSpPr>
                <a:spLocks noChangeArrowheads="1"/>
              </p:cNvSpPr>
              <p:nvPr/>
            </p:nvSpPr>
            <p:spPr bwMode="auto">
              <a:xfrm>
                <a:off x="1296" y="144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yes</a:t>
                </a:r>
              </a:p>
            </p:txBody>
          </p:sp>
          <p:sp>
            <p:nvSpPr>
              <p:cNvPr id="10263" name="Rectangle 7"/>
              <p:cNvSpPr>
                <a:spLocks noChangeArrowheads="1"/>
              </p:cNvSpPr>
              <p:nvPr/>
            </p:nvSpPr>
            <p:spPr bwMode="auto">
              <a:xfrm>
                <a:off x="1296" y="16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yes</a:t>
                </a:r>
              </a:p>
            </p:txBody>
          </p:sp>
          <p:sp>
            <p:nvSpPr>
              <p:cNvPr id="10264" name="Rectangle 10"/>
              <p:cNvSpPr>
                <a:spLocks noChangeArrowheads="1"/>
              </p:cNvSpPr>
              <p:nvPr/>
            </p:nvSpPr>
            <p:spPr bwMode="auto">
              <a:xfrm>
                <a:off x="1296" y="192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no</a:t>
                </a:r>
              </a:p>
            </p:txBody>
          </p:sp>
          <p:sp>
            <p:nvSpPr>
              <p:cNvPr id="10265" name="Rectangle 11"/>
              <p:cNvSpPr>
                <a:spLocks noChangeArrowheads="1"/>
              </p:cNvSpPr>
              <p:nvPr/>
            </p:nvSpPr>
            <p:spPr bwMode="auto">
              <a:xfrm>
                <a:off x="1296" y="216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no</a:t>
                </a:r>
              </a:p>
            </p:txBody>
          </p:sp>
        </p:grpSp>
        <p:grpSp>
          <p:nvGrpSpPr>
            <p:cNvPr id="10249" name="Group 14"/>
            <p:cNvGrpSpPr>
              <a:grpSpLocks/>
            </p:cNvGrpSpPr>
            <p:nvPr/>
          </p:nvGrpSpPr>
          <p:grpSpPr bwMode="auto">
            <a:xfrm>
              <a:off x="2064" y="1200"/>
              <a:ext cx="768" cy="1200"/>
              <a:chOff x="1296" y="1200"/>
              <a:chExt cx="768" cy="1200"/>
            </a:xfrm>
          </p:grpSpPr>
          <p:sp>
            <p:nvSpPr>
              <p:cNvPr id="10256" name="Rectangle 15"/>
              <p:cNvSpPr>
                <a:spLocks noChangeArrowheads="1"/>
              </p:cNvSpPr>
              <p:nvPr/>
            </p:nvSpPr>
            <p:spPr bwMode="auto">
              <a:xfrm>
                <a:off x="1296" y="12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Night</a:t>
                </a:r>
              </a:p>
            </p:txBody>
          </p:sp>
          <p:sp>
            <p:nvSpPr>
              <p:cNvPr id="10257" name="Rectangle 16"/>
              <p:cNvSpPr>
                <a:spLocks noChangeArrowheads="1"/>
              </p:cNvSpPr>
              <p:nvPr/>
            </p:nvSpPr>
            <p:spPr bwMode="auto">
              <a:xfrm>
                <a:off x="1296" y="144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yes</a:t>
                </a:r>
              </a:p>
            </p:txBody>
          </p:sp>
          <p:sp>
            <p:nvSpPr>
              <p:cNvPr id="10258" name="Rectangle 17"/>
              <p:cNvSpPr>
                <a:spLocks noChangeArrowheads="1"/>
              </p:cNvSpPr>
              <p:nvPr/>
            </p:nvSpPr>
            <p:spPr bwMode="auto">
              <a:xfrm>
                <a:off x="1296" y="16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no</a:t>
                </a:r>
              </a:p>
            </p:txBody>
          </p:sp>
          <p:sp>
            <p:nvSpPr>
              <p:cNvPr id="10259" name="Rectangle 18"/>
              <p:cNvSpPr>
                <a:spLocks noChangeArrowheads="1"/>
              </p:cNvSpPr>
              <p:nvPr/>
            </p:nvSpPr>
            <p:spPr bwMode="auto">
              <a:xfrm>
                <a:off x="1296" y="192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yes</a:t>
                </a:r>
              </a:p>
            </p:txBody>
          </p:sp>
          <p:sp>
            <p:nvSpPr>
              <p:cNvPr id="10260" name="Rectangle 19"/>
              <p:cNvSpPr>
                <a:spLocks noChangeArrowheads="1"/>
              </p:cNvSpPr>
              <p:nvPr/>
            </p:nvSpPr>
            <p:spPr bwMode="auto">
              <a:xfrm>
                <a:off x="1296" y="216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no</a:t>
                </a:r>
              </a:p>
            </p:txBody>
          </p:sp>
        </p:grpSp>
        <p:grpSp>
          <p:nvGrpSpPr>
            <p:cNvPr id="10250" name="Group 20"/>
            <p:cNvGrpSpPr>
              <a:grpSpLocks/>
            </p:cNvGrpSpPr>
            <p:nvPr/>
          </p:nvGrpSpPr>
          <p:grpSpPr bwMode="auto">
            <a:xfrm>
              <a:off x="2832" y="1200"/>
              <a:ext cx="768" cy="1200"/>
              <a:chOff x="1296" y="1200"/>
              <a:chExt cx="768" cy="1200"/>
            </a:xfrm>
          </p:grpSpPr>
          <p:sp>
            <p:nvSpPr>
              <p:cNvPr id="10251" name="Rectangle 21"/>
              <p:cNvSpPr>
                <a:spLocks noChangeArrowheads="1"/>
              </p:cNvSpPr>
              <p:nvPr/>
            </p:nvSpPr>
            <p:spPr bwMode="auto">
              <a:xfrm>
                <a:off x="1296" y="12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Rate</a:t>
                </a:r>
              </a:p>
            </p:txBody>
          </p:sp>
          <p:sp>
            <p:nvSpPr>
              <p:cNvPr id="10252" name="Rectangle 22"/>
              <p:cNvSpPr>
                <a:spLocks noChangeArrowheads="1"/>
              </p:cNvSpPr>
              <p:nvPr/>
            </p:nvSpPr>
            <p:spPr bwMode="auto">
              <a:xfrm>
                <a:off x="1296" y="144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10253" name="Rectangle 23"/>
              <p:cNvSpPr>
                <a:spLocks noChangeArrowheads="1"/>
              </p:cNvSpPr>
              <p:nvPr/>
            </p:nvSpPr>
            <p:spPr bwMode="auto">
              <a:xfrm>
                <a:off x="1296" y="16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10254" name="Rectangle 24"/>
              <p:cNvSpPr>
                <a:spLocks noChangeArrowheads="1"/>
              </p:cNvSpPr>
              <p:nvPr/>
            </p:nvSpPr>
            <p:spPr bwMode="auto">
              <a:xfrm>
                <a:off x="1296" y="192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10255" name="Rectangle 25"/>
              <p:cNvSpPr>
                <a:spLocks noChangeArrowheads="1"/>
              </p:cNvSpPr>
              <p:nvPr/>
            </p:nvSpPr>
            <p:spPr bwMode="auto">
              <a:xfrm>
                <a:off x="1296" y="216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9</a:t>
                </a:r>
              </a:p>
            </p:txBody>
          </p:sp>
        </p:grpSp>
      </p:grpSp>
      <p:sp>
        <p:nvSpPr>
          <p:cNvPr id="10245" name="Text Box 27"/>
          <p:cNvSpPr txBox="1">
            <a:spLocks noChangeArrowheads="1"/>
          </p:cNvSpPr>
          <p:nvPr/>
        </p:nvSpPr>
        <p:spPr bwMode="auto">
          <a:xfrm>
            <a:off x="4992688" y="715963"/>
            <a:ext cx="3352800" cy="82550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Rate = 5 on weekends</a:t>
            </a:r>
          </a:p>
          <a:p>
            <a:pPr eaLnBrk="1" hangingPunct="1"/>
            <a:r>
              <a:rPr lang="en-US" sz="1600"/>
              <a:t>Rate = 7 on weekday evenings</a:t>
            </a:r>
          </a:p>
          <a:p>
            <a:pPr eaLnBrk="1" hangingPunct="1"/>
            <a:r>
              <a:rPr lang="en-US" sz="1600"/>
              <a:t>Rate = 9 on weekday days </a:t>
            </a:r>
          </a:p>
        </p:txBody>
      </p:sp>
      <p:sp>
        <p:nvSpPr>
          <p:cNvPr id="10246" name="Text Box 28"/>
          <p:cNvSpPr txBox="1">
            <a:spLocks noChangeArrowheads="1"/>
          </p:cNvSpPr>
          <p:nvPr/>
        </p:nvSpPr>
        <p:spPr bwMode="auto">
          <a:xfrm>
            <a:off x="685800" y="4572000"/>
            <a:ext cx="3505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Works  if each rule uses the same parameters, columns.</a:t>
            </a:r>
          </a:p>
          <a:p>
            <a:pPr eaLnBrk="1" hangingPunct="1">
              <a:spcBef>
                <a:spcPct val="50000"/>
              </a:spcBef>
            </a:pPr>
            <a:endParaRPr lang="en-US"/>
          </a:p>
        </p:txBody>
      </p:sp>
      <p:sp>
        <p:nvSpPr>
          <p:cNvPr id="2" name="TextBox 1"/>
          <p:cNvSpPr txBox="1"/>
          <p:nvPr/>
        </p:nvSpPr>
        <p:spPr>
          <a:xfrm>
            <a:off x="4992688" y="2257425"/>
            <a:ext cx="3276600" cy="2800350"/>
          </a:xfrm>
          <a:prstGeom prst="rect">
            <a:avLst/>
          </a:prstGeom>
          <a:solidFill>
            <a:srgbClr val="FFFFCC"/>
          </a:solidFill>
          <a:ln>
            <a:solidFill>
              <a:schemeClr val="tx1"/>
            </a:solidFill>
          </a:ln>
          <a:effectLst>
            <a:outerShdw blurRad="50800" dist="101600" dir="2700000" algn="tl" rotWithShape="0">
              <a:prstClr val="black">
                <a:alpha val="40000"/>
              </a:prstClr>
            </a:outerShdw>
          </a:effectLst>
        </p:spPr>
        <p:txBody>
          <a:bodyPr>
            <a:spAutoFit/>
          </a:bodyPr>
          <a:lstStyle/>
          <a:p>
            <a:pPr marL="285750" indent="-285750">
              <a:buFont typeface="Arial" pitchFamily="34" charset="0"/>
              <a:buChar char="•"/>
              <a:defRPr/>
            </a:pPr>
            <a:r>
              <a:rPr lang="en-US" sz="1600"/>
              <a:t>Gets difficult as number of parameters increases.</a:t>
            </a:r>
          </a:p>
          <a:p>
            <a:pPr marL="285750" indent="-285750">
              <a:buFont typeface="Arial" pitchFamily="34" charset="0"/>
              <a:buChar char="•"/>
              <a:defRPr/>
            </a:pPr>
            <a:r>
              <a:rPr lang="en-US" sz="1600"/>
              <a:t>Made complex when different rules use different subsets of parameters.</a:t>
            </a:r>
          </a:p>
          <a:p>
            <a:pPr marL="285750" indent="-285750">
              <a:buFont typeface="Arial" pitchFamily="34" charset="0"/>
              <a:buChar char="•"/>
              <a:defRPr/>
            </a:pPr>
            <a:r>
              <a:rPr lang="en-US" sz="1600"/>
              <a:t>Note that two rows needed in this simple example to express the one weekend rule.</a:t>
            </a:r>
          </a:p>
          <a:p>
            <a:pPr marL="285750" indent="-285750">
              <a:buFont typeface="Arial" pitchFamily="34" charset="0"/>
              <a:buChar char="•"/>
              <a:defRPr/>
            </a:pPr>
            <a:r>
              <a:rPr lang="en-US" sz="1600"/>
              <a:t>The clarity of the original specification is starting to get lost.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905000"/>
            <a:ext cx="8229600" cy="2133600"/>
          </a:xfrm>
        </p:spPr>
        <p:txBody>
          <a:bodyPr/>
          <a:lstStyle/>
          <a:p>
            <a:r>
              <a:rPr lang="en-US" dirty="0" smtClean="0"/>
              <a:t>Exercise</a:t>
            </a:r>
            <a:r>
              <a:rPr lang="en-US" smtClean="0"/>
              <a:t/>
            </a:r>
            <a:br>
              <a:rPr lang="en-US" smtClean="0"/>
            </a:br>
            <a:r>
              <a:rPr lang="en-US" smtClean="0"/>
              <a:t>#7 Dynamic Database,</a:t>
            </a:r>
            <a:br>
              <a:rPr lang="en-US" smtClean="0"/>
            </a:br>
            <a:r>
              <a:rPr lang="en-US" smtClean="0"/>
              <a:t>Control Constructs</a:t>
            </a:r>
            <a:endParaRPr lang="en-US" dirty="0"/>
          </a:p>
        </p:txBody>
      </p:sp>
    </p:spTree>
    <p:extLst>
      <p:ext uri="{BB962C8B-B14F-4D97-AF65-F5344CB8AC3E}">
        <p14:creationId xmlns:p14="http://schemas.microsoft.com/office/powerpoint/2010/main" val="4024748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3106738" y="396875"/>
            <a:ext cx="2168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Recursion</a:t>
            </a:r>
          </a:p>
        </p:txBody>
      </p:sp>
      <p:sp>
        <p:nvSpPr>
          <p:cNvPr id="57348" name="Text Box 5"/>
          <p:cNvSpPr txBox="1">
            <a:spLocks noChangeArrowheads="1"/>
          </p:cNvSpPr>
          <p:nvPr/>
        </p:nvSpPr>
        <p:spPr bwMode="auto">
          <a:xfrm>
            <a:off x="990600" y="1371600"/>
            <a:ext cx="3426976" cy="1200329"/>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Always at least two clauses.</a:t>
            </a:r>
          </a:p>
          <a:p>
            <a:pPr eaLnBrk="1" hangingPunct="1">
              <a:spcBef>
                <a:spcPct val="50000"/>
              </a:spcBef>
            </a:pPr>
            <a:r>
              <a:rPr lang="en-US" smtClean="0"/>
              <a:t>#1 Trivial </a:t>
            </a:r>
            <a:r>
              <a:rPr lang="en-US"/>
              <a:t>Boundary Condition</a:t>
            </a:r>
          </a:p>
          <a:p>
            <a:pPr eaLnBrk="1" hangingPunct="1">
              <a:spcBef>
                <a:spcPct val="50000"/>
              </a:spcBef>
            </a:pPr>
            <a:r>
              <a:rPr lang="en-US" smtClean="0"/>
              <a:t>#2 Simplify </a:t>
            </a:r>
            <a:r>
              <a:rPr lang="en-US"/>
              <a:t>and Recurse</a:t>
            </a:r>
          </a:p>
        </p:txBody>
      </p:sp>
      <p:sp>
        <p:nvSpPr>
          <p:cNvPr id="57349" name="Text Box 6"/>
          <p:cNvSpPr txBox="1">
            <a:spLocks noChangeArrowheads="1"/>
          </p:cNvSpPr>
          <p:nvPr/>
        </p:nvSpPr>
        <p:spPr bwMode="auto">
          <a:xfrm>
            <a:off x="5257800" y="1600200"/>
            <a:ext cx="2057400" cy="7889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5 Factorial is:</a:t>
            </a:r>
          </a:p>
          <a:p>
            <a:pPr algn="ctr" eaLnBrk="1" hangingPunct="1">
              <a:spcBef>
                <a:spcPct val="50000"/>
              </a:spcBef>
            </a:pPr>
            <a:r>
              <a:rPr lang="en-US"/>
              <a:t>5 * 4 * 3 * 2 * 1</a:t>
            </a:r>
          </a:p>
        </p:txBody>
      </p:sp>
      <p:sp>
        <p:nvSpPr>
          <p:cNvPr id="57350" name="Text Box 7"/>
          <p:cNvSpPr txBox="1">
            <a:spLocks noChangeArrowheads="1"/>
          </p:cNvSpPr>
          <p:nvPr/>
        </p:nvSpPr>
        <p:spPr bwMode="auto">
          <a:xfrm>
            <a:off x="1219200" y="3505200"/>
            <a:ext cx="2895600" cy="106362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Factorial of 1 is 1.</a:t>
            </a:r>
          </a:p>
          <a:p>
            <a:pPr eaLnBrk="1" hangingPunct="1">
              <a:spcBef>
                <a:spcPct val="50000"/>
              </a:spcBef>
            </a:pPr>
            <a:r>
              <a:rPr lang="en-US"/>
              <a:t>Factorial of N is N * Factorial of N-1.</a:t>
            </a:r>
          </a:p>
        </p:txBody>
      </p:sp>
      <p:sp>
        <p:nvSpPr>
          <p:cNvPr id="57351" name="Text Box 8"/>
          <p:cNvSpPr txBox="1">
            <a:spLocks noChangeArrowheads="1"/>
          </p:cNvSpPr>
          <p:nvPr/>
        </p:nvSpPr>
        <p:spPr bwMode="auto">
          <a:xfrm>
            <a:off x="4800600" y="3505200"/>
            <a:ext cx="2895600" cy="16129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factorial(1, 1).</a:t>
            </a:r>
          </a:p>
          <a:p>
            <a:pPr eaLnBrk="1" hangingPunct="1">
              <a:spcBef>
                <a:spcPct val="50000"/>
              </a:spcBef>
            </a:pPr>
            <a:r>
              <a:rPr lang="en-US"/>
              <a:t>factorial(N, F) :-</a:t>
            </a:r>
            <a:br>
              <a:rPr lang="en-US"/>
            </a:br>
            <a:r>
              <a:rPr lang="en-US"/>
              <a:t>   NN is N – 1,</a:t>
            </a:r>
            <a:br>
              <a:rPr lang="en-US"/>
            </a:br>
            <a:r>
              <a:rPr lang="en-US"/>
              <a:t>   factorial(NN, FF),</a:t>
            </a:r>
            <a:br>
              <a:rPr lang="en-US"/>
            </a:br>
            <a:r>
              <a:rPr lang="en-US"/>
              <a:t>   F is N * FF.</a:t>
            </a: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4"/>
          <p:cNvSpPr txBox="1">
            <a:spLocks noChangeArrowheads="1"/>
          </p:cNvSpPr>
          <p:nvPr/>
        </p:nvSpPr>
        <p:spPr bwMode="auto">
          <a:xfrm>
            <a:off x="2895600" y="1219200"/>
            <a:ext cx="381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Recursion</a:t>
            </a:r>
          </a:p>
        </p:txBody>
      </p:sp>
      <p:sp>
        <p:nvSpPr>
          <p:cNvPr id="58372" name="Text Box 5"/>
          <p:cNvSpPr txBox="1">
            <a:spLocks noChangeArrowheads="1"/>
          </p:cNvSpPr>
          <p:nvPr/>
        </p:nvSpPr>
        <p:spPr bwMode="auto">
          <a:xfrm>
            <a:off x="228600" y="381000"/>
            <a:ext cx="3048000" cy="26685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br>
              <a:rPr lang="en-US" sz="1600"/>
            </a:br>
            <a:r>
              <a:rPr lang="en-US" sz="1600"/>
              <a:t>parent(dennis, michael).</a:t>
            </a:r>
            <a:br>
              <a:rPr lang="en-US" sz="1600"/>
            </a:br>
            <a:r>
              <a:rPr lang="en-US" sz="1600"/>
              <a:t>parent(peg, dennis).</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58373" name="Text Box 6"/>
          <p:cNvSpPr txBox="1">
            <a:spLocks noChangeArrowheads="1"/>
          </p:cNvSpPr>
          <p:nvPr/>
        </p:nvSpPr>
        <p:spPr bwMode="auto">
          <a:xfrm>
            <a:off x="5943600" y="533400"/>
            <a:ext cx="29718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 clause can have goals that refer to other predicates, or to itself.</a:t>
            </a:r>
          </a:p>
          <a:p>
            <a:pPr algn="ctr" eaLnBrk="1" hangingPunct="1">
              <a:spcBef>
                <a:spcPct val="50000"/>
              </a:spcBef>
            </a:pPr>
            <a:r>
              <a:rPr lang="en-US"/>
              <a:t>In either case, the goal simply creates a new stack frame.</a:t>
            </a:r>
          </a:p>
          <a:p>
            <a:pPr algn="ctr" eaLnBrk="1" hangingPunct="1">
              <a:spcBef>
                <a:spcPct val="50000"/>
              </a:spcBef>
            </a:pPr>
            <a:r>
              <a:rPr lang="en-US"/>
              <a:t>No matter if it’s the same or a different predicate.</a:t>
            </a:r>
          </a:p>
        </p:txBody>
      </p:sp>
      <p:sp>
        <p:nvSpPr>
          <p:cNvPr id="58374" name="Text Box 8"/>
          <p:cNvSpPr txBox="1">
            <a:spLocks noChangeArrowheads="1"/>
          </p:cNvSpPr>
          <p:nvPr/>
        </p:nvSpPr>
        <p:spPr bwMode="auto">
          <a:xfrm>
            <a:off x="609600" y="3733800"/>
            <a:ext cx="3048000" cy="3460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ancestor(X, diego).</a:t>
            </a:r>
          </a:p>
        </p:txBody>
      </p:sp>
      <p:sp>
        <p:nvSpPr>
          <p:cNvPr id="58375" name="Text Box 9"/>
          <p:cNvSpPr txBox="1">
            <a:spLocks noChangeArrowheads="1"/>
          </p:cNvSpPr>
          <p:nvPr/>
        </p:nvSpPr>
        <p:spPr bwMode="auto">
          <a:xfrm>
            <a:off x="533400" y="5029200"/>
            <a:ext cx="6248400" cy="10795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parent(X, diego).</a:t>
            </a:r>
          </a:p>
          <a:p>
            <a:pPr eaLnBrk="1" hangingPunct="1">
              <a:spcBef>
                <a:spcPct val="50000"/>
              </a:spcBef>
            </a:pPr>
            <a:r>
              <a:rPr lang="en-US" sz="1600"/>
              <a:t>?- parent(X, diego), parent(Y, X).</a:t>
            </a:r>
          </a:p>
          <a:p>
            <a:pPr eaLnBrk="1" hangingPunct="1">
              <a:spcBef>
                <a:spcPct val="50000"/>
              </a:spcBef>
            </a:pPr>
            <a:r>
              <a:rPr lang="en-US" sz="1600"/>
              <a:t>?- parent(X, diego), parent(Y, X), parent(Z, Y).</a:t>
            </a:r>
          </a:p>
        </p:txBody>
      </p:sp>
      <p:sp>
        <p:nvSpPr>
          <p:cNvPr id="58376" name="Text Box 10"/>
          <p:cNvSpPr txBox="1">
            <a:spLocks noChangeArrowheads="1"/>
          </p:cNvSpPr>
          <p:nvPr/>
        </p:nvSpPr>
        <p:spPr bwMode="auto">
          <a:xfrm>
            <a:off x="685800" y="42672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Is similar to asking these queries.  </a:t>
            </a:r>
          </a:p>
        </p:txBody>
      </p:sp>
      <p:sp>
        <p:nvSpPr>
          <p:cNvPr id="58377" name="Text Box 11"/>
          <p:cNvSpPr txBox="1">
            <a:spLocks noChangeArrowheads="1"/>
          </p:cNvSpPr>
          <p:nvPr/>
        </p:nvSpPr>
        <p:spPr bwMode="auto">
          <a:xfrm>
            <a:off x="3962400" y="3810000"/>
            <a:ext cx="2797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Each creates new stack frames and choice points for parent/2</a:t>
            </a: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6629400" y="8382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3200" b="1"/>
              <a:t>Recursion</a:t>
            </a:r>
          </a:p>
        </p:txBody>
      </p:sp>
      <p:sp>
        <p:nvSpPr>
          <p:cNvPr id="59396" name="Text Box 3"/>
          <p:cNvSpPr txBox="1">
            <a:spLocks noChangeArrowheads="1"/>
          </p:cNvSpPr>
          <p:nvPr/>
        </p:nvSpPr>
        <p:spPr bwMode="auto">
          <a:xfrm>
            <a:off x="3962400" y="381000"/>
            <a:ext cx="2667000" cy="26685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br>
              <a:rPr lang="en-US" sz="1600"/>
            </a:br>
            <a:r>
              <a:rPr lang="en-US" sz="1600"/>
              <a:t>parent(dennis, michael).</a:t>
            </a:r>
            <a:br>
              <a:rPr lang="en-US" sz="1600"/>
            </a:br>
            <a:r>
              <a:rPr lang="en-US" sz="1600"/>
              <a:t>parent(peg, dennis).</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59397" name="Text Box 5"/>
          <p:cNvSpPr txBox="1">
            <a:spLocks noChangeArrowheads="1"/>
          </p:cNvSpPr>
          <p:nvPr/>
        </p:nvSpPr>
        <p:spPr bwMode="auto">
          <a:xfrm>
            <a:off x="5867400" y="2362200"/>
            <a:ext cx="3048000" cy="156845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ancestor(X, diego).</a:t>
            </a:r>
            <a:br>
              <a:rPr lang="en-US" sz="1600"/>
            </a:br>
            <a:r>
              <a:rPr lang="en-US" sz="1600"/>
              <a:t>X = michael ;</a:t>
            </a:r>
            <a:br>
              <a:rPr lang="en-US" sz="1600"/>
            </a:br>
            <a:r>
              <a:rPr lang="en-US" sz="1600"/>
              <a:t>X = ana ;</a:t>
            </a:r>
            <a:br>
              <a:rPr lang="en-US" sz="1600"/>
            </a:br>
            <a:r>
              <a:rPr lang="en-US" sz="1600"/>
              <a:t>X = dennis ;</a:t>
            </a:r>
            <a:br>
              <a:rPr lang="en-US" sz="1600"/>
            </a:br>
            <a:r>
              <a:rPr lang="en-US" sz="1600"/>
              <a:t>X = pilar ;</a:t>
            </a:r>
            <a:br>
              <a:rPr lang="en-US" sz="1600"/>
            </a:br>
            <a:r>
              <a:rPr lang="en-US" sz="1600"/>
              <a:t>X = peg ;</a:t>
            </a:r>
          </a:p>
        </p:txBody>
      </p:sp>
      <p:sp>
        <p:nvSpPr>
          <p:cNvPr id="59398" name="Text Box 9"/>
          <p:cNvSpPr txBox="1">
            <a:spLocks noChangeArrowheads="1"/>
          </p:cNvSpPr>
          <p:nvPr/>
        </p:nvSpPr>
        <p:spPr bwMode="auto">
          <a:xfrm>
            <a:off x="685800" y="381000"/>
            <a:ext cx="2819400" cy="53022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ancestor(X, diego)  X = H12</a:t>
            </a:r>
            <a:br>
              <a:rPr lang="en-US" sz="1400"/>
            </a:br>
            <a:r>
              <a:rPr lang="en-US" sz="1400"/>
              <a:t>   CALL ancestor(H12, diego)</a:t>
            </a:r>
          </a:p>
        </p:txBody>
      </p:sp>
      <p:sp>
        <p:nvSpPr>
          <p:cNvPr id="59399" name="Text Box 10"/>
          <p:cNvSpPr txBox="1">
            <a:spLocks noChangeArrowheads="1"/>
          </p:cNvSpPr>
          <p:nvPr/>
        </p:nvSpPr>
        <p:spPr bwMode="auto">
          <a:xfrm>
            <a:off x="685800" y="2209800"/>
            <a:ext cx="30480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ancestor(X, diego)  X = michael</a:t>
            </a:r>
            <a:br>
              <a:rPr lang="en-US" sz="1400"/>
            </a:br>
            <a:r>
              <a:rPr lang="en-US" sz="1400"/>
              <a:t>   EXIT (1) ancestor(A, C)</a:t>
            </a:r>
            <a:br>
              <a:rPr lang="en-US" sz="1400"/>
            </a:br>
            <a:r>
              <a:rPr lang="en-US" sz="1400"/>
              <a:t>   A = michael, C = diego</a:t>
            </a:r>
            <a:br>
              <a:rPr lang="en-US" sz="1400"/>
            </a:br>
            <a:r>
              <a:rPr lang="en-US" sz="1400"/>
              <a:t>      EXIT (2) parent(michael, diego)</a:t>
            </a:r>
          </a:p>
        </p:txBody>
      </p:sp>
      <p:sp>
        <p:nvSpPr>
          <p:cNvPr id="59400" name="Text Box 11"/>
          <p:cNvSpPr txBox="1">
            <a:spLocks noChangeArrowheads="1"/>
          </p:cNvSpPr>
          <p:nvPr/>
        </p:nvSpPr>
        <p:spPr bwMode="auto">
          <a:xfrm>
            <a:off x="685800" y="34290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ancestor(X, diego)  X = H12</a:t>
            </a:r>
            <a:br>
              <a:rPr lang="en-US" sz="1400"/>
            </a:br>
            <a:r>
              <a:rPr lang="en-US" sz="1400"/>
              <a:t>   TRY (2) ancestor(A, C)</a:t>
            </a:r>
            <a:br>
              <a:rPr lang="en-US" sz="1400"/>
            </a:br>
            <a:r>
              <a:rPr lang="en-US" sz="1400"/>
              <a:t>   A = H12, C = diego, X = H44</a:t>
            </a:r>
            <a:br>
              <a:rPr lang="en-US" sz="1400"/>
            </a:br>
            <a:r>
              <a:rPr lang="en-US" sz="1400"/>
              <a:t>      CALL parent(H44, diego)</a:t>
            </a:r>
          </a:p>
        </p:txBody>
      </p:sp>
      <p:sp>
        <p:nvSpPr>
          <p:cNvPr id="59401" name="Text Box 12"/>
          <p:cNvSpPr txBox="1">
            <a:spLocks noChangeArrowheads="1"/>
          </p:cNvSpPr>
          <p:nvPr/>
        </p:nvSpPr>
        <p:spPr bwMode="auto">
          <a:xfrm>
            <a:off x="685800" y="1066800"/>
            <a:ext cx="2819400" cy="955675"/>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a:t>
            </a:r>
            <a:r>
              <a:rPr lang="en-US" sz="1400" smtClean="0"/>
              <a:t>ancestor(X</a:t>
            </a:r>
            <a:r>
              <a:rPr lang="en-US" sz="1400"/>
              <a:t>, diego)  X = H12</a:t>
            </a:r>
            <a:br>
              <a:rPr lang="en-US" sz="1400"/>
            </a:br>
            <a:r>
              <a:rPr lang="en-US" sz="1400"/>
              <a:t>   TRY (1) ancestor(A, C)</a:t>
            </a:r>
            <a:br>
              <a:rPr lang="en-US" sz="1400"/>
            </a:br>
            <a:r>
              <a:rPr lang="en-US" sz="1400"/>
              <a:t>   A = H12, C = diego</a:t>
            </a:r>
            <a:br>
              <a:rPr lang="en-US" sz="1400"/>
            </a:br>
            <a:r>
              <a:rPr lang="en-US" sz="1400"/>
              <a:t>      CALL parent(H12, diego)</a:t>
            </a:r>
          </a:p>
        </p:txBody>
      </p:sp>
      <p:sp>
        <p:nvSpPr>
          <p:cNvPr id="59402" name="AutoShape 13"/>
          <p:cNvSpPr>
            <a:spLocks noChangeArrowheads="1"/>
          </p:cNvSpPr>
          <p:nvPr/>
        </p:nvSpPr>
        <p:spPr bwMode="auto">
          <a:xfrm>
            <a:off x="3505200" y="29718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9403" name="AutoShape 14"/>
          <p:cNvSpPr>
            <a:spLocks noChangeArrowheads="1"/>
          </p:cNvSpPr>
          <p:nvPr/>
        </p:nvSpPr>
        <p:spPr bwMode="auto">
          <a:xfrm>
            <a:off x="2743200" y="25146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9404" name="Line 15"/>
          <p:cNvSpPr>
            <a:spLocks noChangeShapeType="1"/>
          </p:cNvSpPr>
          <p:nvPr/>
        </p:nvSpPr>
        <p:spPr bwMode="auto">
          <a:xfrm flipH="1">
            <a:off x="3810000" y="2819400"/>
            <a:ext cx="327660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9405" name="Text Box 16"/>
          <p:cNvSpPr txBox="1">
            <a:spLocks noChangeArrowheads="1"/>
          </p:cNvSpPr>
          <p:nvPr/>
        </p:nvSpPr>
        <p:spPr bwMode="auto">
          <a:xfrm>
            <a:off x="1447800" y="28956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a:t>
            </a:r>
          </a:p>
        </p:txBody>
      </p:sp>
      <p:sp>
        <p:nvSpPr>
          <p:cNvPr id="59406" name="Text Box 17"/>
          <p:cNvSpPr txBox="1">
            <a:spLocks noChangeArrowheads="1"/>
          </p:cNvSpPr>
          <p:nvPr/>
        </p:nvSpPr>
        <p:spPr bwMode="auto">
          <a:xfrm>
            <a:off x="685800" y="4648200"/>
            <a:ext cx="3352800" cy="1168400"/>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ancestor(X, diego)  X = H12</a:t>
            </a:r>
            <a:br>
              <a:rPr lang="en-US" sz="1400"/>
            </a:br>
            <a:r>
              <a:rPr lang="en-US" sz="1400"/>
              <a:t>   TRY (2) ancestor(A, C)</a:t>
            </a:r>
            <a:br>
              <a:rPr lang="en-US" sz="1400"/>
            </a:br>
            <a:r>
              <a:rPr lang="en-US" sz="1400"/>
              <a:t>   A = H12, C = diego, X = michael</a:t>
            </a:r>
            <a:br>
              <a:rPr lang="en-US" sz="1400"/>
            </a:br>
            <a:r>
              <a:rPr lang="en-US" sz="1400"/>
              <a:t>      EXIT parent(michael, diego)</a:t>
            </a:r>
            <a:br>
              <a:rPr lang="en-US" sz="1400"/>
            </a:br>
            <a:r>
              <a:rPr lang="en-US" sz="1400"/>
              <a:t>      CALL ancestor(H12, michael)</a:t>
            </a:r>
          </a:p>
        </p:txBody>
      </p:sp>
      <p:sp>
        <p:nvSpPr>
          <p:cNvPr id="59407" name="Text Box 18"/>
          <p:cNvSpPr txBox="1">
            <a:spLocks noChangeArrowheads="1"/>
          </p:cNvSpPr>
          <p:nvPr/>
        </p:nvSpPr>
        <p:spPr bwMode="auto">
          <a:xfrm>
            <a:off x="1447800" y="41148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a:t>
            </a:r>
          </a:p>
        </p:txBody>
      </p:sp>
      <p:sp>
        <p:nvSpPr>
          <p:cNvPr id="59408" name="Text Box 19"/>
          <p:cNvSpPr txBox="1">
            <a:spLocks noChangeArrowheads="1"/>
          </p:cNvSpPr>
          <p:nvPr/>
        </p:nvSpPr>
        <p:spPr bwMode="auto">
          <a:xfrm>
            <a:off x="1447800" y="55626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a:t>
            </a:r>
          </a:p>
        </p:txBody>
      </p:sp>
      <p:sp>
        <p:nvSpPr>
          <p:cNvPr id="59409" name="Text Box 20"/>
          <p:cNvSpPr txBox="1">
            <a:spLocks noChangeArrowheads="1"/>
          </p:cNvSpPr>
          <p:nvPr/>
        </p:nvSpPr>
        <p:spPr bwMode="auto">
          <a:xfrm>
            <a:off x="4572000" y="4343400"/>
            <a:ext cx="3352800" cy="1593850"/>
          </a:xfrm>
          <a:prstGeom prst="rect">
            <a:avLst/>
          </a:prstGeom>
          <a:solidFill>
            <a:srgbClr val="CCFFCC"/>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 ancestor(X, diego)  X = dennis</a:t>
            </a:r>
            <a:br>
              <a:rPr lang="en-US" sz="1400"/>
            </a:br>
            <a:r>
              <a:rPr lang="en-US" sz="1400"/>
              <a:t>   EXIT (2) ancestor(A, C)</a:t>
            </a:r>
            <a:br>
              <a:rPr lang="en-US" sz="1400"/>
            </a:br>
            <a:r>
              <a:rPr lang="en-US" sz="1400"/>
              <a:t>   A = H12, C = diego, X = michael</a:t>
            </a:r>
            <a:br>
              <a:rPr lang="en-US" sz="1400"/>
            </a:br>
            <a:r>
              <a:rPr lang="en-US" sz="1400"/>
              <a:t>      EXIT (1) parent(michael, diego)</a:t>
            </a:r>
            <a:br>
              <a:rPr lang="en-US" sz="1400"/>
            </a:br>
            <a:r>
              <a:rPr lang="en-US" sz="1400"/>
              <a:t>      EXIT (1) ancestor(H12, michael)</a:t>
            </a:r>
            <a:br>
              <a:rPr lang="en-US" sz="1400"/>
            </a:br>
            <a:r>
              <a:rPr lang="en-US" sz="1400"/>
              <a:t>      A = dennis, C = michael</a:t>
            </a:r>
            <a:br>
              <a:rPr lang="en-US" sz="1400"/>
            </a:br>
            <a:r>
              <a:rPr lang="en-US" sz="1400"/>
              <a:t>         EXIT (4) parent(dennis, michael)      </a:t>
            </a:r>
          </a:p>
        </p:txBody>
      </p:sp>
      <p:sp>
        <p:nvSpPr>
          <p:cNvPr id="59410" name="AutoShape 21"/>
          <p:cNvSpPr>
            <a:spLocks noChangeArrowheads="1"/>
          </p:cNvSpPr>
          <p:nvPr/>
        </p:nvSpPr>
        <p:spPr bwMode="auto">
          <a:xfrm>
            <a:off x="7467600" y="49530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9411" name="AutoShape 22"/>
          <p:cNvSpPr>
            <a:spLocks noChangeArrowheads="1"/>
          </p:cNvSpPr>
          <p:nvPr/>
        </p:nvSpPr>
        <p:spPr bwMode="auto">
          <a:xfrm>
            <a:off x="7543800" y="52578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
        <p:nvSpPr>
          <p:cNvPr id="59412" name="AutoShape 23"/>
          <p:cNvSpPr>
            <a:spLocks noChangeArrowheads="1"/>
          </p:cNvSpPr>
          <p:nvPr/>
        </p:nvSpPr>
        <p:spPr bwMode="auto">
          <a:xfrm>
            <a:off x="7772400" y="5715000"/>
            <a:ext cx="304800" cy="228600"/>
          </a:xfrm>
          <a:prstGeom prst="curvedDownArrow">
            <a:avLst>
              <a:gd name="adj1" fmla="val 26667"/>
              <a:gd name="adj2" fmla="val 53333"/>
              <a:gd name="adj3" fmla="val 33333"/>
            </a:avLst>
          </a:prstGeom>
          <a:solidFill>
            <a:srgbClr val="FF0000"/>
          </a:solidFill>
          <a:ln w="9525">
            <a:solidFill>
              <a:schemeClr val="tx1"/>
            </a:solidFill>
            <a:miter lim="800000"/>
            <a:headEnd/>
            <a:tailEnd/>
          </a:ln>
        </p:spPr>
        <p:txBody>
          <a:bodyPr wrap="none" anchor="ctr"/>
          <a:lstStyle/>
          <a:p>
            <a:pPr algn="ctr">
              <a:spcBef>
                <a:spcPct val="50000"/>
              </a:spcBef>
            </a:pPr>
            <a:endParaRPr lang="en-US"/>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4"/>
          <p:cNvSpPr txBox="1">
            <a:spLocks noChangeArrowheads="1"/>
          </p:cNvSpPr>
          <p:nvPr/>
        </p:nvSpPr>
        <p:spPr bwMode="auto">
          <a:xfrm>
            <a:off x="304800" y="533400"/>
            <a:ext cx="335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t>Recursion Performance</a:t>
            </a:r>
          </a:p>
        </p:txBody>
      </p:sp>
      <p:sp>
        <p:nvSpPr>
          <p:cNvPr id="60420" name="Text Box 5"/>
          <p:cNvSpPr txBox="1">
            <a:spLocks noChangeArrowheads="1"/>
          </p:cNvSpPr>
          <p:nvPr/>
        </p:nvSpPr>
        <p:spPr bwMode="auto">
          <a:xfrm>
            <a:off x="381000" y="1905000"/>
            <a:ext cx="2667000" cy="26685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parent(michael, diego).</a:t>
            </a:r>
            <a:br>
              <a:rPr lang="en-US" sz="1600"/>
            </a:br>
            <a:r>
              <a:rPr lang="en-US" sz="1600"/>
              <a:t>parent(ana, diego).</a:t>
            </a:r>
            <a:br>
              <a:rPr lang="en-US" sz="1600"/>
            </a:br>
            <a:r>
              <a:rPr lang="en-US" sz="1600"/>
              <a:t>parent(pilar, ana).</a:t>
            </a:r>
            <a:br>
              <a:rPr lang="en-US" sz="1600"/>
            </a:br>
            <a:r>
              <a:rPr lang="en-US" sz="1600"/>
              <a:t>parent(dennis, michael).</a:t>
            </a:r>
            <a:br>
              <a:rPr lang="en-US" sz="1600"/>
            </a:br>
            <a:r>
              <a:rPr lang="en-US" sz="1600"/>
              <a:t>parent(peg, dennis).</a:t>
            </a:r>
          </a:p>
          <a:p>
            <a:pPr eaLnBrk="1" hangingPunct="1">
              <a:spcBef>
                <a:spcPct val="50000"/>
              </a:spcBef>
            </a:pPr>
            <a:r>
              <a:rPr lang="en-US" sz="1600"/>
              <a:t>ancestor(A, C) :-</a:t>
            </a:r>
            <a:br>
              <a:rPr lang="en-US" sz="1600"/>
            </a:br>
            <a:r>
              <a:rPr lang="en-US" sz="1600"/>
              <a:t>   parent(A, C).</a:t>
            </a:r>
            <a:br>
              <a:rPr lang="en-US" sz="1600"/>
            </a:br>
            <a:r>
              <a:rPr lang="en-US" sz="1600"/>
              <a:t>ancestor(A, C) :-</a:t>
            </a:r>
            <a:br>
              <a:rPr lang="en-US" sz="1600"/>
            </a:br>
            <a:r>
              <a:rPr lang="en-US" sz="1600"/>
              <a:t>   parent(X, C),</a:t>
            </a:r>
            <a:br>
              <a:rPr lang="en-US" sz="1600"/>
            </a:br>
            <a:r>
              <a:rPr lang="en-US" sz="1600"/>
              <a:t>   ancestor(A, X).</a:t>
            </a:r>
          </a:p>
        </p:txBody>
      </p:sp>
      <p:sp>
        <p:nvSpPr>
          <p:cNvPr id="60421" name="Text Box 6"/>
          <p:cNvSpPr txBox="1">
            <a:spLocks noChangeArrowheads="1"/>
          </p:cNvSpPr>
          <p:nvPr/>
        </p:nvSpPr>
        <p:spPr bwMode="auto">
          <a:xfrm>
            <a:off x="3352800" y="2895600"/>
            <a:ext cx="2590800" cy="31257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If the goal is of the form:</a:t>
            </a:r>
          </a:p>
          <a:p>
            <a:pPr algn="ctr" eaLnBrk="1" hangingPunct="1">
              <a:spcBef>
                <a:spcPct val="50000"/>
              </a:spcBef>
            </a:pPr>
            <a:r>
              <a:rPr lang="en-US"/>
              <a:t>?- ancestor(X, diego).</a:t>
            </a:r>
          </a:p>
          <a:p>
            <a:pPr algn="ctr" eaLnBrk="1" hangingPunct="1">
              <a:spcBef>
                <a:spcPct val="50000"/>
              </a:spcBef>
            </a:pPr>
            <a:r>
              <a:rPr lang="en-US"/>
              <a:t>Then the generate calls are like:</a:t>
            </a:r>
          </a:p>
          <a:p>
            <a:pPr algn="ctr" eaLnBrk="1" hangingPunct="1">
              <a:spcBef>
                <a:spcPct val="50000"/>
              </a:spcBef>
            </a:pPr>
            <a:r>
              <a:rPr lang="en-US"/>
              <a:t>parent(X, diego)</a:t>
            </a:r>
          </a:p>
          <a:p>
            <a:pPr algn="ctr" eaLnBrk="1" hangingPunct="1">
              <a:spcBef>
                <a:spcPct val="50000"/>
              </a:spcBef>
            </a:pPr>
            <a:r>
              <a:rPr lang="en-US"/>
              <a:t>With one argument bound, so the search is focused.</a:t>
            </a:r>
          </a:p>
        </p:txBody>
      </p:sp>
      <p:sp>
        <p:nvSpPr>
          <p:cNvPr id="60422" name="Oval 7"/>
          <p:cNvSpPr>
            <a:spLocks noChangeArrowheads="1"/>
          </p:cNvSpPr>
          <p:nvPr/>
        </p:nvSpPr>
        <p:spPr bwMode="auto">
          <a:xfrm>
            <a:off x="381000" y="3962400"/>
            <a:ext cx="1524000" cy="4572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en-US"/>
          </a:p>
        </p:txBody>
      </p:sp>
      <p:sp>
        <p:nvSpPr>
          <p:cNvPr id="60423" name="Text Box 8"/>
          <p:cNvSpPr txBox="1">
            <a:spLocks noChangeArrowheads="1"/>
          </p:cNvSpPr>
          <p:nvPr/>
        </p:nvSpPr>
        <p:spPr bwMode="auto">
          <a:xfrm>
            <a:off x="3429000" y="1676400"/>
            <a:ext cx="3048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This goal generates parents to be used for ancestor searching.</a:t>
            </a:r>
          </a:p>
        </p:txBody>
      </p:sp>
      <p:sp>
        <p:nvSpPr>
          <p:cNvPr id="60424" name="Line 9"/>
          <p:cNvSpPr>
            <a:spLocks noChangeShapeType="1"/>
          </p:cNvSpPr>
          <p:nvPr/>
        </p:nvSpPr>
        <p:spPr bwMode="auto">
          <a:xfrm flipH="1">
            <a:off x="1828800" y="2057400"/>
            <a:ext cx="1676400" cy="1981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25" name="Text Box 10"/>
          <p:cNvSpPr txBox="1">
            <a:spLocks noChangeArrowheads="1"/>
          </p:cNvSpPr>
          <p:nvPr/>
        </p:nvSpPr>
        <p:spPr bwMode="auto">
          <a:xfrm>
            <a:off x="3657600" y="381000"/>
            <a:ext cx="2362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ancestor/2 can be used to find descendents.</a:t>
            </a:r>
          </a:p>
        </p:txBody>
      </p:sp>
      <p:sp>
        <p:nvSpPr>
          <p:cNvPr id="60426" name="Text Box 12"/>
          <p:cNvSpPr txBox="1">
            <a:spLocks noChangeArrowheads="1"/>
          </p:cNvSpPr>
          <p:nvPr/>
        </p:nvSpPr>
        <p:spPr bwMode="auto">
          <a:xfrm>
            <a:off x="6248400" y="2895600"/>
            <a:ext cx="2514600" cy="31257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If the goal is of the form:</a:t>
            </a:r>
          </a:p>
          <a:p>
            <a:pPr algn="ctr" eaLnBrk="1" hangingPunct="1">
              <a:spcBef>
                <a:spcPct val="50000"/>
              </a:spcBef>
            </a:pPr>
            <a:r>
              <a:rPr lang="en-US"/>
              <a:t>?- ancestor(peg, X).</a:t>
            </a:r>
          </a:p>
          <a:p>
            <a:pPr algn="ctr" eaLnBrk="1" hangingPunct="1">
              <a:spcBef>
                <a:spcPct val="50000"/>
              </a:spcBef>
            </a:pPr>
            <a:r>
              <a:rPr lang="en-US"/>
              <a:t>Then the generate calls are like:</a:t>
            </a:r>
          </a:p>
          <a:p>
            <a:pPr algn="ctr" eaLnBrk="1" hangingPunct="1">
              <a:spcBef>
                <a:spcPct val="50000"/>
              </a:spcBef>
            </a:pPr>
            <a:r>
              <a:rPr lang="en-US"/>
              <a:t>parent(X, C)</a:t>
            </a:r>
          </a:p>
          <a:p>
            <a:pPr algn="ctr" eaLnBrk="1" hangingPunct="1">
              <a:spcBef>
                <a:spcPct val="50000"/>
              </a:spcBef>
            </a:pPr>
            <a:r>
              <a:rPr lang="en-US"/>
              <a:t>So all parent clauses will be tried, although many are irrelevant.</a:t>
            </a:r>
          </a:p>
        </p:txBody>
      </p:sp>
      <p:sp>
        <p:nvSpPr>
          <p:cNvPr id="60427" name="Text Box 13"/>
          <p:cNvSpPr txBox="1">
            <a:spLocks noChangeArrowheads="1"/>
          </p:cNvSpPr>
          <p:nvPr/>
        </p:nvSpPr>
        <p:spPr bwMode="auto">
          <a:xfrm>
            <a:off x="6248400" y="381000"/>
            <a:ext cx="2667000" cy="13239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 ancestor(peg, X).</a:t>
            </a:r>
            <a:br>
              <a:rPr lang="en-US" sz="1600"/>
            </a:br>
            <a:r>
              <a:rPr lang="en-US" sz="1600"/>
              <a:t>X = dennis ;</a:t>
            </a:r>
            <a:br>
              <a:rPr lang="en-US" sz="1600"/>
            </a:br>
            <a:r>
              <a:rPr lang="en-US" sz="1600"/>
              <a:t>X = diego ;</a:t>
            </a:r>
            <a:br>
              <a:rPr lang="en-US" sz="1600"/>
            </a:br>
            <a:r>
              <a:rPr lang="en-US" sz="1600"/>
              <a:t>X = michael ;</a:t>
            </a:r>
            <a:br>
              <a:rPr lang="en-US" sz="1600"/>
            </a:br>
            <a:r>
              <a:rPr lang="en-US" sz="1600"/>
              <a:t>…</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4"/>
          <p:cNvSpPr txBox="1">
            <a:spLocks noChangeArrowheads="1"/>
          </p:cNvSpPr>
          <p:nvPr/>
        </p:nvSpPr>
        <p:spPr bwMode="auto">
          <a:xfrm>
            <a:off x="1524000" y="60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a:t>
            </a:r>
          </a:p>
        </p:txBody>
      </p:sp>
      <p:sp>
        <p:nvSpPr>
          <p:cNvPr id="61444" name="Text Box 5"/>
          <p:cNvSpPr txBox="1">
            <a:spLocks noChangeArrowheads="1"/>
          </p:cNvSpPr>
          <p:nvPr/>
        </p:nvSpPr>
        <p:spPr bwMode="auto">
          <a:xfrm>
            <a:off x="1219200" y="1600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b</a:t>
            </a:r>
          </a:p>
        </p:txBody>
      </p:sp>
      <p:sp>
        <p:nvSpPr>
          <p:cNvPr id="61445" name="Text Box 6"/>
          <p:cNvSpPr txBox="1">
            <a:spLocks noChangeArrowheads="1"/>
          </p:cNvSpPr>
          <p:nvPr/>
        </p:nvSpPr>
        <p:spPr bwMode="auto">
          <a:xfrm>
            <a:off x="2209800" y="1447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t>
            </a:r>
          </a:p>
        </p:txBody>
      </p:sp>
      <p:sp>
        <p:nvSpPr>
          <p:cNvPr id="61446" name="Text Box 7"/>
          <p:cNvSpPr txBox="1">
            <a:spLocks noChangeArrowheads="1"/>
          </p:cNvSpPr>
          <p:nvPr/>
        </p:nvSpPr>
        <p:spPr bwMode="auto">
          <a:xfrm>
            <a:off x="2057400" y="243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a:t>
            </a:r>
          </a:p>
        </p:txBody>
      </p:sp>
      <p:sp>
        <p:nvSpPr>
          <p:cNvPr id="61447" name="Text Box 8"/>
          <p:cNvSpPr txBox="1">
            <a:spLocks noChangeArrowheads="1"/>
          </p:cNvSpPr>
          <p:nvPr/>
        </p:nvSpPr>
        <p:spPr bwMode="auto">
          <a:xfrm>
            <a:off x="454025" y="2474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a:t>
            </a:r>
          </a:p>
        </p:txBody>
      </p:sp>
      <p:sp>
        <p:nvSpPr>
          <p:cNvPr id="61448" name="Text Box 9"/>
          <p:cNvSpPr txBox="1">
            <a:spLocks noChangeArrowheads="1"/>
          </p:cNvSpPr>
          <p:nvPr/>
        </p:nvSpPr>
        <p:spPr bwMode="auto">
          <a:xfrm>
            <a:off x="1247775" y="3236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a:t>
            </a:r>
          </a:p>
        </p:txBody>
      </p:sp>
      <p:sp>
        <p:nvSpPr>
          <p:cNvPr id="61449" name="Text Box 10"/>
          <p:cNvSpPr txBox="1">
            <a:spLocks noChangeArrowheads="1"/>
          </p:cNvSpPr>
          <p:nvPr/>
        </p:nvSpPr>
        <p:spPr bwMode="auto">
          <a:xfrm>
            <a:off x="2816225" y="2932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g</a:t>
            </a:r>
          </a:p>
        </p:txBody>
      </p:sp>
      <p:sp>
        <p:nvSpPr>
          <p:cNvPr id="61450" name="Line 12"/>
          <p:cNvSpPr>
            <a:spLocks noChangeShapeType="1"/>
          </p:cNvSpPr>
          <p:nvPr/>
        </p:nvSpPr>
        <p:spPr bwMode="auto">
          <a:xfrm flipH="1">
            <a:off x="1447800" y="9144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1" name="Line 13"/>
          <p:cNvSpPr>
            <a:spLocks noChangeShapeType="1"/>
          </p:cNvSpPr>
          <p:nvPr/>
        </p:nvSpPr>
        <p:spPr bwMode="auto">
          <a:xfrm>
            <a:off x="1905000" y="9906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2" name="Line 14"/>
          <p:cNvSpPr>
            <a:spLocks noChangeShapeType="1"/>
          </p:cNvSpPr>
          <p:nvPr/>
        </p:nvSpPr>
        <p:spPr bwMode="auto">
          <a:xfrm flipH="1">
            <a:off x="685800" y="19050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3" name="Line 15"/>
          <p:cNvSpPr>
            <a:spLocks noChangeShapeType="1"/>
          </p:cNvSpPr>
          <p:nvPr/>
        </p:nvSpPr>
        <p:spPr bwMode="auto">
          <a:xfrm>
            <a:off x="1524000" y="1905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4" name="Line 16"/>
          <p:cNvSpPr>
            <a:spLocks noChangeShapeType="1"/>
          </p:cNvSpPr>
          <p:nvPr/>
        </p:nvSpPr>
        <p:spPr bwMode="auto">
          <a:xfrm flipH="1">
            <a:off x="2209800" y="1828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5" name="Line 17"/>
          <p:cNvSpPr>
            <a:spLocks noChangeShapeType="1"/>
          </p:cNvSpPr>
          <p:nvPr/>
        </p:nvSpPr>
        <p:spPr bwMode="auto">
          <a:xfrm>
            <a:off x="1371600" y="19812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6" name="Line 18"/>
          <p:cNvSpPr>
            <a:spLocks noChangeShapeType="1"/>
          </p:cNvSpPr>
          <p:nvPr/>
        </p:nvSpPr>
        <p:spPr bwMode="auto">
          <a:xfrm>
            <a:off x="685800" y="28194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7" name="Line 19"/>
          <p:cNvSpPr>
            <a:spLocks noChangeShapeType="1"/>
          </p:cNvSpPr>
          <p:nvPr/>
        </p:nvSpPr>
        <p:spPr bwMode="auto">
          <a:xfrm>
            <a:off x="2286000" y="27432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1458" name="Text Box 20"/>
          <p:cNvSpPr txBox="1">
            <a:spLocks noChangeArrowheads="1"/>
          </p:cNvSpPr>
          <p:nvPr/>
        </p:nvSpPr>
        <p:spPr bwMode="auto">
          <a:xfrm>
            <a:off x="3733800" y="457200"/>
            <a:ext cx="1219200" cy="22987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p(a,b).</a:t>
            </a:r>
            <a:br>
              <a:rPr lang="en-US"/>
            </a:br>
            <a:r>
              <a:rPr lang="en-US"/>
              <a:t>p(a,c).</a:t>
            </a:r>
            <a:br>
              <a:rPr lang="en-US"/>
            </a:br>
            <a:r>
              <a:rPr lang="en-US"/>
              <a:t>p(b,e).</a:t>
            </a:r>
            <a:br>
              <a:rPr lang="en-US"/>
            </a:br>
            <a:r>
              <a:rPr lang="en-US"/>
              <a:t>p(b,f).</a:t>
            </a:r>
            <a:br>
              <a:rPr lang="en-US"/>
            </a:br>
            <a:r>
              <a:rPr lang="en-US"/>
              <a:t>p(b,d).</a:t>
            </a:r>
            <a:br>
              <a:rPr lang="en-US"/>
            </a:br>
            <a:r>
              <a:rPr lang="en-US"/>
              <a:t>p(c,d).</a:t>
            </a:r>
            <a:br>
              <a:rPr lang="en-US"/>
            </a:br>
            <a:r>
              <a:rPr lang="en-US"/>
              <a:t>p(d,g).</a:t>
            </a:r>
            <a:br>
              <a:rPr lang="en-US"/>
            </a:br>
            <a:r>
              <a:rPr lang="en-US"/>
              <a:t>p(e,f).</a:t>
            </a:r>
          </a:p>
        </p:txBody>
      </p:sp>
      <p:sp>
        <p:nvSpPr>
          <p:cNvPr id="61459" name="Text Box 21"/>
          <p:cNvSpPr txBox="1">
            <a:spLocks noChangeArrowheads="1"/>
          </p:cNvSpPr>
          <p:nvPr/>
        </p:nvSpPr>
        <p:spPr bwMode="auto">
          <a:xfrm>
            <a:off x="6096000" y="457200"/>
            <a:ext cx="22860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There’s a path from X to Y if X connects to Y.</a:t>
            </a:r>
          </a:p>
          <a:p>
            <a:pPr eaLnBrk="1" hangingPunct="1">
              <a:spcBef>
                <a:spcPct val="50000"/>
              </a:spcBef>
            </a:pPr>
            <a:r>
              <a:rPr lang="en-US"/>
              <a:t>There’s a path from X to Y if X connects to Z and Z connects to Y.</a:t>
            </a:r>
          </a:p>
        </p:txBody>
      </p:sp>
      <p:sp>
        <p:nvSpPr>
          <p:cNvPr id="61460" name="Text Box 22"/>
          <p:cNvSpPr txBox="1">
            <a:spLocks noChangeArrowheads="1"/>
          </p:cNvSpPr>
          <p:nvPr/>
        </p:nvSpPr>
        <p:spPr bwMode="auto">
          <a:xfrm>
            <a:off x="381000" y="3886200"/>
            <a:ext cx="2133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One way</a:t>
            </a:r>
          </a:p>
          <a:p>
            <a:pPr algn="ctr" eaLnBrk="1" hangingPunct="1">
              <a:spcBef>
                <a:spcPct val="50000"/>
              </a:spcBef>
            </a:pPr>
            <a:r>
              <a:rPr lang="en-US"/>
              <a:t>No loops</a:t>
            </a:r>
          </a:p>
        </p:txBody>
      </p:sp>
      <p:sp>
        <p:nvSpPr>
          <p:cNvPr id="61461" name="Text Box 23"/>
          <p:cNvSpPr txBox="1">
            <a:spLocks noChangeArrowheads="1"/>
          </p:cNvSpPr>
          <p:nvPr/>
        </p:nvSpPr>
        <p:spPr bwMode="auto">
          <a:xfrm>
            <a:off x="6248400" y="3048000"/>
            <a:ext cx="1981200" cy="1474788"/>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path(X,Y) :-</a:t>
            </a:r>
            <a:br>
              <a:rPr lang="en-US"/>
            </a:br>
            <a:r>
              <a:rPr lang="en-US"/>
              <a:t>   p(X,Y).</a:t>
            </a:r>
            <a:br>
              <a:rPr lang="en-US"/>
            </a:br>
            <a:r>
              <a:rPr lang="en-US"/>
              <a:t>path(X, Y) :-</a:t>
            </a:r>
            <a:br>
              <a:rPr lang="en-US"/>
            </a:br>
            <a:r>
              <a:rPr lang="en-US"/>
              <a:t>   p(X,Z),</a:t>
            </a:r>
            <a:br>
              <a:rPr lang="en-US"/>
            </a:br>
            <a:r>
              <a:rPr lang="en-US"/>
              <a:t>   path(Z,Y).</a:t>
            </a:r>
          </a:p>
        </p:txBody>
      </p:sp>
      <p:sp>
        <p:nvSpPr>
          <p:cNvPr id="61462" name="Text Box 25"/>
          <p:cNvSpPr txBox="1">
            <a:spLocks noChangeArrowheads="1"/>
          </p:cNvSpPr>
          <p:nvPr/>
        </p:nvSpPr>
        <p:spPr bwMode="auto">
          <a:xfrm>
            <a:off x="2971800" y="3886200"/>
            <a:ext cx="2971800" cy="133826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path(a,g).</a:t>
            </a:r>
            <a:br>
              <a:rPr lang="en-US"/>
            </a:br>
            <a:r>
              <a:rPr lang="en-US"/>
              <a:t>yes</a:t>
            </a:r>
          </a:p>
          <a:p>
            <a:pPr eaLnBrk="1" hangingPunct="1">
              <a:spcBef>
                <a:spcPct val="50000"/>
              </a:spcBef>
            </a:pPr>
            <a:r>
              <a:rPr lang="en-US"/>
              <a:t>?- path(c,f).</a:t>
            </a:r>
            <a:br>
              <a:rPr lang="en-US"/>
            </a:br>
            <a:r>
              <a:rPr lang="en-US"/>
              <a:t>no</a:t>
            </a: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2"/>
          <p:cNvSpPr txBox="1">
            <a:spLocks noChangeArrowheads="1"/>
          </p:cNvSpPr>
          <p:nvPr/>
        </p:nvSpPr>
        <p:spPr bwMode="auto">
          <a:xfrm>
            <a:off x="1524000" y="60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a:t>
            </a:r>
          </a:p>
        </p:txBody>
      </p:sp>
      <p:sp>
        <p:nvSpPr>
          <p:cNvPr id="62468" name="Text Box 3"/>
          <p:cNvSpPr txBox="1">
            <a:spLocks noChangeArrowheads="1"/>
          </p:cNvSpPr>
          <p:nvPr/>
        </p:nvSpPr>
        <p:spPr bwMode="auto">
          <a:xfrm>
            <a:off x="1219200" y="1600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b</a:t>
            </a:r>
          </a:p>
        </p:txBody>
      </p:sp>
      <p:sp>
        <p:nvSpPr>
          <p:cNvPr id="62469" name="Text Box 4"/>
          <p:cNvSpPr txBox="1">
            <a:spLocks noChangeArrowheads="1"/>
          </p:cNvSpPr>
          <p:nvPr/>
        </p:nvSpPr>
        <p:spPr bwMode="auto">
          <a:xfrm>
            <a:off x="2209800" y="1447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t>
            </a:r>
          </a:p>
        </p:txBody>
      </p:sp>
      <p:sp>
        <p:nvSpPr>
          <p:cNvPr id="62470" name="Text Box 5"/>
          <p:cNvSpPr txBox="1">
            <a:spLocks noChangeArrowheads="1"/>
          </p:cNvSpPr>
          <p:nvPr/>
        </p:nvSpPr>
        <p:spPr bwMode="auto">
          <a:xfrm>
            <a:off x="2057400" y="243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a:t>
            </a:r>
          </a:p>
        </p:txBody>
      </p:sp>
      <p:sp>
        <p:nvSpPr>
          <p:cNvPr id="62471" name="Text Box 6"/>
          <p:cNvSpPr txBox="1">
            <a:spLocks noChangeArrowheads="1"/>
          </p:cNvSpPr>
          <p:nvPr/>
        </p:nvSpPr>
        <p:spPr bwMode="auto">
          <a:xfrm>
            <a:off x="454025" y="2474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a:t>
            </a:r>
          </a:p>
        </p:txBody>
      </p:sp>
      <p:sp>
        <p:nvSpPr>
          <p:cNvPr id="62472" name="Text Box 7"/>
          <p:cNvSpPr txBox="1">
            <a:spLocks noChangeArrowheads="1"/>
          </p:cNvSpPr>
          <p:nvPr/>
        </p:nvSpPr>
        <p:spPr bwMode="auto">
          <a:xfrm>
            <a:off x="1247775" y="3236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a:t>
            </a:r>
          </a:p>
        </p:txBody>
      </p:sp>
      <p:sp>
        <p:nvSpPr>
          <p:cNvPr id="62473" name="Text Box 8"/>
          <p:cNvSpPr txBox="1">
            <a:spLocks noChangeArrowheads="1"/>
          </p:cNvSpPr>
          <p:nvPr/>
        </p:nvSpPr>
        <p:spPr bwMode="auto">
          <a:xfrm>
            <a:off x="2816225" y="2932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g</a:t>
            </a:r>
          </a:p>
        </p:txBody>
      </p:sp>
      <p:sp>
        <p:nvSpPr>
          <p:cNvPr id="62474" name="Line 9"/>
          <p:cNvSpPr>
            <a:spLocks noChangeShapeType="1"/>
          </p:cNvSpPr>
          <p:nvPr/>
        </p:nvSpPr>
        <p:spPr bwMode="auto">
          <a:xfrm flipH="1">
            <a:off x="1447800" y="9144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75" name="Line 10"/>
          <p:cNvSpPr>
            <a:spLocks noChangeShapeType="1"/>
          </p:cNvSpPr>
          <p:nvPr/>
        </p:nvSpPr>
        <p:spPr bwMode="auto">
          <a:xfrm>
            <a:off x="1905000" y="9906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76" name="Line 11"/>
          <p:cNvSpPr>
            <a:spLocks noChangeShapeType="1"/>
          </p:cNvSpPr>
          <p:nvPr/>
        </p:nvSpPr>
        <p:spPr bwMode="auto">
          <a:xfrm flipH="1">
            <a:off x="685800" y="19050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77" name="Line 12"/>
          <p:cNvSpPr>
            <a:spLocks noChangeShapeType="1"/>
          </p:cNvSpPr>
          <p:nvPr/>
        </p:nvSpPr>
        <p:spPr bwMode="auto">
          <a:xfrm>
            <a:off x="1524000" y="1905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78" name="Line 13"/>
          <p:cNvSpPr>
            <a:spLocks noChangeShapeType="1"/>
          </p:cNvSpPr>
          <p:nvPr/>
        </p:nvSpPr>
        <p:spPr bwMode="auto">
          <a:xfrm flipH="1">
            <a:off x="2209800" y="1828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79" name="Line 14"/>
          <p:cNvSpPr>
            <a:spLocks noChangeShapeType="1"/>
          </p:cNvSpPr>
          <p:nvPr/>
        </p:nvSpPr>
        <p:spPr bwMode="auto">
          <a:xfrm>
            <a:off x="1371600" y="19812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80" name="Line 15"/>
          <p:cNvSpPr>
            <a:spLocks noChangeShapeType="1"/>
          </p:cNvSpPr>
          <p:nvPr/>
        </p:nvSpPr>
        <p:spPr bwMode="auto">
          <a:xfrm>
            <a:off x="685800" y="28194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81" name="Line 16"/>
          <p:cNvSpPr>
            <a:spLocks noChangeShapeType="1"/>
          </p:cNvSpPr>
          <p:nvPr/>
        </p:nvSpPr>
        <p:spPr bwMode="auto">
          <a:xfrm>
            <a:off x="2286000" y="27432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82" name="Text Box 17"/>
          <p:cNvSpPr txBox="1">
            <a:spLocks noChangeArrowheads="1"/>
          </p:cNvSpPr>
          <p:nvPr/>
        </p:nvSpPr>
        <p:spPr bwMode="auto">
          <a:xfrm>
            <a:off x="762000" y="3810000"/>
            <a:ext cx="1219200" cy="22987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p(a,b).</a:t>
            </a:r>
            <a:br>
              <a:rPr lang="en-US"/>
            </a:br>
            <a:r>
              <a:rPr lang="en-US"/>
              <a:t>p(a,c).</a:t>
            </a:r>
            <a:br>
              <a:rPr lang="en-US"/>
            </a:br>
            <a:r>
              <a:rPr lang="en-US"/>
              <a:t>p(b,e).</a:t>
            </a:r>
            <a:br>
              <a:rPr lang="en-US"/>
            </a:br>
            <a:r>
              <a:rPr lang="en-US"/>
              <a:t>p(b,f).</a:t>
            </a:r>
            <a:br>
              <a:rPr lang="en-US"/>
            </a:br>
            <a:r>
              <a:rPr lang="en-US"/>
              <a:t>p(b,d).</a:t>
            </a:r>
            <a:br>
              <a:rPr lang="en-US"/>
            </a:br>
            <a:r>
              <a:rPr lang="en-US"/>
              <a:t>p(c,d).</a:t>
            </a:r>
            <a:br>
              <a:rPr lang="en-US"/>
            </a:br>
            <a:r>
              <a:rPr lang="en-US"/>
              <a:t>p(d,g).</a:t>
            </a:r>
            <a:br>
              <a:rPr lang="en-US"/>
            </a:br>
            <a:r>
              <a:rPr lang="en-US"/>
              <a:t>p(e,f).</a:t>
            </a:r>
          </a:p>
        </p:txBody>
      </p:sp>
      <p:sp>
        <p:nvSpPr>
          <p:cNvPr id="62483" name="Text Box 19"/>
          <p:cNvSpPr txBox="1">
            <a:spLocks noChangeArrowheads="1"/>
          </p:cNvSpPr>
          <p:nvPr/>
        </p:nvSpPr>
        <p:spPr bwMode="auto">
          <a:xfrm>
            <a:off x="152400" y="228600"/>
            <a:ext cx="1447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One way</a:t>
            </a:r>
          </a:p>
          <a:p>
            <a:pPr algn="ctr" eaLnBrk="1" hangingPunct="1">
              <a:spcBef>
                <a:spcPct val="50000"/>
              </a:spcBef>
            </a:pPr>
            <a:r>
              <a:rPr lang="en-US"/>
              <a:t>No loops</a:t>
            </a:r>
          </a:p>
        </p:txBody>
      </p:sp>
      <p:sp>
        <p:nvSpPr>
          <p:cNvPr id="62484" name="Text Box 20"/>
          <p:cNvSpPr txBox="1">
            <a:spLocks noChangeArrowheads="1"/>
          </p:cNvSpPr>
          <p:nvPr/>
        </p:nvSpPr>
        <p:spPr bwMode="auto">
          <a:xfrm>
            <a:off x="3352800" y="3886199"/>
            <a:ext cx="1981200" cy="202406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100000"/>
              </a:spcBef>
            </a:pPr>
            <a:r>
              <a:rPr lang="en-US" smtClean="0"/>
              <a:t>down(X,Y</a:t>
            </a:r>
            <a:r>
              <a:rPr lang="en-US"/>
              <a:t>) :-</a:t>
            </a:r>
            <a:br>
              <a:rPr lang="en-US"/>
            </a:br>
            <a:r>
              <a:rPr lang="en-US"/>
              <a:t>   p(X,Y).</a:t>
            </a:r>
            <a:br>
              <a:rPr lang="en-US"/>
            </a:br>
            <a:r>
              <a:rPr lang="en-US" smtClean="0"/>
              <a:t>down(X</a:t>
            </a:r>
            <a:r>
              <a:rPr lang="en-US"/>
              <a:t>, Z) :-</a:t>
            </a:r>
          </a:p>
          <a:p>
            <a:pPr eaLnBrk="1" hangingPunct="1">
              <a:spcBef>
                <a:spcPct val="100000"/>
              </a:spcBef>
            </a:pPr>
            <a:r>
              <a:rPr lang="en-US"/>
              <a:t>  p(X, Y),</a:t>
            </a:r>
          </a:p>
          <a:p>
            <a:pPr eaLnBrk="1" hangingPunct="1">
              <a:spcBef>
                <a:spcPct val="100000"/>
              </a:spcBef>
            </a:pPr>
            <a:r>
              <a:rPr lang="en-US"/>
              <a:t> </a:t>
            </a:r>
            <a:r>
              <a:rPr lang="en-US" smtClean="0"/>
              <a:t> down(Y</a:t>
            </a:r>
            <a:r>
              <a:rPr lang="en-US"/>
              <a:t>, Z).</a:t>
            </a:r>
          </a:p>
        </p:txBody>
      </p:sp>
      <p:sp>
        <p:nvSpPr>
          <p:cNvPr id="62485" name="Text Box 22"/>
          <p:cNvSpPr txBox="1">
            <a:spLocks noChangeArrowheads="1"/>
          </p:cNvSpPr>
          <p:nvPr/>
        </p:nvSpPr>
        <p:spPr bwMode="auto">
          <a:xfrm>
            <a:off x="3124200" y="533400"/>
            <a:ext cx="2438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Walk down the path:</a:t>
            </a:r>
          </a:p>
          <a:p>
            <a:pPr algn="ctr" eaLnBrk="1" hangingPunct="1">
              <a:spcBef>
                <a:spcPct val="100000"/>
              </a:spcBef>
            </a:pPr>
            <a:r>
              <a:rPr lang="en-US"/>
              <a:t>?- </a:t>
            </a:r>
            <a:r>
              <a:rPr lang="en-US" smtClean="0"/>
              <a:t>down(a</a:t>
            </a:r>
            <a:r>
              <a:rPr lang="en-US"/>
              <a:t>, X).</a:t>
            </a:r>
          </a:p>
          <a:p>
            <a:pPr algn="ctr" eaLnBrk="1" hangingPunct="1">
              <a:spcBef>
                <a:spcPct val="100000"/>
              </a:spcBef>
            </a:pPr>
            <a:r>
              <a:rPr lang="en-US"/>
              <a:t>p(a,b</a:t>
            </a:r>
            <a:r>
              <a:rPr lang="en-US" smtClean="0"/>
              <a:t>).</a:t>
            </a:r>
            <a:endParaRPr lang="en-US"/>
          </a:p>
          <a:p>
            <a:pPr algn="ctr" eaLnBrk="1" hangingPunct="1">
              <a:spcBef>
                <a:spcPct val="100000"/>
              </a:spcBef>
            </a:pPr>
            <a:r>
              <a:rPr lang="en-US"/>
              <a:t>p(b,d</a:t>
            </a:r>
            <a:r>
              <a:rPr lang="en-US" smtClean="0"/>
              <a:t>).</a:t>
            </a:r>
            <a:endParaRPr lang="en-US"/>
          </a:p>
          <a:p>
            <a:pPr algn="ctr" eaLnBrk="1" hangingPunct="1">
              <a:spcBef>
                <a:spcPct val="100000"/>
              </a:spcBef>
            </a:pPr>
            <a:r>
              <a:rPr lang="en-US"/>
              <a:t>p(d,g).</a:t>
            </a:r>
          </a:p>
        </p:txBody>
      </p:sp>
      <p:sp>
        <p:nvSpPr>
          <p:cNvPr id="62486" name="Line 24"/>
          <p:cNvSpPr>
            <a:spLocks noChangeShapeType="1"/>
          </p:cNvSpPr>
          <p:nvPr/>
        </p:nvSpPr>
        <p:spPr bwMode="auto">
          <a:xfrm flipH="1">
            <a:off x="4267200" y="1371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87" name="Line 25"/>
          <p:cNvSpPr>
            <a:spLocks noChangeShapeType="1"/>
          </p:cNvSpPr>
          <p:nvPr/>
        </p:nvSpPr>
        <p:spPr bwMode="auto">
          <a:xfrm flipH="1">
            <a:off x="4267200" y="19050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88" name="Line 26"/>
          <p:cNvSpPr>
            <a:spLocks noChangeShapeType="1"/>
          </p:cNvSpPr>
          <p:nvPr/>
        </p:nvSpPr>
        <p:spPr bwMode="auto">
          <a:xfrm flipH="1">
            <a:off x="4267200" y="25146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89" name="Freeform 28"/>
          <p:cNvSpPr>
            <a:spLocks/>
          </p:cNvSpPr>
          <p:nvPr/>
        </p:nvSpPr>
        <p:spPr bwMode="auto">
          <a:xfrm>
            <a:off x="4495800" y="1524000"/>
            <a:ext cx="355600" cy="1981200"/>
          </a:xfrm>
          <a:custGeom>
            <a:avLst/>
            <a:gdLst>
              <a:gd name="T0" fmla="*/ 0 w 224"/>
              <a:gd name="T1" fmla="*/ 2147483647 h 1328"/>
              <a:gd name="T2" fmla="*/ 2147483647 w 224"/>
              <a:gd name="T3" fmla="*/ 2147483647 h 1328"/>
              <a:gd name="T4" fmla="*/ 2147483647 w 224"/>
              <a:gd name="T5" fmla="*/ 0 h 1328"/>
              <a:gd name="T6" fmla="*/ 0 60000 65536"/>
              <a:gd name="T7" fmla="*/ 0 60000 65536"/>
              <a:gd name="T8" fmla="*/ 0 60000 65536"/>
              <a:gd name="T9" fmla="*/ 0 w 224"/>
              <a:gd name="T10" fmla="*/ 0 h 1328"/>
              <a:gd name="T11" fmla="*/ 224 w 224"/>
              <a:gd name="T12" fmla="*/ 1328 h 1328"/>
            </a:gdLst>
            <a:ahLst/>
            <a:cxnLst>
              <a:cxn ang="T6">
                <a:pos x="T0" y="T1"/>
              </a:cxn>
              <a:cxn ang="T7">
                <a:pos x="T2" y="T3"/>
              </a:cxn>
              <a:cxn ang="T8">
                <a:pos x="T4" y="T5"/>
              </a:cxn>
            </a:cxnLst>
            <a:rect l="T9" t="T10" r="T11" b="T12"/>
            <a:pathLst>
              <a:path w="224" h="1328">
                <a:moveTo>
                  <a:pt x="0" y="1056"/>
                </a:moveTo>
                <a:cubicBezTo>
                  <a:pt x="80" y="1192"/>
                  <a:pt x="160" y="1328"/>
                  <a:pt x="192" y="1152"/>
                </a:cubicBezTo>
                <a:cubicBezTo>
                  <a:pt x="224" y="976"/>
                  <a:pt x="192" y="192"/>
                  <a:pt x="19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2490" name="Text Box 29"/>
          <p:cNvSpPr txBox="1">
            <a:spLocks noChangeArrowheads="1"/>
          </p:cNvSpPr>
          <p:nvPr/>
        </p:nvSpPr>
        <p:spPr bwMode="auto">
          <a:xfrm>
            <a:off x="6019800" y="533400"/>
            <a:ext cx="2438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Walk up the path:</a:t>
            </a:r>
          </a:p>
          <a:p>
            <a:pPr algn="ctr" eaLnBrk="1" hangingPunct="1">
              <a:spcBef>
                <a:spcPct val="100000"/>
              </a:spcBef>
            </a:pPr>
            <a:r>
              <a:rPr lang="en-US"/>
              <a:t>?- </a:t>
            </a:r>
            <a:r>
              <a:rPr lang="en-US" smtClean="0"/>
              <a:t>up(X</a:t>
            </a:r>
            <a:r>
              <a:rPr lang="en-US"/>
              <a:t>, g).</a:t>
            </a:r>
          </a:p>
          <a:p>
            <a:pPr algn="ctr" eaLnBrk="1" hangingPunct="1">
              <a:spcBef>
                <a:spcPct val="100000"/>
              </a:spcBef>
            </a:pPr>
            <a:r>
              <a:rPr lang="en-US"/>
              <a:t>p(d,g).</a:t>
            </a:r>
          </a:p>
          <a:p>
            <a:pPr algn="ctr" eaLnBrk="1" hangingPunct="1">
              <a:spcBef>
                <a:spcPct val="100000"/>
              </a:spcBef>
            </a:pPr>
            <a:r>
              <a:rPr lang="en-US"/>
              <a:t>p(c,d</a:t>
            </a:r>
            <a:r>
              <a:rPr lang="en-US" smtClean="0"/>
              <a:t>).</a:t>
            </a:r>
            <a:endParaRPr lang="en-US"/>
          </a:p>
          <a:p>
            <a:pPr algn="ctr" eaLnBrk="1" hangingPunct="1">
              <a:spcBef>
                <a:spcPct val="100000"/>
              </a:spcBef>
            </a:pPr>
            <a:r>
              <a:rPr lang="en-US"/>
              <a:t>p(a,c).</a:t>
            </a:r>
          </a:p>
        </p:txBody>
      </p:sp>
      <p:sp>
        <p:nvSpPr>
          <p:cNvPr id="62491" name="Line 34"/>
          <p:cNvSpPr>
            <a:spLocks noChangeShapeType="1"/>
          </p:cNvSpPr>
          <p:nvPr/>
        </p:nvSpPr>
        <p:spPr bwMode="auto">
          <a:xfrm flipH="1">
            <a:off x="7391400" y="14478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2" name="Line 35"/>
          <p:cNvSpPr>
            <a:spLocks noChangeShapeType="1"/>
          </p:cNvSpPr>
          <p:nvPr/>
        </p:nvSpPr>
        <p:spPr bwMode="auto">
          <a:xfrm>
            <a:off x="7162800" y="19050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3" name="Line 36"/>
          <p:cNvSpPr>
            <a:spLocks noChangeShapeType="1"/>
          </p:cNvSpPr>
          <p:nvPr/>
        </p:nvSpPr>
        <p:spPr bwMode="auto">
          <a:xfrm>
            <a:off x="7162800" y="2514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4" name="Freeform 38"/>
          <p:cNvSpPr>
            <a:spLocks/>
          </p:cNvSpPr>
          <p:nvPr/>
        </p:nvSpPr>
        <p:spPr bwMode="auto">
          <a:xfrm>
            <a:off x="7162800" y="876300"/>
            <a:ext cx="927100" cy="2374900"/>
          </a:xfrm>
          <a:custGeom>
            <a:avLst/>
            <a:gdLst>
              <a:gd name="T0" fmla="*/ 0 w 584"/>
              <a:gd name="T1" fmla="*/ 2147483647 h 1496"/>
              <a:gd name="T2" fmla="*/ 2147483647 w 584"/>
              <a:gd name="T3" fmla="*/ 2147483647 h 1496"/>
              <a:gd name="T4" fmla="*/ 2147483647 w 584"/>
              <a:gd name="T5" fmla="*/ 2147483647 h 1496"/>
              <a:gd name="T6" fmla="*/ 2147483647 w 584"/>
              <a:gd name="T7" fmla="*/ 2147483647 h 1496"/>
              <a:gd name="T8" fmla="*/ 2147483647 w 584"/>
              <a:gd name="T9" fmla="*/ 2147483647 h 1496"/>
              <a:gd name="T10" fmla="*/ 0 60000 65536"/>
              <a:gd name="T11" fmla="*/ 0 60000 65536"/>
              <a:gd name="T12" fmla="*/ 0 60000 65536"/>
              <a:gd name="T13" fmla="*/ 0 60000 65536"/>
              <a:gd name="T14" fmla="*/ 0 60000 65536"/>
              <a:gd name="T15" fmla="*/ 0 w 584"/>
              <a:gd name="T16" fmla="*/ 0 h 1496"/>
              <a:gd name="T17" fmla="*/ 584 w 584"/>
              <a:gd name="T18" fmla="*/ 1496 h 1496"/>
            </a:gdLst>
            <a:ahLst/>
            <a:cxnLst>
              <a:cxn ang="T10">
                <a:pos x="T0" y="T1"/>
              </a:cxn>
              <a:cxn ang="T11">
                <a:pos x="T2" y="T3"/>
              </a:cxn>
              <a:cxn ang="T12">
                <a:pos x="T4" y="T5"/>
              </a:cxn>
              <a:cxn ang="T13">
                <a:pos x="T6" y="T7"/>
              </a:cxn>
              <a:cxn ang="T14">
                <a:pos x="T8" y="T9"/>
              </a:cxn>
            </a:cxnLst>
            <a:rect l="T15" t="T16" r="T17" b="T18"/>
            <a:pathLst>
              <a:path w="584" h="1496">
                <a:moveTo>
                  <a:pt x="0" y="1368"/>
                </a:moveTo>
                <a:cubicBezTo>
                  <a:pt x="52" y="1432"/>
                  <a:pt x="104" y="1496"/>
                  <a:pt x="192" y="1464"/>
                </a:cubicBezTo>
                <a:cubicBezTo>
                  <a:pt x="280" y="1432"/>
                  <a:pt x="472" y="1392"/>
                  <a:pt x="528" y="1176"/>
                </a:cubicBezTo>
                <a:cubicBezTo>
                  <a:pt x="584" y="960"/>
                  <a:pt x="584" y="336"/>
                  <a:pt x="528" y="168"/>
                </a:cubicBezTo>
                <a:cubicBezTo>
                  <a:pt x="472" y="0"/>
                  <a:pt x="332" y="84"/>
                  <a:pt x="192" y="16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2495" name="Line 41"/>
          <p:cNvSpPr>
            <a:spLocks noChangeShapeType="1"/>
          </p:cNvSpPr>
          <p:nvPr/>
        </p:nvSpPr>
        <p:spPr bwMode="auto">
          <a:xfrm flipH="1">
            <a:off x="3886200" y="4800599"/>
            <a:ext cx="152400" cy="2119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6" name="Line 42"/>
          <p:cNvSpPr>
            <a:spLocks noChangeShapeType="1"/>
          </p:cNvSpPr>
          <p:nvPr/>
        </p:nvSpPr>
        <p:spPr bwMode="auto">
          <a:xfrm>
            <a:off x="4114800" y="5334000"/>
            <a:ext cx="55659"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7" name="Freeform 43"/>
          <p:cNvSpPr>
            <a:spLocks/>
          </p:cNvSpPr>
          <p:nvPr/>
        </p:nvSpPr>
        <p:spPr bwMode="auto">
          <a:xfrm>
            <a:off x="4495800" y="4800600"/>
            <a:ext cx="469900" cy="773264"/>
          </a:xfrm>
          <a:custGeom>
            <a:avLst/>
            <a:gdLst>
              <a:gd name="T0" fmla="*/ 2147483647 w 200"/>
              <a:gd name="T1" fmla="*/ 2147483647 h 480"/>
              <a:gd name="T2" fmla="*/ 2147483647 w 200"/>
              <a:gd name="T3" fmla="*/ 2147483647 h 480"/>
              <a:gd name="T4" fmla="*/ 0 w 200"/>
              <a:gd name="T5" fmla="*/ 0 h 480"/>
              <a:gd name="T6" fmla="*/ 0 60000 65536"/>
              <a:gd name="T7" fmla="*/ 0 60000 65536"/>
              <a:gd name="T8" fmla="*/ 0 60000 65536"/>
              <a:gd name="T9" fmla="*/ 0 w 200"/>
              <a:gd name="T10" fmla="*/ 0 h 480"/>
              <a:gd name="T11" fmla="*/ 200 w 200"/>
              <a:gd name="T12" fmla="*/ 480 h 480"/>
            </a:gdLst>
            <a:ahLst/>
            <a:cxnLst>
              <a:cxn ang="T6">
                <a:pos x="T0" y="T1"/>
              </a:cxn>
              <a:cxn ang="T7">
                <a:pos x="T2" y="T3"/>
              </a:cxn>
              <a:cxn ang="T8">
                <a:pos x="T4" y="T5"/>
              </a:cxn>
            </a:cxnLst>
            <a:rect l="T9" t="T10" r="T11" b="T12"/>
            <a:pathLst>
              <a:path w="200" h="480">
                <a:moveTo>
                  <a:pt x="48" y="480"/>
                </a:moveTo>
                <a:cubicBezTo>
                  <a:pt x="124" y="400"/>
                  <a:pt x="200" y="320"/>
                  <a:pt x="192" y="240"/>
                </a:cubicBezTo>
                <a:cubicBezTo>
                  <a:pt x="184" y="160"/>
                  <a:pt x="32" y="40"/>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2498" name="Text Box 44"/>
          <p:cNvSpPr txBox="1">
            <a:spLocks noChangeArrowheads="1"/>
          </p:cNvSpPr>
          <p:nvPr/>
        </p:nvSpPr>
        <p:spPr bwMode="auto">
          <a:xfrm>
            <a:off x="6248400" y="3886200"/>
            <a:ext cx="1981200" cy="2024063"/>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100000"/>
              </a:spcBef>
            </a:pPr>
            <a:r>
              <a:rPr lang="en-US" smtClean="0"/>
              <a:t>up(X,Y</a:t>
            </a:r>
            <a:r>
              <a:rPr lang="en-US"/>
              <a:t>) :-</a:t>
            </a:r>
            <a:br>
              <a:rPr lang="en-US"/>
            </a:br>
            <a:r>
              <a:rPr lang="en-US"/>
              <a:t>   p(X,Y).</a:t>
            </a:r>
            <a:br>
              <a:rPr lang="en-US"/>
            </a:br>
            <a:r>
              <a:rPr lang="en-US" smtClean="0"/>
              <a:t>up(X</a:t>
            </a:r>
            <a:r>
              <a:rPr lang="en-US"/>
              <a:t>, Z) :-</a:t>
            </a:r>
          </a:p>
          <a:p>
            <a:pPr eaLnBrk="1" hangingPunct="1">
              <a:spcBef>
                <a:spcPct val="100000"/>
              </a:spcBef>
            </a:pPr>
            <a:r>
              <a:rPr lang="en-US"/>
              <a:t>  p(Y, Z),</a:t>
            </a:r>
          </a:p>
          <a:p>
            <a:pPr eaLnBrk="1" hangingPunct="1">
              <a:spcBef>
                <a:spcPct val="100000"/>
              </a:spcBef>
            </a:pPr>
            <a:r>
              <a:rPr lang="en-US"/>
              <a:t> </a:t>
            </a:r>
            <a:r>
              <a:rPr lang="en-US" smtClean="0"/>
              <a:t> up(X</a:t>
            </a:r>
            <a:r>
              <a:rPr lang="en-US"/>
              <a:t>, Y).</a:t>
            </a:r>
          </a:p>
        </p:txBody>
      </p:sp>
      <p:sp>
        <p:nvSpPr>
          <p:cNvPr id="62499" name="Line 45"/>
          <p:cNvSpPr>
            <a:spLocks noChangeShapeType="1"/>
          </p:cNvSpPr>
          <p:nvPr/>
        </p:nvSpPr>
        <p:spPr bwMode="auto">
          <a:xfrm>
            <a:off x="7010400" y="479287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500" name="Line 46"/>
          <p:cNvSpPr>
            <a:spLocks noChangeShapeType="1"/>
          </p:cNvSpPr>
          <p:nvPr/>
        </p:nvSpPr>
        <p:spPr bwMode="auto">
          <a:xfrm>
            <a:off x="6826195" y="5345264"/>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501" name="Freeform 47"/>
          <p:cNvSpPr>
            <a:spLocks/>
          </p:cNvSpPr>
          <p:nvPr/>
        </p:nvSpPr>
        <p:spPr bwMode="auto">
          <a:xfrm>
            <a:off x="5923954" y="4786796"/>
            <a:ext cx="876300" cy="1231900"/>
          </a:xfrm>
          <a:custGeom>
            <a:avLst/>
            <a:gdLst>
              <a:gd name="T0" fmla="*/ 2147483647 w 552"/>
              <a:gd name="T1" fmla="*/ 2147483647 h 776"/>
              <a:gd name="T2" fmla="*/ 2147483647 w 552"/>
              <a:gd name="T3" fmla="*/ 2147483647 h 776"/>
              <a:gd name="T4" fmla="*/ 2147483647 w 552"/>
              <a:gd name="T5" fmla="*/ 2147483647 h 776"/>
              <a:gd name="T6" fmla="*/ 2147483647 w 552"/>
              <a:gd name="T7" fmla="*/ 2147483647 h 776"/>
              <a:gd name="T8" fmla="*/ 2147483647 w 552"/>
              <a:gd name="T9" fmla="*/ 0 h 776"/>
              <a:gd name="T10" fmla="*/ 0 60000 65536"/>
              <a:gd name="T11" fmla="*/ 0 60000 65536"/>
              <a:gd name="T12" fmla="*/ 0 60000 65536"/>
              <a:gd name="T13" fmla="*/ 0 60000 65536"/>
              <a:gd name="T14" fmla="*/ 0 60000 65536"/>
              <a:gd name="T15" fmla="*/ 0 w 552"/>
              <a:gd name="T16" fmla="*/ 0 h 776"/>
              <a:gd name="T17" fmla="*/ 552 w 552"/>
              <a:gd name="T18" fmla="*/ 776 h 776"/>
            </a:gdLst>
            <a:ahLst/>
            <a:cxnLst>
              <a:cxn ang="T10">
                <a:pos x="T0" y="T1"/>
              </a:cxn>
              <a:cxn ang="T11">
                <a:pos x="T2" y="T3"/>
              </a:cxn>
              <a:cxn ang="T12">
                <a:pos x="T4" y="T5"/>
              </a:cxn>
              <a:cxn ang="T13">
                <a:pos x="T6" y="T7"/>
              </a:cxn>
              <a:cxn ang="T14">
                <a:pos x="T8" y="T9"/>
              </a:cxn>
            </a:cxnLst>
            <a:rect l="T15" t="T16" r="T17" b="T18"/>
            <a:pathLst>
              <a:path w="552" h="776">
                <a:moveTo>
                  <a:pt x="552" y="672"/>
                </a:moveTo>
                <a:cubicBezTo>
                  <a:pt x="524" y="720"/>
                  <a:pt x="496" y="768"/>
                  <a:pt x="408" y="768"/>
                </a:cubicBezTo>
                <a:cubicBezTo>
                  <a:pt x="320" y="768"/>
                  <a:pt x="48" y="776"/>
                  <a:pt x="24" y="672"/>
                </a:cubicBezTo>
                <a:cubicBezTo>
                  <a:pt x="0" y="568"/>
                  <a:pt x="192" y="256"/>
                  <a:pt x="264" y="144"/>
                </a:cubicBezTo>
                <a:cubicBezTo>
                  <a:pt x="336" y="32"/>
                  <a:pt x="424" y="24"/>
                  <a:pt x="45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 name="TextBox 1"/>
          <p:cNvSpPr txBox="1"/>
          <p:nvPr/>
        </p:nvSpPr>
        <p:spPr>
          <a:xfrm>
            <a:off x="2641962" y="164068"/>
            <a:ext cx="6340197" cy="369332"/>
          </a:xfrm>
          <a:prstGeom prst="rect">
            <a:avLst/>
          </a:prstGeom>
          <a:noFill/>
        </p:spPr>
        <p:txBody>
          <a:bodyPr wrap="none" rtlCol="0">
            <a:spAutoFit/>
          </a:bodyPr>
          <a:lstStyle/>
          <a:p>
            <a:r>
              <a:rPr lang="en-US" b="1" smtClean="0"/>
              <a:t>Performance, path/2 coded different for these two cases</a:t>
            </a:r>
            <a:endParaRPr lang="en-US" b="1"/>
          </a:p>
        </p:txBody>
      </p:sp>
      <p:sp>
        <p:nvSpPr>
          <p:cNvPr id="3" name="TextBox 2"/>
          <p:cNvSpPr txBox="1"/>
          <p:nvPr/>
        </p:nvSpPr>
        <p:spPr>
          <a:xfrm>
            <a:off x="3078413" y="3511826"/>
            <a:ext cx="2377574" cy="369332"/>
          </a:xfrm>
          <a:prstGeom prst="rect">
            <a:avLst/>
          </a:prstGeom>
          <a:noFill/>
        </p:spPr>
        <p:txBody>
          <a:bodyPr wrap="none" rtlCol="0">
            <a:spAutoFit/>
          </a:bodyPr>
          <a:lstStyle/>
          <a:p>
            <a:r>
              <a:rPr lang="en-US" smtClean="0"/>
              <a:t>First argument bound</a:t>
            </a:r>
            <a:endParaRPr lang="en-US"/>
          </a:p>
        </p:txBody>
      </p:sp>
      <p:sp>
        <p:nvSpPr>
          <p:cNvPr id="40" name="TextBox 39"/>
          <p:cNvSpPr txBox="1"/>
          <p:nvPr/>
        </p:nvSpPr>
        <p:spPr>
          <a:xfrm>
            <a:off x="6037690" y="3511826"/>
            <a:ext cx="2710999" cy="369332"/>
          </a:xfrm>
          <a:prstGeom prst="rect">
            <a:avLst/>
          </a:prstGeom>
          <a:noFill/>
        </p:spPr>
        <p:txBody>
          <a:bodyPr wrap="none" rtlCol="0">
            <a:spAutoFit/>
          </a:bodyPr>
          <a:lstStyle/>
          <a:p>
            <a:r>
              <a:rPr lang="en-US" smtClean="0"/>
              <a:t>Second argument bound</a:t>
            </a:r>
            <a:endParaRPr lang="en-US"/>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4"/>
          <p:cNvSpPr txBox="1">
            <a:spLocks noChangeArrowheads="1"/>
          </p:cNvSpPr>
          <p:nvPr/>
        </p:nvSpPr>
        <p:spPr bwMode="auto">
          <a:xfrm>
            <a:off x="1524000" y="60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a:t>
            </a:r>
          </a:p>
        </p:txBody>
      </p:sp>
      <p:sp>
        <p:nvSpPr>
          <p:cNvPr id="63492" name="Text Box 5"/>
          <p:cNvSpPr txBox="1">
            <a:spLocks noChangeArrowheads="1"/>
          </p:cNvSpPr>
          <p:nvPr/>
        </p:nvSpPr>
        <p:spPr bwMode="auto">
          <a:xfrm>
            <a:off x="1219200" y="1600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b</a:t>
            </a:r>
          </a:p>
        </p:txBody>
      </p:sp>
      <p:sp>
        <p:nvSpPr>
          <p:cNvPr id="63493" name="Text Box 6"/>
          <p:cNvSpPr txBox="1">
            <a:spLocks noChangeArrowheads="1"/>
          </p:cNvSpPr>
          <p:nvPr/>
        </p:nvSpPr>
        <p:spPr bwMode="auto">
          <a:xfrm>
            <a:off x="2209800" y="1447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t>
            </a:r>
          </a:p>
        </p:txBody>
      </p:sp>
      <p:sp>
        <p:nvSpPr>
          <p:cNvPr id="63494" name="Text Box 7"/>
          <p:cNvSpPr txBox="1">
            <a:spLocks noChangeArrowheads="1"/>
          </p:cNvSpPr>
          <p:nvPr/>
        </p:nvSpPr>
        <p:spPr bwMode="auto">
          <a:xfrm>
            <a:off x="2057400" y="243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a:t>
            </a:r>
          </a:p>
        </p:txBody>
      </p:sp>
      <p:sp>
        <p:nvSpPr>
          <p:cNvPr id="63495" name="Text Box 8"/>
          <p:cNvSpPr txBox="1">
            <a:spLocks noChangeArrowheads="1"/>
          </p:cNvSpPr>
          <p:nvPr/>
        </p:nvSpPr>
        <p:spPr bwMode="auto">
          <a:xfrm>
            <a:off x="454025" y="2474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e</a:t>
            </a:r>
          </a:p>
        </p:txBody>
      </p:sp>
      <p:sp>
        <p:nvSpPr>
          <p:cNvPr id="63496" name="Text Box 9"/>
          <p:cNvSpPr txBox="1">
            <a:spLocks noChangeArrowheads="1"/>
          </p:cNvSpPr>
          <p:nvPr/>
        </p:nvSpPr>
        <p:spPr bwMode="auto">
          <a:xfrm>
            <a:off x="1247775" y="3236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a:t>
            </a:r>
          </a:p>
        </p:txBody>
      </p:sp>
      <p:sp>
        <p:nvSpPr>
          <p:cNvPr id="63497" name="Text Box 10"/>
          <p:cNvSpPr txBox="1">
            <a:spLocks noChangeArrowheads="1"/>
          </p:cNvSpPr>
          <p:nvPr/>
        </p:nvSpPr>
        <p:spPr bwMode="auto">
          <a:xfrm>
            <a:off x="2816225" y="2932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g</a:t>
            </a:r>
          </a:p>
        </p:txBody>
      </p:sp>
      <p:sp>
        <p:nvSpPr>
          <p:cNvPr id="63498" name="Line 11"/>
          <p:cNvSpPr>
            <a:spLocks noChangeShapeType="1"/>
          </p:cNvSpPr>
          <p:nvPr/>
        </p:nvSpPr>
        <p:spPr bwMode="auto">
          <a:xfrm flipH="1">
            <a:off x="1447800" y="9144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499" name="Line 12"/>
          <p:cNvSpPr>
            <a:spLocks noChangeShapeType="1"/>
          </p:cNvSpPr>
          <p:nvPr/>
        </p:nvSpPr>
        <p:spPr bwMode="auto">
          <a:xfrm>
            <a:off x="1905000" y="9906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0" name="Line 13"/>
          <p:cNvSpPr>
            <a:spLocks noChangeShapeType="1"/>
          </p:cNvSpPr>
          <p:nvPr/>
        </p:nvSpPr>
        <p:spPr bwMode="auto">
          <a:xfrm flipH="1">
            <a:off x="685800" y="19050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1" name="Line 14"/>
          <p:cNvSpPr>
            <a:spLocks noChangeShapeType="1"/>
          </p:cNvSpPr>
          <p:nvPr/>
        </p:nvSpPr>
        <p:spPr bwMode="auto">
          <a:xfrm>
            <a:off x="1524000" y="1905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2" name="Line 15"/>
          <p:cNvSpPr>
            <a:spLocks noChangeShapeType="1"/>
          </p:cNvSpPr>
          <p:nvPr/>
        </p:nvSpPr>
        <p:spPr bwMode="auto">
          <a:xfrm flipH="1">
            <a:off x="2209800" y="1828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3" name="Line 16"/>
          <p:cNvSpPr>
            <a:spLocks noChangeShapeType="1"/>
          </p:cNvSpPr>
          <p:nvPr/>
        </p:nvSpPr>
        <p:spPr bwMode="auto">
          <a:xfrm>
            <a:off x="1371600" y="19812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4" name="Line 17"/>
          <p:cNvSpPr>
            <a:spLocks noChangeShapeType="1"/>
          </p:cNvSpPr>
          <p:nvPr/>
        </p:nvSpPr>
        <p:spPr bwMode="auto">
          <a:xfrm>
            <a:off x="685800" y="28194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5" name="Line 18"/>
          <p:cNvSpPr>
            <a:spLocks noChangeShapeType="1"/>
          </p:cNvSpPr>
          <p:nvPr/>
        </p:nvSpPr>
        <p:spPr bwMode="auto">
          <a:xfrm>
            <a:off x="2286000" y="27432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06" name="Text Box 19"/>
          <p:cNvSpPr txBox="1">
            <a:spLocks noChangeArrowheads="1"/>
          </p:cNvSpPr>
          <p:nvPr/>
        </p:nvSpPr>
        <p:spPr bwMode="auto">
          <a:xfrm>
            <a:off x="152400" y="228600"/>
            <a:ext cx="1447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One way</a:t>
            </a:r>
          </a:p>
          <a:p>
            <a:pPr algn="ctr" eaLnBrk="1" hangingPunct="1">
              <a:spcBef>
                <a:spcPct val="50000"/>
              </a:spcBef>
            </a:pPr>
            <a:r>
              <a:rPr lang="en-US"/>
              <a:t>No loops</a:t>
            </a:r>
          </a:p>
        </p:txBody>
      </p:sp>
      <p:sp>
        <p:nvSpPr>
          <p:cNvPr id="63507" name="Text Box 20"/>
          <p:cNvSpPr txBox="1">
            <a:spLocks noChangeArrowheads="1"/>
          </p:cNvSpPr>
          <p:nvPr/>
        </p:nvSpPr>
        <p:spPr bwMode="auto">
          <a:xfrm>
            <a:off x="914400" y="3810000"/>
            <a:ext cx="1219200" cy="2298700"/>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p(a,b).</a:t>
            </a:r>
            <a:br>
              <a:rPr lang="en-US"/>
            </a:br>
            <a:r>
              <a:rPr lang="en-US"/>
              <a:t>p(a,c).</a:t>
            </a:r>
            <a:br>
              <a:rPr lang="en-US"/>
            </a:br>
            <a:r>
              <a:rPr lang="en-US"/>
              <a:t>p(b,e).</a:t>
            </a:r>
            <a:br>
              <a:rPr lang="en-US"/>
            </a:br>
            <a:r>
              <a:rPr lang="en-US"/>
              <a:t>p(b,f).</a:t>
            </a:r>
            <a:br>
              <a:rPr lang="en-US"/>
            </a:br>
            <a:r>
              <a:rPr lang="en-US"/>
              <a:t>p(b,d).</a:t>
            </a:r>
            <a:br>
              <a:rPr lang="en-US"/>
            </a:br>
            <a:r>
              <a:rPr lang="en-US"/>
              <a:t>p(c,d).</a:t>
            </a:r>
            <a:br>
              <a:rPr lang="en-US"/>
            </a:br>
            <a:r>
              <a:rPr lang="en-US"/>
              <a:t>p(d,g).</a:t>
            </a:r>
            <a:br>
              <a:rPr lang="en-US"/>
            </a:br>
            <a:r>
              <a:rPr lang="en-US"/>
              <a:t>p(e,f).</a:t>
            </a:r>
          </a:p>
        </p:txBody>
      </p:sp>
      <p:sp>
        <p:nvSpPr>
          <p:cNvPr id="63508" name="Text Box 21"/>
          <p:cNvSpPr txBox="1">
            <a:spLocks noChangeArrowheads="1"/>
          </p:cNvSpPr>
          <p:nvPr/>
        </p:nvSpPr>
        <p:spPr bwMode="auto">
          <a:xfrm>
            <a:off x="3657600" y="4572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wilbur</a:t>
            </a:r>
          </a:p>
        </p:txBody>
      </p:sp>
      <p:sp>
        <p:nvSpPr>
          <p:cNvPr id="63509" name="Text Box 22"/>
          <p:cNvSpPr txBox="1">
            <a:spLocks noChangeArrowheads="1"/>
          </p:cNvSpPr>
          <p:nvPr/>
        </p:nvSpPr>
        <p:spPr bwMode="auto">
          <a:xfrm>
            <a:off x="3276600" y="12192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peg</a:t>
            </a:r>
          </a:p>
        </p:txBody>
      </p:sp>
      <p:sp>
        <p:nvSpPr>
          <p:cNvPr id="63510" name="Text Box 24"/>
          <p:cNvSpPr txBox="1">
            <a:spLocks noChangeArrowheads="1"/>
          </p:cNvSpPr>
          <p:nvPr/>
        </p:nvSpPr>
        <p:spPr bwMode="auto">
          <a:xfrm>
            <a:off x="4724400" y="4572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mary</a:t>
            </a:r>
          </a:p>
        </p:txBody>
      </p:sp>
      <p:sp>
        <p:nvSpPr>
          <p:cNvPr id="63511" name="Text Box 25"/>
          <p:cNvSpPr txBox="1">
            <a:spLocks noChangeArrowheads="1"/>
          </p:cNvSpPr>
          <p:nvPr/>
        </p:nvSpPr>
        <p:spPr bwMode="auto">
          <a:xfrm>
            <a:off x="4191000" y="12192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ralph</a:t>
            </a:r>
          </a:p>
        </p:txBody>
      </p:sp>
      <p:sp>
        <p:nvSpPr>
          <p:cNvPr id="63512" name="Text Box 26"/>
          <p:cNvSpPr txBox="1">
            <a:spLocks noChangeArrowheads="1"/>
          </p:cNvSpPr>
          <p:nvPr/>
        </p:nvSpPr>
        <p:spPr bwMode="auto">
          <a:xfrm>
            <a:off x="5105400" y="12192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dan</a:t>
            </a:r>
          </a:p>
        </p:txBody>
      </p:sp>
      <p:sp>
        <p:nvSpPr>
          <p:cNvPr id="63513" name="Text Box 27"/>
          <p:cNvSpPr txBox="1">
            <a:spLocks noChangeArrowheads="1"/>
          </p:cNvSpPr>
          <p:nvPr/>
        </p:nvSpPr>
        <p:spPr bwMode="auto">
          <a:xfrm>
            <a:off x="3505200" y="19050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dennis</a:t>
            </a:r>
          </a:p>
        </p:txBody>
      </p:sp>
      <p:sp>
        <p:nvSpPr>
          <p:cNvPr id="63514" name="Text Box 28"/>
          <p:cNvSpPr txBox="1">
            <a:spLocks noChangeArrowheads="1"/>
          </p:cNvSpPr>
          <p:nvPr/>
        </p:nvSpPr>
        <p:spPr bwMode="auto">
          <a:xfrm>
            <a:off x="4800600" y="19050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carol</a:t>
            </a:r>
          </a:p>
        </p:txBody>
      </p:sp>
      <p:sp>
        <p:nvSpPr>
          <p:cNvPr id="63515" name="Text Box 29"/>
          <p:cNvSpPr txBox="1">
            <a:spLocks noChangeArrowheads="1"/>
          </p:cNvSpPr>
          <p:nvPr/>
        </p:nvSpPr>
        <p:spPr bwMode="auto">
          <a:xfrm>
            <a:off x="3505200" y="25146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michael</a:t>
            </a:r>
          </a:p>
        </p:txBody>
      </p:sp>
      <p:sp>
        <p:nvSpPr>
          <p:cNvPr id="63516" name="Text Box 30"/>
          <p:cNvSpPr txBox="1">
            <a:spLocks noChangeArrowheads="1"/>
          </p:cNvSpPr>
          <p:nvPr/>
        </p:nvSpPr>
        <p:spPr bwMode="auto">
          <a:xfrm>
            <a:off x="4724400" y="25146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diana</a:t>
            </a:r>
          </a:p>
        </p:txBody>
      </p:sp>
      <p:sp>
        <p:nvSpPr>
          <p:cNvPr id="63517" name="Text Box 31"/>
          <p:cNvSpPr txBox="1">
            <a:spLocks noChangeArrowheads="1"/>
          </p:cNvSpPr>
          <p:nvPr/>
        </p:nvSpPr>
        <p:spPr bwMode="auto">
          <a:xfrm>
            <a:off x="3505200" y="32004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juan</a:t>
            </a:r>
          </a:p>
        </p:txBody>
      </p:sp>
      <p:sp>
        <p:nvSpPr>
          <p:cNvPr id="63518" name="Text Box 32"/>
          <p:cNvSpPr txBox="1">
            <a:spLocks noChangeArrowheads="1"/>
          </p:cNvSpPr>
          <p:nvPr/>
        </p:nvSpPr>
        <p:spPr bwMode="auto">
          <a:xfrm>
            <a:off x="4343400" y="32004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diego</a:t>
            </a:r>
          </a:p>
        </p:txBody>
      </p:sp>
      <p:sp>
        <p:nvSpPr>
          <p:cNvPr id="63519" name="Line 33"/>
          <p:cNvSpPr>
            <a:spLocks noChangeShapeType="1"/>
          </p:cNvSpPr>
          <p:nvPr/>
        </p:nvSpPr>
        <p:spPr bwMode="auto">
          <a:xfrm flipH="1">
            <a:off x="3581400" y="7620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0" name="Line 34"/>
          <p:cNvSpPr>
            <a:spLocks noChangeShapeType="1"/>
          </p:cNvSpPr>
          <p:nvPr/>
        </p:nvSpPr>
        <p:spPr bwMode="auto">
          <a:xfrm flipH="1">
            <a:off x="4572000" y="7620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1" name="Line 35"/>
          <p:cNvSpPr>
            <a:spLocks noChangeShapeType="1"/>
          </p:cNvSpPr>
          <p:nvPr/>
        </p:nvSpPr>
        <p:spPr bwMode="auto">
          <a:xfrm>
            <a:off x="5105400" y="762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2" name="Line 36"/>
          <p:cNvSpPr>
            <a:spLocks noChangeShapeType="1"/>
          </p:cNvSpPr>
          <p:nvPr/>
        </p:nvSpPr>
        <p:spPr bwMode="auto">
          <a:xfrm>
            <a:off x="3581400" y="1524000"/>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3" name="Line 37"/>
          <p:cNvSpPr>
            <a:spLocks noChangeShapeType="1"/>
          </p:cNvSpPr>
          <p:nvPr/>
        </p:nvSpPr>
        <p:spPr bwMode="auto">
          <a:xfrm flipH="1">
            <a:off x="4038600" y="15240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4" name="Line 38"/>
          <p:cNvSpPr>
            <a:spLocks noChangeShapeType="1"/>
          </p:cNvSpPr>
          <p:nvPr/>
        </p:nvSpPr>
        <p:spPr bwMode="auto">
          <a:xfrm flipH="1">
            <a:off x="5105400" y="15240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5" name="Line 39"/>
          <p:cNvSpPr>
            <a:spLocks noChangeShapeType="1"/>
          </p:cNvSpPr>
          <p:nvPr/>
        </p:nvSpPr>
        <p:spPr bwMode="auto">
          <a:xfrm>
            <a:off x="3886200" y="22098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6" name="Line 40"/>
          <p:cNvSpPr>
            <a:spLocks noChangeShapeType="1"/>
          </p:cNvSpPr>
          <p:nvPr/>
        </p:nvSpPr>
        <p:spPr bwMode="auto">
          <a:xfrm>
            <a:off x="4038600" y="22098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7" name="Line 41"/>
          <p:cNvSpPr>
            <a:spLocks noChangeShapeType="1"/>
          </p:cNvSpPr>
          <p:nvPr/>
        </p:nvSpPr>
        <p:spPr bwMode="auto">
          <a:xfrm flipH="1">
            <a:off x="3810000" y="2895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8" name="Line 42"/>
          <p:cNvSpPr>
            <a:spLocks noChangeShapeType="1"/>
          </p:cNvSpPr>
          <p:nvPr/>
        </p:nvSpPr>
        <p:spPr bwMode="auto">
          <a:xfrm>
            <a:off x="4114800" y="2895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29" name="Text Box 43"/>
          <p:cNvSpPr txBox="1">
            <a:spLocks noChangeArrowheads="1"/>
          </p:cNvSpPr>
          <p:nvPr/>
        </p:nvSpPr>
        <p:spPr bwMode="auto">
          <a:xfrm>
            <a:off x="6924675" y="5699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food</a:t>
            </a:r>
          </a:p>
        </p:txBody>
      </p:sp>
      <p:sp>
        <p:nvSpPr>
          <p:cNvPr id="63530" name="Text Box 44"/>
          <p:cNvSpPr txBox="1">
            <a:spLocks noChangeArrowheads="1"/>
          </p:cNvSpPr>
          <p:nvPr/>
        </p:nvSpPr>
        <p:spPr bwMode="auto">
          <a:xfrm>
            <a:off x="6553200" y="13716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fruit</a:t>
            </a:r>
          </a:p>
        </p:txBody>
      </p:sp>
      <p:sp>
        <p:nvSpPr>
          <p:cNvPr id="63531" name="Text Box 46"/>
          <p:cNvSpPr txBox="1">
            <a:spLocks noChangeArrowheads="1"/>
          </p:cNvSpPr>
          <p:nvPr/>
        </p:nvSpPr>
        <p:spPr bwMode="auto">
          <a:xfrm>
            <a:off x="6096000" y="21336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apple</a:t>
            </a:r>
          </a:p>
        </p:txBody>
      </p:sp>
      <p:sp>
        <p:nvSpPr>
          <p:cNvPr id="63532" name="Text Box 47"/>
          <p:cNvSpPr txBox="1">
            <a:spLocks noChangeArrowheads="1"/>
          </p:cNvSpPr>
          <p:nvPr/>
        </p:nvSpPr>
        <p:spPr bwMode="auto">
          <a:xfrm>
            <a:off x="7620000" y="1447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fish</a:t>
            </a:r>
          </a:p>
        </p:txBody>
      </p:sp>
      <p:sp>
        <p:nvSpPr>
          <p:cNvPr id="63533" name="Text Box 48"/>
          <p:cNvSpPr txBox="1">
            <a:spLocks noChangeArrowheads="1"/>
          </p:cNvSpPr>
          <p:nvPr/>
        </p:nvSpPr>
        <p:spPr bwMode="auto">
          <a:xfrm>
            <a:off x="6781800" y="251460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peach</a:t>
            </a:r>
          </a:p>
        </p:txBody>
      </p:sp>
      <p:sp>
        <p:nvSpPr>
          <p:cNvPr id="63534" name="Text Box 49"/>
          <p:cNvSpPr txBox="1">
            <a:spLocks noChangeArrowheads="1"/>
          </p:cNvSpPr>
          <p:nvPr/>
        </p:nvSpPr>
        <p:spPr bwMode="auto">
          <a:xfrm>
            <a:off x="7391400" y="2057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cod</a:t>
            </a:r>
          </a:p>
        </p:txBody>
      </p:sp>
      <p:sp>
        <p:nvSpPr>
          <p:cNvPr id="63535" name="Text Box 50"/>
          <p:cNvSpPr txBox="1">
            <a:spLocks noChangeArrowheads="1"/>
          </p:cNvSpPr>
          <p:nvPr/>
        </p:nvSpPr>
        <p:spPr bwMode="auto">
          <a:xfrm>
            <a:off x="7924800" y="25146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salmon</a:t>
            </a:r>
          </a:p>
        </p:txBody>
      </p:sp>
      <p:sp>
        <p:nvSpPr>
          <p:cNvPr id="63536" name="Line 51"/>
          <p:cNvSpPr>
            <a:spLocks noChangeShapeType="1"/>
          </p:cNvSpPr>
          <p:nvPr/>
        </p:nvSpPr>
        <p:spPr bwMode="auto">
          <a:xfrm flipH="1">
            <a:off x="6858000" y="914400"/>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37" name="Line 52"/>
          <p:cNvSpPr>
            <a:spLocks noChangeShapeType="1"/>
          </p:cNvSpPr>
          <p:nvPr/>
        </p:nvSpPr>
        <p:spPr bwMode="auto">
          <a:xfrm>
            <a:off x="7315200" y="9144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38" name="Line 53"/>
          <p:cNvSpPr>
            <a:spLocks noChangeShapeType="1"/>
          </p:cNvSpPr>
          <p:nvPr/>
        </p:nvSpPr>
        <p:spPr bwMode="auto">
          <a:xfrm flipH="1">
            <a:off x="6477000" y="16764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39" name="Line 54"/>
          <p:cNvSpPr>
            <a:spLocks noChangeShapeType="1"/>
          </p:cNvSpPr>
          <p:nvPr/>
        </p:nvSpPr>
        <p:spPr bwMode="auto">
          <a:xfrm>
            <a:off x="6934200" y="1676400"/>
            <a:ext cx="228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40" name="Line 55"/>
          <p:cNvSpPr>
            <a:spLocks noChangeShapeType="1"/>
          </p:cNvSpPr>
          <p:nvPr/>
        </p:nvSpPr>
        <p:spPr bwMode="auto">
          <a:xfrm flipH="1">
            <a:off x="7696200" y="1752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41" name="Line 56"/>
          <p:cNvSpPr>
            <a:spLocks noChangeShapeType="1"/>
          </p:cNvSpPr>
          <p:nvPr/>
        </p:nvSpPr>
        <p:spPr bwMode="auto">
          <a:xfrm>
            <a:off x="8001000" y="1828800"/>
            <a:ext cx="381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3542" name="Text Box 57"/>
          <p:cNvSpPr txBox="1">
            <a:spLocks noChangeArrowheads="1"/>
          </p:cNvSpPr>
          <p:nvPr/>
        </p:nvSpPr>
        <p:spPr bwMode="auto">
          <a:xfrm>
            <a:off x="3276600" y="4038600"/>
            <a:ext cx="2060575" cy="6508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parent(dan, carol).</a:t>
            </a:r>
            <a:br>
              <a:rPr lang="en-US"/>
            </a:br>
            <a:r>
              <a:rPr lang="en-US"/>
              <a:t>…</a:t>
            </a:r>
          </a:p>
        </p:txBody>
      </p:sp>
      <p:sp>
        <p:nvSpPr>
          <p:cNvPr id="63543" name="Text Box 58"/>
          <p:cNvSpPr txBox="1">
            <a:spLocks noChangeArrowheads="1"/>
          </p:cNvSpPr>
          <p:nvPr/>
        </p:nvSpPr>
        <p:spPr bwMode="auto">
          <a:xfrm>
            <a:off x="6553200" y="4038600"/>
            <a:ext cx="1831975" cy="650875"/>
          </a:xfrm>
          <a:prstGeom prst="rect">
            <a:avLst/>
          </a:prstGeom>
          <a:solidFill>
            <a:srgbClr val="FFFFCC"/>
          </a:solidFill>
          <a:ln w="9525" algn="ctr">
            <a:solidFill>
              <a:schemeClr val="tx1"/>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isa(fruit, peach).</a:t>
            </a:r>
            <a:br>
              <a:rPr lang="en-US"/>
            </a:br>
            <a:r>
              <a:rPr lang="en-US"/>
              <a:t>…</a:t>
            </a: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smtClean="0"/>
              <a:t>Accumulators, Last Call Optimization</a:t>
            </a:r>
            <a:endParaRPr lang="en-US" sz="3600"/>
          </a:p>
        </p:txBody>
      </p:sp>
      <p:sp>
        <p:nvSpPr>
          <p:cNvPr id="4" name="Content Placeholder 3"/>
          <p:cNvSpPr>
            <a:spLocks noGrp="1"/>
          </p:cNvSpPr>
          <p:nvPr>
            <p:ph idx="1"/>
          </p:nvPr>
        </p:nvSpPr>
        <p:spPr>
          <a:xfrm>
            <a:off x="4038600" y="1219200"/>
            <a:ext cx="4648200" cy="1523999"/>
          </a:xfrm>
        </p:spPr>
        <p:txBody>
          <a:bodyPr/>
          <a:lstStyle/>
          <a:p>
            <a:pPr marL="0" indent="0">
              <a:buNone/>
            </a:pPr>
            <a:r>
              <a:rPr lang="en-US" sz="1800" smtClean="0"/>
              <a:t>If the last call of the predicate is the recursive call, the compiler can optimize the code to reuse the same stack frame.  The result is much faster execution, as the stack doesn't need to get built and then unwound.</a:t>
            </a:r>
            <a:endParaRPr lang="en-US" sz="1800"/>
          </a:p>
        </p:txBody>
      </p:sp>
      <p:sp>
        <p:nvSpPr>
          <p:cNvPr id="5" name="TextBox 4"/>
          <p:cNvSpPr txBox="1"/>
          <p:nvPr/>
        </p:nvSpPr>
        <p:spPr>
          <a:xfrm>
            <a:off x="762000" y="3276600"/>
            <a:ext cx="2018501" cy="1754326"/>
          </a:xfrm>
          <a:prstGeom prst="rect">
            <a:avLst/>
          </a:prstGeom>
          <a:solidFill>
            <a:srgbClr val="FFFFCC"/>
          </a:solidFill>
          <a:effectLst>
            <a:outerShdw blurRad="50800" dist="114300" dir="2700000" algn="tl" rotWithShape="0">
              <a:prstClr val="black">
                <a:alpha val="40000"/>
              </a:prstClr>
            </a:outerShdw>
          </a:effectLst>
        </p:spPr>
        <p:txBody>
          <a:bodyPr wrap="none" rtlCol="0">
            <a:spAutoFit/>
          </a:bodyPr>
          <a:lstStyle/>
          <a:p>
            <a:r>
              <a:rPr lang="pt-BR" smtClean="0"/>
              <a:t>factorial(1, 1).</a:t>
            </a:r>
            <a:br>
              <a:rPr lang="pt-BR" smtClean="0"/>
            </a:br>
            <a:r>
              <a:rPr lang="pt-BR" smtClean="0"/>
              <a:t>factorial(N</a:t>
            </a:r>
            <a:r>
              <a:rPr lang="pt-BR"/>
              <a:t>, F) </a:t>
            </a:r>
            <a:r>
              <a:rPr lang="pt-BR" smtClean="0"/>
              <a:t>:-</a:t>
            </a:r>
            <a:br>
              <a:rPr lang="pt-BR" smtClean="0"/>
            </a:br>
            <a:r>
              <a:rPr lang="pt-BR" smtClean="0"/>
              <a:t>  N </a:t>
            </a:r>
            <a:r>
              <a:rPr lang="pt-BR"/>
              <a:t>&gt; </a:t>
            </a:r>
            <a:r>
              <a:rPr lang="pt-BR" smtClean="0"/>
              <a:t>1,</a:t>
            </a:r>
            <a:br>
              <a:rPr lang="pt-BR" smtClean="0"/>
            </a:br>
            <a:r>
              <a:rPr lang="pt-BR" smtClean="0"/>
              <a:t>  NN </a:t>
            </a:r>
            <a:r>
              <a:rPr lang="pt-BR"/>
              <a:t>is N - </a:t>
            </a:r>
            <a:r>
              <a:rPr lang="pt-BR" smtClean="0"/>
              <a:t>1,</a:t>
            </a:r>
            <a:br>
              <a:rPr lang="pt-BR" smtClean="0"/>
            </a:br>
            <a:r>
              <a:rPr lang="pt-BR" smtClean="0"/>
              <a:t>  factorial(NN,FF),</a:t>
            </a:r>
            <a:br>
              <a:rPr lang="pt-BR" smtClean="0"/>
            </a:br>
            <a:r>
              <a:rPr lang="pt-BR" smtClean="0"/>
              <a:t>  F </a:t>
            </a:r>
            <a:r>
              <a:rPr lang="pt-BR"/>
              <a:t>is N * FF.</a:t>
            </a:r>
            <a:endParaRPr lang="en-US"/>
          </a:p>
        </p:txBody>
      </p:sp>
      <p:sp>
        <p:nvSpPr>
          <p:cNvPr id="6" name="TextBox 5"/>
          <p:cNvSpPr txBox="1"/>
          <p:nvPr/>
        </p:nvSpPr>
        <p:spPr>
          <a:xfrm>
            <a:off x="590148" y="1295400"/>
            <a:ext cx="2362203" cy="1754326"/>
          </a:xfrm>
          <a:prstGeom prst="rect">
            <a:avLst/>
          </a:prstGeom>
          <a:noFill/>
        </p:spPr>
        <p:txBody>
          <a:bodyPr wrap="square" rtlCol="0">
            <a:spAutoFit/>
          </a:bodyPr>
          <a:lstStyle/>
          <a:p>
            <a:r>
              <a:rPr lang="en-US" smtClean="0"/>
              <a:t>This version of factorial/2 works, but is inefficient for large recursions.  Each pass requires saving a stack frame.</a:t>
            </a:r>
          </a:p>
        </p:txBody>
      </p:sp>
      <p:sp>
        <p:nvSpPr>
          <p:cNvPr id="7" name="TextBox 6"/>
          <p:cNvSpPr txBox="1"/>
          <p:nvPr/>
        </p:nvSpPr>
        <p:spPr>
          <a:xfrm>
            <a:off x="381000" y="5263869"/>
            <a:ext cx="3429000" cy="954107"/>
          </a:xfrm>
          <a:prstGeom prst="rect">
            <a:avLst/>
          </a:prstGeom>
          <a:noFill/>
        </p:spPr>
        <p:txBody>
          <a:bodyPr wrap="square" rtlCol="0">
            <a:spAutoFit/>
          </a:bodyPr>
          <a:lstStyle/>
          <a:p>
            <a:r>
              <a:rPr lang="en-US" sz="1400" i="1" smtClean="0"/>
              <a:t>Note the use of NN.  Logical variables cannot be reassigned a value.  Instead a new variable must be created to be passed to the next iteration.</a:t>
            </a:r>
            <a:endParaRPr lang="en-US" sz="1400" i="1"/>
          </a:p>
        </p:txBody>
      </p:sp>
      <p:sp>
        <p:nvSpPr>
          <p:cNvPr id="9" name="TextBox 8"/>
          <p:cNvSpPr txBox="1"/>
          <p:nvPr/>
        </p:nvSpPr>
        <p:spPr>
          <a:xfrm>
            <a:off x="4343400" y="3155599"/>
            <a:ext cx="3657600" cy="2585323"/>
          </a:xfrm>
          <a:prstGeom prst="rect">
            <a:avLst/>
          </a:prstGeom>
          <a:solidFill>
            <a:srgbClr val="FFFFCC"/>
          </a:solidFill>
          <a:effectLst>
            <a:outerShdw blurRad="50800" dist="114300" dir="2700000" algn="tl" rotWithShape="0">
              <a:prstClr val="black">
                <a:alpha val="40000"/>
              </a:prstClr>
            </a:outerShdw>
          </a:effectLst>
        </p:spPr>
        <p:txBody>
          <a:bodyPr wrap="square" rtlCol="0">
            <a:spAutoFit/>
          </a:bodyPr>
          <a:lstStyle/>
          <a:p>
            <a:r>
              <a:rPr lang="pt-BR" smtClean="0"/>
              <a:t>factorial(N, F) :-</a:t>
            </a:r>
            <a:br>
              <a:rPr lang="pt-BR" smtClean="0"/>
            </a:br>
            <a:r>
              <a:rPr lang="pt-BR" smtClean="0"/>
              <a:t>   factorial(N, 1, F).</a:t>
            </a:r>
          </a:p>
          <a:p>
            <a:endParaRPr lang="pt-BR"/>
          </a:p>
          <a:p>
            <a:r>
              <a:rPr lang="pt-BR" smtClean="0"/>
              <a:t>factorial(1</a:t>
            </a:r>
            <a:r>
              <a:rPr lang="pt-BR"/>
              <a:t>, F, F</a:t>
            </a:r>
            <a:r>
              <a:rPr lang="pt-BR" smtClean="0"/>
              <a:t>).</a:t>
            </a:r>
            <a:br>
              <a:rPr lang="pt-BR" smtClean="0"/>
            </a:br>
            <a:r>
              <a:rPr lang="pt-BR" smtClean="0"/>
              <a:t>factorial(N</a:t>
            </a:r>
            <a:r>
              <a:rPr lang="pt-BR"/>
              <a:t>, </a:t>
            </a:r>
            <a:r>
              <a:rPr lang="pt-BR" smtClean="0"/>
              <a:t>SoFar, </a:t>
            </a:r>
            <a:r>
              <a:rPr lang="pt-BR"/>
              <a:t>F) </a:t>
            </a:r>
            <a:r>
              <a:rPr lang="pt-BR" smtClean="0"/>
              <a:t>:-</a:t>
            </a:r>
            <a:br>
              <a:rPr lang="pt-BR" smtClean="0"/>
            </a:br>
            <a:r>
              <a:rPr lang="pt-BR" smtClean="0"/>
              <a:t>   N </a:t>
            </a:r>
            <a:r>
              <a:rPr lang="pt-BR"/>
              <a:t>&gt; </a:t>
            </a:r>
            <a:r>
              <a:rPr lang="pt-BR" smtClean="0"/>
              <a:t>1,</a:t>
            </a:r>
            <a:br>
              <a:rPr lang="pt-BR" smtClean="0"/>
            </a:br>
            <a:r>
              <a:rPr lang="pt-BR" smtClean="0"/>
              <a:t>   SoFar2 </a:t>
            </a:r>
            <a:r>
              <a:rPr lang="pt-BR"/>
              <a:t>is </a:t>
            </a:r>
            <a:r>
              <a:rPr lang="pt-BR" smtClean="0"/>
              <a:t>SoFar </a:t>
            </a:r>
            <a:r>
              <a:rPr lang="pt-BR"/>
              <a:t>* </a:t>
            </a:r>
            <a:r>
              <a:rPr lang="pt-BR" smtClean="0"/>
              <a:t>N,</a:t>
            </a:r>
            <a:br>
              <a:rPr lang="pt-BR" smtClean="0"/>
            </a:br>
            <a:r>
              <a:rPr lang="pt-BR" smtClean="0"/>
              <a:t>   NN </a:t>
            </a:r>
            <a:r>
              <a:rPr lang="pt-BR"/>
              <a:t>is N - </a:t>
            </a:r>
            <a:r>
              <a:rPr lang="pt-BR" smtClean="0"/>
              <a:t>1,</a:t>
            </a:r>
            <a:br>
              <a:rPr lang="pt-BR" smtClean="0"/>
            </a:br>
            <a:r>
              <a:rPr lang="pt-BR" smtClean="0"/>
              <a:t>   factorial(NN</a:t>
            </a:r>
            <a:r>
              <a:rPr lang="pt-BR"/>
              <a:t>, </a:t>
            </a:r>
            <a:r>
              <a:rPr lang="pt-BR" smtClean="0"/>
              <a:t>SoFar2</a:t>
            </a:r>
            <a:r>
              <a:rPr lang="pt-BR"/>
              <a:t>, F).</a:t>
            </a:r>
            <a:endParaRPr lang="en-US"/>
          </a:p>
        </p:txBody>
      </p:sp>
    </p:spTree>
    <p:extLst>
      <p:ext uri="{BB962C8B-B14F-4D97-AF65-F5344CB8AC3E}">
        <p14:creationId xmlns:p14="http://schemas.microsoft.com/office/powerpoint/2010/main" val="25986193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09800"/>
            <a:ext cx="8229600" cy="1143000"/>
          </a:xfrm>
        </p:spPr>
        <p:txBody>
          <a:bodyPr/>
          <a:lstStyle/>
          <a:p>
            <a:r>
              <a:rPr lang="en-US" dirty="0" smtClean="0"/>
              <a:t>Exercise</a:t>
            </a:r>
            <a:r>
              <a:rPr lang="en-US" smtClean="0"/>
              <a:t/>
            </a:r>
            <a:br>
              <a:rPr lang="en-US" smtClean="0"/>
            </a:br>
            <a:r>
              <a:rPr lang="en-US" smtClean="0"/>
              <a:t>#8 </a:t>
            </a:r>
            <a:r>
              <a:rPr lang="en-US" dirty="0" smtClean="0"/>
              <a:t>Recursion</a:t>
            </a:r>
            <a:endParaRPr lang="en-US" dirty="0"/>
          </a:p>
        </p:txBody>
      </p:sp>
    </p:spTree>
    <p:extLst>
      <p:ext uri="{BB962C8B-B14F-4D97-AF65-F5344CB8AC3E}">
        <p14:creationId xmlns:p14="http://schemas.microsoft.com/office/powerpoint/2010/main" val="402474807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30642</TotalTime>
  <Words>9725</Words>
  <Application>Microsoft Macintosh PowerPoint</Application>
  <PresentationFormat>On-screen Show (4:3)</PresentationFormat>
  <Paragraphs>1601</Paragraphs>
  <Slides>136</Slides>
  <Notes>13</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Default Design</vt:lpstr>
      <vt:lpstr>Prolog</vt:lpstr>
      <vt:lpstr>Dennis Merritt</vt:lpstr>
      <vt:lpstr>Amzi! Inc.</vt:lpstr>
      <vt:lpstr>Programming is Automating Knowledge</vt:lpstr>
      <vt:lpstr>PowerPoint Presentation</vt:lpstr>
      <vt:lpstr>Logical Knowledge</vt:lpstr>
      <vt:lpstr>Examples of Logical Knowledge Applications</vt:lpstr>
      <vt:lpstr>PowerPoint Presentation</vt:lpstr>
      <vt:lpstr>PowerPoint Presentation</vt:lpstr>
      <vt:lpstr>PowerPoint Presentation</vt:lpstr>
      <vt:lpstr>Virtual Machines</vt:lpstr>
      <vt:lpstr>Benefits of Virtual Machine / Engine</vt:lpstr>
      <vt:lpstr>Limitations of Virtual Machines /Engines</vt:lpstr>
      <vt:lpstr>Benefit Examples</vt:lpstr>
      <vt:lpstr>Historic Virtual Machines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Faces of Prolog</vt:lpstr>
      <vt:lpstr>Samples</vt:lpstr>
      <vt:lpstr>Exercise #1 The IDE Environment</vt:lpstr>
      <vt:lpstr>Prolog can represent  data, procedure and logic</vt:lpstr>
      <vt:lpstr>PowerPoint Presentation</vt:lpstr>
      <vt:lpstr>PowerPoint Presentation</vt:lpstr>
      <vt:lpstr>Facts</vt:lpstr>
      <vt:lpstr>Simple Queries</vt:lpstr>
      <vt:lpstr>PowerPoint Presentation</vt:lpstr>
      <vt:lpstr>Backtracking</vt:lpstr>
      <vt:lpstr>Logical Variables</vt:lpstr>
      <vt:lpstr>PowerPoint Presentation</vt:lpstr>
      <vt:lpstr>Debugging Ports</vt:lpstr>
      <vt:lpstr>Variables in Clauses</vt:lpstr>
      <vt:lpstr>Running Prolog</vt:lpstr>
      <vt:lpstr>Airport Map</vt:lpstr>
      <vt:lpstr>PowerPoint Presentation</vt:lpstr>
      <vt:lpstr>Exercise #2 Simple Queries</vt:lpstr>
      <vt:lpstr>Compound Queries</vt:lpstr>
      <vt:lpstr>PowerPoint Presentation</vt:lpstr>
      <vt:lpstr>PowerPoint Presentation</vt:lpstr>
      <vt:lpstr>PowerPoint Presentation</vt:lpstr>
      <vt:lpstr>Exercise #3 Compound Queries</vt:lpstr>
      <vt:lpstr>Internal Flow of Control</vt:lpstr>
      <vt:lpstr>PowerPoint Presentation</vt:lpstr>
      <vt:lpstr>PowerPoint Presentation</vt:lpstr>
      <vt:lpstr>I/O Predicate Flow of Control</vt:lpstr>
      <vt:lpstr>PowerPoint Presentation</vt:lpstr>
      <vt:lpstr>Flow of Control Predicates</vt:lpstr>
      <vt:lpstr>Using I/O</vt:lpstr>
      <vt:lpstr>Nested Query Reports</vt:lpstr>
      <vt:lpstr>Exercise #4 Backtracking Reporting Loops</vt:lpstr>
      <vt:lpstr>A rule is a stored query</vt:lpstr>
      <vt:lpstr>Rules queried just like facts</vt:lpstr>
      <vt:lpstr>PowerPoint Presentation</vt:lpstr>
      <vt:lpstr>PowerPoint Presentation</vt:lpstr>
      <vt:lpstr>Rule flow of control</vt:lpstr>
      <vt:lpstr>PowerPoint Presentation</vt:lpstr>
      <vt:lpstr>PowerPoint Presentation</vt:lpstr>
      <vt:lpstr>Exercise #5 Pure Rules</vt:lpstr>
      <vt:lpstr>Arithmetic</vt:lpstr>
      <vt:lpstr>Arithmetic Comparison</vt:lpstr>
      <vt:lpstr>clauses</vt:lpstr>
      <vt:lpstr>Nested rules</vt:lpstr>
      <vt:lpstr>Reporting rules</vt:lpstr>
      <vt:lpstr>PowerPoint Presentation</vt:lpstr>
      <vt:lpstr>User input</vt:lpstr>
      <vt:lpstr>Summary Rules</vt:lpstr>
      <vt:lpstr>Control Flow Summary</vt:lpstr>
      <vt:lpstr>Programming Summary</vt:lpstr>
      <vt:lpstr>PowerPoint Presentation</vt:lpstr>
      <vt:lpstr>Unification Experiments</vt:lpstr>
      <vt:lpstr>Rule arguments are often used as either input or output</vt:lpstr>
      <vt:lpstr>Operators</vt:lpstr>
      <vt:lpstr>PowerPoint Presentation</vt:lpstr>
      <vt:lpstr>Exercise #6 Practical Rules</vt:lpstr>
      <vt:lpstr>PowerPoint Presentation</vt:lpstr>
      <vt:lpstr>assert/retract warning</vt:lpstr>
      <vt:lpstr>Unification Tricks</vt:lpstr>
      <vt:lpstr>PowerPoint Presentation</vt:lpstr>
      <vt:lpstr>Cut   !</vt:lpstr>
      <vt:lpstr>PowerPoint Presentation</vt:lpstr>
      <vt:lpstr>PowerPoint Presentation</vt:lpstr>
      <vt:lpstr>Call &amp; Not</vt:lpstr>
      <vt:lpstr>PowerPoint Presentation</vt:lpstr>
      <vt:lpstr>PowerPoint Presentation</vt:lpstr>
      <vt:lpstr>Exercise #7 Dynamic Database, Control Constructs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Accumulators, Last Call Optimization</vt:lpstr>
      <vt:lpstr>Exercise #8 Recursion</vt:lpstr>
      <vt:lpstr>PowerPoint Presentation</vt:lpstr>
      <vt:lpstr>Heap Internals</vt:lpstr>
      <vt:lpstr>PowerPoint Presentation</vt:lpstr>
      <vt:lpstr>PowerPoint Presentation</vt:lpstr>
      <vt:lpstr>PowerPoint Presentation</vt:lpstr>
      <vt:lpstr>PowerPoint Presentation</vt:lpstr>
      <vt:lpstr>PowerPoint Presentation</vt:lpstr>
      <vt:lpstr>member/2</vt:lpstr>
      <vt:lpstr>PowerPoint Presentation</vt:lpstr>
      <vt:lpstr>Exercise #9 List Utilities</vt:lpstr>
      <vt:lpstr>PowerPoint Presentation</vt:lpstr>
      <vt:lpstr>PowerPoint Presentation</vt:lpstr>
      <vt:lpstr>PowerPoint Presentation</vt:lpstr>
      <vt:lpstr>Looping Summary</vt:lpstr>
      <vt:lpstr>PowerPoint Presentation</vt:lpstr>
      <vt:lpstr>PowerPoint Presentation</vt:lpstr>
      <vt:lpstr>Exercise #10 List Uses</vt:lpstr>
      <vt:lpstr>Modules</vt:lpstr>
      <vt:lpstr>Or and If-then-else</vt:lpstr>
      <vt:lpstr>Performance</vt:lpstr>
      <vt:lpstr>Last Call Optimization</vt:lpstr>
      <vt:lpstr>Performance</vt:lpstr>
      <vt:lpstr>Performance</vt:lpstr>
      <vt:lpstr>Difference Lists</vt:lpstr>
      <vt:lpstr>Natural Language</vt:lpstr>
      <vt:lpstr>Bill of Materials a grammar</vt:lpstr>
      <vt:lpstr>XML  </vt:lpstr>
      <vt:lpstr>Translation</vt:lpstr>
      <vt:lpstr>Command Language</vt:lpstr>
      <vt:lpstr>Univ =..</vt:lpstr>
      <vt:lpstr>Univ =.. general command grammar</vt:lpstr>
      <vt:lpstr>Exercise #11 Difference Lists / DCG</vt:lpstr>
      <vt:lpstr>Frames</vt:lpstr>
      <vt:lpstr>Frame Tools</vt:lpstr>
      <vt:lpstr>Exercise #12 Frames</vt:lpstr>
      <vt:lpstr>Puzzles</vt:lpstr>
      <vt:lpstr>Exercise #13 Puzzles</vt:lpstr>
    </vt:vector>
  </TitlesOfParts>
  <Company>Amzi!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Dennis Merritt</dc:creator>
  <cp:lastModifiedBy>Dennis Merritt</cp:lastModifiedBy>
  <cp:revision>301</cp:revision>
  <dcterms:created xsi:type="dcterms:W3CDTF">2005-10-09T02:11:54Z</dcterms:created>
  <dcterms:modified xsi:type="dcterms:W3CDTF">2016-04-18T00:36:19Z</dcterms:modified>
</cp:coreProperties>
</file>