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6"/>
  </p:notesMasterIdLst>
  <p:sldIdLst>
    <p:sldId id="256" r:id="rId2"/>
    <p:sldId id="281" r:id="rId3"/>
    <p:sldId id="257" r:id="rId4"/>
    <p:sldId id="259" r:id="rId5"/>
    <p:sldId id="262" r:id="rId6"/>
    <p:sldId id="265" r:id="rId7"/>
    <p:sldId id="274" r:id="rId8"/>
    <p:sldId id="276" r:id="rId9"/>
    <p:sldId id="267" r:id="rId10"/>
    <p:sldId id="268" r:id="rId11"/>
    <p:sldId id="270" r:id="rId12"/>
    <p:sldId id="271" r:id="rId13"/>
    <p:sldId id="266" r:id="rId14"/>
    <p:sldId id="260" r:id="rId15"/>
    <p:sldId id="272" r:id="rId16"/>
    <p:sldId id="261" r:id="rId17"/>
    <p:sldId id="273" r:id="rId18"/>
    <p:sldId id="263" r:id="rId19"/>
    <p:sldId id="277" r:id="rId20"/>
    <p:sldId id="278" r:id="rId21"/>
    <p:sldId id="264" r:id="rId22"/>
    <p:sldId id="279" r:id="rId23"/>
    <p:sldId id="280" r:id="rId24"/>
    <p:sldId id="2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FFCC99"/>
    <a:srgbClr val="FF9966"/>
    <a:srgbClr val="99CCFF"/>
    <a:srgbClr val="CCFFFF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7" d="100"/>
          <a:sy n="97" d="100"/>
        </p:scale>
        <p:origin x="-1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C6AD-CB22-44F8-8296-0E4B6BA87F75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7CF6-554D-4276-B3C7-C3AC89DAA6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6324600"/>
            <a:ext cx="3505200" cy="365125"/>
          </a:xfrm>
        </p:spPr>
        <p:txBody>
          <a:bodyPr/>
          <a:lstStyle>
            <a:lvl1pPr algn="r">
              <a:defRPr sz="1800" b="1" i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www.vaccinationanalysis.com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57200" y="63246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Amzi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inc.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>
            <a:lvl1pPr>
              <a:defRPr b="1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 strike="noStrike" baseline="0">
                <a:solidFill>
                  <a:schemeClr val="tx1"/>
                </a:solidFill>
              </a:defRPr>
            </a:lvl1pPr>
            <a:lvl2pPr>
              <a:defRPr b="0" i="0" strike="noStrike" baseline="0">
                <a:solidFill>
                  <a:schemeClr val="tx1"/>
                </a:solidFill>
              </a:defRPr>
            </a:lvl2pPr>
            <a:lvl3pPr>
              <a:defRPr b="0" i="0" strike="noStrike" baseline="0">
                <a:solidFill>
                  <a:schemeClr val="tx1"/>
                </a:solidFill>
              </a:defRPr>
            </a:lvl3pPr>
            <a:lvl4pPr>
              <a:defRPr b="0" i="0" strike="noStrike" baseline="0">
                <a:solidFill>
                  <a:schemeClr val="tx1"/>
                </a:solidFill>
              </a:defRPr>
            </a:lvl4pPr>
            <a:lvl5pPr>
              <a:defRPr b="0" i="0" strike="noStrike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276600" cy="365125"/>
          </a:xfrm>
        </p:spPr>
        <p:txBody>
          <a:bodyPr/>
          <a:lstStyle>
            <a:lvl1pPr algn="r">
              <a:defRPr sz="1800" b="1" i="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www.vaccinationanalysis.com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7200" y="63246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Amzi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inc.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276600" cy="365125"/>
          </a:xfrm>
        </p:spPr>
        <p:txBody>
          <a:bodyPr/>
          <a:lstStyle>
            <a:lvl1pPr algn="r">
              <a:defRPr sz="1800" b="1" i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www.vaccinationanalysis.com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57200" y="63246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Amzi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 inc.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E5B80-832F-4567-AB26-D56B4FF93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Electronic Vaccination Analysis and Forecast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err="1" smtClean="0"/>
              <a:t>Hib</a:t>
            </a:r>
            <a:r>
              <a:rPr lang="en-US" dirty="0" smtClean="0"/>
              <a:t> non-OMP schedules</a:t>
            </a:r>
            <a:endParaRPr lang="en-US" dirty="0"/>
          </a:p>
        </p:txBody>
      </p:sp>
      <p:pic>
        <p:nvPicPr>
          <p:cNvPr id="5" name="Content Placeholder 4" descr="hib_nonomp_schedu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4193" y="1600200"/>
            <a:ext cx="4735613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DTaP</a:t>
            </a:r>
            <a:r>
              <a:rPr lang="en-US" dirty="0" smtClean="0"/>
              <a:t> Rules for Series Completion</a:t>
            </a:r>
            <a:endParaRPr lang="en-US" dirty="0"/>
          </a:p>
        </p:txBody>
      </p:sp>
      <p:pic>
        <p:nvPicPr>
          <p:cNvPr id="5" name="Content Placeholder 4" descr="dtap_ru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76534" y="1600200"/>
            <a:ext cx="4790932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Hib</a:t>
            </a:r>
            <a:r>
              <a:rPr lang="en-US" dirty="0" smtClean="0"/>
              <a:t> non-OMP Rules for Selecting an Interrupted Schedule</a:t>
            </a:r>
            <a:endParaRPr lang="en-US" dirty="0"/>
          </a:p>
        </p:txBody>
      </p:sp>
      <p:pic>
        <p:nvPicPr>
          <p:cNvPr id="5" name="Content Placeholder 4" descr="hib_nonomp_ru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7056" y="1600200"/>
            <a:ext cx="5789887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pic>
        <p:nvPicPr>
          <p:cNvPr id="5" name="Content Placeholder 4" descr="input_dat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2500" y="1600200"/>
            <a:ext cx="6438999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95800" y="3352800"/>
            <a:ext cx="2667000" cy="2286000"/>
          </a:xfrm>
          <a:prstGeom prst="roundRect">
            <a:avLst/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development environment has a full testing capability.  This test case has faults in the </a:t>
            </a:r>
            <a:r>
              <a:rPr lang="en-US" dirty="0" err="1" smtClean="0">
                <a:solidFill>
                  <a:schemeClr val="tx1"/>
                </a:solidFill>
              </a:rPr>
              <a:t>DTaP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Varicella</a:t>
            </a:r>
            <a:r>
              <a:rPr lang="en-US" dirty="0" smtClean="0">
                <a:solidFill>
                  <a:schemeClr val="tx1"/>
                </a:solidFill>
              </a:rPr>
              <a:t> vaccinations.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Accurately analyzes past vaccinations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recommended ranges</a:t>
            </a:r>
          </a:p>
          <a:p>
            <a:r>
              <a:rPr lang="en-US" dirty="0" smtClean="0"/>
              <a:t>Early but OK</a:t>
            </a:r>
          </a:p>
          <a:p>
            <a:r>
              <a:rPr lang="en-US" dirty="0" smtClean="0"/>
              <a:t>Late but OK</a:t>
            </a:r>
          </a:p>
          <a:p>
            <a:r>
              <a:rPr lang="en-US" dirty="0" smtClean="0"/>
              <a:t>Too early to count</a:t>
            </a:r>
          </a:p>
          <a:p>
            <a:r>
              <a:rPr lang="en-US" dirty="0" smtClean="0"/>
              <a:t>Doctor exempted</a:t>
            </a:r>
          </a:p>
          <a:p>
            <a:r>
              <a:rPr lang="en-US" dirty="0" smtClean="0"/>
              <a:t>Redundant</a:t>
            </a:r>
          </a:p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Historical Analysis</a:t>
            </a:r>
            <a:endParaRPr lang="en-US" dirty="0"/>
          </a:p>
        </p:txBody>
      </p:sp>
      <p:pic>
        <p:nvPicPr>
          <p:cNvPr id="5" name="Content Placeholder 4" descr="calculated_histo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79114"/>
            <a:ext cx="8229600" cy="396813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Accurately forecasts next required vaccinations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Due</a:t>
            </a:r>
          </a:p>
          <a:p>
            <a:pPr lvl="1"/>
            <a:r>
              <a:rPr lang="en-US" dirty="0" smtClean="0"/>
              <a:t>Eligible (not due yet, but OK to give)</a:t>
            </a:r>
          </a:p>
          <a:p>
            <a:pPr lvl="1"/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Behind</a:t>
            </a:r>
          </a:p>
          <a:p>
            <a:r>
              <a:rPr lang="en-US" dirty="0" smtClean="0"/>
              <a:t>Optimal range for next dose</a:t>
            </a:r>
          </a:p>
          <a:p>
            <a:r>
              <a:rPr lang="en-US" dirty="0" smtClean="0"/>
              <a:t>Earliest date for next dose</a:t>
            </a:r>
          </a:p>
          <a:p>
            <a:r>
              <a:rPr lang="en-US" dirty="0" smtClean="0"/>
              <a:t>Comments about dose, reflecting issues related to combo vaccines etc.</a:t>
            </a:r>
          </a:p>
          <a:p>
            <a:r>
              <a:rPr lang="en-US" dirty="0" smtClean="0"/>
              <a:t>Citations for recommendation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Forecast Plan</a:t>
            </a:r>
            <a:endParaRPr lang="en-US" dirty="0"/>
          </a:p>
        </p:txBody>
      </p:sp>
      <p:pic>
        <p:nvPicPr>
          <p:cNvPr id="5" name="Content Placeholder 4" descr="forecast_pl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09037"/>
            <a:ext cx="8229600" cy="410828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Quickly and Easily responds to changes and new vaccines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coding of all vaccines took less than one month</a:t>
            </a:r>
          </a:p>
          <a:p>
            <a:r>
              <a:rPr lang="en-US" dirty="0" smtClean="0"/>
              <a:t>Changes since then include:</a:t>
            </a:r>
          </a:p>
          <a:p>
            <a:pPr lvl="1"/>
            <a:r>
              <a:rPr lang="en-US" dirty="0" smtClean="0"/>
              <a:t>Rotavirus – added in less than half hour (a new vaccine)</a:t>
            </a:r>
          </a:p>
          <a:p>
            <a:pPr lvl="1"/>
            <a:r>
              <a:rPr lang="en-US" dirty="0" smtClean="0"/>
              <a:t>HPV – added in less than an hour (required adding gender as a field for reasoning)</a:t>
            </a:r>
          </a:p>
          <a:p>
            <a:pPr lvl="1"/>
            <a:r>
              <a:rPr lang="en-US" dirty="0" smtClean="0"/>
              <a:t>MMRV – around 15 minutes (built on existing MMR and </a:t>
            </a:r>
            <a:r>
              <a:rPr lang="en-US" dirty="0" err="1" smtClean="0"/>
              <a:t>Varicella</a:t>
            </a:r>
            <a:r>
              <a:rPr lang="en-US" dirty="0" smtClean="0"/>
              <a:t> rules)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MMRV</a:t>
            </a:r>
            <a:endParaRPr lang="en-US" dirty="0"/>
          </a:p>
        </p:txBody>
      </p:sp>
      <p:pic>
        <p:nvPicPr>
          <p:cNvPr id="6" name="Content Placeholder 5" descr="mmrv_definitions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2175840" cy="3217531"/>
          </a:xfrm>
        </p:spPr>
      </p:pic>
      <p:pic>
        <p:nvPicPr>
          <p:cNvPr id="7" name="Content Placeholder 6" descr="mmrv_worksheet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810000" y="1219200"/>
            <a:ext cx="3490612" cy="4525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381000" y="1524000"/>
            <a:ext cx="1219200" cy="1219200"/>
          </a:xfrm>
          <a:prstGeom prst="wedgeRoundRectCallout">
            <a:avLst>
              <a:gd name="adj1" fmla="val 69917"/>
              <a:gd name="adj2" fmla="val 46750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 to list of vaccines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28600" y="2895600"/>
            <a:ext cx="1600200" cy="1219200"/>
          </a:xfrm>
          <a:prstGeom prst="wedgeRoundRectCallout">
            <a:avLst>
              <a:gd name="adj1" fmla="val 56310"/>
              <a:gd name="adj2" fmla="val 67750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Define MMRV components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295400" y="5257800"/>
            <a:ext cx="1981200" cy="914400"/>
          </a:xfrm>
          <a:prstGeom prst="wedgeRoundRectCallout">
            <a:avLst>
              <a:gd name="adj1" fmla="val 112090"/>
              <a:gd name="adj2" fmla="val 500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3: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Create new worksheet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34200" y="1447800"/>
            <a:ext cx="1905000" cy="3970318"/>
          </a:xfrm>
          <a:prstGeom prst="rect">
            <a:avLst/>
          </a:prstGeom>
          <a:solidFill>
            <a:srgbClr val="FFCC99"/>
          </a:solidFill>
          <a:ln>
            <a:solidFill>
              <a:srgbClr val="9900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MMRV Rules:</a:t>
            </a:r>
          </a:p>
          <a:p>
            <a:endParaRPr lang="en-US" dirty="0" smtClean="0"/>
          </a:p>
          <a:p>
            <a:r>
              <a:rPr lang="en-US" dirty="0" smtClean="0"/>
              <a:t>Use the same schedule as MMR.</a:t>
            </a:r>
          </a:p>
          <a:p>
            <a:endParaRPr lang="en-US" dirty="0" smtClean="0"/>
          </a:p>
          <a:p>
            <a:r>
              <a:rPr lang="en-US" dirty="0" smtClean="0"/>
              <a:t>Use when MMR is OK and </a:t>
            </a:r>
            <a:r>
              <a:rPr lang="en-US" dirty="0" err="1" smtClean="0"/>
              <a:t>Varicella</a:t>
            </a:r>
            <a:r>
              <a:rPr lang="en-US" dirty="0" smtClean="0"/>
              <a:t> count is same as MMR count.</a:t>
            </a:r>
          </a:p>
          <a:p>
            <a:endParaRPr lang="en-US" dirty="0" smtClean="0"/>
          </a:p>
          <a:p>
            <a:r>
              <a:rPr lang="en-US" dirty="0" smtClean="0"/>
              <a:t>Use the schedule separations or last live virus separation.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Amzi</a:t>
            </a:r>
            <a:r>
              <a:rPr lang="en-US" dirty="0" smtClean="0"/>
              <a:t>! inc.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 business for 18 years</a:t>
            </a:r>
          </a:p>
          <a:p>
            <a:pPr algn="ctr"/>
            <a:r>
              <a:rPr lang="en-US" smtClean="0"/>
              <a:t>Rule-based </a:t>
            </a:r>
            <a:r>
              <a:rPr lang="en-US" dirty="0" smtClean="0"/>
              <a:t>software products</a:t>
            </a:r>
          </a:p>
          <a:p>
            <a:pPr algn="ctr"/>
            <a:r>
              <a:rPr lang="en-US" dirty="0" smtClean="0"/>
              <a:t>Contract development and consulting</a:t>
            </a:r>
          </a:p>
          <a:p>
            <a:pPr algn="ctr"/>
            <a:r>
              <a:rPr lang="en-US" dirty="0" smtClean="0"/>
              <a:t>Specializing in rule-based applications</a:t>
            </a:r>
          </a:p>
          <a:p>
            <a:pPr algn="ctr"/>
            <a:r>
              <a:rPr lang="en-US" dirty="0" smtClean="0"/>
              <a:t>Application-specific rule engines</a:t>
            </a:r>
          </a:p>
          <a:p>
            <a:pPr algn="ctr"/>
            <a:r>
              <a:rPr lang="en-US" dirty="0" smtClean="0"/>
              <a:t>www.amzi.com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Rotavirus</a:t>
            </a:r>
            <a:endParaRPr lang="en-US" dirty="0"/>
          </a:p>
        </p:txBody>
      </p:sp>
      <p:pic>
        <p:nvPicPr>
          <p:cNvPr id="6" name="Content Placeholder 5" descr="rotavirus_definitions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3810000" cy="1588899"/>
          </a:xfrm>
        </p:spPr>
      </p:pic>
      <p:pic>
        <p:nvPicPr>
          <p:cNvPr id="7" name="Content Placeholder 6" descr="rotavirus_worksheet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343400" y="1371600"/>
            <a:ext cx="4421053" cy="440426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09600" y="3276600"/>
            <a:ext cx="1371600" cy="914400"/>
          </a:xfrm>
          <a:prstGeom prst="wedgeRoundRectCallout">
            <a:avLst>
              <a:gd name="adj1" fmla="val -12833"/>
              <a:gd name="adj2" fmla="val -108500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1: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 to list of vaccines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057400" y="3200400"/>
            <a:ext cx="2209800" cy="914400"/>
          </a:xfrm>
          <a:prstGeom prst="wedgeRoundRectCallout">
            <a:avLst>
              <a:gd name="adj1" fmla="val 5236"/>
              <a:gd name="adj2" fmla="val -90122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2: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Define as a live virus vaccine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62000" y="4495800"/>
            <a:ext cx="3048000" cy="1143000"/>
          </a:xfrm>
          <a:prstGeom prst="wedgeRoundRectCallout">
            <a:avLst>
              <a:gd name="adj1" fmla="val 69167"/>
              <a:gd name="adj2" fmla="val -40833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Step 3: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 the schedule and rules to a new worksheet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2209800"/>
            <a:ext cx="2895600" cy="3139321"/>
          </a:xfrm>
          <a:prstGeom prst="rect">
            <a:avLst/>
          </a:prstGeom>
          <a:solidFill>
            <a:srgbClr val="FFCC99"/>
          </a:solidFill>
          <a:ln>
            <a:solidFill>
              <a:srgbClr val="9900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Rotavirus rules:</a:t>
            </a:r>
          </a:p>
          <a:p>
            <a:endParaRPr lang="en-US" dirty="0" smtClean="0"/>
          </a:p>
          <a:p>
            <a:r>
              <a:rPr lang="en-US" dirty="0" smtClean="0"/>
              <a:t>Not applicable if not started by 3 months or not finished by 8 months.</a:t>
            </a:r>
          </a:p>
          <a:p>
            <a:endParaRPr lang="en-US" dirty="0" smtClean="0"/>
          </a:p>
          <a:p>
            <a:r>
              <a:rPr lang="en-US" dirty="0" smtClean="0"/>
              <a:t>Complete if three valid doses.</a:t>
            </a:r>
          </a:p>
          <a:p>
            <a:endParaRPr lang="en-US" dirty="0" smtClean="0"/>
          </a:p>
          <a:p>
            <a:r>
              <a:rPr lang="en-US" dirty="0" smtClean="0"/>
              <a:t>Use schedule for separations or live virus constraint.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Easily vetted by vaccine experts who can read the rules directly without programmer intervention</a:t>
            </a:r>
          </a:p>
          <a:p>
            <a:r>
              <a:rPr lang="en-US" dirty="0" smtClean="0"/>
              <a:t>Citations available for all rules</a:t>
            </a:r>
          </a:p>
          <a:p>
            <a:r>
              <a:rPr lang="en-US" dirty="0" smtClean="0"/>
              <a:t>Full testing capability in Excel-based tool</a:t>
            </a:r>
          </a:p>
          <a:p>
            <a:r>
              <a:rPr lang="en-US" dirty="0" smtClean="0"/>
              <a:t>Libraries of test cases, with expected results, stored for automatic analysis of the effects of any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and/or Unix</a:t>
            </a:r>
          </a:p>
          <a:p>
            <a:r>
              <a:rPr lang="en-US" dirty="0" smtClean="0"/>
              <a:t>C++, VB, Delphi, Java, .NET, ...</a:t>
            </a:r>
          </a:p>
          <a:p>
            <a:r>
              <a:rPr lang="en-US" dirty="0" smtClean="0"/>
              <a:t>Uses XML for inputs and outputs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Deployment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Runs in Delphi using binary export from development environment</a:t>
            </a:r>
          </a:p>
          <a:p>
            <a:r>
              <a:rPr lang="en-US" dirty="0" smtClean="0"/>
              <a:t>Takes vaccination inputs</a:t>
            </a:r>
          </a:p>
          <a:p>
            <a:r>
              <a:rPr lang="en-US" dirty="0" smtClean="0"/>
              <a:t>Outputs raw XML historical analysis</a:t>
            </a:r>
          </a:p>
          <a:p>
            <a:r>
              <a:rPr lang="en-US" dirty="0" smtClean="0"/>
              <a:t>Outputs forecast plan as a list of lists</a:t>
            </a:r>
          </a:p>
        </p:txBody>
      </p:sp>
      <p:pic>
        <p:nvPicPr>
          <p:cNvPr id="6" name="Content Placeholder 5" descr="delphi_dem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091305"/>
            <a:ext cx="4038600" cy="354375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perfect tool for vaccination analysis and forecast</a:t>
            </a:r>
          </a:p>
          <a:p>
            <a:r>
              <a:rPr lang="en-US" dirty="0" smtClean="0"/>
              <a:t>Handles the most complex scenarios</a:t>
            </a:r>
          </a:p>
          <a:p>
            <a:r>
              <a:rPr lang="en-US" dirty="0" smtClean="0"/>
              <a:t>Yet easily updated for constantly changing vaccines and combinations</a:t>
            </a:r>
          </a:p>
          <a:p>
            <a:r>
              <a:rPr lang="en-US" dirty="0" smtClean="0"/>
              <a:t>Knowledge can be read and maintained directly by vaccine experts, not programmers</a:t>
            </a:r>
          </a:p>
          <a:p>
            <a:r>
              <a:rPr lang="en-US" dirty="0" smtClean="0"/>
              <a:t>Knowledge can be easily deployed in any computing 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software tool for encoding and deploying vaccination knowledge</a:t>
            </a:r>
          </a:p>
          <a:p>
            <a:r>
              <a:rPr lang="en-US" dirty="0" smtClean="0"/>
              <a:t>Accurately analyzes past vaccinations</a:t>
            </a:r>
          </a:p>
          <a:p>
            <a:r>
              <a:rPr lang="en-US" dirty="0" smtClean="0"/>
              <a:t>Accurately forecasts next required vaccinations</a:t>
            </a:r>
          </a:p>
          <a:p>
            <a:r>
              <a:rPr lang="en-US" dirty="0" smtClean="0"/>
              <a:t>Covers complete range of vaccines</a:t>
            </a:r>
          </a:p>
          <a:p>
            <a:r>
              <a:rPr lang="en-US" dirty="0" smtClean="0"/>
              <a:t>Quickly and Easily responds to changes and new vaccines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Tool for Encoding and Deploying Vaccination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Excel-based user interface for encoding and testing vaccination knowledge</a:t>
            </a:r>
          </a:p>
          <a:p>
            <a:pPr lvl="1"/>
            <a:r>
              <a:rPr lang="en-US" dirty="0" smtClean="0"/>
              <a:t>Hierarchies of vaccines</a:t>
            </a:r>
          </a:p>
          <a:p>
            <a:pPr lvl="1"/>
            <a:r>
              <a:rPr lang="en-US" dirty="0" smtClean="0"/>
              <a:t>Tables for basic schedules</a:t>
            </a:r>
          </a:p>
          <a:p>
            <a:pPr lvl="1"/>
            <a:r>
              <a:rPr lang="en-US" dirty="0" smtClean="0"/>
              <a:t>Rules for exceptions, picking tables, etc.</a:t>
            </a:r>
          </a:p>
          <a:p>
            <a:r>
              <a:rPr lang="en-US" dirty="0" smtClean="0"/>
              <a:t>Binary export that can be deployed in any computing environment</a:t>
            </a:r>
          </a:p>
          <a:p>
            <a:pPr lvl="1"/>
            <a:r>
              <a:rPr lang="en-US" dirty="0" smtClean="0"/>
              <a:t>Web – Java, .NET, ...</a:t>
            </a:r>
          </a:p>
          <a:p>
            <a:pPr lvl="1"/>
            <a:r>
              <a:rPr lang="en-US" dirty="0" smtClean="0"/>
              <a:t>Standalone – Java, Delphi, VB, C++, 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 complete range of vaccines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Covers all vaccines, MMRV, </a:t>
            </a:r>
            <a:r>
              <a:rPr lang="en-US" dirty="0" err="1" smtClean="0"/>
              <a:t>DTaP</a:t>
            </a:r>
            <a:r>
              <a:rPr lang="en-US" dirty="0" smtClean="0"/>
              <a:t>, </a:t>
            </a:r>
            <a:r>
              <a:rPr lang="en-US" dirty="0" err="1" smtClean="0"/>
              <a:t>Hib</a:t>
            </a:r>
            <a:r>
              <a:rPr lang="en-US" dirty="0" smtClean="0"/>
              <a:t>, ...</a:t>
            </a:r>
          </a:p>
          <a:p>
            <a:r>
              <a:rPr lang="en-US" dirty="0" smtClean="0"/>
              <a:t>Covers combination hierarchies, e.g. Measles -&gt; MMR -&gt; MMRV</a:t>
            </a:r>
          </a:p>
          <a:p>
            <a:r>
              <a:rPr lang="en-US" dirty="0" smtClean="0"/>
              <a:t>Deals with live virus constraints</a:t>
            </a:r>
          </a:p>
          <a:p>
            <a:r>
              <a:rPr lang="en-US" dirty="0" smtClean="0"/>
              <a:t>Handles complex late start, missed dose schedules of </a:t>
            </a:r>
            <a:r>
              <a:rPr lang="en-US" dirty="0" err="1" smtClean="0"/>
              <a:t>Hib</a:t>
            </a:r>
            <a:r>
              <a:rPr lang="en-US" dirty="0" smtClean="0"/>
              <a:t>, PCV, etc.</a:t>
            </a:r>
          </a:p>
          <a:p>
            <a:r>
              <a:rPr lang="en-US" dirty="0" smtClean="0"/>
              <a:t>Handles different types of vaccines, </a:t>
            </a:r>
            <a:r>
              <a:rPr lang="en-US" dirty="0" err="1" smtClean="0"/>
              <a:t>Hib</a:t>
            </a:r>
            <a:r>
              <a:rPr lang="en-US" dirty="0" smtClean="0"/>
              <a:t> either OMP or not, Polio IPV or OPV, etc.</a:t>
            </a:r>
          </a:p>
          <a:p>
            <a:r>
              <a:rPr lang="en-US" dirty="0" smtClean="0"/>
              <a:t>Handles complex combo vaccines, </a:t>
            </a:r>
            <a:r>
              <a:rPr lang="en-US" dirty="0" err="1" smtClean="0"/>
              <a:t>Pediarix</a:t>
            </a:r>
            <a:r>
              <a:rPr lang="en-US" dirty="0" smtClean="0"/>
              <a:t>, </a:t>
            </a:r>
            <a:r>
              <a:rPr lang="en-US" dirty="0" err="1" smtClean="0"/>
              <a:t>Twinrix</a:t>
            </a:r>
            <a:r>
              <a:rPr lang="en-US" dirty="0" smtClean="0"/>
              <a:t>, MMRV, etc.</a:t>
            </a:r>
          </a:p>
          <a:p>
            <a:r>
              <a:rPr lang="en-US" dirty="0" smtClean="0"/>
              <a:t>Seasonal vaccine schedules such as for Flu.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Range of Vaccines</a:t>
            </a:r>
            <a:endParaRPr lang="en-US" dirty="0"/>
          </a:p>
        </p:txBody>
      </p:sp>
      <p:pic>
        <p:nvPicPr>
          <p:cNvPr id="5" name="Content Placeholder 4" descr="vaccine_defini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6987941" cy="4754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00400" y="3352800"/>
            <a:ext cx="1676400" cy="1828800"/>
          </a:xfrm>
          <a:prstGeom prst="wedgeRoundRectCallout">
            <a:avLst>
              <a:gd name="adj1" fmla="val -71105"/>
              <a:gd name="adj2" fmla="val -18857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Full list of vaccines handled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Handles Combo Vaccine Hierarchies</a:t>
            </a:r>
            <a:endParaRPr lang="en-US" dirty="0"/>
          </a:p>
        </p:txBody>
      </p:sp>
      <p:pic>
        <p:nvPicPr>
          <p:cNvPr id="5" name="Content Placeholder 4" descr="vaccine_definiti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6987941" cy="47545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2971800" y="3886200"/>
            <a:ext cx="1676400" cy="1828800"/>
          </a:xfrm>
          <a:prstGeom prst="wedgeRoundRectCallout">
            <a:avLst>
              <a:gd name="adj1" fmla="val 60351"/>
              <a:gd name="adj2" fmla="val 18143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Note the nested hierarchy used to define the MMRV family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Vaccine has a Worksheet</a:t>
            </a:r>
            <a:endParaRPr lang="en-US" dirty="0"/>
          </a:p>
        </p:txBody>
      </p:sp>
      <p:pic>
        <p:nvPicPr>
          <p:cNvPr id="5" name="Content Placeholder 4" descr="mmr_workshe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371600"/>
            <a:ext cx="6324600" cy="49114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638800" y="2971800"/>
            <a:ext cx="2286000" cy="1295400"/>
          </a:xfrm>
          <a:prstGeom prst="wedgeRoundRectCallout">
            <a:avLst>
              <a:gd name="adj1" fmla="val -45833"/>
              <a:gd name="adj2" fmla="val -64166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 vaccine worksheet has schedule tables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648200" y="4495800"/>
            <a:ext cx="2133600" cy="1066800"/>
          </a:xfrm>
          <a:prstGeom prst="wedgeRoundRectCallout">
            <a:avLst>
              <a:gd name="adj1" fmla="val -75868"/>
              <a:gd name="adj2" fmla="val -5500"/>
              <a:gd name="adj3" fmla="val 16667"/>
            </a:avLst>
          </a:prstGeom>
          <a:solidFill>
            <a:srgbClr val="FFCC99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 rules for when and how to apply schedules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DTaP</a:t>
            </a:r>
            <a:r>
              <a:rPr lang="en-US" dirty="0" smtClean="0"/>
              <a:t> Worksheet Schedule</a:t>
            </a:r>
            <a:endParaRPr lang="en-US" dirty="0"/>
          </a:p>
        </p:txBody>
      </p:sp>
      <p:pic>
        <p:nvPicPr>
          <p:cNvPr id="5" name="Content Placeholder 4" descr="dtap_schedu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04936"/>
            <a:ext cx="8229600" cy="211649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www.vaccinationanalysis.com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v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eva1</Template>
  <TotalTime>12234</TotalTime>
  <Words>726</Words>
  <Application>Microsoft Office PowerPoint</Application>
  <PresentationFormat>On-screen Show (4:3)</PresentationFormat>
  <Paragraphs>142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eva1</vt:lpstr>
      <vt:lpstr>EVA</vt:lpstr>
      <vt:lpstr>About Amzi! inc.</vt:lpstr>
      <vt:lpstr>EVA</vt:lpstr>
      <vt:lpstr>Software Tool for Encoding and Deploying Vaccination Knowledge</vt:lpstr>
      <vt:lpstr>Covers complete range of vaccines</vt:lpstr>
      <vt:lpstr>Complete Range of Vaccines</vt:lpstr>
      <vt:lpstr>Handles Combo Vaccine Hierarchies</vt:lpstr>
      <vt:lpstr>Each Vaccine has a Worksheet</vt:lpstr>
      <vt:lpstr>DTaP Worksheet Schedule</vt:lpstr>
      <vt:lpstr>Complex Hib non-OMP schedules</vt:lpstr>
      <vt:lpstr>DTaP Rules for Series Completion</vt:lpstr>
      <vt:lpstr>Hib non-OMP Rules for Selecting an Interrupted Schedule</vt:lpstr>
      <vt:lpstr>Input Data</vt:lpstr>
      <vt:lpstr>Accurately analyzes past vaccinations</vt:lpstr>
      <vt:lpstr>Output Historical Analysis</vt:lpstr>
      <vt:lpstr>Accurately forecasts next required vaccinations</vt:lpstr>
      <vt:lpstr>Output Forecast Plan</vt:lpstr>
      <vt:lpstr>Quickly and Easily responds to changes and new vaccines</vt:lpstr>
      <vt:lpstr>Adding MMRV</vt:lpstr>
      <vt:lpstr>Adding Rotavirus</vt:lpstr>
      <vt:lpstr>Accurate</vt:lpstr>
      <vt:lpstr>Deploy Anywhere</vt:lpstr>
      <vt:lpstr>Simple Deployment Example</vt:lpstr>
      <vt:lpstr>EVA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</dc:title>
  <dc:creator>Dennis</dc:creator>
  <cp:lastModifiedBy>Dennis</cp:lastModifiedBy>
  <cp:revision>979</cp:revision>
  <dcterms:created xsi:type="dcterms:W3CDTF">2009-07-13T16:11:36Z</dcterms:created>
  <dcterms:modified xsi:type="dcterms:W3CDTF">2010-03-04T03:30:42Z</dcterms:modified>
</cp:coreProperties>
</file>