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68" r:id="rId3"/>
    <p:sldId id="258" r:id="rId4"/>
    <p:sldId id="259" r:id="rId5"/>
    <p:sldId id="260" r:id="rId6"/>
    <p:sldId id="270" r:id="rId7"/>
    <p:sldId id="262" r:id="rId8"/>
    <p:sldId id="263" r:id="rId9"/>
    <p:sldId id="256" r:id="rId10"/>
    <p:sldId id="271" r:id="rId11"/>
  </p:sldIdLst>
  <p:sldSz cx="14630400" cy="8229600"/>
  <p:notesSz cx="8229600" cy="14630400"/>
  <p:embeddedFontLst>
    <p:embeddedFont>
      <p:font typeface="Raleway" pitchFamily="2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32" y="1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370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pca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priority value counts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" y="6220"/>
            <a:ext cx="15318870" cy="8229600"/>
          </a:xfrm>
          <a:custGeom>
            <a:avLst/>
            <a:gdLst/>
            <a:ahLst/>
            <a:cxnLst/>
            <a:rect l="l" t="t" r="r" b="b"/>
            <a:pathLst>
              <a:path w="19148588" h="10287000">
                <a:moveTo>
                  <a:pt x="0" y="0"/>
                </a:moveTo>
                <a:lnTo>
                  <a:pt x="19148588" y="0"/>
                </a:lnTo>
                <a:lnTo>
                  <a:pt x="1914858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33" r="-3092" b="-73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605796" y="5642404"/>
            <a:ext cx="3201644" cy="428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91"/>
              </a:lnSpc>
            </a:pPr>
            <a:r>
              <a:rPr lang="en-US" sz="2565" dirty="0">
                <a:solidFill>
                  <a:srgbClr val="3C3939"/>
                </a:solidFill>
                <a:latin typeface="Roboto"/>
                <a:ea typeface="Roboto"/>
                <a:cs typeface="Roboto"/>
                <a:sym typeface="Roboto"/>
              </a:rPr>
              <a:t>by Anant Maheshwari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29915" y="6145564"/>
            <a:ext cx="6551761" cy="380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85"/>
              </a:lnSpc>
            </a:pPr>
            <a:r>
              <a:rPr lang="en-US" sz="2274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Under the guidance of- Dr Anjali ABV-IIITM Gwalior</a:t>
            </a:r>
          </a:p>
        </p:txBody>
      </p:sp>
    </p:spTree>
    <p:extLst>
      <p:ext uri="{BB962C8B-B14F-4D97-AF65-F5344CB8AC3E}">
        <p14:creationId xmlns:p14="http://schemas.microsoft.com/office/powerpoint/2010/main" val="35517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0D9BC2E-20B2-CD70-2C59-345A6B9FA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4252913"/>
          </a:xfrm>
          <a:prstGeom prst="rect">
            <a:avLst/>
          </a:prstGeom>
        </p:spPr>
      </p:pic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FA7FDD0B-9CA9-B4B9-0615-A16F9864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90" y="663416"/>
            <a:ext cx="7703820" cy="292608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05A88057-F795-2E2C-ADE7-1EFAB61847BA}"/>
              </a:ext>
            </a:extLst>
          </p:cNvPr>
          <p:cNvSpPr/>
          <p:nvPr/>
        </p:nvSpPr>
        <p:spPr>
          <a:xfrm>
            <a:off x="793790" y="499955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Final Pipeline</a:t>
            </a:r>
            <a:endParaRPr lang="en-US" sz="44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717C0648-AE19-8196-A8D3-C43ADB8D03D8}"/>
              </a:ext>
            </a:extLst>
          </p:cNvPr>
          <p:cNvSpPr/>
          <p:nvPr/>
        </p:nvSpPr>
        <p:spPr>
          <a:xfrm>
            <a:off x="793790" y="604849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BugBERT achieves promising results, demonstrating the potential of NLP and ML in automating bug report prioritization. The model effectively captures patterns within the data, enabling efficient software maintenance.</a:t>
            </a:r>
            <a:endParaRPr lang="en-US" sz="175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B981B1C-4578-CB44-120A-3C2A871945DB}"/>
              </a:ext>
            </a:extLst>
          </p:cNvPr>
          <p:cNvSpPr/>
          <p:nvPr/>
        </p:nvSpPr>
        <p:spPr>
          <a:xfrm>
            <a:off x="793790" y="702945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Thank You for your </a:t>
            </a:r>
            <a:r>
              <a:rPr lang="en-US" sz="2200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Attention !!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065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9E78668-F645-34F1-F4FF-69223F30864C}"/>
              </a:ext>
            </a:extLst>
          </p:cNvPr>
          <p:cNvSpPr/>
          <p:nvPr/>
        </p:nvSpPr>
        <p:spPr>
          <a:xfrm>
            <a:off x="793790" y="12289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The Data: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E5E372F-735D-CCCB-75AF-8354A7E6C543}"/>
              </a:ext>
            </a:extLst>
          </p:cNvPr>
          <p:cNvSpPr/>
          <p:nvPr/>
        </p:nvSpPr>
        <p:spPr>
          <a:xfrm>
            <a:off x="793790" y="239137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53000 rows with 6 independent variables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ACB3EAF-EEFF-DCFE-7E9F-095EDC55AEBD}"/>
              </a:ext>
            </a:extLst>
          </p:cNvPr>
          <p:cNvSpPr/>
          <p:nvPr/>
        </p:nvSpPr>
        <p:spPr>
          <a:xfrm>
            <a:off x="793790" y="31000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Issue_id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Completely uninformative	-	Can be dropped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20B77AF-EBFF-2AEC-FD26-610DABFF83C9}"/>
              </a:ext>
            </a:extLst>
          </p:cNvPr>
          <p:cNvSpPr/>
          <p:nvPr/>
        </p:nvSpPr>
        <p:spPr>
          <a:xfrm>
            <a:off x="793790" y="3542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Status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Categorical with cardinality 3</a:t>
            </a:r>
            <a:endParaRPr lang="en-US" sz="17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A22DB-F27A-136F-F9F9-F05DE024762C}"/>
              </a:ext>
            </a:extLst>
          </p:cNvPr>
          <p:cNvSpPr txBox="1"/>
          <p:nvPr/>
        </p:nvSpPr>
        <p:spPr>
          <a:xfrm>
            <a:off x="6885991" y="3975615"/>
            <a:ext cx="401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Can treat </a:t>
            </a:r>
            <a:r>
              <a:rPr lang="en-IN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</a:t>
            </a:r>
            <a:r>
              <a:rPr lang="en-IN" sz="17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Categorical</a:t>
            </a: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55DDA2C-1974-C968-0FBF-60942EB84C86}"/>
              </a:ext>
            </a:extLst>
          </p:cNvPr>
          <p:cNvSpPr/>
          <p:nvPr/>
        </p:nvSpPr>
        <p:spPr>
          <a:xfrm>
            <a:off x="793790" y="39844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Resolution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Categorical with cardinality 9</a:t>
            </a: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F1D427F-3190-F53D-D5B0-841642CC6B33}"/>
              </a:ext>
            </a:extLst>
          </p:cNvPr>
          <p:cNvSpPr/>
          <p:nvPr/>
        </p:nvSpPr>
        <p:spPr>
          <a:xfrm>
            <a:off x="793790" y="44266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Component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Categorical with 100+ cardinality</a:t>
            </a:r>
            <a:endParaRPr lang="en-US" sz="17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87CD0A5E-3873-36AB-8369-336E7CFA82C3}"/>
              </a:ext>
            </a:extLst>
          </p:cNvPr>
          <p:cNvSpPr/>
          <p:nvPr/>
        </p:nvSpPr>
        <p:spPr>
          <a:xfrm>
            <a:off x="793790" y="48688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Title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Short Text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17EC7B21-B277-98FB-EE3A-C8B726F875D4}"/>
              </a:ext>
            </a:extLst>
          </p:cNvPr>
          <p:cNvSpPr/>
          <p:nvPr/>
        </p:nvSpPr>
        <p:spPr>
          <a:xfrm>
            <a:off x="793790" y="53110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Description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Long Text</a:t>
            </a:r>
            <a:endParaRPr lang="en-US" sz="175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7390594-9DDC-8FEE-6CB8-7B99BD37FC6C}"/>
              </a:ext>
            </a:extLst>
          </p:cNvPr>
          <p:cNvSpPr/>
          <p:nvPr/>
        </p:nvSpPr>
        <p:spPr>
          <a:xfrm>
            <a:off x="6240445" y="3542229"/>
            <a:ext cx="447870" cy="1326594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IN" dirty="0"/>
              <a:t>				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F01D32B9-03AF-153F-1A99-BB6F0425B4BB}"/>
              </a:ext>
            </a:extLst>
          </p:cNvPr>
          <p:cNvSpPr/>
          <p:nvPr/>
        </p:nvSpPr>
        <p:spPr>
          <a:xfrm>
            <a:off x="6879771" y="4426625"/>
            <a:ext cx="435429" cy="124729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B9097B-CC6E-E440-5468-617637859616}"/>
              </a:ext>
            </a:extLst>
          </p:cNvPr>
          <p:cNvSpPr txBox="1"/>
          <p:nvPr/>
        </p:nvSpPr>
        <p:spPr>
          <a:xfrm>
            <a:off x="7452048" y="4729207"/>
            <a:ext cx="345232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Need to convert into numbers which capture semantic meaning</a:t>
            </a:r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0AB9629C-9275-8921-A33F-4D2467D74270}"/>
              </a:ext>
            </a:extLst>
          </p:cNvPr>
          <p:cNvSpPr/>
          <p:nvPr/>
        </p:nvSpPr>
        <p:spPr>
          <a:xfrm>
            <a:off x="793790" y="592907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 Dependent variable</a:t>
            </a:r>
            <a:endParaRPr lang="en-US" sz="2200" dirty="0"/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8E5B4458-5F5F-27BC-7B8F-7CA65EE4825F}"/>
              </a:ext>
            </a:extLst>
          </p:cNvPr>
          <p:cNvSpPr/>
          <p:nvPr/>
        </p:nvSpPr>
        <p:spPr>
          <a:xfrm>
            <a:off x="793790" y="663773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Priority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 5 classes. Extremely imbalanced		-	Need to handle Class Imbalance	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92535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3065264"/>
            <a:ext cx="4919305" cy="209895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445062"/>
            <a:ext cx="7556421" cy="8505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3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BERT</a:t>
            </a:r>
            <a:r>
              <a:rPr lang="en-US" sz="3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: Bidirectional Encoder Representations from Transformers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793790" y="2522458"/>
            <a:ext cx="6372120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Sounds cool? </a:t>
            </a:r>
            <a:r>
              <a:rPr lang="en-US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✅</a:t>
            </a:r>
            <a:r>
              <a:rPr lang="en-US" sz="2200" dirty="0">
                <a:solidFill>
                  <a:srgbClr val="1B1B2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Yes
Does it make sense? </a:t>
            </a:r>
            <a:r>
              <a:rPr lang="en-US" sz="2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🤔</a:t>
            </a:r>
            <a:r>
              <a:rPr lang="en-US" sz="2200" dirty="0">
                <a:solidFill>
                  <a:srgbClr val="1B1B2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Well… let’s break it down</a:t>
            </a:r>
            <a:endParaRPr lang="en-US" sz="2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93790" y="35865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Transformers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Uses self-attention to understand relationships in text.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2045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Bidirectional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because reads text from both left and right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better context.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482262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Encoder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Encoder only model. Perfect for our Task!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93790" y="544068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Representations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– Not just word meaning, but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contextual &amp; semantic meaning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(e.g., </a:t>
            </a:r>
            <a:r>
              <a:rPr lang="en-US" sz="1750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bank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vs. </a:t>
            </a:r>
            <a:r>
              <a:rPr lang="en-US" sz="1750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river bank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 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793790" y="642163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Tell me who your friends are, and I'll tell you who you are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2731175"/>
            <a:ext cx="4919305" cy="276713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934403"/>
            <a:ext cx="57860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Leveraging DistilBERT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1983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Issue: BERT is Huge! 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267783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📌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110 million parameters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Expensive to train
</a:t>
            </a: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📌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context: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Fine tuning BERT (batch size 16, 2 epochs) =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~0.5 trillion multiplications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106704"/>
            <a:ext cx="3898344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Distillation to the Rescue! </a:t>
            </a:r>
            <a:r>
              <a:rPr lang="en-US" sz="22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🔥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93790" y="480881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 a smaller, simpler model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on the logits of the parent model
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Child model learns to mimic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parent model’s behavior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93790" y="5874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Result → DistilBERT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93790" y="656927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Only 60% of BERT’s parameters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while retaining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97% of its accuracy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Cuts training time by nearly 50%!!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488" y="1655088"/>
            <a:ext cx="4919424" cy="491942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086803"/>
            <a:ext cx="670762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3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Fine-Tuning DistilBERT: Domain Adaptation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793790" y="176724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Very important Step-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23852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🔹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Pretrained models learn general language patterns
</a:t>
            </a: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🔹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Fine-tuning adapts them to domain-specific text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3366254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Load DistilBERT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with a classification head </a:t>
            </a:r>
            <a:r>
              <a:rPr lang="en-US" sz="1750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(Shoutout to Hugging Face!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Train on labeled data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Model learns text patterns tailored for classification
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Extract sentence-level embeddings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Use CLS token embeddings from the last attention layer 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43591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Concatenation of Component, Title and Description
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Labels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Bug Priorities
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Outputs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Rich sentence embeddings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93790" y="677977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sample weights to handle class imbalance (more on this later)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0BEA3AE-B15A-0857-3D93-DBE2CE5D56AE}"/>
              </a:ext>
            </a:extLst>
          </p:cNvPr>
          <p:cNvSpPr/>
          <p:nvPr/>
        </p:nvSpPr>
        <p:spPr>
          <a:xfrm>
            <a:off x="793790" y="1314093"/>
            <a:ext cx="77750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What about Categorical data?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9741FDB-2BFE-273A-40C5-8A84A130DC20}"/>
              </a:ext>
            </a:extLst>
          </p:cNvPr>
          <p:cNvSpPr/>
          <p:nvPr/>
        </p:nvSpPr>
        <p:spPr>
          <a:xfrm>
            <a:off x="793790" y="26181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A6B5FB2-90B1-FC00-C936-B7ACD86811FF}"/>
              </a:ext>
            </a:extLst>
          </p:cNvPr>
          <p:cNvSpPr/>
          <p:nvPr/>
        </p:nvSpPr>
        <p:spPr>
          <a:xfrm>
            <a:off x="976074" y="2703195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4A04111-4D6C-C251-CEE0-08AD39A6F03B}"/>
              </a:ext>
            </a:extLst>
          </p:cNvPr>
          <p:cNvSpPr/>
          <p:nvPr/>
        </p:nvSpPr>
        <p:spPr>
          <a:xfrm>
            <a:off x="1530906" y="2618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Frequency Encoding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ED6DF0D-3BEC-CB7A-0D9B-36E2C3BA15E6}"/>
              </a:ext>
            </a:extLst>
          </p:cNvPr>
          <p:cNvSpPr/>
          <p:nvPr/>
        </p:nvSpPr>
        <p:spPr>
          <a:xfrm>
            <a:off x="1530906" y="310860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Replace categories with their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occurrence frequency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in the dataset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AD49C122-20AD-0C1E-8DD1-B81F19BD3550}"/>
              </a:ext>
            </a:extLst>
          </p:cNvPr>
          <p:cNvSpPr/>
          <p:nvPr/>
        </p:nvSpPr>
        <p:spPr>
          <a:xfrm>
            <a:off x="1530906" y="391370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Helps capture the importance of a category based on how often it appears</a:t>
            </a: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52EA1F73-A3B7-F7A2-6797-F057973EDEB9}"/>
              </a:ext>
            </a:extLst>
          </p:cNvPr>
          <p:cNvSpPr/>
          <p:nvPr/>
        </p:nvSpPr>
        <p:spPr>
          <a:xfrm>
            <a:off x="1530906" y="4718804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Useful for handling high-cardinality categorical features</a:t>
            </a: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2824AA9C-C2A3-9E4A-556B-63B7D9769E73}"/>
              </a:ext>
            </a:extLst>
          </p:cNvPr>
          <p:cNvSpPr/>
          <p:nvPr/>
        </p:nvSpPr>
        <p:spPr>
          <a:xfrm>
            <a:off x="1530906" y="5580698"/>
            <a:ext cx="567094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Example: </a:t>
            </a: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Component_X appears in </a:t>
            </a:r>
            <a:r>
              <a:rPr lang="en-US" sz="1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10%</a:t>
            </a: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of data → Encoded as </a:t>
            </a:r>
            <a:r>
              <a:rPr lang="en-US" sz="1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0.10</a:t>
            </a:r>
            <a:endParaRPr lang="en-US" sz="1400" dirty="0"/>
          </a:p>
        </p:txBody>
      </p:sp>
      <p:sp>
        <p:nvSpPr>
          <p:cNvPr id="10" name="Text 16">
            <a:extLst>
              <a:ext uri="{FF2B5EF4-FFF2-40B4-BE49-F238E27FC236}">
                <a16:creationId xmlns:a16="http://schemas.microsoft.com/office/drawing/2014/main" id="{BA35DAD0-0774-4D30-5AD7-753DCA4D6E8D}"/>
              </a:ext>
            </a:extLst>
          </p:cNvPr>
          <p:cNvSpPr/>
          <p:nvPr/>
        </p:nvSpPr>
        <p:spPr>
          <a:xfrm>
            <a:off x="793790" y="65524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above techniques with combinations of Categorical Features to capture their interactions</a:t>
            </a:r>
            <a:endParaRPr lang="en-US" sz="1750" dirty="0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E498CEAC-6D2C-9FB4-E32E-1C2A0AEFFD3C}"/>
              </a:ext>
            </a:extLst>
          </p:cNvPr>
          <p:cNvSpPr/>
          <p:nvPr/>
        </p:nvSpPr>
        <p:spPr>
          <a:xfrm>
            <a:off x="7428667" y="26181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527B7F7D-817C-5569-B194-4476A66D5A37}"/>
              </a:ext>
            </a:extLst>
          </p:cNvPr>
          <p:cNvSpPr/>
          <p:nvPr/>
        </p:nvSpPr>
        <p:spPr>
          <a:xfrm>
            <a:off x="7595116" y="2703195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9A0F569D-6385-D0AC-39F3-F216BFEBD6DA}"/>
              </a:ext>
            </a:extLst>
          </p:cNvPr>
          <p:cNvSpPr/>
          <p:nvPr/>
        </p:nvSpPr>
        <p:spPr>
          <a:xfrm>
            <a:off x="8165783" y="2618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 Encoding</a:t>
            </a:r>
            <a:endParaRPr lang="en-US" sz="220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21F11F43-9B8C-EF66-38E5-3B35490F319A}"/>
              </a:ext>
            </a:extLst>
          </p:cNvPr>
          <p:cNvSpPr/>
          <p:nvPr/>
        </p:nvSpPr>
        <p:spPr>
          <a:xfrm>
            <a:off x="8165783" y="310860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Replace categories with the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 target value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for that category</a:t>
            </a:r>
            <a:endParaRPr lang="en-US" sz="175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DB06D476-D24F-CE6F-E716-5D79EF4F70E6}"/>
              </a:ext>
            </a:extLst>
          </p:cNvPr>
          <p:cNvSpPr/>
          <p:nvPr/>
        </p:nvSpPr>
        <p:spPr>
          <a:xfrm>
            <a:off x="8165783" y="3913703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Helps capture relationships between categorical features and the target</a:t>
            </a:r>
            <a:endParaRPr lang="en-US" sz="1750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D952EC81-BDAA-A3F6-C65D-FF2E6B7E2217}"/>
              </a:ext>
            </a:extLst>
          </p:cNvPr>
          <p:cNvSpPr/>
          <p:nvPr/>
        </p:nvSpPr>
        <p:spPr>
          <a:xfrm>
            <a:off x="8165783" y="4718804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Works well when the category has a strong correlation with the label</a:t>
            </a:r>
            <a:endParaRPr lang="en-US" sz="1750" dirty="0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D2BB2DCE-650B-517D-1A31-D0E713A03C9D}"/>
              </a:ext>
            </a:extLst>
          </p:cNvPr>
          <p:cNvSpPr/>
          <p:nvPr/>
        </p:nvSpPr>
        <p:spPr>
          <a:xfrm>
            <a:off x="8165783" y="5580698"/>
            <a:ext cx="567094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Example:</a:t>
            </a: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Resolution_X  mostly has</a:t>
            </a:r>
            <a:r>
              <a:rPr lang="en-US" sz="1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priority score of 2</a:t>
            </a: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Encoded as </a:t>
            </a:r>
            <a:r>
              <a:rPr lang="en-US" sz="1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1400" dirty="0"/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E9DDFCD3-B208-C349-44DB-DBC668F8C0AC}"/>
              </a:ext>
            </a:extLst>
          </p:cNvPr>
          <p:cNvSpPr/>
          <p:nvPr/>
        </p:nvSpPr>
        <p:spPr>
          <a:xfrm>
            <a:off x="8165783" y="6007060"/>
            <a:ext cx="567094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25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⚠</a:t>
            </a: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Caution:</a:t>
            </a: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Can lead to </a:t>
            </a:r>
            <a:r>
              <a:rPr lang="en-US" sz="14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leakage</a:t>
            </a: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if not handled correctly!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2741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2634853"/>
            <a:ext cx="4919186" cy="29597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047274"/>
            <a:ext cx="70011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Dimensionality Reduction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209621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📌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Embeddings are high-dimensional!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📌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DistilBERT embeddings = 768 dimensions!!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30771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Curse of Dimensionality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→ More dimensions = Harder to model efficiently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369522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Solution: PCA (Principal Component Analysis)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Projects data onto a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lower-dimensional space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
</a:t>
            </a: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Retains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maximum information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while reducing complexity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0390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Faster training, less overfitting, better efficiency!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793790" y="5657136"/>
            <a:ext cx="7556421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Now we can also Cluster Encode this lower dimensional data using K-Means and use the cluster number as a feature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93790" y="68193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330" y="1554480"/>
            <a:ext cx="4777740" cy="512064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349216"/>
            <a:ext cx="73996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Addressing Class Imbalance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26249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Sample Weights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206115"/>
            <a:ext cx="350150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Assign higher weights to minority class samples
</a:t>
            </a: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Guides model to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more from less data without oversampling
</a:t>
            </a: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Simple &amp; effective → Works with any kind of data!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5950506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Implemented during DistilBERT finetuning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4856321" y="26249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SMOTE-NC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4856321" y="3206115"/>
            <a:ext cx="3501509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Generates synthetic samples for minority classes
</a:t>
            </a: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Allows categorical features (unlike standard SMOTE)
</a:t>
            </a: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✅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Stronger technique, better suited for numerical data as it creates new synthetic samples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4856321" y="5950506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Implemented before downstream classification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2160" y="2575560"/>
            <a:ext cx="4450080" cy="307848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481739"/>
            <a:ext cx="66858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XGBoost for Classification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793790" y="353067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Combines weak learners (trees) to form a strong model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793790" y="4148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Incremental weak learners are trained on the error of the previous model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4766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Built in support for Categorical Data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53848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Further optimised by </a:t>
            </a:r>
            <a:r>
              <a:rPr lang="en-US" sz="17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Optuna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to find best model hyper paramaters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28016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760</Words>
  <Application>Microsoft Office PowerPoint</Application>
  <PresentationFormat>Custom</PresentationFormat>
  <Paragraphs>79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Roboto</vt:lpstr>
      <vt:lpstr>Arial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Anant Maheshwari</cp:lastModifiedBy>
  <cp:revision>7</cp:revision>
  <dcterms:created xsi:type="dcterms:W3CDTF">2025-02-21T04:42:33Z</dcterms:created>
  <dcterms:modified xsi:type="dcterms:W3CDTF">2025-02-21T06:40:29Z</dcterms:modified>
</cp:coreProperties>
</file>