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3" r:id="rId3"/>
    <p:sldId id="276" r:id="rId4"/>
    <p:sldId id="288" r:id="rId5"/>
    <p:sldId id="289" r:id="rId6"/>
    <p:sldId id="277" r:id="rId7"/>
    <p:sldId id="257" r:id="rId8"/>
    <p:sldId id="258" r:id="rId9"/>
    <p:sldId id="259" r:id="rId10"/>
    <p:sldId id="278" r:id="rId11"/>
    <p:sldId id="260" r:id="rId12"/>
    <p:sldId id="264" r:id="rId13"/>
    <p:sldId id="304" r:id="rId14"/>
    <p:sldId id="275" r:id="rId15"/>
    <p:sldId id="266" r:id="rId16"/>
    <p:sldId id="292" r:id="rId17"/>
    <p:sldId id="263" r:id="rId18"/>
    <p:sldId id="261" r:id="rId19"/>
    <p:sldId id="262" r:id="rId20"/>
    <p:sldId id="265" r:id="rId21"/>
    <p:sldId id="293" r:id="rId22"/>
    <p:sldId id="302" r:id="rId23"/>
    <p:sldId id="305" r:id="rId24"/>
    <p:sldId id="294" r:id="rId25"/>
    <p:sldId id="280" r:id="rId26"/>
    <p:sldId id="282" r:id="rId27"/>
    <p:sldId id="283" r:id="rId28"/>
    <p:sldId id="295" r:id="rId29"/>
    <p:sldId id="296" r:id="rId30"/>
    <p:sldId id="297" r:id="rId31"/>
    <p:sldId id="268" r:id="rId32"/>
    <p:sldId id="279" r:id="rId33"/>
    <p:sldId id="298" r:id="rId34"/>
    <p:sldId id="300" r:id="rId35"/>
    <p:sldId id="301" r:id="rId36"/>
    <p:sldId id="274" r:id="rId37"/>
    <p:sldId id="299" r:id="rId38"/>
    <p:sldId id="269" r:id="rId39"/>
    <p:sldId id="286" r:id="rId40"/>
    <p:sldId id="270" r:id="rId41"/>
    <p:sldId id="306" r:id="rId42"/>
    <p:sldId id="285" r:id="rId43"/>
    <p:sldId id="28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36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336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A5475-1311-45DC-B51B-D3E435D31F4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E4928-2C78-44A3-98B1-1B0A772D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1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74F5A-56E8-40A4-BD50-7225B14DC1C7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FC427-6163-425D-84EB-576E7AD9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FC427-6163-425D-84EB-576E7AD993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9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2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9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1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6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1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9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0A72-B8E1-46A7-AC63-F989E9C837C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76327-C7FA-4FA5-BEFD-197F387864C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52" y="6266531"/>
            <a:ext cx="2438095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registry.faa.gov/TypeRatings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ericbe@hothpark.com" TargetMode="External"/><Relationship Id="rId2" Type="http://schemas.openxmlformats.org/officeDocument/2006/relationships/hyperlink" Target="mailto:Ericbe_expe@hotmail.co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ao.int/publications/DOC8643/Pages/Search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MyFlightbook Admin/Support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3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Support Tools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6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User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600200"/>
          </a:xfrm>
        </p:spPr>
        <p:txBody>
          <a:bodyPr/>
          <a:lstStyle/>
          <a:p>
            <a:r>
              <a:rPr lang="en-US" dirty="0"/>
              <a:t>Type the name or email of a user, then click “Find”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98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9C027-5977-420C-B915-BC52654AA9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682" y="4343400"/>
            <a:ext cx="8093780" cy="82567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8BC542-9D12-486F-87CE-DA9E6077B858}"/>
              </a:ext>
            </a:extLst>
          </p:cNvPr>
          <p:cNvSpPr/>
          <p:nvPr/>
        </p:nvSpPr>
        <p:spPr>
          <a:xfrm>
            <a:off x="381000" y="4953000"/>
            <a:ext cx="533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F191A-7B91-48D3-BA35-86DD585B7408}"/>
              </a:ext>
            </a:extLst>
          </p:cNvPr>
          <p:cNvSpPr txBox="1"/>
          <p:nvPr/>
        </p:nvSpPr>
        <p:spPr>
          <a:xfrm>
            <a:off x="914400" y="55626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account’s username; it is unique and invariant, even if email address changes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243DB-3A70-43D3-AB89-87F5A3561051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647700" y="5257800"/>
            <a:ext cx="2667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User Management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Impersonate – use for troubleshooting</a:t>
            </a:r>
          </a:p>
          <a:p>
            <a:pPr lvl="1"/>
            <a:r>
              <a:rPr lang="en-US" dirty="0"/>
              <a:t>Lets you act as if you were that user</a:t>
            </a:r>
          </a:p>
          <a:p>
            <a:pPr lvl="1"/>
            <a:r>
              <a:rPr lang="en-US" dirty="0"/>
              <a:t>Click in header to stop impersonating</a:t>
            </a:r>
          </a:p>
          <a:p>
            <a:pPr lvl="1"/>
            <a:r>
              <a:rPr lang="en-US" dirty="0"/>
              <a:t>On mobile apps: emulate by prepending their username to your email with a colon and using your password.</a:t>
            </a:r>
          </a:p>
          <a:p>
            <a:pPr lvl="2"/>
            <a:r>
              <a:rPr lang="en-US" dirty="0"/>
              <a:t>E.g., “</a:t>
            </a:r>
            <a:r>
              <a:rPr lang="en-US" dirty="0" err="1"/>
              <a:t>userabc:support@gmail.com</a:t>
            </a:r>
            <a:r>
              <a:rPr lang="en-US" dirty="0"/>
              <a:t>” allows support@gmail.com account to emulate </a:t>
            </a:r>
            <a:r>
              <a:rPr lang="en-US" dirty="0" err="1"/>
              <a:t>userabc</a:t>
            </a:r>
            <a:r>
              <a:rPr lang="en-US" dirty="0"/>
              <a:t>, if support@gmail.com is authorized to emulate.</a:t>
            </a:r>
          </a:p>
          <a:p>
            <a:r>
              <a:rPr lang="en-US" dirty="0"/>
              <a:t>Reset Password</a:t>
            </a:r>
          </a:p>
          <a:p>
            <a:pPr lvl="1"/>
            <a:r>
              <a:rPr lang="en-US" dirty="0"/>
              <a:t>You have to manually send it to them, but a button will do this with one click.</a:t>
            </a:r>
          </a:p>
          <a:p>
            <a:r>
              <a:rPr lang="en-US" dirty="0"/>
              <a:t>Delete User: Delete’s entire account!!</a:t>
            </a:r>
          </a:p>
          <a:p>
            <a:r>
              <a:rPr lang="en-US" dirty="0"/>
              <a:t>Delete Flights for user: generally for when somebody tried an import and messed up and wants to start over.</a:t>
            </a:r>
          </a:p>
          <a:p>
            <a:r>
              <a:rPr lang="en-US" dirty="0"/>
              <a:t>Send Message: let’s you compose an email to the user (useful to see if they can receive it)</a:t>
            </a:r>
          </a:p>
          <a:p>
            <a:r>
              <a:rPr lang="en-US" dirty="0"/>
              <a:t>Endow Club Creation – largely obsolete; allows them to create a club without donating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7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8B64-5B15-4EB5-932C-512E0611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Viewing Flight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2586-EC67-4CF3-86E9-7C314069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a=1 in URL lets you view a specific flight</a:t>
            </a:r>
          </a:p>
          <a:p>
            <a:r>
              <a:rPr lang="en-US" dirty="0"/>
              <a:t>Mostly for troubleshooting, but can also </a:t>
            </a:r>
            <a:r>
              <a:rPr lang="en-US"/>
              <a:t>fix signatures.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0ACA5-E7EF-49C0-81EE-010E3FC5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59183"/>
            <a:ext cx="7696200" cy="196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4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Manufacturers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934200" cy="3810000"/>
          </a:xfrm>
        </p:spPr>
        <p:txBody>
          <a:bodyPr>
            <a:normAutofit/>
          </a:bodyPr>
          <a:lstStyle/>
          <a:p>
            <a:r>
              <a:rPr lang="en-US" sz="2000" dirty="0"/>
              <a:t>Can identify/merge duplicate manufacturers (much like models)</a:t>
            </a:r>
          </a:p>
          <a:p>
            <a:r>
              <a:rPr lang="en-US" sz="2000" dirty="0"/>
              <a:t>Can sort by clicking header</a:t>
            </a:r>
          </a:p>
          <a:p>
            <a:pPr lvl="1"/>
            <a:r>
              <a:rPr lang="en-US" sz="1800" dirty="0"/>
              <a:t>Delete ones with 0 models</a:t>
            </a:r>
          </a:p>
          <a:p>
            <a:r>
              <a:rPr lang="en-US" sz="2000" dirty="0"/>
              <a:t>Click “Edit” to modify</a:t>
            </a:r>
          </a:p>
          <a:p>
            <a:pPr lvl="1"/>
            <a:r>
              <a:rPr lang="en-US" sz="1800" dirty="0"/>
              <a:t>Generally only want to edit manufacturer restrictions, but may want to edit the name as well.</a:t>
            </a:r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707FB-18B8-4F47-8C3C-53C91D8284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399" y="3962400"/>
            <a:ext cx="7467599" cy="21963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2DE18-7EB8-4F8E-9D53-730CA2882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163732"/>
            <a:ext cx="3252788" cy="115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398837"/>
            <a:ext cx="8229600" cy="29257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Review data integrity</a:t>
            </a:r>
          </a:p>
          <a:p>
            <a:r>
              <a:rPr lang="en-US" dirty="0"/>
              <a:t>Displays models that have no sim/generic restriction, but whose models specifies that they should.</a:t>
            </a:r>
          </a:p>
          <a:p>
            <a:pPr lvl="1"/>
            <a:r>
              <a:rPr lang="en-US" dirty="0"/>
              <a:t>Can arise if restriction applied to manufacturer after model is created</a:t>
            </a:r>
          </a:p>
          <a:p>
            <a:r>
              <a:rPr lang="en-US" dirty="0"/>
              <a:t>Review/delete orphaned models (see next slide)</a:t>
            </a:r>
          </a:p>
          <a:p>
            <a:r>
              <a:rPr lang="en-US" dirty="0"/>
              <a:t>Review models with type designations to ensure that they are consistent and appropriate.</a:t>
            </a:r>
          </a:p>
          <a:p>
            <a:pPr lvl="1"/>
            <a:r>
              <a:rPr lang="en-US" dirty="0"/>
              <a:t>E.g., C-172 shouldn’t have a type rating, all Boeing 777’s should have a type rating of “B777”, not a mixture of “B-777” and “B777”, etc.</a:t>
            </a:r>
          </a:p>
          <a:p>
            <a:pPr lvl="1"/>
            <a:r>
              <a:rPr lang="en-US" dirty="0"/>
              <a:t>Click “Refresh” to view them</a:t>
            </a:r>
          </a:p>
          <a:p>
            <a:pPr lvl="1"/>
            <a:r>
              <a:rPr lang="en-US" dirty="0"/>
              <a:t>Type ratings follow conventions at </a:t>
            </a:r>
            <a:r>
              <a:rPr lang="en-US" dirty="0">
                <a:hlinkClick r:id="rId2"/>
              </a:rPr>
              <a:t>http://registry.faa.gov/TypeRatings/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A2BB2-9471-4EE0-8CBA-46F05678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76400"/>
            <a:ext cx="8204771" cy="13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46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Orphaned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to periodically clean these up</a:t>
            </a:r>
          </a:p>
          <a:p>
            <a:r>
              <a:rPr lang="en-US" dirty="0"/>
              <a:t>Let them sit for at least a few days</a:t>
            </a:r>
          </a:p>
          <a:p>
            <a:r>
              <a:rPr lang="en-US" dirty="0"/>
              <a:t>Deleting a model may leave an orphaned manufacturer to clean up.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0" y="4419600"/>
            <a:ext cx="8886701" cy="13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01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99065"/>
            <a:ext cx="8229600" cy="2227098"/>
          </a:xfrm>
        </p:spPr>
        <p:txBody>
          <a:bodyPr/>
          <a:lstStyle/>
          <a:p>
            <a:r>
              <a:rPr lang="en-US" dirty="0"/>
              <a:t>Identifies models that appear to be dupes of one another.</a:t>
            </a:r>
          </a:p>
          <a:p>
            <a:r>
              <a:rPr lang="en-US" dirty="0"/>
              <a:t>Can click model ID to view details, or view aircraft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600" y="1524000"/>
            <a:ext cx="8657112" cy="237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" y="3352800"/>
            <a:ext cx="8809512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58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Duplicate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1828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Drop-downs let you decide which to keep and which to kill.  </a:t>
            </a:r>
          </a:p>
          <a:p>
            <a:r>
              <a:rPr lang="en-US" dirty="0"/>
              <a:t>Click Preview to see which aircraft will be mapped, then Delete Duplicate Make to consolidate.</a:t>
            </a:r>
          </a:p>
          <a:p>
            <a:r>
              <a:rPr lang="en-US" dirty="0"/>
              <a:t>I generally preserve the one that modifies the fewest aircraft, or the oldest one (lowest </a:t>
            </a:r>
            <a:r>
              <a:rPr lang="en-US" dirty="0" err="1"/>
              <a:t>modelID</a:t>
            </a:r>
            <a:r>
              <a:rPr lang="en-US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3276600"/>
            <a:ext cx="9262753" cy="257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77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E64C-2391-491C-9ACB-3AF33E0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6E66-DB9A-460B-AA04-DD977F16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accounts have one or more of the following roles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6C00F3-3BEA-47B8-8491-76FA6413A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47736"/>
              </p:ext>
            </p:extLst>
          </p:nvPr>
        </p:nvGraphicFramePr>
        <p:xfrm>
          <a:off x="914400" y="2819399"/>
          <a:ext cx="8077200" cy="33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468998996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1052361734"/>
                    </a:ext>
                  </a:extLst>
                </a:gridCol>
              </a:tblGrid>
              <a:tr h="472395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Lets you…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96629"/>
                  </a:ext>
                </a:extLst>
              </a:tr>
              <a:tr h="472395">
                <a:tc>
                  <a:txBody>
                    <a:bodyPr/>
                    <a:lstStyle/>
                    <a:p>
                      <a:r>
                        <a:rPr lang="en-US" dirty="0"/>
                        <a:t>None (Pilot)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site </a:t>
                      </a:r>
                      <a:r>
                        <a:rPr lang="en-US" b="1" dirty="0"/>
                        <a:t>Everyone has this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21718"/>
                  </a:ext>
                </a:extLst>
              </a:tr>
              <a:tr h="472395"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Reset passwords, impersonate users, receive “Contact Us”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13821"/>
                  </a:ext>
                </a:extLst>
              </a:tr>
              <a:tr h="472395">
                <a:tc>
                  <a:txBody>
                    <a:bodyPr/>
                    <a:lstStyle/>
                    <a:p>
                      <a:r>
                        <a:rPr lang="en-US" dirty="0"/>
                        <a:t>Data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Edit aircraft/models/airports/FAQs/Achievements/Endorsements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23624"/>
                  </a:ext>
                </a:extLst>
              </a:tr>
              <a:tr h="472395">
                <a:tc>
                  <a:txBody>
                    <a:bodyPr/>
                    <a:lstStyle/>
                    <a:p>
                      <a:r>
                        <a:rPr lang="en-US" dirty="0"/>
                        <a:t>Reporter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site stats, receive nightly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10625"/>
                  </a:ext>
                </a:extLst>
              </a:tr>
              <a:tr h="472395">
                <a:tc>
                  <a:txBody>
                    <a:bodyPr/>
                    <a:lstStyle/>
                    <a:p>
                      <a:r>
                        <a:rPr lang="en-US" dirty="0"/>
                        <a:t>Accountant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and manage donations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45141"/>
                  </a:ext>
                </a:extLst>
              </a:tr>
              <a:tr h="472395">
                <a:tc>
                  <a:txBody>
                    <a:bodyPr/>
                    <a:lstStyle/>
                    <a:p>
                      <a:r>
                        <a:rPr lang="en-US" dirty="0" err="1"/>
                        <a:t>SiteAdmin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of the above plus receive errors, crash reports,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00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289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 Aircraft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906963"/>
          </a:xfrm>
        </p:spPr>
        <p:txBody>
          <a:bodyPr>
            <a:normAutofit lnSpcReduction="10000"/>
          </a:bodyPr>
          <a:lstStyle/>
          <a:p>
            <a:r>
              <a:rPr lang="en-US" sz="1400" b="1" dirty="0"/>
              <a:t>Dupes</a:t>
            </a:r>
            <a:r>
              <a:rPr lang="en-US" sz="1400" dirty="0"/>
              <a:t>: show aircraft that could be duplicates of each other </a:t>
            </a:r>
          </a:p>
          <a:p>
            <a:r>
              <a:rPr lang="en-US" sz="1400" b="1" dirty="0"/>
              <a:t>Dupe Sims</a:t>
            </a:r>
            <a:r>
              <a:rPr lang="en-US" sz="1400" dirty="0"/>
              <a:t>: when models are merged, could be dupes.</a:t>
            </a:r>
          </a:p>
          <a:p>
            <a:pPr lvl="1"/>
            <a:r>
              <a:rPr lang="en-US" sz="1000" dirty="0"/>
              <a:t>In a set of duplicates, can click “Keep this” to resolve the duplicate for the </a:t>
            </a:r>
            <a:br>
              <a:rPr lang="en-US" sz="1000" dirty="0"/>
            </a:br>
            <a:r>
              <a:rPr lang="en-US" sz="1000" dirty="0"/>
              <a:t>same model/sim level</a:t>
            </a:r>
          </a:p>
          <a:p>
            <a:r>
              <a:rPr lang="en-US" sz="1400" b="1" dirty="0"/>
              <a:t>Invalid Aircraft</a:t>
            </a:r>
            <a:r>
              <a:rPr lang="en-US" sz="1400" dirty="0"/>
              <a:t>: does an integrity check on all aircraft </a:t>
            </a:r>
          </a:p>
          <a:p>
            <a:r>
              <a:rPr lang="en-US" sz="1400" b="1" dirty="0"/>
              <a:t>All Sims</a:t>
            </a:r>
            <a:r>
              <a:rPr lang="en-US" sz="1400" dirty="0"/>
              <a:t>: displays all sims in the system, allows for </a:t>
            </a:r>
            <a:br>
              <a:rPr lang="en-US" sz="1400" dirty="0"/>
            </a:br>
            <a:r>
              <a:rPr lang="en-US" sz="1400" dirty="0"/>
              <a:t>renaming.  Just informational, really.</a:t>
            </a:r>
          </a:p>
          <a:p>
            <a:r>
              <a:rPr lang="en-US" sz="1400" b="1" dirty="0"/>
              <a:t>Orphaned Aircraft</a:t>
            </a:r>
            <a:r>
              <a:rPr lang="en-US" sz="1400" dirty="0"/>
              <a:t>: displays all aircraft that have no owners</a:t>
            </a:r>
          </a:p>
          <a:p>
            <a:pPr lvl="1"/>
            <a:r>
              <a:rPr lang="en-US" sz="1000" dirty="0"/>
              <a:t>E.g., pilot created it, then removed it from their profile.</a:t>
            </a:r>
          </a:p>
          <a:p>
            <a:pPr lvl="1"/>
            <a:r>
              <a:rPr lang="en-US" sz="1000" dirty="0"/>
              <a:t>Good to clean these up periodically; doing so can reveal models that are also orphaned, and possibly cleaning that up would reveal an orphaned manufacturer.</a:t>
            </a:r>
          </a:p>
          <a:p>
            <a:r>
              <a:rPr lang="en-US" sz="1400" b="1" dirty="0"/>
              <a:t>Pseudo-generic aircraft</a:t>
            </a:r>
            <a:r>
              <a:rPr lang="en-US" sz="1400" dirty="0"/>
              <a:t>: shows aircraft that look like proxies for generic aircraft.  </a:t>
            </a:r>
          </a:p>
          <a:p>
            <a:pPr lvl="1"/>
            <a:r>
              <a:rPr lang="en-US" sz="1000" dirty="0"/>
              <a:t>E.g., creating a C-172 with the </a:t>
            </a:r>
            <a:r>
              <a:rPr lang="en-US" sz="1000" dirty="0" err="1"/>
              <a:t>tailnumber</a:t>
            </a:r>
            <a:r>
              <a:rPr lang="en-US" sz="1000" dirty="0"/>
              <a:t> “C172”, or “NGENERIC”, or things like that.</a:t>
            </a:r>
          </a:p>
          <a:p>
            <a:pPr lvl="1"/>
            <a:r>
              <a:rPr lang="en-US" sz="1000" dirty="0"/>
              <a:t>When you click “View” next to one of these aircraft, it will show you a “Migrate to Generic” button on the edit aircraft page; this will move the user to an anonymous aircraft and away from this one.</a:t>
            </a:r>
          </a:p>
          <a:p>
            <a:r>
              <a:rPr lang="en-US" sz="1400" b="1" dirty="0"/>
              <a:t>Delete Dupe User Aircraft</a:t>
            </a:r>
            <a:r>
              <a:rPr lang="en-US" sz="1400" dirty="0"/>
              <a:t>: looks for users with multiple copies of the same aircraft in their profile and resolves the dupes</a:t>
            </a:r>
          </a:p>
          <a:p>
            <a:r>
              <a:rPr lang="en-US" sz="1400" b="1" dirty="0"/>
              <a:t>Country Codes</a:t>
            </a:r>
            <a:r>
              <a:rPr lang="en-US" sz="1400" dirty="0"/>
              <a:t>: Allows for management of aircraft prefixes</a:t>
            </a:r>
          </a:p>
          <a:p>
            <a:pPr lvl="1"/>
            <a:r>
              <a:rPr lang="en-US" sz="1000" dirty="0"/>
              <a:t>Whether or not a hyphen should be used by default</a:t>
            </a:r>
          </a:p>
          <a:p>
            <a:pPr lvl="1"/>
            <a:r>
              <a:rPr lang="en-US" sz="1000" dirty="0"/>
              <a:t>Template for looking up of aircraft registrations</a:t>
            </a:r>
          </a:p>
          <a:p>
            <a:r>
              <a:rPr lang="en-US" sz="1400" b="1" dirty="0"/>
              <a:t>Clean Up Maintenance</a:t>
            </a:r>
            <a:r>
              <a:rPr lang="en-US" sz="1400" dirty="0"/>
              <a:t>: you can’t maintain a sim or generic, so this removes any such records </a:t>
            </a:r>
          </a:p>
          <a:p>
            <a:pPr lvl="1"/>
            <a:r>
              <a:rPr lang="en-US" sz="1000" dirty="0"/>
              <a:t>Shouldn’t happen</a:t>
            </a:r>
          </a:p>
          <a:p>
            <a:r>
              <a:rPr lang="en-US" sz="1400" b="1" dirty="0"/>
              <a:t>Bulk Map Models</a:t>
            </a:r>
            <a:r>
              <a:rPr lang="en-US" sz="1400" dirty="0"/>
              <a:t>:</a:t>
            </a:r>
            <a:r>
              <a:rPr lang="en-US" sz="1400" b="1" dirty="0"/>
              <a:t> </a:t>
            </a:r>
            <a:r>
              <a:rPr lang="en-US" sz="1400" dirty="0"/>
              <a:t>allows bulk mapping of aircraft from one model to another.</a:t>
            </a:r>
          </a:p>
          <a:p>
            <a:r>
              <a:rPr lang="en-US" sz="1400" b="1" dirty="0"/>
              <a:t>Find Aircraft by Tail</a:t>
            </a:r>
            <a:r>
              <a:rPr lang="en-US" sz="1400" dirty="0"/>
              <a:t>: allows lookup of aircraft by registration (no partial search)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424D2-DF2E-4AED-A4FE-5EA791C9F8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583" y="1214437"/>
            <a:ext cx="3686211" cy="213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30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E806865-1AD2-4E8C-95B2-9FC87B0A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976" y="1114878"/>
            <a:ext cx="5744942" cy="4969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Edit Aircraft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42294" y="1368502"/>
            <a:ext cx="14478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a=1 in URL gives admin mode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60613" y="1122603"/>
            <a:ext cx="914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cxnSpLocks/>
            <a:stCxn id="5" idx="1"/>
            <a:endCxn id="6" idx="2"/>
          </p:cNvCxnSpPr>
          <p:nvPr/>
        </p:nvCxnSpPr>
        <p:spPr>
          <a:xfrm flipH="1" flipV="1">
            <a:off x="6617813" y="1351203"/>
            <a:ext cx="724481" cy="2481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333" y="6264805"/>
            <a:ext cx="14478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gencandidate</a:t>
            </a:r>
            <a:r>
              <a:rPr lang="en-US" sz="1200" dirty="0"/>
              <a:t>=1 in URL gives migration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65964" y="5628822"/>
            <a:ext cx="914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0"/>
            <a:endCxn id="10" idx="2"/>
          </p:cNvCxnSpPr>
          <p:nvPr/>
        </p:nvCxnSpPr>
        <p:spPr>
          <a:xfrm flipV="1">
            <a:off x="893233" y="5857422"/>
            <a:ext cx="1129931" cy="4073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5200" y="1462016"/>
            <a:ext cx="31623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Prevents non-admins from editing this (if too many back-and-forth edits, a-la </a:t>
            </a:r>
            <a:r>
              <a:rPr lang="en-US" sz="1200" dirty="0" err="1"/>
              <a:t>wikipedia</a:t>
            </a:r>
            <a:r>
              <a:rPr lang="en-US" sz="1200" dirty="0"/>
              <a:t>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93525" y="1417638"/>
            <a:ext cx="457200" cy="1337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1"/>
            <a:endCxn id="15" idx="3"/>
          </p:cNvCxnSpPr>
          <p:nvPr/>
        </p:nvCxnSpPr>
        <p:spPr>
          <a:xfrm flipH="1" flipV="1">
            <a:off x="2650725" y="1484525"/>
            <a:ext cx="854475" cy="2083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99293" y="5002106"/>
            <a:ext cx="2400300" cy="13849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Enables creation of a new version of the aircraft.  (Follow instructions on page).  This is how you deal with things like a registration being re-assigned, or an aircraft that is part-time on floats and part time on wheels.</a:t>
            </a:r>
          </a:p>
        </p:txBody>
      </p:sp>
      <p:cxnSp>
        <p:nvCxnSpPr>
          <p:cNvPr id="31" name="Straight Arrow Connector 30"/>
          <p:cNvCxnSpPr>
            <a:stCxn id="29" idx="1"/>
            <a:endCxn id="41" idx="3"/>
          </p:cNvCxnSpPr>
          <p:nvPr/>
        </p:nvCxnSpPr>
        <p:spPr>
          <a:xfrm flipH="1">
            <a:off x="3401908" y="5694604"/>
            <a:ext cx="2797385" cy="485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2487508" y="5628822"/>
            <a:ext cx="914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F986-A282-4E24-B7E0-7AFF669E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about editing aircraft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04988C-3014-475A-B594-376F663DE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1164"/>
              </p:ext>
            </p:extLst>
          </p:nvPr>
        </p:nvGraphicFramePr>
        <p:xfrm>
          <a:off x="457200" y="1443718"/>
          <a:ext cx="8305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758388578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3507349914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658538073"/>
                    </a:ext>
                  </a:extLst>
                </a:gridCol>
              </a:tblGrid>
              <a:tr h="299435">
                <a:tc>
                  <a:txBody>
                    <a:bodyPr/>
                    <a:lstStyle/>
                    <a:p>
                      <a:r>
                        <a:rPr lang="en-US" dirty="0"/>
                        <a:t>If…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Then…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sent?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33982"/>
                  </a:ext>
                </a:extLst>
              </a:tr>
              <a:tr h="755939">
                <a:tc>
                  <a:txBody>
                    <a:bodyPr/>
                    <a:lstStyle/>
                    <a:p>
                      <a:r>
                        <a:rPr lang="en-US" dirty="0"/>
                        <a:t>Aircraft is locked, sim, or generic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EDIT is permitted.  (Admin can edit locked aircraft)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35332"/>
                  </a:ext>
                </a:extLst>
              </a:tr>
              <a:tr h="524011">
                <a:tc>
                  <a:txBody>
                    <a:bodyPr/>
                    <a:lstStyle/>
                    <a:p>
                      <a:r>
                        <a:rPr lang="en-US" dirty="0"/>
                        <a:t>User is ONLY pilot with that aircraft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Underlying aircraft is edited.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39802"/>
                  </a:ext>
                </a:extLst>
              </a:tr>
              <a:tr h="1279281">
                <a:tc>
                  <a:txBody>
                    <a:bodyPr/>
                    <a:lstStyle/>
                    <a:p>
                      <a:r>
                        <a:rPr lang="en-US" dirty="0"/>
                        <a:t>ICAO code OR category/class changes</a:t>
                      </a:r>
                    </a:p>
                    <a:p>
                      <a:r>
                        <a:rPr lang="en-US" dirty="0"/>
                        <a:t>(E.g., B-737 to C-172)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“Major change” – aircraft is cloned, user put into 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pilots in that aircraft + admin is notified to review.  Admin has a “Make Default” button to choose preferred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95311"/>
                  </a:ext>
                </a:extLst>
              </a:tr>
              <a:tr h="581492">
                <a:tc>
                  <a:txBody>
                    <a:bodyPr/>
                    <a:lstStyle/>
                    <a:p>
                      <a:r>
                        <a:rPr lang="en-US" dirty="0"/>
                        <a:t>All other edits </a:t>
                      </a:r>
                    </a:p>
                    <a:p>
                      <a:r>
                        <a:rPr lang="en-US" dirty="0"/>
                        <a:t>(e.g., C-172N to C-172S)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“Minor change” – underlying aircraft is edited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pilots in that aircraft + admin is notified to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60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932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79A7-EF5F-460F-986D-8563ADE0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Images/videos on MyFlightbook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E6A7E29B-BE2A-46E9-8B56-6ADAE79B588A}"/>
              </a:ext>
            </a:extLst>
          </p:cNvPr>
          <p:cNvSpPr/>
          <p:nvPr/>
        </p:nvSpPr>
        <p:spPr>
          <a:xfrm>
            <a:off x="5874491" y="4266406"/>
            <a:ext cx="2286000" cy="1981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S3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1196285-437C-4008-8027-391F86F1C137}"/>
              </a:ext>
            </a:extLst>
          </p:cNvPr>
          <p:cNvSpPr/>
          <p:nvPr/>
        </p:nvSpPr>
        <p:spPr>
          <a:xfrm>
            <a:off x="5993606" y="2971800"/>
            <a:ext cx="685800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File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4B41B-3A05-468F-8FAC-CC6A785214E9}"/>
              </a:ext>
            </a:extLst>
          </p:cNvPr>
          <p:cNvSpPr/>
          <p:nvPr/>
        </p:nvSpPr>
        <p:spPr>
          <a:xfrm>
            <a:off x="5874491" y="2133600"/>
            <a:ext cx="22098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MyFlightbook Server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D9357DF8-0599-43A7-A39B-552550A8C321}"/>
              </a:ext>
            </a:extLst>
          </p:cNvPr>
          <p:cNvSpPr/>
          <p:nvPr/>
        </p:nvSpPr>
        <p:spPr>
          <a:xfrm>
            <a:off x="7136606" y="2971800"/>
            <a:ext cx="685800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8EBC8-6C93-44A0-8C17-C3EAB6E44B61}"/>
              </a:ext>
            </a:extLst>
          </p:cNvPr>
          <p:cNvSpPr/>
          <p:nvPr/>
        </p:nvSpPr>
        <p:spPr>
          <a:xfrm>
            <a:off x="990600" y="3733800"/>
            <a:ext cx="2209800" cy="807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(Web or mobile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018F73-769F-4527-AB4A-CDB26340DF1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03946" y="2819400"/>
            <a:ext cx="2670545" cy="112983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0EFEDF-A370-477C-9918-BF0597CF3469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203946" y="4266406"/>
            <a:ext cx="2677636" cy="99060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91EFD-F3E7-4FDB-AC89-2BE24C47A7D5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>
            <a:off x="6979391" y="3505200"/>
            <a:ext cx="38100" cy="87448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EE65705-5335-447E-9A1D-B29D672CE533}"/>
              </a:ext>
            </a:extLst>
          </p:cNvPr>
          <p:cNvSpPr txBox="1"/>
          <p:nvPr/>
        </p:nvSpPr>
        <p:spPr>
          <a:xfrm>
            <a:off x="7000822" y="3811994"/>
            <a:ext cx="1702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full images to S3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CBC73-71E2-4DFA-B2EC-630E6A2DAA9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187801" y="3162300"/>
            <a:ext cx="2805805" cy="92669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168FE0-7444-4AB1-81EA-F289B1EA4A07}"/>
              </a:ext>
            </a:extLst>
          </p:cNvPr>
          <p:cNvSpPr txBox="1"/>
          <p:nvPr/>
        </p:nvSpPr>
        <p:spPr>
          <a:xfrm rot="1177747">
            <a:off x="3719575" y="4920874"/>
            <a:ext cx="194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 full image/video/PDF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1E462-E981-4E4D-955F-00D97F9B55F1}"/>
              </a:ext>
            </a:extLst>
          </p:cNvPr>
          <p:cNvSpPr txBox="1"/>
          <p:nvPr/>
        </p:nvSpPr>
        <p:spPr>
          <a:xfrm rot="20337043">
            <a:off x="3554578" y="2996411"/>
            <a:ext cx="194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image/video/PDF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33C276-B9B9-4A72-BAF5-C3B01569DE14}"/>
              </a:ext>
            </a:extLst>
          </p:cNvPr>
          <p:cNvSpPr txBox="1"/>
          <p:nvPr/>
        </p:nvSpPr>
        <p:spPr>
          <a:xfrm rot="20508976">
            <a:off x="3829838" y="3586875"/>
            <a:ext cx="194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 thumbnails</a:t>
            </a:r>
          </a:p>
        </p:txBody>
      </p:sp>
    </p:spTree>
    <p:extLst>
      <p:ext uri="{BB962C8B-B14F-4D97-AF65-F5344CB8AC3E}">
        <p14:creationId xmlns:p14="http://schemas.microsoft.com/office/powerpoint/2010/main" val="2045281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343400"/>
            <a:ext cx="5105400" cy="1873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2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Delete Orphans: resolves inconsistencies when images are around after a flight/aircraft has been deleted</a:t>
            </a:r>
          </a:p>
          <a:p>
            <a:pPr lvl="1"/>
            <a:r>
              <a:rPr lang="en-US" sz="1400" dirty="0"/>
              <a:t>Don’t need to use often</a:t>
            </a:r>
          </a:p>
          <a:p>
            <a:r>
              <a:rPr lang="en-US" sz="1600" dirty="0"/>
              <a:t>Review (x) images: allows you review images, migrate any local images</a:t>
            </a:r>
          </a:p>
          <a:p>
            <a:r>
              <a:rPr lang="en-US" sz="1600" dirty="0"/>
              <a:t>Sync Flight Images to DB – SLOW but resolves discrepancies between database and thumbnails/images on disk</a:t>
            </a:r>
          </a:p>
          <a:p>
            <a:r>
              <a:rPr lang="en-US" sz="1600" dirty="0"/>
              <a:t>Delete Orphan S3 Images: also rarely needed, but looks for images on Amazon S3 that aren’t in the database and deletes them</a:t>
            </a:r>
          </a:p>
          <a:p>
            <a:r>
              <a:rPr lang="en-US" sz="1600" dirty="0"/>
              <a:t>Images to fix: two issues sometimes arise; can be fixed here:</a:t>
            </a:r>
          </a:p>
          <a:p>
            <a:pPr lvl="1"/>
            <a:r>
              <a:rPr lang="en-US" sz="1400" dirty="0"/>
              <a:t>Images that have “</a:t>
            </a:r>
            <a:r>
              <a:rPr lang="en-US" sz="1400" dirty="0" err="1"/>
              <a:t>IsLocal</a:t>
            </a:r>
            <a:r>
              <a:rPr lang="en-US" sz="1400" dirty="0"/>
              <a:t>” set (i.e., migration to S3 failed).  Can migrate it from the “Review xxx Images” page.</a:t>
            </a:r>
          </a:p>
          <a:p>
            <a:pPr lvl="1"/>
            <a:r>
              <a:rPr lang="en-US" sz="1400" dirty="0"/>
              <a:t>Thumbnails sometimes don’t get width/height attribute correctly set</a:t>
            </a:r>
          </a:p>
        </p:txBody>
      </p:sp>
    </p:spTree>
    <p:extLst>
      <p:ext uri="{BB962C8B-B14F-4D97-AF65-F5344CB8AC3E}">
        <p14:creationId xmlns:p14="http://schemas.microsoft.com/office/powerpoint/2010/main" val="2915340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Tool: Review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review flight images, aircraft images, and endorsements</a:t>
            </a:r>
          </a:p>
          <a:p>
            <a:r>
              <a:rPr lang="en-US" dirty="0"/>
              <a:t>Two goals:</a:t>
            </a:r>
          </a:p>
          <a:p>
            <a:pPr lvl="1"/>
            <a:r>
              <a:rPr lang="en-US" dirty="0"/>
              <a:t>Ensure compliance with appropriate usage (no obviously copyrighted material, no porn, etc.)</a:t>
            </a:r>
          </a:p>
          <a:p>
            <a:pPr lvl="1"/>
            <a:r>
              <a:rPr lang="en-US" dirty="0"/>
              <a:t>Delete duplicates, which sometimes arise</a:t>
            </a:r>
          </a:p>
          <a:p>
            <a:r>
              <a:rPr lang="en-US" dirty="0"/>
              <a:t>These pages can be slow.</a:t>
            </a:r>
          </a:p>
          <a:p>
            <a:r>
              <a:rPr lang="en-US" dirty="0"/>
              <a:t>There is a “Migrate” option at the top of the page to migrate images to S3.  Only use this if the main images page reports that there are local images</a:t>
            </a:r>
          </a:p>
        </p:txBody>
      </p:sp>
    </p:spTree>
    <p:extLst>
      <p:ext uri="{BB962C8B-B14F-4D97-AF65-F5344CB8AC3E}">
        <p14:creationId xmlns:p14="http://schemas.microsoft.com/office/powerpoint/2010/main" val="4176805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FB256E-AEA4-44C2-85A7-CCADB155F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29741"/>
            <a:ext cx="7467600" cy="5524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Images Example</a:t>
            </a:r>
          </a:p>
        </p:txBody>
      </p:sp>
      <p:cxnSp>
        <p:nvCxnSpPr>
          <p:cNvPr id="5" name="Straight Arrow Connector 4"/>
          <p:cNvCxnSpPr>
            <a:cxnSpLocks/>
            <a:stCxn id="9" idx="3"/>
          </p:cNvCxnSpPr>
          <p:nvPr/>
        </p:nvCxnSpPr>
        <p:spPr>
          <a:xfrm>
            <a:off x="1371600" y="490210"/>
            <a:ext cx="838200" cy="14516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stCxn id="12" idx="0"/>
          </p:cNvCxnSpPr>
          <p:nvPr/>
        </p:nvCxnSpPr>
        <p:spPr>
          <a:xfrm flipV="1">
            <a:off x="933450" y="2673977"/>
            <a:ext cx="133350" cy="4392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1"/>
          </p:cNvCxnSpPr>
          <p:nvPr/>
        </p:nvCxnSpPr>
        <p:spPr>
          <a:xfrm flipH="1">
            <a:off x="2667001" y="2616218"/>
            <a:ext cx="1217962" cy="7223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16" idx="1"/>
          </p:cNvCxnSpPr>
          <p:nvPr/>
        </p:nvCxnSpPr>
        <p:spPr>
          <a:xfrm flipH="1">
            <a:off x="2667001" y="3592986"/>
            <a:ext cx="1803025" cy="646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228600"/>
            <a:ext cx="1219200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Page through images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113199"/>
            <a:ext cx="1333500" cy="9541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Link to underlying object (flight, etc.)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4963" y="2246886"/>
            <a:ext cx="1333500" cy="7386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Click the “x” to delete (can’t be undone!!)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0026" y="3223654"/>
            <a:ext cx="1333500" cy="7386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Click “Edit” to change a caption</a:t>
            </a:r>
          </a:p>
        </p:txBody>
      </p:sp>
      <p:cxnSp>
        <p:nvCxnSpPr>
          <p:cNvPr id="21" name="Straight Arrow Connector 20"/>
          <p:cNvCxnSpPr>
            <a:cxnSpLocks/>
            <a:stCxn id="22" idx="1"/>
          </p:cNvCxnSpPr>
          <p:nvPr/>
        </p:nvCxnSpPr>
        <p:spPr>
          <a:xfrm flipH="1">
            <a:off x="5029200" y="1690778"/>
            <a:ext cx="13716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00800" y="1321446"/>
            <a:ext cx="2209800" cy="7386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Migrate local images to Amazon S3, subject to limitations on the left</a:t>
            </a:r>
          </a:p>
        </p:txBody>
      </p:sp>
      <p:cxnSp>
        <p:nvCxnSpPr>
          <p:cNvPr id="25" name="Straight Arrow Connector 24"/>
          <p:cNvCxnSpPr>
            <a:cxnSpLocks/>
            <a:stCxn id="26" idx="0"/>
          </p:cNvCxnSpPr>
          <p:nvPr/>
        </p:nvCxnSpPr>
        <p:spPr>
          <a:xfrm flipH="1" flipV="1">
            <a:off x="1219200" y="4648200"/>
            <a:ext cx="211931" cy="6754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9062" y="5323645"/>
            <a:ext cx="2624137" cy="7386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For flights, you can get a link to the flight’s aircraft in case the image properly belongs there.</a:t>
            </a:r>
          </a:p>
        </p:txBody>
      </p:sp>
    </p:spTree>
    <p:extLst>
      <p:ext uri="{BB962C8B-B14F-4D97-AF65-F5344CB8AC3E}">
        <p14:creationId xmlns:p14="http://schemas.microsoft.com/office/powerpoint/2010/main" val="643016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Images: flights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Sometimes people put images</a:t>
            </a:r>
            <a:br>
              <a:rPr lang="en-US" dirty="0"/>
            </a:br>
            <a:r>
              <a:rPr lang="en-US" dirty="0"/>
              <a:t>of the aircraft in their flight, and </a:t>
            </a:r>
            <a:br>
              <a:rPr lang="en-US" dirty="0"/>
            </a:br>
            <a:r>
              <a:rPr lang="en-US" dirty="0"/>
              <a:t>put that image on multiple flights.</a:t>
            </a:r>
          </a:p>
          <a:p>
            <a:r>
              <a:rPr lang="en-US" dirty="0"/>
              <a:t>When reviewing flights, there is a “Get Aircraft” link that provides a link to the aircraft for the flight</a:t>
            </a:r>
          </a:p>
          <a:p>
            <a:r>
              <a:rPr lang="en-US" dirty="0"/>
              <a:t>If it’s a good picture and shows the </a:t>
            </a:r>
            <a:r>
              <a:rPr lang="en-US" dirty="0" err="1"/>
              <a:t>tailnumber</a:t>
            </a:r>
            <a:r>
              <a:rPr lang="en-US" dirty="0"/>
              <a:t>, I will generally move the image to the aircraft and then delete from the flight</a:t>
            </a:r>
          </a:p>
          <a:p>
            <a:r>
              <a:rPr lang="en-US" dirty="0"/>
              <a:t>Or, if the image is already on the aircraft, simply delete it from the flight.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9400" y="1371600"/>
            <a:ext cx="23907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920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Tool: User Airports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6400800" cy="47085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Can review all user-created airports</a:t>
            </a:r>
          </a:p>
          <a:p>
            <a:r>
              <a:rPr lang="en-US" dirty="0"/>
              <a:t>There is also a bulk-upload tool for airports.</a:t>
            </a:r>
          </a:p>
          <a:p>
            <a:r>
              <a:rPr lang="en-US" dirty="0"/>
              <a:t>Bulk upload is a CSV file with columns:</a:t>
            </a:r>
          </a:p>
          <a:p>
            <a:pPr lvl="1"/>
            <a:r>
              <a:rPr lang="en-US" dirty="0"/>
              <a:t>FAA: FAA Designator for the airport/</a:t>
            </a:r>
            <a:r>
              <a:rPr lang="en-US" dirty="0" err="1"/>
              <a:t>navaid</a:t>
            </a:r>
            <a:r>
              <a:rPr lang="en-US" dirty="0"/>
              <a:t> (e.g., “SFO”)</a:t>
            </a:r>
          </a:p>
          <a:p>
            <a:pPr lvl="1"/>
            <a:r>
              <a:rPr lang="en-US" dirty="0"/>
              <a:t>ICAO: ICAO Designator for an airport/</a:t>
            </a:r>
            <a:r>
              <a:rPr lang="en-US" dirty="0" err="1"/>
              <a:t>navaid</a:t>
            </a:r>
            <a:r>
              <a:rPr lang="en-US" dirty="0"/>
              <a:t> (e.g., “PHOG”)</a:t>
            </a:r>
          </a:p>
          <a:p>
            <a:pPr lvl="1"/>
            <a:r>
              <a:rPr lang="en-US" dirty="0"/>
              <a:t>IATA:IATA Designator for an airport/</a:t>
            </a:r>
            <a:r>
              <a:rPr lang="en-US" dirty="0" err="1"/>
              <a:t>navaid</a:t>
            </a:r>
            <a:r>
              <a:rPr lang="en-US" dirty="0"/>
              <a:t> (e.g., “OGG”)</a:t>
            </a:r>
          </a:p>
          <a:p>
            <a:pPr lvl="1"/>
            <a:r>
              <a:rPr lang="en-US" dirty="0"/>
              <a:t>Name: Name of the airport/</a:t>
            </a:r>
            <a:r>
              <a:rPr lang="en-US" dirty="0" err="1"/>
              <a:t>navaid</a:t>
            </a:r>
            <a:endParaRPr lang="en-US" dirty="0"/>
          </a:p>
          <a:p>
            <a:pPr lvl="1"/>
            <a:r>
              <a:rPr lang="en-US" dirty="0"/>
              <a:t>(Latitude, Longitude) OR (</a:t>
            </a:r>
            <a:r>
              <a:rPr lang="en-US" dirty="0" err="1"/>
              <a:t>LatLong</a:t>
            </a:r>
            <a:r>
              <a:rPr lang="en-US" dirty="0"/>
              <a:t>): location of the airport/</a:t>
            </a:r>
            <a:r>
              <a:rPr lang="en-US" dirty="0" err="1"/>
              <a:t>navaid</a:t>
            </a:r>
            <a:endParaRPr lang="en-US" dirty="0"/>
          </a:p>
          <a:p>
            <a:pPr lvl="1"/>
            <a:r>
              <a:rPr lang="en-US" dirty="0"/>
              <a:t>Type: code (see table at right) for type of facility</a:t>
            </a:r>
          </a:p>
          <a:p>
            <a:r>
              <a:rPr lang="en-US" dirty="0"/>
              <a:t>When doing bulk import, can review each airport and decide whether to import, or to update existing item in database.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43809"/>
              </p:ext>
            </p:extLst>
          </p:nvPr>
        </p:nvGraphicFramePr>
        <p:xfrm>
          <a:off x="7086600" y="1219200"/>
          <a:ext cx="1752600" cy="5326824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96510638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66328920"/>
                    </a:ext>
                  </a:extLst>
                </a:gridCol>
              </a:tblGrid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Airport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810190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VORTAC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99000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VOR/DME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112112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FAN Marker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479619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FX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Airspace Fix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192927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H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Heliport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228336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L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LFR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725668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LC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Localizer or SDF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755054"/>
                  </a:ext>
                </a:extLst>
              </a:tr>
              <a:tr h="422586">
                <a:tc>
                  <a:txBody>
                    <a:bodyPr/>
                    <a:lstStyle/>
                    <a:p>
                      <a:r>
                        <a:rPr lang="en-US" sz="1200" dirty="0"/>
                        <a:t>LM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LMM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209915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LO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LOM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667164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Marine NDB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536211"/>
                  </a:ext>
                </a:extLst>
              </a:tr>
              <a:tr h="422586">
                <a:tc>
                  <a:txBody>
                    <a:bodyPr/>
                    <a:lstStyle/>
                    <a:p>
                      <a:r>
                        <a:rPr lang="en-US" sz="1200" dirty="0"/>
                        <a:t>MD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Marine NDB/DME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19642"/>
                  </a:ext>
                </a:extLst>
              </a:tr>
              <a:tr h="422586">
                <a:tc>
                  <a:txBody>
                    <a:bodyPr/>
                    <a:lstStyle/>
                    <a:p>
                      <a:r>
                        <a:rPr lang="en-US" sz="1200" dirty="0"/>
                        <a:t>ML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MLS or ISMLS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8135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NDB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157908"/>
                  </a:ext>
                </a:extLst>
              </a:tr>
              <a:tr h="422586">
                <a:tc>
                  <a:txBody>
                    <a:bodyPr/>
                    <a:lstStyle/>
                    <a:p>
                      <a:r>
                        <a:rPr lang="en-US" sz="1200" dirty="0"/>
                        <a:t>RD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NDB/DME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660383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Seaport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46252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TACAN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293447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U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UHF NDB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774800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38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01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Edit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70852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Title: Identifies the property (e.g., “Approaches – ILS”)</a:t>
            </a:r>
          </a:p>
          <a:p>
            <a:r>
              <a:rPr lang="en-US" dirty="0"/>
              <a:t>Format String: displays the property’s value (e.g., “3 ILS Approaches”).  “{0}” is the placeholder for the value.</a:t>
            </a:r>
          </a:p>
          <a:p>
            <a:r>
              <a:rPr lang="en-US" dirty="0" err="1"/>
              <a:t>Description:Explains</a:t>
            </a:r>
            <a:r>
              <a:rPr lang="en-US" dirty="0"/>
              <a:t> the purpose/usage of the property</a:t>
            </a:r>
          </a:p>
          <a:p>
            <a:r>
              <a:rPr lang="en-US" dirty="0"/>
              <a:t>Type: what kind of property is this (count of events, true/false, text, etc.)</a:t>
            </a:r>
          </a:p>
          <a:p>
            <a:r>
              <a:rPr lang="en-US" dirty="0"/>
              <a:t>Flags: indicate special semantics of the property (mostly for use in things like currency computations).  Set flags using checkboxes.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DA6C3-BFA2-4AEC-A462-3C7F0CE6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00200"/>
            <a:ext cx="4530944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Scenarios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33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Keep properties as general purpose as possible.  </a:t>
            </a:r>
          </a:p>
          <a:p>
            <a:pPr lvl="1"/>
            <a:r>
              <a:rPr lang="en-US" dirty="0"/>
              <a:t>E.g., “Charity Flight” rather than “Angel Flight”</a:t>
            </a:r>
          </a:p>
          <a:p>
            <a:r>
              <a:rPr lang="en-US" dirty="0"/>
              <a:t>Add properties only for things that really don’t belong in comments – i.e., for which a pilot might wat to do a structured search or a pivot table in Excel</a:t>
            </a:r>
          </a:p>
          <a:p>
            <a:r>
              <a:rPr lang="en-US" dirty="0"/>
              <a:t>Avoid properties that combine independent things</a:t>
            </a:r>
          </a:p>
          <a:p>
            <a:pPr lvl="1"/>
            <a:r>
              <a:rPr lang="en-US" dirty="0"/>
              <a:t>E.g., stay away from “Night Cross-country” or “Solo Night Cross Country.”.  </a:t>
            </a:r>
          </a:p>
          <a:p>
            <a:pPr lvl="1"/>
            <a:r>
              <a:rPr lang="en-US" dirty="0"/>
              <a:t>This is an invitation to ambiguity or errors in the data, don’t do it.</a:t>
            </a:r>
          </a:p>
        </p:txBody>
      </p:sp>
    </p:spTree>
    <p:extLst>
      <p:ext uri="{BB962C8B-B14F-4D97-AF65-F5344CB8AC3E}">
        <p14:creationId xmlns:p14="http://schemas.microsoft.com/office/powerpoint/2010/main" val="1893513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 Tools: Endorsement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where templates can be created/edited for endorsements that a flight instructor can give to a student</a:t>
            </a:r>
          </a:p>
          <a:p>
            <a:r>
              <a:rPr lang="en-US" dirty="0"/>
              <a:t>Uses a pseudo-markup language to specify placeholders for student name, date, etc.</a:t>
            </a:r>
          </a:p>
          <a:p>
            <a:pPr lvl="1"/>
            <a:r>
              <a:rPr lang="en-US" dirty="0"/>
              <a:t>{x} for a single-line entry with watermark "x"</a:t>
            </a:r>
          </a:p>
          <a:p>
            <a:pPr lvl="1"/>
            <a:r>
              <a:rPr lang="en-US" dirty="0"/>
              <a:t>{Freeform} for freeform multi-line text (no watermark prompt)</a:t>
            </a:r>
          </a:p>
          <a:p>
            <a:pPr lvl="1"/>
            <a:r>
              <a:rPr lang="en-US" dirty="0"/>
              <a:t>{Date} for the date (prefilled)</a:t>
            </a:r>
          </a:p>
          <a:p>
            <a:pPr lvl="1"/>
            <a:r>
              <a:rPr lang="en-US" dirty="0"/>
              <a:t>{Student} for the Student's name (pre-filled)</a:t>
            </a:r>
          </a:p>
          <a:p>
            <a:pPr lvl="1"/>
            <a:r>
              <a:rPr lang="en-US" dirty="0"/>
              <a:t>{x/y/z} for a drop-down of choices x, y, and z</a:t>
            </a:r>
          </a:p>
        </p:txBody>
      </p:sp>
    </p:spTree>
    <p:extLst>
      <p:ext uri="{BB962C8B-B14F-4D97-AF65-F5344CB8AC3E}">
        <p14:creationId xmlns:p14="http://schemas.microsoft.com/office/powerpoint/2010/main" val="1248576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Tool: Edit 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Link to FAQ is on bottom of every page.</a:t>
            </a:r>
          </a:p>
          <a:p>
            <a:r>
              <a:rPr lang="en-US" dirty="0"/>
              <a:t>FAQ items consist of a category, a question, and an answer.  They are grouped by category at display time.</a:t>
            </a:r>
          </a:p>
          <a:p>
            <a:r>
              <a:rPr lang="en-US" dirty="0"/>
              <a:t>FAQ answer can contain HTML markup</a:t>
            </a:r>
          </a:p>
          <a:p>
            <a:r>
              <a:rPr lang="en-US" dirty="0"/>
              <a:t>FAQ is branding-aware (will use correct brand based on environment)</a:t>
            </a:r>
          </a:p>
          <a:p>
            <a:pPr lvl="1"/>
            <a:r>
              <a:rPr lang="en-US" dirty="0"/>
              <a:t>All links should use relative paths (i.e., not include the domain name) to work with multiple brands</a:t>
            </a:r>
          </a:p>
          <a:p>
            <a:pPr lvl="1"/>
            <a:r>
              <a:rPr lang="en-US" dirty="0"/>
              <a:t>%APP_NAME%: the name of the app</a:t>
            </a:r>
          </a:p>
          <a:p>
            <a:pPr lvl="1"/>
            <a:r>
              <a:rPr lang="en-US" dirty="0"/>
              <a:t>%SHORT_DATE%: Current date format (short) - date pattern</a:t>
            </a:r>
          </a:p>
          <a:p>
            <a:pPr lvl="1"/>
            <a:r>
              <a:rPr lang="en-US" dirty="0"/>
              <a:t>%DATE_TIME%: Current time format (long) - sample in long format</a:t>
            </a:r>
          </a:p>
          <a:p>
            <a:pPr lvl="1"/>
            <a:r>
              <a:rPr lang="en-US" dirty="0"/>
              <a:t>%APP_URL%: the URL (host) for the current request.</a:t>
            </a:r>
          </a:p>
          <a:p>
            <a:pPr lvl="1"/>
            <a:r>
              <a:rPr lang="en-US" dirty="0"/>
              <a:t>%APP_ROOT%: The root (analogous to "~") for the app brand.</a:t>
            </a:r>
          </a:p>
          <a:p>
            <a:pPr lvl="1"/>
            <a:r>
              <a:rPr lang="en-US" dirty="0"/>
              <a:t>%APP_LOGO%: the URL for the app logo</a:t>
            </a:r>
          </a:p>
          <a:p>
            <a:pPr lvl="1"/>
            <a:r>
              <a:rPr lang="en-US" dirty="0"/>
              <a:t>E.g., the “Contact” link is http://%APP_URL%%APP_ROOT%/Public/ContactMe.aspx which translates to http://myflightbook.com/logbook/Public/ContactMe.aspx</a:t>
            </a:r>
          </a:p>
        </p:txBody>
      </p:sp>
    </p:spTree>
    <p:extLst>
      <p:ext uri="{BB962C8B-B14F-4D97-AF65-F5344CB8AC3E}">
        <p14:creationId xmlns:p14="http://schemas.microsoft.com/office/powerpoint/2010/main" val="680066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Tool: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Two functions:</a:t>
            </a:r>
          </a:p>
          <a:p>
            <a:pPr lvl="1"/>
            <a:r>
              <a:rPr lang="en-US" dirty="0"/>
              <a:t>Invalidate cache of user achievements (i.e., force it to be computed next time they view achievements</a:t>
            </a:r>
          </a:p>
          <a:p>
            <a:pPr lvl="1"/>
            <a:r>
              <a:rPr lang="en-US" dirty="0"/>
              <a:t>Create new airport achievements</a:t>
            </a:r>
          </a:p>
          <a:p>
            <a:r>
              <a:rPr lang="en-US" dirty="0"/>
              <a:t>Airport achievements:</a:t>
            </a:r>
          </a:p>
          <a:p>
            <a:pPr lvl="1"/>
            <a:r>
              <a:rPr lang="en-US" dirty="0"/>
              <a:t>Title: self explanatory</a:t>
            </a:r>
          </a:p>
          <a:p>
            <a:pPr lvl="1"/>
            <a:r>
              <a:rPr lang="en-US" dirty="0"/>
              <a:t>Binary: if checked, this is something you achieve or you don’t achieve (and subsequent items are ignored)</a:t>
            </a:r>
          </a:p>
          <a:p>
            <a:pPr lvl="1"/>
            <a:r>
              <a:rPr lang="en-US" dirty="0"/>
              <a:t>Bronze/silver/gold/platinum: how many airports in the list do you need to land at to achieve these levels?  (Need to be ascending)</a:t>
            </a:r>
          </a:p>
          <a:p>
            <a:pPr lvl="1"/>
            <a:r>
              <a:rPr lang="en-US" dirty="0"/>
              <a:t>Overlay: name of the PNG file in the Images directory that overlays the badge</a:t>
            </a:r>
          </a:p>
          <a:p>
            <a:pPr lvl="1"/>
            <a:r>
              <a:rPr lang="en-US" dirty="0"/>
              <a:t>Airport codes: the set of airports that comprise the achievement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797D0-84A2-419C-9B37-30D15894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624012"/>
            <a:ext cx="3609421" cy="30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5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Telemetry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migration of telemetry between database and individual disk files (similar to images and Amazon S3)</a:t>
            </a:r>
          </a:p>
          <a:p>
            <a:r>
              <a:rPr lang="en-US" dirty="0"/>
              <a:t>Can also reconcile data inconsistencies, look up telemetry on a per-user basis, and see stats.</a:t>
            </a:r>
          </a:p>
          <a:p>
            <a:r>
              <a:rPr lang="en-US" dirty="0"/>
              <a:t>Fun “Antipodes” tool</a:t>
            </a:r>
          </a:p>
        </p:txBody>
      </p:sp>
    </p:spTree>
    <p:extLst>
      <p:ext uri="{BB962C8B-B14F-4D97-AF65-F5344CB8AC3E}">
        <p14:creationId xmlns:p14="http://schemas.microsoft.com/office/powerpoint/2010/main" val="3440863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</a:t>
            </a:r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Handle duplicate/empty properties</a:t>
            </a:r>
          </a:p>
          <a:p>
            <a:pPr lvl="1"/>
            <a:r>
              <a:rPr lang="en-US" dirty="0"/>
              <a:t>Just click them to view them in context and delete them (obviously only one in the case of duplicates).</a:t>
            </a:r>
          </a:p>
          <a:p>
            <a:pPr lvl="1"/>
            <a:r>
              <a:rPr lang="en-US" dirty="0"/>
              <a:t>I think I’ve finally caught all the scenarios where this can happen; haven’t seen dupes in a while</a:t>
            </a:r>
          </a:p>
          <a:p>
            <a:r>
              <a:rPr lang="en-US" dirty="0"/>
              <a:t>Investigate/</a:t>
            </a:r>
            <a:r>
              <a:rPr lang="en-US" dirty="0" err="1"/>
              <a:t>recompute</a:t>
            </a:r>
            <a:r>
              <a:rPr lang="en-US" dirty="0"/>
              <a:t> invalid signatures (slow!)</a:t>
            </a:r>
          </a:p>
          <a:p>
            <a:pPr lvl="1"/>
            <a:r>
              <a:rPr lang="en-US" dirty="0"/>
              <a:t>Can arise if aircraft changes (e.g., clone or merging of duplicate aircraft)</a:t>
            </a:r>
          </a:p>
          <a:p>
            <a:pPr lvl="1"/>
            <a:r>
              <a:rPr lang="en-US" dirty="0"/>
              <a:t>Best to do this on a development machine first.</a:t>
            </a:r>
          </a:p>
          <a:p>
            <a:r>
              <a:rPr lang="en-US" dirty="0"/>
              <a:t>Flush the cache on the live site (to pick up DB changes)</a:t>
            </a:r>
          </a:p>
        </p:txBody>
      </p:sp>
    </p:spTree>
    <p:extLst>
      <p:ext uri="{BB962C8B-B14F-4D97-AF65-F5344CB8AC3E}">
        <p14:creationId xmlns:p14="http://schemas.microsoft.com/office/powerpoint/2010/main" val="2007248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6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details of donations made by time period</a:t>
            </a:r>
          </a:p>
          <a:p>
            <a:r>
              <a:rPr lang="en-US" dirty="0"/>
              <a:t>Search for donations by username</a:t>
            </a:r>
          </a:p>
          <a:p>
            <a:r>
              <a:rPr lang="en-US" dirty="0"/>
              <a:t>Add transactions manually to make adjustments </a:t>
            </a:r>
          </a:p>
          <a:p>
            <a:pPr lvl="1"/>
            <a:r>
              <a:rPr lang="en-US" dirty="0"/>
              <a:t>Does NOT issue refunds!!  This is just local recordkeeping</a:t>
            </a:r>
          </a:p>
        </p:txBody>
      </p:sp>
    </p:spTree>
    <p:extLst>
      <p:ext uri="{BB962C8B-B14F-4D97-AF65-F5344CB8AC3E}">
        <p14:creationId xmlns:p14="http://schemas.microsoft.com/office/powerpoint/2010/main" val="762305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some interesting usage statistics for the site.</a:t>
            </a:r>
          </a:p>
          <a:p>
            <a:r>
              <a:rPr lang="en-US" dirty="0"/>
              <a:t>No actions necessary in this section</a:t>
            </a:r>
          </a:p>
          <a:p>
            <a:r>
              <a:rPr lang="en-US" dirty="0"/>
              <a:t>Emailed nightly</a:t>
            </a:r>
          </a:p>
          <a:p>
            <a:r>
              <a:rPr lang="en-US" dirty="0"/>
              <a:t>SLOW to compute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6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Support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in FAQ (that’s why there’s a FAQ) – can review FAQ to see these</a:t>
            </a:r>
          </a:p>
          <a:p>
            <a:r>
              <a:rPr lang="en-US" dirty="0"/>
              <a:t>Forgotten passwords/Locked accounts</a:t>
            </a:r>
          </a:p>
          <a:p>
            <a:r>
              <a:rPr lang="en-US" dirty="0"/>
              <a:t>Feature requests or questions</a:t>
            </a:r>
          </a:p>
          <a:p>
            <a:r>
              <a:rPr lang="en-US" dirty="0"/>
              <a:t>Typically get 2-5 such support requests/day.</a:t>
            </a:r>
          </a:p>
        </p:txBody>
      </p:sp>
    </p:spTree>
    <p:extLst>
      <p:ext uri="{BB962C8B-B14F-4D97-AF65-F5344CB8AC3E}">
        <p14:creationId xmlns:p14="http://schemas.microsoft.com/office/powerpoint/2010/main" val="2975656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Shunting the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RESORT – CALL ME</a:t>
            </a:r>
          </a:p>
          <a:p>
            <a:r>
              <a:rPr lang="en-US" dirty="0"/>
              <a:t>Site can be shunted if necessary</a:t>
            </a:r>
          </a:p>
          <a:p>
            <a:r>
              <a:rPr lang="en-US" dirty="0"/>
              <a:t>Requires editing </a:t>
            </a:r>
            <a:r>
              <a:rPr lang="en-US" dirty="0" err="1"/>
              <a:t>Web.config</a:t>
            </a:r>
            <a:r>
              <a:rPr lang="en-US" dirty="0"/>
              <a:t> on live site.  Search for word “Shunt” and you’ll see what to do.  Save the change.  Undo it to un-shunt</a:t>
            </a:r>
          </a:p>
        </p:txBody>
      </p:sp>
    </p:spTree>
    <p:extLst>
      <p:ext uri="{BB962C8B-B14F-4D97-AF65-F5344CB8AC3E}">
        <p14:creationId xmlns:p14="http://schemas.microsoft.com/office/powerpoint/2010/main" val="3705413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0CA5-1A5C-45D6-B35D-A49E90DC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: Autoreply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5DFA-5B45-4FC4-A269-D9A5E31C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set up an “Out of office” that will auto-respond to Contact Us page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UseOOF</a:t>
            </a:r>
            <a:r>
              <a:rPr lang="en-US" dirty="0"/>
              <a:t>” to “yes” in </a:t>
            </a:r>
            <a:r>
              <a:rPr lang="en-US" dirty="0" err="1"/>
              <a:t>Appsettings.config</a:t>
            </a:r>
            <a:r>
              <a:rPr lang="en-US" dirty="0"/>
              <a:t> to turn on</a:t>
            </a:r>
          </a:p>
          <a:p>
            <a:pPr lvl="1"/>
            <a:r>
              <a:rPr lang="en-US" dirty="0"/>
              <a:t>Replies using localized text from </a:t>
            </a:r>
            <a:r>
              <a:rPr lang="en-US" dirty="0" err="1"/>
              <a:t>emailtemplates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62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 Berman</a:t>
            </a:r>
          </a:p>
          <a:p>
            <a:r>
              <a:rPr lang="en-US" dirty="0"/>
              <a:t>myflightbook@gmail.com</a:t>
            </a:r>
          </a:p>
          <a:p>
            <a:r>
              <a:rPr lang="en-US" dirty="0">
                <a:hlinkClick r:id="rId2"/>
              </a:rPr>
              <a:t>Ericbe_expe@hotmail.com</a:t>
            </a:r>
            <a:endParaRPr lang="en-US" dirty="0"/>
          </a:p>
          <a:p>
            <a:r>
              <a:rPr lang="en-US" dirty="0">
                <a:hlinkClick r:id="rId3"/>
              </a:rPr>
              <a:t>ericbe@hothpark.com</a:t>
            </a:r>
            <a:endParaRPr lang="en-US" dirty="0"/>
          </a:p>
          <a:p>
            <a:r>
              <a:rPr lang="en-US" dirty="0"/>
              <a:t>425-483-8327 (h)</a:t>
            </a:r>
          </a:p>
          <a:p>
            <a:r>
              <a:rPr lang="en-US" dirty="0"/>
              <a:t>425-765-9873 (c)</a:t>
            </a:r>
          </a:p>
        </p:txBody>
      </p:sp>
    </p:spTree>
    <p:extLst>
      <p:ext uri="{BB962C8B-B14F-4D97-AF65-F5344CB8AC3E}">
        <p14:creationId xmlns:p14="http://schemas.microsoft.com/office/powerpoint/2010/main" val="2072378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6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Management/Admin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management and integrity</a:t>
            </a:r>
          </a:p>
          <a:p>
            <a:pPr lvl="1"/>
            <a:r>
              <a:rPr lang="en-US" dirty="0"/>
              <a:t>Dealing with new make/models.</a:t>
            </a:r>
          </a:p>
          <a:p>
            <a:pPr lvl="1"/>
            <a:r>
              <a:rPr lang="en-US" dirty="0"/>
              <a:t>Aircraft edits</a:t>
            </a:r>
          </a:p>
          <a:p>
            <a:pPr lvl="1"/>
            <a:r>
              <a:rPr lang="en-US" dirty="0"/>
              <a:t>Verifying site health</a:t>
            </a:r>
          </a:p>
          <a:p>
            <a:pPr lvl="1"/>
            <a:r>
              <a:rPr lang="en-US" dirty="0"/>
              <a:t>Crashes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9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3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Emails that get sent automatically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New User – can ignore/delete, but is good indicator of health of site </a:t>
            </a:r>
          </a:p>
          <a:p>
            <a:pPr lvl="1"/>
            <a:r>
              <a:rPr lang="en-US" dirty="0"/>
              <a:t>I have a rule to move to a separate folder</a:t>
            </a:r>
          </a:p>
          <a:p>
            <a:r>
              <a:rPr lang="en-US" dirty="0"/>
              <a:t>New Manufacturer</a:t>
            </a:r>
          </a:p>
          <a:p>
            <a:pPr lvl="1"/>
            <a:r>
              <a:rPr lang="en-US" dirty="0"/>
              <a:t>Need to check for/resolve dupes, generic (e.g., “Various”, etc.); I try to have only one made-up manufacturer for this (“Generic”).</a:t>
            </a:r>
          </a:p>
          <a:p>
            <a:pPr lvl="1"/>
            <a:r>
              <a:rPr lang="en-US" dirty="0"/>
              <a:t>Need to restrict certain manufactures to be only sims or anonymous.  E.g., </a:t>
            </a:r>
            <a:r>
              <a:rPr lang="en-US" dirty="0" err="1"/>
              <a:t>Frasca</a:t>
            </a:r>
            <a:r>
              <a:rPr lang="en-US" dirty="0"/>
              <a:t> is only a SIM, “Generic” can be a sim or an anonymous aircraft (“Anonymous ASEL”, for example), but not a real aircraft</a:t>
            </a:r>
          </a:p>
          <a:p>
            <a:r>
              <a:rPr lang="en-US" dirty="0"/>
              <a:t>New model or model updates</a:t>
            </a:r>
          </a:p>
          <a:p>
            <a:pPr lvl="1"/>
            <a:r>
              <a:rPr lang="en-US" dirty="0"/>
              <a:t>Need to verify dupes, possibly merge</a:t>
            </a:r>
          </a:p>
          <a:p>
            <a:pPr lvl="1"/>
            <a:r>
              <a:rPr lang="en-US" dirty="0"/>
              <a:t>Common errors: </a:t>
            </a:r>
          </a:p>
          <a:p>
            <a:pPr lvl="2"/>
            <a:r>
              <a:rPr lang="en-US" dirty="0"/>
              <a:t>Assigning a type-ID to a non-type-rated aircraft (e.g., C-172)</a:t>
            </a:r>
          </a:p>
          <a:p>
            <a:pPr lvl="2"/>
            <a:r>
              <a:rPr lang="en-US" dirty="0"/>
              <a:t>Incorrect or missing ICAO identifier (I use </a:t>
            </a:r>
            <a:r>
              <a:rPr lang="en-US" dirty="0">
                <a:hlinkClick r:id="rId2"/>
              </a:rPr>
              <a:t>https://www.icao.int/publications/DOC8643/Pages/Search.aspx</a:t>
            </a:r>
            <a:r>
              <a:rPr lang="en-US" dirty="0"/>
              <a:t> to look up)</a:t>
            </a:r>
          </a:p>
          <a:p>
            <a:pPr lvl="2"/>
            <a:r>
              <a:rPr lang="en-US" dirty="0"/>
              <a:t>Duplicates of other models</a:t>
            </a:r>
          </a:p>
          <a:p>
            <a:pPr lvl="2"/>
            <a:r>
              <a:rPr lang="en-US" dirty="0"/>
              <a:t>Consistency in naming (e.g., </a:t>
            </a:r>
            <a:r>
              <a:rPr lang="en-US" dirty="0" err="1"/>
              <a:t>Cessnas</a:t>
            </a:r>
            <a:r>
              <a:rPr lang="en-US" dirty="0"/>
              <a:t> tend to use a hyphen, like C-172, but Pipers don’t, like PA28)</a:t>
            </a:r>
          </a:p>
          <a:p>
            <a:r>
              <a:rPr lang="en-US" dirty="0"/>
              <a:t>Edit to or clone of an aircraft that is shared among users</a:t>
            </a:r>
          </a:p>
          <a:p>
            <a:r>
              <a:rPr lang="en-US" dirty="0"/>
              <a:t>Nightly Stats</a:t>
            </a:r>
          </a:p>
          <a:p>
            <a:r>
              <a:rPr lang="en-US" dirty="0"/>
              <a:t>Locked Account</a:t>
            </a:r>
          </a:p>
          <a:p>
            <a:pPr lvl="1"/>
            <a:r>
              <a:rPr lang="en-US" dirty="0"/>
              <a:t>Accounts get locked after too many unsuccessful sign-in attempts or failed password reset attempts</a:t>
            </a:r>
          </a:p>
          <a:p>
            <a:pPr lvl="1"/>
            <a:r>
              <a:rPr lang="en-US" dirty="0"/>
              <a:t>Admin page shows locked user, enables unlock (I usually just unlock after waiting a few minutes)</a:t>
            </a:r>
          </a:p>
          <a:p>
            <a:r>
              <a:rPr lang="en-US" dirty="0"/>
              <a:t>Crashes (from both website and mobile devices)</a:t>
            </a:r>
          </a:p>
          <a:p>
            <a:pPr lvl="1"/>
            <a:r>
              <a:rPr lang="en-US" dirty="0"/>
              <a:t>Some can be ignored (“Invalid </a:t>
            </a:r>
            <a:r>
              <a:rPr lang="en-US" dirty="0" err="1"/>
              <a:t>Postback</a:t>
            </a:r>
            <a:r>
              <a:rPr lang="en-US" dirty="0"/>
              <a:t>” is the most common, I should see all others.)</a:t>
            </a:r>
          </a:p>
        </p:txBody>
      </p:sp>
    </p:spTree>
    <p:extLst>
      <p:ext uri="{BB962C8B-B14F-4D97-AF65-F5344CB8AC3E}">
        <p14:creationId xmlns:p14="http://schemas.microsoft.com/office/powerpoint/2010/main" val="359114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Customer-initiated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generally identifies source (Website, iPad, Android, etc.)</a:t>
            </a:r>
          </a:p>
          <a:p>
            <a:r>
              <a:rPr lang="en-US" dirty="0"/>
              <a:t>Most questions are addressed in the FAQ.  </a:t>
            </a:r>
          </a:p>
          <a:p>
            <a:pPr lvl="1"/>
            <a:r>
              <a:rPr lang="en-US" dirty="0"/>
              <a:t>I tend to answer them anyhow…</a:t>
            </a:r>
          </a:p>
          <a:p>
            <a:r>
              <a:rPr lang="en-US" dirty="0"/>
              <a:t>Reset Password</a:t>
            </a:r>
          </a:p>
          <a:p>
            <a:pPr lvl="1"/>
            <a:r>
              <a:rPr lang="en-US" dirty="0"/>
              <a:t>Admin page has a Password Reset function</a:t>
            </a:r>
          </a:p>
          <a:p>
            <a:pPr lvl="1"/>
            <a:r>
              <a:rPr lang="en-US" dirty="0"/>
              <a:t>Sometimes users don’t receive the email.</a:t>
            </a:r>
          </a:p>
          <a:p>
            <a:r>
              <a:rPr lang="en-US" dirty="0"/>
              <a:t>Requests for features or flight properties.</a:t>
            </a:r>
          </a:p>
        </p:txBody>
      </p:sp>
    </p:spTree>
    <p:extLst>
      <p:ext uri="{BB962C8B-B14F-4D97-AF65-F5344CB8AC3E}">
        <p14:creationId xmlns:p14="http://schemas.microsoft.com/office/powerpoint/2010/main" val="222875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5562600" cy="3916363"/>
          </a:xfrm>
        </p:spPr>
        <p:txBody>
          <a:bodyPr/>
          <a:lstStyle/>
          <a:p>
            <a:r>
              <a:rPr lang="en-US" dirty="0"/>
              <a:t>Admin tab is available only to people signed in using an admin-enabled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C00E8-B6DC-486D-B8CF-CF9A33AF82F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0" y="1424781"/>
            <a:ext cx="62579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03629"/>
      </p:ext>
    </p:extLst>
  </p:cSld>
  <p:clrMapOvr>
    <a:masterClrMapping/>
  </p:clrMapOvr>
</p:sld>
</file>

<file path=ppt/theme/theme1.xml><?xml version="1.0" encoding="utf-8"?>
<a:theme xmlns:a="http://schemas.openxmlformats.org/drawingml/2006/main" name="MyFlightbook Overvi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MyFlightbook Overview</Template>
  <TotalTime>2166</TotalTime>
  <Words>3056</Words>
  <Application>Microsoft Office PowerPoint</Application>
  <PresentationFormat>On-screen Show (4:3)</PresentationFormat>
  <Paragraphs>321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Impact</vt:lpstr>
      <vt:lpstr>MyFlightbook Overview</vt:lpstr>
      <vt:lpstr>MyFlightbook Admin/Support</vt:lpstr>
      <vt:lpstr>Overview</vt:lpstr>
      <vt:lpstr>Key Scenarios</vt:lpstr>
      <vt:lpstr>Key Support Scenarios</vt:lpstr>
      <vt:lpstr>Key Management/Admin Scenarios</vt:lpstr>
      <vt:lpstr>Email</vt:lpstr>
      <vt:lpstr>Emails that get sent automatically</vt:lpstr>
      <vt:lpstr>Customer-initiated emails</vt:lpstr>
      <vt:lpstr>Admin Tools</vt:lpstr>
      <vt:lpstr>Customer Support Tools</vt:lpstr>
      <vt:lpstr>Admin Tools: User management</vt:lpstr>
      <vt:lpstr>Admin Tools: User Management</vt:lpstr>
      <vt:lpstr>Admin Tools: Viewing Flight</vt:lpstr>
      <vt:lpstr>Data Management</vt:lpstr>
      <vt:lpstr>Admin Tools: Manufacturers</vt:lpstr>
      <vt:lpstr>Admin Tools: Models</vt:lpstr>
      <vt:lpstr>Admin Tools: Orphaned Models</vt:lpstr>
      <vt:lpstr>Admin Tools: Models</vt:lpstr>
      <vt:lpstr>Admin Tools: Duplicate Models</vt:lpstr>
      <vt:lpstr>Admin Tools:  Aircraft</vt:lpstr>
      <vt:lpstr>Admin Tools: Edit Aircraft</vt:lpstr>
      <vt:lpstr>Rules about editing aircraft</vt:lpstr>
      <vt:lpstr>Images/videos on MyFlightbook</vt:lpstr>
      <vt:lpstr>Admin Tools: Images</vt:lpstr>
      <vt:lpstr>Admin Tool: Review Images</vt:lpstr>
      <vt:lpstr>Review Images Example</vt:lpstr>
      <vt:lpstr>Review Images: flights</vt:lpstr>
      <vt:lpstr>Admin Tool: User Airports</vt:lpstr>
      <vt:lpstr>Admin Tools: Edit Properties</vt:lpstr>
      <vt:lpstr>Property Guidelines</vt:lpstr>
      <vt:lpstr>Admin Tools: Endorsement Templates</vt:lpstr>
      <vt:lpstr>Admin Tool: Edit FAQ</vt:lpstr>
      <vt:lpstr>Admin Tool: Achievements</vt:lpstr>
      <vt:lpstr>Admin Tools: Telemetry</vt:lpstr>
      <vt:lpstr>Admin Tools: Misc</vt:lpstr>
      <vt:lpstr>Reporting</vt:lpstr>
      <vt:lpstr>Donations</vt:lpstr>
      <vt:lpstr>Admin Tools: Stats</vt:lpstr>
      <vt:lpstr>Misc</vt:lpstr>
      <vt:lpstr>Shunting the site</vt:lpstr>
      <vt:lpstr>Misc: Autoreply</vt:lpstr>
      <vt:lpstr>My Contact Information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MyFlightbook Admin Tools</dc:title>
  <dc:creator>EricBe</dc:creator>
  <cp:lastModifiedBy>Eric Berman</cp:lastModifiedBy>
  <cp:revision>75</cp:revision>
  <dcterms:created xsi:type="dcterms:W3CDTF">2012-12-07T06:04:33Z</dcterms:created>
  <dcterms:modified xsi:type="dcterms:W3CDTF">2020-05-18T18:51:27Z</dcterms:modified>
</cp:coreProperties>
</file>