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안녕하세요. AI 부트캠프 13기 안동선입니다.</a:t>
            </a:r>
          </a:p>
          <a:p>
            <a:pPr/>
            <a:r>
              <a:t> 다음분기 게임 설계를 위한 데이터 분석에 대해서 발표 시작하겠습니다.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2000년대는 액션, 스포츠 장르의 게임이 상대적으로 우세하고 나머지 장르들은 골고루 판매 되었습니다. 기타 장르로 분류된 게임의 판매량이 3위를 한것만 봐도 알 수 있습니다.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2010년대는 액션, 슈팅 장르의 게임이 트렌드의 중심이고 스포츠, RPG, 기타 세가지 장르 또한 트렌디합니다.</a:t>
            </a:r>
          </a:p>
          <a:p>
            <a:pPr/>
            <a:r>
              <a:t>이렇게 나누어서 분석을 한 이후 한눈에 보기 쉽게 표현해 보았습니다.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이 그래프에서 밝기가 밝을수록 많이 팔리고 인기있는 장르입니다.</a:t>
            </a:r>
          </a:p>
          <a:p>
            <a:pPr>
              <a:defRPr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보시는 방법은 다음과 같습니다.(세로로 긴 박스 애니메이션) </a:t>
            </a:r>
          </a:p>
          <a:p>
            <a:pPr>
              <a:defRPr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(다음 애니메이션) 플랫폼기반 게임은 지속적으로 인기가 있는 장르입니다. (애니매이션)</a:t>
            </a:r>
          </a:p>
          <a:p>
            <a:pPr>
              <a:defRPr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액션과 슈팅게임은 90년대 중반부터 인기있기 시작했고 현재까지 꾸준히 인기가 상승하고 있습니다.</a:t>
            </a:r>
          </a:p>
          <a:p>
            <a:pPr>
              <a:defRPr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스포츠와 RPG게임도 90년대 중반부터 인기있기 시작했고 현재까지 꾸준히 인기있는 장르입니다.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출고량이 높은 게임에 대한 분석 및 시각화를 해보았습니다.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216">
              <a:lnSpc>
                <a:spcPct val="100000"/>
              </a:lnSpc>
              <a:defRPr sz="24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전세계적으로 많이 팔린 게임중 Top50의 장르를 분석했더니 플랫폼, 스포츠, 슈팅, RPG, 액션등의 장르를 가진 게임의 판매량이 많았습니다.</a:t>
            </a:r>
          </a:p>
          <a:p>
            <a:pPr defTabSz="914216">
              <a:lnSpc>
                <a:spcPct val="100000"/>
              </a:lnSpc>
              <a:defRPr sz="24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생각했던것 보다 플랫폼 기반 게임의 판매량이 많아서 매출 상위 50위 게임들의 플랫폼에 대해서 분석을 진행했습니다.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top50 게임들의 플랫폼에 대해서 조사한 결과 Wii, DS, NES등 닌텐도에서 출시 했던 게임기들이 많고 GameBoy나 Playstation등 소니의 게임기들도 많이 보여서 Publisher에 대해서도 분석을 진행해 보았습니다.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50게임의 Publisher에 대해서 분석한 결과 Ninendo의 비율이 73.1%로 압도적 이였습니다. 이는 슈퍼마리오, 포캣몬, 동물의숲 과 같이 두터운 팬층을 가지고 있는 독점 타이틀 시리즈를 가지고 있기 때문입니다.</a:t>
            </a:r>
          </a:p>
          <a:p>
            <a:pPr/>
            <a:r>
              <a:t>하지만 여기에서 우리가 주목해야 하는 회사는 2위와 3위 회사입니다. (애니메이션)</a:t>
            </a:r>
          </a:p>
          <a:p>
            <a:pPr/>
            <a:r>
              <a:t>2위인 Activision은 배틀필드와 함께 전쟁 슈팅게임의 양대산맥을 이루는 Call of Duty 시리즈의 개발사이고</a:t>
            </a:r>
          </a:p>
          <a:p>
            <a:pPr/>
            <a:r>
              <a:t>3위 회사는 놀라운 자유도를 자랑하는 액션 슈팅게임인 GTA시리즈를 개발한 회사입니다.</a:t>
            </a:r>
          </a:p>
          <a:p>
            <a:pPr/>
            <a:r>
              <a:t> 둘 모두 액션 슈팅게임 시리즈물을 개발 밑 배포한 회사라는 공통점을 가지고 있습니다.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지역에 따라 선호하는 Platform이 존재하는가? 에 대해서도 분석을 해보았습니다.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데이터를 분석한 결과 이번에도 일본을 제외하면 비슷한 platform을 선호합니다. 이를 시각화 하면 다음과 같습니다.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보시는 것과 같이 전세계적으로 Xbox와 Playstation의 게임이 많이 팔렸습니다.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목차는 다음과 같습니다.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게임시장의 변화와 플랫폼에 대해서도 분석해 보았습니다.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2009년까지 게임의 출하량이 폭발적으로 증가했으나 2010년대에는 출하량이 반으로 떨어지는 것을 보고 의문이 들어 추가적인 조사를 진행했습니다.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 그래프는 1970년부터 2020년까지 50년간 게임산업의 규모와 플랫폼의 점유율을 시각화 한 자료로</a:t>
            </a:r>
          </a:p>
          <a:p>
            <a:pPr/>
            <a:r>
              <a:t>2007년부터 모바일 게임시장이 폭발적으로 성장하고 나머지 시장들의 규모는 유지되거나 느리게 성장하고 있는 것을 확인할 수 있었습니다.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결론은 다음과 같습니다.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이상으로 발표를 마치겠습니다. 감사합니다.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이번 데이터 분석의 목적은 다음과 같습니다.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먼저 지역에 따라서 선호하는 게임 장르가 다른가?에 대해서 분석해 보았습니다.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데이터를 분석한 결과 일본을 제외하면 비슷한 장르를 선호합니다. 이를 시각화 하면 다음과 같습니다.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전 세계적으로 상위권을 차지하는 장르는 액션, 스포츠, 슈팅 장르의 게임입니다.</a:t>
            </a:r>
          </a:p>
          <a:p>
            <a:pPr/>
            <a:r>
              <a:t>일본에서는 특이하게 RPG의 인기가 높습니다.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연도별 인기있는 게임의 트렌드가 있는가?에 대해서 10년 단위로 끊어서 분석을 해보았습니다.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1980년대에는 다음 5가지 장르의 게임이 상위권을 차지했습니다. 이 상위5개의 장르가 전체 출고량의 87.1%를 차지했습니다.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1990년대는 보시는 것과 같이 다양한 장르의 게임들이 골고루 출고되기 시작했습니다.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/>
          <p:nvPr>
            <p:ph type="title"/>
          </p:nvPr>
        </p:nvSpPr>
        <p:spPr>
          <a:xfrm>
            <a:off x="3771900" y="2244725"/>
            <a:ext cx="168402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b="0" spc="0" sz="12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50" name="본문 첫 번째 줄…"/>
          <p:cNvSpPr txBox="1"/>
          <p:nvPr>
            <p:ph type="body" sz="quarter" idx="1"/>
          </p:nvPr>
        </p:nvSpPr>
        <p:spPr>
          <a:xfrm>
            <a:off x="4762500" y="7204075"/>
            <a:ext cx="14859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1" name="슬라이드 번호"/>
          <p:cNvSpPr txBox="1"/>
          <p:nvPr>
            <p:ph type="sldNum" sz="quarter" idx="2"/>
          </p:nvPr>
        </p:nvSpPr>
        <p:spPr>
          <a:xfrm>
            <a:off x="20242556" y="12802238"/>
            <a:ext cx="49337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슬라이드 번호"/>
          <p:cNvSpPr txBox="1"/>
          <p:nvPr>
            <p:ph type="sldNum" sz="quarter" idx="2"/>
          </p:nvPr>
        </p:nvSpPr>
        <p:spPr>
          <a:xfrm>
            <a:off x="23500664" y="610540"/>
            <a:ext cx="725897" cy="741645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 defTabSz="1828433">
              <a:defRPr sz="3600">
                <a:solidFill>
                  <a:srgbClr val="73757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Picture Placeholder 8"/>
          <p:cNvSpPr/>
          <p:nvPr>
            <p:ph type="pic" idx="21"/>
          </p:nvPr>
        </p:nvSpPr>
        <p:spPr>
          <a:xfrm>
            <a:off x="-270294" y="-261257"/>
            <a:ext cx="24930939" cy="14238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tif"/><Relationship Id="rId4" Type="http://schemas.openxmlformats.org/officeDocument/2006/relationships/hyperlink" Target="https://www.visualcapitalist.com/50-years-gaming-history-revenue-stream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I_13_안동선"/>
          <p:cNvSpPr txBox="1"/>
          <p:nvPr>
            <p:ph type="body" idx="21"/>
          </p:nvPr>
        </p:nvSpPr>
        <p:spPr>
          <a:xfrm>
            <a:off x="1201340" y="105136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346709">
              <a:defRPr sz="3359">
                <a:solidFill>
                  <a:srgbClr val="FFFFFF"/>
                </a:solidFill>
              </a:defRPr>
            </a:lvl1pPr>
          </a:lstStyle>
          <a:p>
            <a:pPr/>
            <a:r>
              <a:t>AI_13_안동선</a:t>
            </a:r>
          </a:p>
        </p:txBody>
      </p:sp>
      <p:sp>
        <p:nvSpPr>
          <p:cNvPr id="169" name="다음 분기 게임 설계를 위한 데이터 분석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28" sz="11400">
                <a:solidFill>
                  <a:srgbClr val="FFFFFF"/>
                </a:solidFill>
              </a:defRPr>
            </a:lvl1pPr>
          </a:lstStyle>
          <a:p>
            <a:pPr/>
            <a:r>
              <a:t>다음 분기 게임 설계를 위한 데이터 분석</a:t>
            </a:r>
          </a:p>
        </p:txBody>
      </p:sp>
      <p:sp>
        <p:nvSpPr>
          <p:cNvPr id="170" name="Section1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E7E7"/>
                </a:solidFill>
              </a:defRPr>
            </a:lvl1pPr>
          </a:lstStyle>
          <a:p>
            <a:pPr/>
            <a:r>
              <a:t>Section1 Project </a:t>
            </a:r>
          </a:p>
        </p:txBody>
      </p:sp>
      <p:sp>
        <p:nvSpPr>
          <p:cNvPr id="171" name="선"/>
          <p:cNvSpPr/>
          <p:nvPr/>
        </p:nvSpPr>
        <p:spPr>
          <a:xfrm>
            <a:off x="1149645" y="5258930"/>
            <a:ext cx="22084710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선"/>
          <p:cNvSpPr/>
          <p:nvPr/>
        </p:nvSpPr>
        <p:spPr>
          <a:xfrm>
            <a:off x="1149645" y="8175690"/>
            <a:ext cx="22084710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ction : 18.5%…"/>
          <p:cNvSpPr txBox="1"/>
          <p:nvPr>
            <p:ph type="body" sz="half" idx="1"/>
          </p:nvPr>
        </p:nvSpPr>
        <p:spPr>
          <a:xfrm>
            <a:off x="1206500" y="4769204"/>
            <a:ext cx="9779000" cy="8256630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Action : 18.5%</a:t>
            </a:r>
          </a:p>
          <a:p>
            <a:pPr marL="889000" indent="-889000">
              <a:buSzPct val="100000"/>
              <a:buAutoNum type="arabicPeriod" startAt="1"/>
            </a:pPr>
            <a:r>
              <a:t>Sports : 17.4%</a:t>
            </a:r>
          </a:p>
          <a:p>
            <a:pPr marL="889000" indent="-889000">
              <a:buSzPct val="100000"/>
              <a:buAutoNum type="arabicPeriod" startAt="1"/>
            </a:pPr>
            <a:r>
              <a:t>Misc : 10.4%</a:t>
            </a:r>
          </a:p>
          <a:p>
            <a:pPr marL="889000" indent="-889000">
              <a:buSzPct val="100000"/>
              <a:buAutoNum type="arabicPeriod" startAt="1"/>
            </a:pPr>
            <a:r>
              <a:t>Racing : 9.5%</a:t>
            </a:r>
          </a:p>
          <a:p>
            <a:pPr marL="889000" indent="-889000">
              <a:buSzPct val="100000"/>
              <a:buAutoNum type="arabicPeriod" startAt="1"/>
            </a:pPr>
            <a:r>
              <a:t>Shooter : 9.4%</a:t>
            </a:r>
          </a:p>
        </p:txBody>
      </p:sp>
      <p:sp>
        <p:nvSpPr>
          <p:cNvPr id="259" name="2000년대"/>
          <p:cNvSpPr txBox="1"/>
          <p:nvPr>
            <p:ph type="title"/>
          </p:nvPr>
        </p:nvSpPr>
        <p:spPr>
          <a:xfrm>
            <a:off x="1206500" y="1600200"/>
            <a:ext cx="9779000" cy="143510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2000년대</a:t>
            </a:r>
          </a:p>
        </p:txBody>
      </p:sp>
      <p:sp>
        <p:nvSpPr>
          <p:cNvPr id="260" name="판매된 게임의 장르 분석"/>
          <p:cNvSpPr txBox="1"/>
          <p:nvPr/>
        </p:nvSpPr>
        <p:spPr>
          <a:xfrm>
            <a:off x="1206500" y="28936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판매된 게임의 장르 분석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5283" y="1628969"/>
            <a:ext cx="12811779" cy="11127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판매된 게임의 장르 분석"/>
          <p:cNvSpPr txBox="1"/>
          <p:nvPr/>
        </p:nvSpPr>
        <p:spPr>
          <a:xfrm>
            <a:off x="1206500" y="28936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판매된 게임의 장르 분석</a:t>
            </a:r>
          </a:p>
        </p:txBody>
      </p:sp>
      <p:pic>
        <p:nvPicPr>
          <p:cNvPr id="26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6083" y="1577575"/>
            <a:ext cx="12811779" cy="1094103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Action : 26.9%…"/>
          <p:cNvSpPr txBox="1"/>
          <p:nvPr/>
        </p:nvSpPr>
        <p:spPr>
          <a:xfrm>
            <a:off x="1206500" y="4769204"/>
            <a:ext cx="9779000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Action : 26.9%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Shooter : 18.6%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Sports : 13.0%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Role_Playing : 11.7%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Misc : 9.2%</a:t>
            </a:r>
          </a:p>
        </p:txBody>
      </p:sp>
      <p:sp>
        <p:nvSpPr>
          <p:cNvPr id="268" name="2010년대"/>
          <p:cNvSpPr txBox="1"/>
          <p:nvPr/>
        </p:nvSpPr>
        <p:spPr>
          <a:xfrm>
            <a:off x="1206500" y="16002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65188">
              <a:lnSpc>
                <a:spcPct val="80000"/>
              </a:lnSpc>
              <a:defRPr b="1" spc="-164" sz="8245">
                <a:solidFill>
                  <a:srgbClr val="000000"/>
                </a:solidFill>
              </a:defRPr>
            </a:lvl1pPr>
          </a:lstStyle>
          <a:p>
            <a:pPr/>
            <a:r>
              <a:t>2010년대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252" y="127103"/>
            <a:ext cx="22693499" cy="1346179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직사각형"/>
          <p:cNvSpPr/>
          <p:nvPr/>
        </p:nvSpPr>
        <p:spPr>
          <a:xfrm>
            <a:off x="10556644" y="1503931"/>
            <a:ext cx="9160106" cy="952779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4" name="직사각형"/>
          <p:cNvSpPr/>
          <p:nvPr/>
        </p:nvSpPr>
        <p:spPr>
          <a:xfrm>
            <a:off x="10967441" y="3455584"/>
            <a:ext cx="8749309" cy="952779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5" name="직사각형"/>
          <p:cNvSpPr/>
          <p:nvPr/>
        </p:nvSpPr>
        <p:spPr>
          <a:xfrm>
            <a:off x="10556644" y="4427153"/>
            <a:ext cx="9160106" cy="952779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6" name="직사각형"/>
          <p:cNvSpPr/>
          <p:nvPr/>
        </p:nvSpPr>
        <p:spPr>
          <a:xfrm>
            <a:off x="10556644" y="573092"/>
            <a:ext cx="9160106" cy="95277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7" name="직사각형"/>
          <p:cNvSpPr/>
          <p:nvPr/>
        </p:nvSpPr>
        <p:spPr>
          <a:xfrm>
            <a:off x="5494046" y="5407238"/>
            <a:ext cx="13278073" cy="95277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8" name="직사각형"/>
          <p:cNvSpPr/>
          <p:nvPr/>
        </p:nvSpPr>
        <p:spPr>
          <a:xfrm>
            <a:off x="3203724" y="583089"/>
            <a:ext cx="526707" cy="1154061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직사각형"/>
          <p:cNvSpPr/>
          <p:nvPr/>
        </p:nvSpPr>
        <p:spPr>
          <a:xfrm>
            <a:off x="2128287" y="1729552"/>
            <a:ext cx="1044402" cy="65229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0" name="직사각형"/>
          <p:cNvSpPr/>
          <p:nvPr/>
        </p:nvSpPr>
        <p:spPr>
          <a:xfrm>
            <a:off x="1968991" y="3605827"/>
            <a:ext cx="1203698" cy="65229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1" name="직사각형"/>
          <p:cNvSpPr/>
          <p:nvPr/>
        </p:nvSpPr>
        <p:spPr>
          <a:xfrm>
            <a:off x="2128287" y="723334"/>
            <a:ext cx="1044402" cy="652294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2" name="직사각형"/>
          <p:cNvSpPr/>
          <p:nvPr/>
        </p:nvSpPr>
        <p:spPr>
          <a:xfrm>
            <a:off x="1311679" y="4602796"/>
            <a:ext cx="1861010" cy="65229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직사각형"/>
          <p:cNvSpPr/>
          <p:nvPr/>
        </p:nvSpPr>
        <p:spPr>
          <a:xfrm>
            <a:off x="1889343" y="5571002"/>
            <a:ext cx="1203698" cy="65229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55688 -0.001120" origin="layout" pathEditMode="relative">
                                      <p:cBhvr>
                                        <p:cTn id="11" dur="2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0" dur="300" fill="hold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Class="exit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"/>
                            </p:stCondLst>
                            <p:childTnLst>
                              <p:par>
                                <p:cTn id="63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"/>
                            </p:stCondLst>
                            <p:childTnLst>
                              <p:par>
                                <p:cTn id="67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0"/>
      <p:bldP build="whole" bldLvl="1" animBg="1" rev="0" advAuto="0" spid="283" grpId="7"/>
      <p:bldP build="whole" bldLvl="1" animBg="1" rev="0" advAuto="0" spid="277" grpId="4"/>
      <p:bldP build="whole" bldLvl="1" animBg="1" rev="0" advAuto="0" spid="277" grpId="6"/>
      <p:bldP build="whole" bldLvl="1" animBg="1" rev="0" advAuto="0" spid="282" grpId="15"/>
      <p:bldP build="whole" bldLvl="1" animBg="1" rev="0" advAuto="0" spid="278" grpId="1"/>
      <p:bldP build="whole" bldLvl="1" animBg="1" rev="0" advAuto="0" spid="278" grpId="3"/>
      <p:bldP build="whole" bldLvl="1" animBg="1" rev="0" advAuto="0" spid="273" grpId="8"/>
      <p:bldP build="whole" bldLvl="1" animBg="1" rev="0" advAuto="0" spid="280" grpId="11"/>
      <p:bldP build="whole" bldLvl="1" animBg="1" rev="0" advAuto="0" spid="281" grpId="13"/>
      <p:bldP build="whole" bldLvl="1" animBg="1" rev="0" advAuto="0" spid="275" grpId="14"/>
      <p:bldP build="whole" bldLvl="1" animBg="1" rev="0" advAuto="0" spid="276" grpId="12"/>
      <p:bldP build="whole" bldLvl="1" animBg="1" rev="0" advAuto="0" spid="279" grpId="9"/>
      <p:bldP build="whole" bldLvl="1" animBg="1" rev="0" advAuto="0" spid="283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3. 출고량이 높은 게임에 대한 분석 및 시각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59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 출고량이 높은 게임에 대한 분석 및 시각화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4909" y="0"/>
            <a:ext cx="1686438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Box 6"/>
          <p:cNvSpPr txBox="1"/>
          <p:nvPr>
            <p:ph type="sldNum" sz="quarter" idx="4294967295"/>
          </p:nvPr>
        </p:nvSpPr>
        <p:spPr>
          <a:xfrm>
            <a:off x="23735496" y="610540"/>
            <a:ext cx="4551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t"/>
          <a:lstStyle>
            <a:lvl1pPr defTabSz="1828433">
              <a:defRPr sz="2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3" name="Rectangle 35"/>
          <p:cNvSpPr txBox="1"/>
          <p:nvPr/>
        </p:nvSpPr>
        <p:spPr>
          <a:xfrm>
            <a:off x="13147352" y="1510599"/>
            <a:ext cx="5661585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8583" indent="-518583" algn="l" defTabSz="1828433">
              <a:buSzPct val="100000"/>
              <a:buAutoNum type="arabicPeriod" startAt="1"/>
              <a:defRPr spc="857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Platform</a:t>
            </a:r>
          </a:p>
          <a:p>
            <a:pPr marL="518583" indent="-518583" algn="l" defTabSz="1828433">
              <a:buSzPct val="100000"/>
              <a:buAutoNum type="arabicPeriod" startAt="1"/>
              <a:defRPr spc="857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Sport</a:t>
            </a:r>
          </a:p>
          <a:p>
            <a:pPr marL="518583" indent="-518583" algn="l" defTabSz="1828433">
              <a:buSzPct val="100000"/>
              <a:buAutoNum type="arabicPeriod" startAt="1"/>
              <a:defRPr spc="857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Shooter</a:t>
            </a:r>
          </a:p>
          <a:p>
            <a:pPr marL="518583" indent="-518583" algn="l" defTabSz="1828433">
              <a:buSzPct val="100000"/>
              <a:buAutoNum type="arabicPeriod" startAt="1"/>
              <a:defRPr spc="857" sz="4000">
                <a:solidFill>
                  <a:srgbClr val="2B2C2B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Role-plaing</a:t>
            </a:r>
          </a:p>
          <a:p>
            <a:pPr marL="518583" indent="-518583" algn="l" defTabSz="1828433">
              <a:buSzPct val="100000"/>
              <a:buAutoNum type="arabicPeriod" startAt="1"/>
              <a:defRPr spc="857" sz="4000">
                <a:solidFill>
                  <a:srgbClr val="2B2C2B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(Nintendo) Wii : 27.6%…"/>
          <p:cNvSpPr txBox="1"/>
          <p:nvPr>
            <p:ph type="body" sz="half" idx="1"/>
          </p:nvPr>
        </p:nvSpPr>
        <p:spPr>
          <a:xfrm>
            <a:off x="1206500" y="4769204"/>
            <a:ext cx="9779000" cy="8256630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(Nintendo) Wii : 27.6%</a:t>
            </a:r>
          </a:p>
          <a:p>
            <a:pPr marL="889000" indent="-889000">
              <a:buSzPct val="100000"/>
              <a:buAutoNum type="arabicPeriod" startAt="1"/>
            </a:pPr>
            <a:r>
              <a:t>(Nintendo) DS : 17.0%</a:t>
            </a:r>
          </a:p>
          <a:p>
            <a:pPr marL="889000" indent="-889000">
              <a:buSzPct val="100000"/>
              <a:buAutoNum type="arabicPeriod" startAt="1"/>
            </a:pPr>
            <a:r>
              <a:t>GB(Game Boy) : 12.8%</a:t>
            </a:r>
          </a:p>
          <a:p>
            <a:pPr marL="889000" indent="-889000">
              <a:buSzPct val="100000"/>
              <a:buAutoNum type="arabicPeriod" startAt="1"/>
            </a:pPr>
            <a:r>
              <a:t>X360: 10.6%</a:t>
            </a:r>
          </a:p>
          <a:p>
            <a:pPr marL="889000" indent="-889000">
              <a:buSzPct val="100000"/>
              <a:buAutoNum type="arabicPeriod" startAt="1"/>
            </a:pPr>
            <a:r>
              <a:t>(Nintendo) NES : 8.5%</a:t>
            </a:r>
          </a:p>
        </p:txBody>
      </p:sp>
      <p:sp>
        <p:nvSpPr>
          <p:cNvPr id="298" name="Top50 Game"/>
          <p:cNvSpPr txBox="1"/>
          <p:nvPr>
            <p:ph type="title"/>
          </p:nvPr>
        </p:nvSpPr>
        <p:spPr>
          <a:xfrm>
            <a:off x="1206500" y="16002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Top50 Game</a:t>
            </a:r>
          </a:p>
        </p:txBody>
      </p:sp>
      <p:sp>
        <p:nvSpPr>
          <p:cNvPr id="299" name="Platform 분석"/>
          <p:cNvSpPr txBox="1"/>
          <p:nvPr/>
        </p:nvSpPr>
        <p:spPr>
          <a:xfrm>
            <a:off x="1206500" y="28936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Platform 분석</a:t>
            </a:r>
          </a:p>
        </p:txBody>
      </p:sp>
      <p:pic>
        <p:nvPicPr>
          <p:cNvPr id="30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57425" y="1568610"/>
            <a:ext cx="11716059" cy="10958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ublisher 분석"/>
          <p:cNvSpPr txBox="1"/>
          <p:nvPr/>
        </p:nvSpPr>
        <p:spPr>
          <a:xfrm>
            <a:off x="1206500" y="28936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Publisher 분석</a:t>
            </a:r>
          </a:p>
        </p:txBody>
      </p:sp>
      <p:pic>
        <p:nvPicPr>
          <p:cNvPr id="30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0160" y="1592024"/>
            <a:ext cx="14794517" cy="1091213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※ 2등 : Call of Duty 개발사…"/>
          <p:cNvSpPr txBox="1"/>
          <p:nvPr/>
        </p:nvSpPr>
        <p:spPr>
          <a:xfrm>
            <a:off x="1251634" y="12100880"/>
            <a:ext cx="4379215" cy="159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3000">
                <a:solidFill>
                  <a:srgbClr val="000000"/>
                </a:solidFill>
              </a:defRPr>
            </a:pPr>
            <a:r>
              <a:t>※ 2등 : Call of Duty 개발사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3000">
                <a:solidFill>
                  <a:srgbClr val="000000"/>
                </a:solidFill>
              </a:defRPr>
            </a:pPr>
            <a:r>
              <a:t>※ 3등 : GTA 개발사</a:t>
            </a:r>
          </a:p>
        </p:txBody>
      </p:sp>
      <p:sp>
        <p:nvSpPr>
          <p:cNvPr id="307" name="Nintendo : 73.1%…"/>
          <p:cNvSpPr txBox="1"/>
          <p:nvPr/>
        </p:nvSpPr>
        <p:spPr>
          <a:xfrm>
            <a:off x="1206500" y="4769204"/>
            <a:ext cx="9779000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Nintendo : 73.1%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Activision : 11.0%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Take-Two Interactive : 9.9%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Microsoft: 3.4%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Sony : 2.6%</a:t>
            </a:r>
          </a:p>
        </p:txBody>
      </p:sp>
      <p:sp>
        <p:nvSpPr>
          <p:cNvPr id="308" name="Top50 Game"/>
          <p:cNvSpPr txBox="1"/>
          <p:nvPr/>
        </p:nvSpPr>
        <p:spPr>
          <a:xfrm>
            <a:off x="1206500" y="16002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Top50 Game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2467 -0.046736" origin="layout" pathEditMode="relative">
                                      <p:cBhvr>
                                        <p:cTn id="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4. 지역에 따라 선호하는 Platform이 존재하는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59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4. 지역에 따라 선호하는 Platform이 존재하는가?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6614" y="3824"/>
            <a:ext cx="19150775" cy="1370835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타원형"/>
          <p:cNvSpPr/>
          <p:nvPr/>
        </p:nvSpPr>
        <p:spPr>
          <a:xfrm>
            <a:off x="4503871" y="852344"/>
            <a:ext cx="2470022" cy="1270001"/>
          </a:xfrm>
          <a:prstGeom prst="ellipse">
            <a:avLst/>
          </a:pr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8" name="선"/>
          <p:cNvSpPr/>
          <p:nvPr/>
        </p:nvSpPr>
        <p:spPr>
          <a:xfrm flipV="1">
            <a:off x="5954596" y="6889694"/>
            <a:ext cx="14035259" cy="4651885"/>
          </a:xfrm>
          <a:prstGeom prst="line">
            <a:avLst/>
          </a:prstGeom>
          <a:ln w="127000">
            <a:solidFill>
              <a:srgbClr val="ED22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  <p:bldP build="whole" bldLvl="1" animBg="1" rev="0" advAuto="0" spid="31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9347" y="-66364"/>
            <a:ext cx="20265306" cy="13848728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NA_Sales…"/>
          <p:cNvSpPr txBox="1"/>
          <p:nvPr/>
        </p:nvSpPr>
        <p:spPr>
          <a:xfrm>
            <a:off x="5158936" y="1590393"/>
            <a:ext cx="1979677" cy="3219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3200">
                <a:solidFill>
                  <a:srgbClr val="000000"/>
                </a:solidFill>
              </a:defRPr>
            </a:pPr>
            <a:r>
              <a:t>NA_Sales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1위 : X360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PS2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Wii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4위 : PS3</a:t>
            </a:r>
          </a:p>
          <a:p>
            <a:pPr algn="l" defTabSz="914400">
              <a:tabLst>
                <a:tab pos="1663700" algn="l"/>
              </a:tabLst>
              <a:defRPr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5위 : DS</a:t>
            </a:r>
          </a:p>
        </p:txBody>
      </p:sp>
      <p:sp>
        <p:nvSpPr>
          <p:cNvPr id="324" name="EU_Sales…"/>
          <p:cNvSpPr txBox="1"/>
          <p:nvPr/>
        </p:nvSpPr>
        <p:spPr>
          <a:xfrm>
            <a:off x="9158023" y="2617569"/>
            <a:ext cx="1979677" cy="3219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3200">
                <a:solidFill>
                  <a:srgbClr val="000000"/>
                </a:solidFill>
              </a:defRPr>
            </a:pPr>
            <a:r>
              <a:t>EU_Sales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1위 : PS3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PS2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X360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4위 : Wii</a:t>
            </a:r>
          </a:p>
          <a:p>
            <a:pPr algn="l" defTabSz="914400">
              <a:defRPr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5위 : PS</a:t>
            </a:r>
          </a:p>
        </p:txBody>
      </p:sp>
      <p:sp>
        <p:nvSpPr>
          <p:cNvPr id="325" name="JP_Sales…"/>
          <p:cNvSpPr txBox="1"/>
          <p:nvPr/>
        </p:nvSpPr>
        <p:spPr>
          <a:xfrm>
            <a:off x="16974500" y="5248193"/>
            <a:ext cx="2122730" cy="321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3200">
                <a:solidFill>
                  <a:srgbClr val="000000"/>
                </a:solidFill>
              </a:defRPr>
            </a:pPr>
            <a:r>
              <a:t>JP_Sales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1위 :DS</a:t>
            </a:r>
          </a:p>
          <a:p>
            <a:pPr algn="l" defTabSz="914400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2위 : PS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PS2</a:t>
            </a:r>
          </a:p>
          <a:p>
            <a:pPr algn="l" defTabSz="914400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4위 : SNES</a:t>
            </a:r>
          </a:p>
          <a:p>
            <a:pPr algn="l" defTabSz="914400">
              <a:defRPr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5위 : NES</a:t>
            </a:r>
          </a:p>
        </p:txBody>
      </p:sp>
      <p:sp>
        <p:nvSpPr>
          <p:cNvPr id="326" name="Other_Sales…"/>
          <p:cNvSpPr txBox="1"/>
          <p:nvPr/>
        </p:nvSpPr>
        <p:spPr>
          <a:xfrm>
            <a:off x="12824859" y="5248193"/>
            <a:ext cx="2462481" cy="321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3200">
                <a:solidFill>
                  <a:srgbClr val="000000"/>
                </a:solidFill>
              </a:defRPr>
            </a:pPr>
            <a:r>
              <a:t>Other_Sales</a:t>
            </a:r>
          </a:p>
          <a:p>
            <a:pPr algn="l" defTabSz="914400">
              <a:tabLst>
                <a:tab pos="1663700" algn="l"/>
              </a:tabLst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1위 : PS2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PS3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X360</a:t>
            </a:r>
          </a:p>
          <a:p>
            <a:pPr algn="l" defTabSz="914400">
              <a:defRPr b="1"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4위 : Wii</a:t>
            </a:r>
          </a:p>
          <a:p>
            <a:pPr algn="l" defTabSz="914400">
              <a:defRPr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5위: 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3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3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after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1"/>
      <p:bldP build="whole" bldLvl="1" animBg="1" rev="0" advAuto="0" spid="324" grpId="2"/>
      <p:bldP build="whole" bldLvl="1" animBg="1" rev="0" advAuto="0" spid="32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선 연결선 7"/>
          <p:cNvSpPr/>
          <p:nvPr/>
        </p:nvSpPr>
        <p:spPr>
          <a:xfrm>
            <a:off x="3552000" y="12661555"/>
            <a:ext cx="17280000" cy="1"/>
          </a:xfrm>
          <a:prstGeom prst="line">
            <a:avLst/>
          </a:prstGeom>
          <a:ln w="38100">
            <a:solidFill>
              <a:srgbClr val="203864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179" name="그룹 2"/>
          <p:cNvGrpSpPr/>
          <p:nvPr/>
        </p:nvGrpSpPr>
        <p:grpSpPr>
          <a:xfrm>
            <a:off x="3388420" y="781587"/>
            <a:ext cx="17607159" cy="3274924"/>
            <a:chOff x="0" y="0"/>
            <a:chExt cx="17607157" cy="3274922"/>
          </a:xfrm>
        </p:grpSpPr>
        <p:sp>
          <p:nvSpPr>
            <p:cNvPr id="177" name="TextBox 5"/>
            <p:cNvSpPr txBox="1"/>
            <p:nvPr/>
          </p:nvSpPr>
          <p:spPr>
            <a:xfrm>
              <a:off x="0" y="0"/>
              <a:ext cx="5363538" cy="3274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spc="600"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78" name="TextBox 6"/>
            <p:cNvSpPr txBox="1"/>
            <p:nvPr/>
          </p:nvSpPr>
          <p:spPr>
            <a:xfrm>
              <a:off x="6805417" y="206399"/>
              <a:ext cx="10801741" cy="2862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828800">
                <a:defRPr sz="4000">
                  <a:solidFill>
                    <a:srgbClr val="203864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pPr/>
              <a:r>
                <a:t>지역에 따라서 선호하는 게임 장르가 다른가?</a:t>
              </a:r>
            </a:p>
          </p:txBody>
        </p:sp>
      </p:grpSp>
      <p:grpSp>
        <p:nvGrpSpPr>
          <p:cNvPr id="182" name="그룹 8"/>
          <p:cNvGrpSpPr/>
          <p:nvPr/>
        </p:nvGrpSpPr>
        <p:grpSpPr>
          <a:xfrm>
            <a:off x="3388420" y="2693913"/>
            <a:ext cx="17607159" cy="3274924"/>
            <a:chOff x="0" y="0"/>
            <a:chExt cx="17607157" cy="3274922"/>
          </a:xfrm>
        </p:grpSpPr>
        <p:sp>
          <p:nvSpPr>
            <p:cNvPr id="180" name="TextBox 11"/>
            <p:cNvSpPr txBox="1"/>
            <p:nvPr/>
          </p:nvSpPr>
          <p:spPr>
            <a:xfrm>
              <a:off x="0" y="0"/>
              <a:ext cx="5363538" cy="3274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spc="600"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81" name="TextBox 12"/>
            <p:cNvSpPr txBox="1"/>
            <p:nvPr/>
          </p:nvSpPr>
          <p:spPr>
            <a:xfrm>
              <a:off x="6805417" y="206399"/>
              <a:ext cx="10801741" cy="2862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828800">
                <a:defRPr sz="4000">
                  <a:solidFill>
                    <a:srgbClr val="203864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pPr/>
              <a:r>
                <a:t>연도별 인기있는 게임의 트렌드가 있는가?</a:t>
              </a:r>
            </a:p>
          </p:txBody>
        </p:sp>
      </p:grpSp>
      <p:grpSp>
        <p:nvGrpSpPr>
          <p:cNvPr id="185" name="그룹 9"/>
          <p:cNvGrpSpPr/>
          <p:nvPr/>
        </p:nvGrpSpPr>
        <p:grpSpPr>
          <a:xfrm>
            <a:off x="3388420" y="4606238"/>
            <a:ext cx="17607159" cy="3274925"/>
            <a:chOff x="0" y="0"/>
            <a:chExt cx="17607157" cy="3274924"/>
          </a:xfrm>
        </p:grpSpPr>
        <p:sp>
          <p:nvSpPr>
            <p:cNvPr id="183" name="TextBox 14"/>
            <p:cNvSpPr txBox="1"/>
            <p:nvPr/>
          </p:nvSpPr>
          <p:spPr>
            <a:xfrm>
              <a:off x="0" y="0"/>
              <a:ext cx="5363541" cy="3274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spc="600"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84" name="TextBox 15"/>
            <p:cNvSpPr txBox="1"/>
            <p:nvPr/>
          </p:nvSpPr>
          <p:spPr>
            <a:xfrm>
              <a:off x="6805412" y="206399"/>
              <a:ext cx="10801746" cy="2862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828800">
                <a:defRPr sz="4000">
                  <a:solidFill>
                    <a:srgbClr val="203864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pPr/>
              <a:r>
                <a:t>출고량이 높은 게임에 대한 분석 및 시각화</a:t>
              </a:r>
            </a:p>
          </p:txBody>
        </p:sp>
      </p:grpSp>
      <p:grpSp>
        <p:nvGrpSpPr>
          <p:cNvPr id="188" name="그룹 10"/>
          <p:cNvGrpSpPr/>
          <p:nvPr/>
        </p:nvGrpSpPr>
        <p:grpSpPr>
          <a:xfrm>
            <a:off x="3388420" y="6518562"/>
            <a:ext cx="17607159" cy="3274924"/>
            <a:chOff x="0" y="0"/>
            <a:chExt cx="17607157" cy="3274922"/>
          </a:xfrm>
        </p:grpSpPr>
        <p:sp>
          <p:nvSpPr>
            <p:cNvPr id="186" name="TextBox 17"/>
            <p:cNvSpPr txBox="1"/>
            <p:nvPr/>
          </p:nvSpPr>
          <p:spPr>
            <a:xfrm>
              <a:off x="0" y="0"/>
              <a:ext cx="5363538" cy="3274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spc="600"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87" name="TextBox 18"/>
            <p:cNvSpPr txBox="1"/>
            <p:nvPr/>
          </p:nvSpPr>
          <p:spPr>
            <a:xfrm>
              <a:off x="6805417" y="206399"/>
              <a:ext cx="10801741" cy="2862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828800">
                <a:defRPr sz="4000">
                  <a:solidFill>
                    <a:srgbClr val="203864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pPr/>
              <a:r>
                <a:t>지역에 따라 선호하는 Platform이 존재하는가?</a:t>
              </a:r>
            </a:p>
          </p:txBody>
        </p:sp>
      </p:grpSp>
      <p:sp>
        <p:nvSpPr>
          <p:cNvPr id="189" name="직선 연결선 21"/>
          <p:cNvSpPr/>
          <p:nvPr/>
        </p:nvSpPr>
        <p:spPr>
          <a:xfrm>
            <a:off x="3552000" y="1682263"/>
            <a:ext cx="17280000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196" name="그룹 13"/>
          <p:cNvGrpSpPr/>
          <p:nvPr/>
        </p:nvGrpSpPr>
        <p:grpSpPr>
          <a:xfrm>
            <a:off x="3265108" y="720946"/>
            <a:ext cx="3888633" cy="129493"/>
            <a:chOff x="0" y="0"/>
            <a:chExt cx="3888632" cy="129492"/>
          </a:xfrm>
        </p:grpSpPr>
        <p:sp>
          <p:nvSpPr>
            <p:cNvPr id="190" name="TextBox 1"/>
            <p:cNvSpPr/>
            <p:nvPr/>
          </p:nvSpPr>
          <p:spPr>
            <a:xfrm>
              <a:off x="0" y="129492"/>
              <a:ext cx="388863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CONTENTS</a:t>
              </a:r>
            </a:p>
          </p:txBody>
        </p:sp>
        <p:grpSp>
          <p:nvGrpSpPr>
            <p:cNvPr id="195" name="그룹 4"/>
            <p:cNvGrpSpPr/>
            <p:nvPr/>
          </p:nvGrpSpPr>
          <p:grpSpPr>
            <a:xfrm>
              <a:off x="396316" y="0"/>
              <a:ext cx="3095999" cy="0"/>
              <a:chOff x="0" y="0"/>
              <a:chExt cx="3095998" cy="0"/>
            </a:xfrm>
          </p:grpSpPr>
          <p:sp>
            <p:nvSpPr>
              <p:cNvPr id="191" name="직선 연결선 3"/>
              <p:cNvSpPr/>
              <p:nvPr/>
            </p:nvSpPr>
            <p:spPr>
              <a:xfrm>
                <a:off x="0" y="0"/>
                <a:ext cx="792581" cy="0"/>
              </a:xfrm>
              <a:prstGeom prst="line">
                <a:avLst/>
              </a:prstGeom>
              <a:noFill/>
              <a:ln w="381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Apple SD 산돌고딕 Neo 일반체"/>
                    <a:ea typeface="Apple SD 산돌고딕 Neo 일반체"/>
                    <a:cs typeface="Apple SD 산돌고딕 Neo 일반체"/>
                    <a:sym typeface="Apple SD 산돌고딕 Neo 일반체"/>
                  </a:defRPr>
                </a:pPr>
              </a:p>
            </p:txBody>
          </p:sp>
          <p:sp>
            <p:nvSpPr>
              <p:cNvPr id="192" name="직선 연결선 31"/>
              <p:cNvSpPr/>
              <p:nvPr/>
            </p:nvSpPr>
            <p:spPr>
              <a:xfrm>
                <a:off x="2303418" y="0"/>
                <a:ext cx="792581" cy="0"/>
              </a:xfrm>
              <a:prstGeom prst="line">
                <a:avLst/>
              </a:prstGeom>
              <a:noFill/>
              <a:ln w="38100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Apple SD 산돌고딕 Neo 일반체"/>
                    <a:ea typeface="Apple SD 산돌고딕 Neo 일반체"/>
                    <a:cs typeface="Apple SD 산돌고딕 Neo 일반체"/>
                    <a:sym typeface="Apple SD 산돌고딕 Neo 일반체"/>
                  </a:defRPr>
                </a:pPr>
              </a:p>
            </p:txBody>
          </p:sp>
          <p:sp>
            <p:nvSpPr>
              <p:cNvPr id="193" name="직선 연결선 32"/>
              <p:cNvSpPr/>
              <p:nvPr/>
            </p:nvSpPr>
            <p:spPr>
              <a:xfrm>
                <a:off x="767805" y="0"/>
                <a:ext cx="792581" cy="0"/>
              </a:xfrm>
              <a:prstGeom prst="line">
                <a:avLst/>
              </a:prstGeom>
              <a:noFill/>
              <a:ln w="381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Apple SD 산돌고딕 Neo 일반체"/>
                    <a:ea typeface="Apple SD 산돌고딕 Neo 일반체"/>
                    <a:cs typeface="Apple SD 산돌고딕 Neo 일반체"/>
                    <a:sym typeface="Apple SD 산돌고딕 Neo 일반체"/>
                  </a:defRPr>
                </a:pPr>
              </a:p>
            </p:txBody>
          </p:sp>
          <p:sp>
            <p:nvSpPr>
              <p:cNvPr id="194" name="직선 연결선 33"/>
              <p:cNvSpPr/>
              <p:nvPr/>
            </p:nvSpPr>
            <p:spPr>
              <a:xfrm>
                <a:off x="1535611" y="0"/>
                <a:ext cx="792581" cy="0"/>
              </a:xfrm>
              <a:prstGeom prst="line">
                <a:avLst/>
              </a:prstGeom>
              <a:noFill/>
              <a:ln w="381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Apple SD 산돌고딕 Neo 일반체"/>
                    <a:ea typeface="Apple SD 산돌고딕 Neo 일반체"/>
                    <a:cs typeface="Apple SD 산돌고딕 Neo 일반체"/>
                    <a:sym typeface="Apple SD 산돌고딕 Neo 일반체"/>
                  </a:defRPr>
                </a:pPr>
              </a:p>
            </p:txBody>
          </p:sp>
        </p:grpSp>
      </p:grpSp>
      <p:grpSp>
        <p:nvGrpSpPr>
          <p:cNvPr id="199" name="그룹 10"/>
          <p:cNvGrpSpPr/>
          <p:nvPr/>
        </p:nvGrpSpPr>
        <p:grpSpPr>
          <a:xfrm>
            <a:off x="3388420" y="8430887"/>
            <a:ext cx="17607159" cy="3274924"/>
            <a:chOff x="0" y="0"/>
            <a:chExt cx="17607157" cy="3274922"/>
          </a:xfrm>
        </p:grpSpPr>
        <p:sp>
          <p:nvSpPr>
            <p:cNvPr id="197" name="TextBox 17"/>
            <p:cNvSpPr txBox="1"/>
            <p:nvPr/>
          </p:nvSpPr>
          <p:spPr>
            <a:xfrm>
              <a:off x="0" y="0"/>
              <a:ext cx="5363538" cy="3274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spc="600"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05</a:t>
              </a:r>
            </a:p>
          </p:txBody>
        </p:sp>
        <p:sp>
          <p:nvSpPr>
            <p:cNvPr id="198" name="TextBox 18"/>
            <p:cNvSpPr txBox="1"/>
            <p:nvPr/>
          </p:nvSpPr>
          <p:spPr>
            <a:xfrm>
              <a:off x="6805417" y="206399"/>
              <a:ext cx="10801741" cy="2862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828800">
                <a:defRPr sz="4000">
                  <a:solidFill>
                    <a:srgbClr val="203864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pPr/>
              <a:r>
                <a:t>게임시장의 변화화 플랫폼</a:t>
              </a:r>
            </a:p>
          </p:txBody>
        </p:sp>
      </p:grpSp>
      <p:grpSp>
        <p:nvGrpSpPr>
          <p:cNvPr id="202" name="그룹 10"/>
          <p:cNvGrpSpPr/>
          <p:nvPr/>
        </p:nvGrpSpPr>
        <p:grpSpPr>
          <a:xfrm>
            <a:off x="3388420" y="10343213"/>
            <a:ext cx="17607159" cy="3274924"/>
            <a:chOff x="0" y="0"/>
            <a:chExt cx="17607157" cy="3274922"/>
          </a:xfrm>
        </p:grpSpPr>
        <p:sp>
          <p:nvSpPr>
            <p:cNvPr id="200" name="TextBox 17"/>
            <p:cNvSpPr txBox="1"/>
            <p:nvPr/>
          </p:nvSpPr>
          <p:spPr>
            <a:xfrm>
              <a:off x="0" y="0"/>
              <a:ext cx="5363538" cy="3274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spc="600" sz="48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201" name="TextBox 18"/>
            <p:cNvSpPr txBox="1"/>
            <p:nvPr/>
          </p:nvSpPr>
          <p:spPr>
            <a:xfrm>
              <a:off x="6805417" y="206399"/>
              <a:ext cx="10801741" cy="2862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828800">
                <a:defRPr sz="4000">
                  <a:solidFill>
                    <a:srgbClr val="203864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pPr/>
              <a:r>
                <a:t>결론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5. 게임시장의 변화와 플랫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70" sz="8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5. 게임시장의 변화와 플랫폼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2604" y="561"/>
            <a:ext cx="19860040" cy="13714878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선"/>
          <p:cNvSpPr/>
          <p:nvPr/>
        </p:nvSpPr>
        <p:spPr>
          <a:xfrm>
            <a:off x="15152596" y="1050157"/>
            <a:ext cx="2528895" cy="10638286"/>
          </a:xfrm>
          <a:prstGeom prst="line">
            <a:avLst/>
          </a:prstGeom>
          <a:ln w="127000">
            <a:solidFill>
              <a:srgbClr val="ED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선"/>
          <p:cNvSpPr/>
          <p:nvPr/>
        </p:nvSpPr>
        <p:spPr>
          <a:xfrm flipV="1">
            <a:off x="8497037" y="1095883"/>
            <a:ext cx="4893482" cy="9145945"/>
          </a:xfrm>
          <a:prstGeom prst="line">
            <a:avLst/>
          </a:prstGeom>
          <a:ln w="127000">
            <a:solidFill>
              <a:srgbClr val="07AED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6" grpId="1"/>
      <p:bldP build="whole" bldLvl="1" animBg="1" rev="0" advAuto="0" spid="33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9050"/>
            <a:ext cx="24384000" cy="130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출처 : https://www.visualcapitalist.com/50-years-gaming-history-revenue-stream/"/>
          <p:cNvSpPr txBox="1"/>
          <p:nvPr/>
        </p:nvSpPr>
        <p:spPr>
          <a:xfrm>
            <a:off x="9549293" y="13054884"/>
            <a:ext cx="14804899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b="1" sz="3000">
                <a:solidFill>
                  <a:schemeClr val="accent1">
                    <a:lumOff val="-13575"/>
                  </a:schemeClr>
                </a:solidFill>
              </a:defRPr>
            </a:pPr>
            <a:r>
              <a:t>출처 : </a:t>
            </a:r>
            <a:r>
              <a:rPr u="sng">
                <a:hlinkClick r:id="rId4" invalidUrl="" action="" tgtFrame="" tooltip="" history="1" highlightClick="0" endSnd="0"/>
              </a:rPr>
              <a:t>https://www.visualcapitalist.com/50-years-gaming-history-revenue-stream/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6. 결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70" sz="8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6. 결론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그룹"/>
          <p:cNvGrpSpPr/>
          <p:nvPr/>
        </p:nvGrpSpPr>
        <p:grpSpPr>
          <a:xfrm>
            <a:off x="2277564" y="266953"/>
            <a:ext cx="19828872" cy="3208565"/>
            <a:chOff x="0" y="0"/>
            <a:chExt cx="19828870" cy="3208563"/>
          </a:xfrm>
        </p:grpSpPr>
        <p:sp>
          <p:nvSpPr>
            <p:cNvPr id="349" name="북미, 유럽지역을"/>
            <p:cNvSpPr/>
            <p:nvPr/>
          </p:nvSpPr>
          <p:spPr>
            <a:xfrm>
              <a:off x="1590212" y="12375"/>
              <a:ext cx="18238659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북미, 유럽지역을 </a:t>
              </a:r>
            </a:p>
          </p:txBody>
        </p:sp>
        <p:sp>
          <p:nvSpPr>
            <p:cNvPr id="350" name="지역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8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지역</a:t>
              </a:r>
            </a:p>
          </p:txBody>
        </p:sp>
        <p:sp>
          <p:nvSpPr>
            <p:cNvPr id="351" name="추천합니다."/>
            <p:cNvSpPr txBox="1"/>
            <p:nvPr/>
          </p:nvSpPr>
          <p:spPr>
            <a:xfrm>
              <a:off x="9483229" y="2298419"/>
              <a:ext cx="2452625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추천합니다.</a:t>
              </a:r>
            </a:p>
          </p:txBody>
        </p:sp>
        <p:sp>
          <p:nvSpPr>
            <p:cNvPr id="352" name="출고량 데이터 기준으로"/>
            <p:cNvSpPr txBox="1"/>
            <p:nvPr/>
          </p:nvSpPr>
          <p:spPr>
            <a:xfrm>
              <a:off x="8314067" y="265251"/>
              <a:ext cx="4790949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출고량 데이터 기준으로</a:t>
              </a:r>
            </a:p>
          </p:txBody>
        </p:sp>
      </p:grpSp>
      <p:grpSp>
        <p:nvGrpSpPr>
          <p:cNvPr id="358" name="그룹"/>
          <p:cNvGrpSpPr/>
          <p:nvPr/>
        </p:nvGrpSpPr>
        <p:grpSpPr>
          <a:xfrm>
            <a:off x="2277564" y="3611143"/>
            <a:ext cx="19828872" cy="3208564"/>
            <a:chOff x="0" y="0"/>
            <a:chExt cx="19828870" cy="3208563"/>
          </a:xfrm>
        </p:grpSpPr>
        <p:sp>
          <p:nvSpPr>
            <p:cNvPr id="354" name="Action + Shooting 장르의 시리즈물을"/>
            <p:cNvSpPr/>
            <p:nvPr/>
          </p:nvSpPr>
          <p:spPr>
            <a:xfrm>
              <a:off x="1590212" y="12375"/>
              <a:ext cx="18238659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Action + Shooting 장르의 시리즈물을 </a:t>
              </a:r>
            </a:p>
          </p:txBody>
        </p:sp>
        <p:sp>
          <p:nvSpPr>
            <p:cNvPr id="355" name="장르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8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장르</a:t>
              </a:r>
            </a:p>
          </p:txBody>
        </p:sp>
        <p:sp>
          <p:nvSpPr>
            <p:cNvPr id="356" name="Top50 게임의 분석결과를 토대로 최근 인기가 지속적으로 상승하고 있는"/>
            <p:cNvSpPr txBox="1"/>
            <p:nvPr/>
          </p:nvSpPr>
          <p:spPr>
            <a:xfrm>
              <a:off x="3247021" y="211390"/>
              <a:ext cx="14925041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Top50 게임의 분석결과를 토대로 최근 인기가 지속적으로 상승하고 있는   </a:t>
              </a:r>
            </a:p>
          </p:txBody>
        </p:sp>
        <p:sp>
          <p:nvSpPr>
            <p:cNvPr id="357" name="추천합니다."/>
            <p:cNvSpPr txBox="1"/>
            <p:nvPr/>
          </p:nvSpPr>
          <p:spPr>
            <a:xfrm>
              <a:off x="9483229" y="2274602"/>
              <a:ext cx="2452625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추천합니다.</a:t>
              </a:r>
            </a:p>
          </p:txBody>
        </p:sp>
      </p:grpSp>
      <p:grpSp>
        <p:nvGrpSpPr>
          <p:cNvPr id="363" name="그룹"/>
          <p:cNvGrpSpPr/>
          <p:nvPr/>
        </p:nvGrpSpPr>
        <p:grpSpPr>
          <a:xfrm>
            <a:off x="2277564" y="6955332"/>
            <a:ext cx="19828872" cy="3208565"/>
            <a:chOff x="0" y="0"/>
            <a:chExt cx="19828870" cy="3208563"/>
          </a:xfrm>
        </p:grpSpPr>
        <p:sp>
          <p:nvSpPr>
            <p:cNvPr id="359" name="XBOX, PlayStation을"/>
            <p:cNvSpPr/>
            <p:nvPr/>
          </p:nvSpPr>
          <p:spPr>
            <a:xfrm>
              <a:off x="1590213" y="12375"/>
              <a:ext cx="18238658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XBOX, PlayStation을</a:t>
              </a:r>
            </a:p>
          </p:txBody>
        </p:sp>
        <p:sp>
          <p:nvSpPr>
            <p:cNvPr id="360" name="플랫폼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플랫폼</a:t>
              </a:r>
            </a:p>
          </p:txBody>
        </p:sp>
        <p:sp>
          <p:nvSpPr>
            <p:cNvPr id="361" name="북미와 유럽은 물론 전세계적으로 많은 판매량을 기록한"/>
            <p:cNvSpPr txBox="1"/>
            <p:nvPr/>
          </p:nvSpPr>
          <p:spPr>
            <a:xfrm>
              <a:off x="5175389" y="193722"/>
              <a:ext cx="11068305" cy="741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북미와 유럽은 물론 전세계적으로 많은 판매량을 기록한</a:t>
              </a:r>
            </a:p>
          </p:txBody>
        </p:sp>
        <p:sp>
          <p:nvSpPr>
            <p:cNvPr id="362" name="추천합니다."/>
            <p:cNvSpPr txBox="1"/>
            <p:nvPr/>
          </p:nvSpPr>
          <p:spPr>
            <a:xfrm>
              <a:off x="9483229" y="2263162"/>
              <a:ext cx="2452625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추천합니다.</a:t>
              </a:r>
            </a:p>
          </p:txBody>
        </p:sp>
      </p:grpSp>
      <p:grpSp>
        <p:nvGrpSpPr>
          <p:cNvPr id="368" name="그룹"/>
          <p:cNvGrpSpPr/>
          <p:nvPr/>
        </p:nvGrpSpPr>
        <p:grpSpPr>
          <a:xfrm>
            <a:off x="2277564" y="10288012"/>
            <a:ext cx="19828872" cy="3208565"/>
            <a:chOff x="0" y="0"/>
            <a:chExt cx="19828870" cy="3208563"/>
          </a:xfrm>
        </p:grpSpPr>
        <p:sp>
          <p:nvSpPr>
            <p:cNvPr id="364" name="모바일 게임 시장 혹은 멀티 플랫폼을"/>
            <p:cNvSpPr/>
            <p:nvPr/>
          </p:nvSpPr>
          <p:spPr>
            <a:xfrm>
              <a:off x="1590212" y="12375"/>
              <a:ext cx="18238659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모바일 게임 시장 혹은 멀티 플랫폼을</a:t>
              </a:r>
            </a:p>
          </p:txBody>
        </p:sp>
        <p:sp>
          <p:nvSpPr>
            <p:cNvPr id="365" name="미래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8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미래</a:t>
              </a:r>
            </a:p>
          </p:txBody>
        </p:sp>
        <p:sp>
          <p:nvSpPr>
            <p:cNvPr id="366" name="최근 폭발적으로 성장하고 있는"/>
            <p:cNvSpPr txBox="1"/>
            <p:nvPr/>
          </p:nvSpPr>
          <p:spPr>
            <a:xfrm>
              <a:off x="7584325" y="211390"/>
              <a:ext cx="6250433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최근 폭발적으로 성장하고 있는</a:t>
              </a:r>
            </a:p>
          </p:txBody>
        </p:sp>
        <p:sp>
          <p:nvSpPr>
            <p:cNvPr id="367" name="고려해 보아야 합니다."/>
            <p:cNvSpPr txBox="1"/>
            <p:nvPr/>
          </p:nvSpPr>
          <p:spPr>
            <a:xfrm>
              <a:off x="8463165" y="2274602"/>
              <a:ext cx="4492753" cy="741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고려해 보아야 합니다.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70" sz="85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371" name="선"/>
          <p:cNvSpPr/>
          <p:nvPr/>
        </p:nvSpPr>
        <p:spPr>
          <a:xfrm>
            <a:off x="1149645" y="5944730"/>
            <a:ext cx="22084710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AI_13_안동선"/>
          <p:cNvSpPr txBox="1"/>
          <p:nvPr/>
        </p:nvSpPr>
        <p:spPr>
          <a:xfrm>
            <a:off x="10704829" y="9491960"/>
            <a:ext cx="2974341" cy="75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AI_13_안동선</a:t>
            </a:r>
          </a:p>
        </p:txBody>
      </p:sp>
      <p:sp>
        <p:nvSpPr>
          <p:cNvPr id="373" name="선"/>
          <p:cNvSpPr/>
          <p:nvPr/>
        </p:nvSpPr>
        <p:spPr>
          <a:xfrm>
            <a:off x="1149645" y="7814163"/>
            <a:ext cx="22084710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그룹"/>
          <p:cNvGrpSpPr/>
          <p:nvPr/>
        </p:nvGrpSpPr>
        <p:grpSpPr>
          <a:xfrm>
            <a:off x="2277564" y="6244830"/>
            <a:ext cx="19828872" cy="3208564"/>
            <a:chOff x="0" y="0"/>
            <a:chExt cx="19828870" cy="3208563"/>
          </a:xfrm>
        </p:grpSpPr>
        <p:sp>
          <p:nvSpPr>
            <p:cNvPr id="206" name="어떤 장르의 게임을 출시할 것인가?"/>
            <p:cNvSpPr/>
            <p:nvPr/>
          </p:nvSpPr>
          <p:spPr>
            <a:xfrm>
              <a:off x="1590212" y="12375"/>
              <a:ext cx="18238659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어떤 장르의 게임을 출시할 것인가? </a:t>
              </a:r>
            </a:p>
          </p:txBody>
        </p:sp>
        <p:sp>
          <p:nvSpPr>
            <p:cNvPr id="207" name="장르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8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장르</a:t>
              </a:r>
            </a:p>
          </p:txBody>
        </p:sp>
      </p:grpSp>
      <p:grpSp>
        <p:nvGrpSpPr>
          <p:cNvPr id="211" name="그룹"/>
          <p:cNvGrpSpPr/>
          <p:nvPr/>
        </p:nvGrpSpPr>
        <p:grpSpPr>
          <a:xfrm>
            <a:off x="2277564" y="2442405"/>
            <a:ext cx="19828872" cy="3208565"/>
            <a:chOff x="0" y="0"/>
            <a:chExt cx="19828870" cy="3208563"/>
          </a:xfrm>
        </p:grpSpPr>
        <p:sp>
          <p:nvSpPr>
            <p:cNvPr id="209" name="어느 지역을 타겟으로 잡아야 하는가?"/>
            <p:cNvSpPr/>
            <p:nvPr/>
          </p:nvSpPr>
          <p:spPr>
            <a:xfrm>
              <a:off x="1590212" y="12375"/>
              <a:ext cx="18238659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어느 지역을 타겟으로 잡아야 하는가?</a:t>
              </a:r>
            </a:p>
          </p:txBody>
        </p:sp>
        <p:sp>
          <p:nvSpPr>
            <p:cNvPr id="210" name="지역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8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지역</a:t>
              </a:r>
            </a:p>
          </p:txBody>
        </p:sp>
      </p:grpSp>
      <p:grpSp>
        <p:nvGrpSpPr>
          <p:cNvPr id="214" name="그룹"/>
          <p:cNvGrpSpPr/>
          <p:nvPr/>
        </p:nvGrpSpPr>
        <p:grpSpPr>
          <a:xfrm>
            <a:off x="2277564" y="10047254"/>
            <a:ext cx="19828872" cy="3208565"/>
            <a:chOff x="0" y="0"/>
            <a:chExt cx="19828870" cy="3208563"/>
          </a:xfrm>
        </p:grpSpPr>
        <p:sp>
          <p:nvSpPr>
            <p:cNvPr id="212" name="어떤 플랫폼을 선택해야 하는가?"/>
            <p:cNvSpPr/>
            <p:nvPr/>
          </p:nvSpPr>
          <p:spPr>
            <a:xfrm>
              <a:off x="1590213" y="12375"/>
              <a:ext cx="18238658" cy="319618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260013"/>
                    <a:satOff val="17755"/>
                    <a:lumOff val="-2543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어떤 플랫폼을 선택해야 하는가?</a:t>
              </a:r>
            </a:p>
          </p:txBody>
        </p:sp>
        <p:sp>
          <p:nvSpPr>
            <p:cNvPr id="213" name="플랫폼"/>
            <p:cNvSpPr/>
            <p:nvPr/>
          </p:nvSpPr>
          <p:spPr>
            <a:xfrm>
              <a:off x="0" y="0"/>
              <a:ext cx="3196189" cy="319618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7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플랫폼</a:t>
              </a:r>
            </a:p>
          </p:txBody>
        </p:sp>
      </p:grpSp>
      <p:sp>
        <p:nvSpPr>
          <p:cNvPr id="215" name="데이터 분석의 목적"/>
          <p:cNvSpPr txBox="1"/>
          <p:nvPr/>
        </p:nvSpPr>
        <p:spPr>
          <a:xfrm>
            <a:off x="8307578" y="460181"/>
            <a:ext cx="7768845" cy="138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159" sz="8000">
                <a:solidFill>
                  <a:srgbClr val="000000"/>
                </a:solidFill>
              </a:defRPr>
            </a:lvl1pPr>
          </a:lstStyle>
          <a:p>
            <a:pPr/>
            <a:r>
              <a:t>데이터 분석의 목적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. 지역에 따라서 선호하는 게임 장르가 다른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80" sz="9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지역에 따라서 선호하는 게임 장르가 다른가?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7270" y="1152175"/>
            <a:ext cx="17969460" cy="1259366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타원형"/>
          <p:cNvSpPr/>
          <p:nvPr/>
        </p:nvSpPr>
        <p:spPr>
          <a:xfrm>
            <a:off x="8495872" y="1894555"/>
            <a:ext cx="2302302" cy="1166028"/>
          </a:xfrm>
          <a:prstGeom prst="ellipse">
            <a:avLst/>
          </a:pr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선"/>
          <p:cNvSpPr/>
          <p:nvPr/>
        </p:nvSpPr>
        <p:spPr>
          <a:xfrm flipV="1">
            <a:off x="5799764" y="8973491"/>
            <a:ext cx="13176594" cy="2825984"/>
          </a:xfrm>
          <a:prstGeom prst="line">
            <a:avLst/>
          </a:prstGeom>
          <a:ln w="127000">
            <a:solidFill>
              <a:srgbClr val="ED22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지역별 선호하는 장르 분석"/>
          <p:cNvSpPr txBox="1"/>
          <p:nvPr/>
        </p:nvSpPr>
        <p:spPr>
          <a:xfrm>
            <a:off x="6888734" y="30533"/>
            <a:ext cx="10606533" cy="138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159" sz="8000">
                <a:solidFill>
                  <a:srgbClr val="000000"/>
                </a:solidFill>
              </a:defRPr>
            </a:lvl1pPr>
          </a:lstStyle>
          <a:p>
            <a:pPr/>
            <a:r>
              <a:t>지역별 선호하는 장르 분석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"/>
      <p:bldP build="whole" bldLvl="1" animBg="1" rev="0" advAuto="0" spid="22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3776" y="942313"/>
            <a:ext cx="19196496" cy="1311833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지역별 선호하는 장르 분석"/>
          <p:cNvSpPr txBox="1"/>
          <p:nvPr/>
        </p:nvSpPr>
        <p:spPr>
          <a:xfrm>
            <a:off x="6888734" y="30533"/>
            <a:ext cx="10606533" cy="138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159" sz="8000">
                <a:solidFill>
                  <a:srgbClr val="000000"/>
                </a:solidFill>
              </a:defRPr>
            </a:lvl1pPr>
          </a:lstStyle>
          <a:p>
            <a:pPr/>
            <a:r>
              <a:t>지역별 선호하는 장르 분석 </a:t>
            </a:r>
          </a:p>
        </p:txBody>
      </p:sp>
      <p:sp>
        <p:nvSpPr>
          <p:cNvPr id="232" name="NA_Sales…"/>
          <p:cNvSpPr txBox="1"/>
          <p:nvPr/>
        </p:nvSpPr>
        <p:spPr>
          <a:xfrm>
            <a:off x="5158936" y="1521762"/>
            <a:ext cx="3179573" cy="335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4000">
                <a:solidFill>
                  <a:srgbClr val="000000"/>
                </a:solidFill>
              </a:defRPr>
            </a:pPr>
            <a:r>
              <a:t>NA_Sales</a:t>
            </a:r>
          </a:p>
          <a:p>
            <a:pPr algn="l" defTabSz="914400">
              <a:tabLst>
                <a:tab pos="1663700" algn="l"/>
              </a:tabLst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1위 : Action</a:t>
            </a:r>
          </a:p>
          <a:p>
            <a:pPr algn="l" defTabSz="914400">
              <a:tabLst>
                <a:tab pos="1663700" algn="l"/>
              </a:tabLst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Sports</a:t>
            </a:r>
          </a:p>
          <a:p>
            <a:pPr algn="l" defTabSz="914400">
              <a:tabLst>
                <a:tab pos="1663700" algn="l"/>
              </a:tabLst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Shooter</a:t>
            </a:r>
          </a:p>
          <a:p>
            <a:pPr algn="l" defTabSz="914400">
              <a:tabLst>
                <a:tab pos="1663700" algn="l"/>
              </a:tabLst>
              <a:defRPr sz="4000">
                <a:solidFill>
                  <a:srgbClr val="000000"/>
                </a:solidFill>
              </a:defRPr>
            </a:pPr>
            <a:r>
              <a:t>4위 : Platform</a:t>
            </a:r>
          </a:p>
        </p:txBody>
      </p:sp>
      <p:sp>
        <p:nvSpPr>
          <p:cNvPr id="233" name="EU_Sales…"/>
          <p:cNvSpPr txBox="1"/>
          <p:nvPr/>
        </p:nvSpPr>
        <p:spPr>
          <a:xfrm>
            <a:off x="9158023" y="3686384"/>
            <a:ext cx="3179573" cy="335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4000">
                <a:solidFill>
                  <a:srgbClr val="000000"/>
                </a:solidFill>
              </a:defRPr>
            </a:pPr>
            <a:r>
              <a:t>EU_Sales</a:t>
            </a:r>
          </a:p>
          <a:p>
            <a:pPr algn="l" defTabSz="914400">
              <a:tabLst>
                <a:tab pos="1663700" algn="l"/>
              </a:tabLst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1위 : Action</a:t>
            </a:r>
          </a:p>
          <a:p>
            <a:pPr algn="l" defTabSz="914400"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Sports</a:t>
            </a:r>
          </a:p>
          <a:p>
            <a:pPr algn="l" defTabSz="914400"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Shooter</a:t>
            </a:r>
          </a:p>
          <a:p>
            <a:pPr algn="l" defTabSz="914400">
              <a:defRPr sz="4000">
                <a:solidFill>
                  <a:srgbClr val="000000"/>
                </a:solidFill>
              </a:defRPr>
            </a:pPr>
            <a:r>
              <a:t>4위 : Racing</a:t>
            </a:r>
          </a:p>
        </p:txBody>
      </p:sp>
      <p:sp>
        <p:nvSpPr>
          <p:cNvPr id="234" name="JP_Sales…"/>
          <p:cNvSpPr txBox="1"/>
          <p:nvPr/>
        </p:nvSpPr>
        <p:spPr>
          <a:xfrm>
            <a:off x="12972756" y="4734353"/>
            <a:ext cx="4334257" cy="335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4000">
                <a:solidFill>
                  <a:srgbClr val="000000"/>
                </a:solidFill>
              </a:defRPr>
            </a:pPr>
            <a:r>
              <a:t>JP_Sales</a:t>
            </a:r>
          </a:p>
          <a:p>
            <a:pPr algn="l" defTabSz="914400">
              <a:tabLst>
                <a:tab pos="1663700" algn="l"/>
              </a:tabLst>
              <a:defRPr b="1" sz="40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1위 : Role-Playing</a:t>
            </a:r>
          </a:p>
          <a:p>
            <a:pPr algn="l" defTabSz="914400"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Action</a:t>
            </a:r>
          </a:p>
          <a:p>
            <a:pPr algn="l" defTabSz="914400"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Sports</a:t>
            </a:r>
          </a:p>
          <a:p>
            <a:pPr algn="l" defTabSz="914400">
              <a:defRPr sz="4000">
                <a:solidFill>
                  <a:srgbClr val="000000"/>
                </a:solidFill>
              </a:defRPr>
            </a:pPr>
            <a:r>
              <a:t>4위 : Platform</a:t>
            </a:r>
          </a:p>
        </p:txBody>
      </p:sp>
      <p:sp>
        <p:nvSpPr>
          <p:cNvPr id="235" name="Other_Sales…"/>
          <p:cNvSpPr txBox="1"/>
          <p:nvPr/>
        </p:nvSpPr>
        <p:spPr>
          <a:xfrm>
            <a:off x="17942174" y="6449315"/>
            <a:ext cx="3179573" cy="335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tabLst>
                <a:tab pos="1663700" algn="l"/>
              </a:tabLst>
              <a:defRPr b="1" sz="4000">
                <a:solidFill>
                  <a:srgbClr val="000000"/>
                </a:solidFill>
              </a:defRPr>
            </a:pPr>
            <a:r>
              <a:t>Other_Sales</a:t>
            </a:r>
          </a:p>
          <a:p>
            <a:pPr algn="l" defTabSz="914400">
              <a:tabLst>
                <a:tab pos="1663700" algn="l"/>
              </a:tabLst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1위 : Action</a:t>
            </a:r>
          </a:p>
          <a:p>
            <a:pPr algn="l" defTabSz="914400"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2위 : Sports</a:t>
            </a:r>
          </a:p>
          <a:p>
            <a:pPr algn="l" defTabSz="914400">
              <a:defRPr b="1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3위 : Shooter</a:t>
            </a:r>
          </a:p>
          <a:p>
            <a:pPr algn="l" defTabSz="914400">
              <a:defRPr sz="4000">
                <a:solidFill>
                  <a:srgbClr val="000000"/>
                </a:solidFill>
              </a:defRPr>
            </a:pPr>
            <a:r>
              <a:t>4위 : Racing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2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2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after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2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3"/>
      <p:bldP build="whole" bldLvl="1" animBg="1" rev="0" advAuto="0" spid="233" grpId="2"/>
      <p:bldP build="whole" bldLvl="1" animBg="1" rev="0" advAuto="0" spid="2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/>
            </a:gs>
            <a:gs pos="100000">
              <a:schemeClr val="accent2">
                <a:hueOff val="260013"/>
                <a:satOff val="17755"/>
                <a:lumOff val="-2543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2.연도별 인기있는 게임의 트렌드가 있는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80" sz="9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2.연도별 인기있는 게임의 트렌드가 있는가?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판매된 게임의 장르 분석"/>
          <p:cNvSpPr txBox="1"/>
          <p:nvPr>
            <p:ph type="body" idx="21"/>
          </p:nvPr>
        </p:nvSpPr>
        <p:spPr>
          <a:xfrm>
            <a:off x="1206500" y="2906362"/>
            <a:ext cx="9779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판매된 게임의 장르 분석</a:t>
            </a:r>
          </a:p>
        </p:txBody>
      </p:sp>
      <p:sp>
        <p:nvSpPr>
          <p:cNvPr id="244" name="Platform : 32.5%…"/>
          <p:cNvSpPr txBox="1"/>
          <p:nvPr>
            <p:ph type="body" sz="half" idx="1"/>
          </p:nvPr>
        </p:nvSpPr>
        <p:spPr>
          <a:xfrm>
            <a:off x="1206500" y="4781904"/>
            <a:ext cx="9779000" cy="8256630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Platform : 32.5%</a:t>
            </a:r>
          </a:p>
          <a:p>
            <a:pPr marL="889000" indent="-889000">
              <a:buSzPct val="100000"/>
              <a:buAutoNum type="arabicPeriod" startAt="1"/>
            </a:pPr>
            <a:r>
              <a:t>Puzzle : 16.7%</a:t>
            </a:r>
          </a:p>
          <a:p>
            <a:pPr marL="889000" indent="-889000">
              <a:buSzPct val="100000"/>
              <a:buAutoNum type="arabicPeriod" startAt="1"/>
            </a:pPr>
            <a:r>
              <a:t>Shooter : 15.9%</a:t>
            </a:r>
          </a:p>
          <a:p>
            <a:pPr marL="889000" indent="-889000">
              <a:buSzPct val="100000"/>
              <a:buAutoNum type="arabicPeriod" startAt="1"/>
            </a:pPr>
            <a:r>
              <a:t>Action : 13.6%</a:t>
            </a:r>
          </a:p>
          <a:p>
            <a:pPr marL="889000" indent="-889000">
              <a:buSzPct val="100000"/>
              <a:buAutoNum type="arabicPeriod" startAt="1"/>
            </a:pPr>
            <a:r>
              <a:t>Sports : 8.5%</a:t>
            </a:r>
          </a:p>
        </p:txBody>
      </p:sp>
      <p:sp>
        <p:nvSpPr>
          <p:cNvPr id="245" name="1980년대"/>
          <p:cNvSpPr txBox="1"/>
          <p:nvPr>
            <p:ph type="title"/>
          </p:nvPr>
        </p:nvSpPr>
        <p:spPr>
          <a:xfrm>
            <a:off x="1206500" y="1612900"/>
            <a:ext cx="9779000" cy="143510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1980년대</a:t>
            </a:r>
          </a:p>
        </p:txBody>
      </p:sp>
      <p:pic>
        <p:nvPicPr>
          <p:cNvPr id="24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7919" y="1589281"/>
            <a:ext cx="12653198" cy="1090208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※ 상위 5개 장르의 합 : 87.1%"/>
          <p:cNvSpPr txBox="1"/>
          <p:nvPr/>
        </p:nvSpPr>
        <p:spPr>
          <a:xfrm>
            <a:off x="1220877" y="11250099"/>
            <a:ext cx="5486973" cy="64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※ 상위 5개 장르의 합 : 87.1%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판매된 게임의 장르 분석"/>
          <p:cNvSpPr txBox="1"/>
          <p:nvPr/>
        </p:nvSpPr>
        <p:spPr>
          <a:xfrm>
            <a:off x="1206500" y="28936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판매된 게임의 장르 분석</a:t>
            </a:r>
          </a:p>
        </p:txBody>
      </p:sp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7938" y="1579954"/>
            <a:ext cx="12826469" cy="11225542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Platform : 16.4%…"/>
          <p:cNvSpPr txBox="1"/>
          <p:nvPr/>
        </p:nvSpPr>
        <p:spPr>
          <a:xfrm>
            <a:off x="1206500" y="4769204"/>
            <a:ext cx="9779000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Platform : 16.4%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Role-Playing : 14.3%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Racing : 11.7%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Sports : 11.5%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  <a:r>
              <a:t>Action : 10.9%</a:t>
            </a:r>
          </a:p>
        </p:txBody>
      </p:sp>
      <p:sp>
        <p:nvSpPr>
          <p:cNvPr id="254" name="1990년대"/>
          <p:cNvSpPr txBox="1"/>
          <p:nvPr/>
        </p:nvSpPr>
        <p:spPr>
          <a:xfrm>
            <a:off x="1206500" y="16002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65188">
              <a:lnSpc>
                <a:spcPct val="80000"/>
              </a:lnSpc>
              <a:defRPr b="1" spc="-164" sz="8245">
                <a:solidFill>
                  <a:srgbClr val="000000"/>
                </a:solidFill>
              </a:defRPr>
            </a:lvl1pPr>
          </a:lstStyle>
          <a:p>
            <a:pPr/>
            <a:r>
              <a:t>1990년대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