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8" r:id="rId4"/>
    <p:sldId id="293" r:id="rId5"/>
    <p:sldId id="294" r:id="rId6"/>
    <p:sldId id="287" r:id="rId7"/>
    <p:sldId id="304" r:id="rId8"/>
    <p:sldId id="303" r:id="rId9"/>
    <p:sldId id="305" r:id="rId10"/>
    <p:sldId id="288" r:id="rId11"/>
    <p:sldId id="258" r:id="rId12"/>
    <p:sldId id="295" r:id="rId13"/>
    <p:sldId id="275" r:id="rId14"/>
    <p:sldId id="29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DB"/>
    <a:srgbClr val="FBFCF8"/>
    <a:srgbClr val="ECF1DD"/>
    <a:srgbClr val="EAF0D8"/>
    <a:srgbClr val="E5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Prendas Rojas" userId="51241f6e-509c-4e1a-8183-817f40df389c" providerId="ADAL" clId="{D7DB40E5-6822-496F-BBE9-CCC81399819F}"/>
    <pc:docChg chg="delSld modSld">
      <pc:chgData name="Juan Pablo Prendas Rojas" userId="51241f6e-509c-4e1a-8183-817f40df389c" providerId="ADAL" clId="{D7DB40E5-6822-496F-BBE9-CCC81399819F}" dt="2024-07-30T17:10:52.417" v="14" actId="20577"/>
      <pc:docMkLst>
        <pc:docMk/>
      </pc:docMkLst>
      <pc:sldChg chg="modSp mod">
        <pc:chgData name="Juan Pablo Prendas Rojas" userId="51241f6e-509c-4e1a-8183-817f40df389c" providerId="ADAL" clId="{D7DB40E5-6822-496F-BBE9-CCC81399819F}" dt="2024-07-30T17:10:52.417" v="14" actId="20577"/>
        <pc:sldMkLst>
          <pc:docMk/>
          <pc:sldMk cId="3566433813" sldId="268"/>
        </pc:sldMkLst>
        <pc:spChg chg="mod">
          <ac:chgData name="Juan Pablo Prendas Rojas" userId="51241f6e-509c-4e1a-8183-817f40df389c" providerId="ADAL" clId="{D7DB40E5-6822-496F-BBE9-CCC81399819F}" dt="2024-07-30T17:09:53.162" v="10" actId="20577"/>
          <ac:spMkLst>
            <pc:docMk/>
            <pc:sldMk cId="3566433813" sldId="268"/>
            <ac:spMk id="2" creationId="{ACC6ED78-033E-015C-3BF4-EABFB2B5F178}"/>
          </ac:spMkLst>
        </pc:spChg>
        <pc:spChg chg="mod">
          <ac:chgData name="Juan Pablo Prendas Rojas" userId="51241f6e-509c-4e1a-8183-817f40df389c" providerId="ADAL" clId="{D7DB40E5-6822-496F-BBE9-CCC81399819F}" dt="2024-07-30T17:10:52.417" v="14" actId="20577"/>
          <ac:spMkLst>
            <pc:docMk/>
            <pc:sldMk cId="3566433813" sldId="268"/>
            <ac:spMk id="3" creationId="{5EBEDA8F-7681-3808-0FE4-B1DC1104588E}"/>
          </ac:spMkLst>
        </pc:spChg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190817393" sldId="283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1283483268" sldId="284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796091590" sldId="285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1179548122" sldId="290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1027702622" sldId="291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2402519229" sldId="292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1437237005" sldId="297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2090215448" sldId="298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3130568057" sldId="299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649817397" sldId="300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4120636491" sldId="301"/>
        </pc:sldMkLst>
      </pc:sldChg>
      <pc:sldChg chg="del">
        <pc:chgData name="Juan Pablo Prendas Rojas" userId="51241f6e-509c-4e1a-8183-817f40df389c" providerId="ADAL" clId="{D7DB40E5-6822-496F-BBE9-CCC81399819F}" dt="2024-07-30T17:10:07.481" v="11" actId="47"/>
        <pc:sldMkLst>
          <pc:docMk/>
          <pc:sldMk cId="1415389328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4E6A-D81D-4E9C-BC00-DF06888711A4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743A2-A1B1-49F4-A198-19ED23213CC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6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743A2-A1B1-49F4-A198-19ED23213CCB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6800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743A2-A1B1-49F4-A198-19ED23213CCB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796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743A2-A1B1-49F4-A198-19ED23213CCB}" type="slidenum">
              <a:rPr lang="es-CR" smtClean="0"/>
              <a:t>12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92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22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9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4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7531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28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7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789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2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618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3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2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881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309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84265-4D69-4B2E-BFAF-8B44A106A1E7}" type="datetimeFigureOut">
              <a:rPr lang="es-CR" smtClean="0"/>
              <a:t>29/7/2024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372713-B9CF-4019-82B5-2D38E81F392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261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75EBA-EDEA-58B9-BC51-8F28F83A2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Probabilidades – II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3247D-BDA2-E10B-56AF-CA309FC7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sz="3200" dirty="0">
                <a:solidFill>
                  <a:srgbClr val="FF0000"/>
                </a:solidFill>
              </a:rPr>
              <a:t>Noción de Probabilidad.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40439E-61B6-7A19-118F-1E875CAFA976}"/>
              </a:ext>
            </a:extLst>
          </p:cNvPr>
          <p:cNvSpPr txBox="1"/>
          <p:nvPr/>
        </p:nvSpPr>
        <p:spPr>
          <a:xfrm>
            <a:off x="8525021" y="5809958"/>
            <a:ext cx="272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b="1" dirty="0"/>
              <a:t>Marcos 10:25</a:t>
            </a:r>
          </a:p>
        </p:txBody>
      </p:sp>
    </p:spTree>
    <p:extLst>
      <p:ext uri="{BB962C8B-B14F-4D97-AF65-F5344CB8AC3E}">
        <p14:creationId xmlns:p14="http://schemas.microsoft.com/office/powerpoint/2010/main" val="393064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Eventos equiprobables y Regla de Laplace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9375AD-B757-76F0-FC86-74A50F47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72" y="2653997"/>
            <a:ext cx="9450826" cy="32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DE8C-E3FE-D62A-105B-C97CFEF9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>
                <a:solidFill>
                  <a:schemeClr val="accent4">
                    <a:lumMod val="75000"/>
                  </a:schemeClr>
                </a:solidFill>
              </a:rPr>
              <a:t>Eventos equiprobables y no equiprobables</a:t>
            </a:r>
          </a:p>
        </p:txBody>
      </p:sp>
      <p:pic>
        <p:nvPicPr>
          <p:cNvPr id="1026" name="Picture 2" descr="Sucesos equiprobables - Matemáticas IES">
            <a:extLst>
              <a:ext uri="{FF2B5EF4-FFF2-40B4-BE49-F238E27FC236}">
                <a16:creationId xmlns:a16="http://schemas.microsoft.com/office/drawing/2014/main" id="{93EAF138-E1AC-FA0E-309A-D80CF3CB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14" y="2727667"/>
            <a:ext cx="6839925" cy="30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5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Actividad: </a:t>
            </a:r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¡¡Tira los dados!!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0B5F73-BF7E-2B2F-6ECE-44CBB2B0AEDD}"/>
              </a:ext>
            </a:extLst>
          </p:cNvPr>
          <p:cNvSpPr txBox="1"/>
          <p:nvPr/>
        </p:nvSpPr>
        <p:spPr>
          <a:xfrm>
            <a:off x="1617785" y="2639270"/>
            <a:ext cx="839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R" sz="2400" dirty="0"/>
              <a:t>Existe un juego de azar muy popular en los casinos el cual consiste en lanzar dos dados y sumar los números en las caras que queden hacia arriba. Una tirada se gana si se obtiene una suma igual a 7</a:t>
            </a:r>
          </a:p>
          <a:p>
            <a:r>
              <a:rPr lang="es-CR" sz="2400" dirty="0"/>
              <a:t>En un juego como este: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¿Cuáles son los posibles resultados de este juego?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 es la probabilidad de ganar una de las tiradas?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¿De cuántas formas puede obtenerse una suma par?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 es la probabilidad que la suma sea impar o sea un 12?</a:t>
            </a:r>
          </a:p>
        </p:txBody>
      </p:sp>
      <p:pic>
        <p:nvPicPr>
          <p:cNvPr id="4" name="Imagen 3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AF73EEF8-AEE4-A504-EDC1-56353358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2535" y="2360662"/>
            <a:ext cx="3291840" cy="36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DE8C-E3FE-D62A-105B-C97CFEF9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4">
                    <a:lumMod val="75000"/>
                  </a:schemeClr>
                </a:solidFill>
              </a:rPr>
              <a:t>Ejemplos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3E3D31-E502-A6F4-5967-CF0DD731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82" y="2454815"/>
            <a:ext cx="7290635" cy="37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1DE8C-E3FE-D62A-105B-C97CFEF9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4">
                    <a:lumMod val="75000"/>
                  </a:schemeClr>
                </a:solidFill>
              </a:rPr>
              <a:t>Ejercicios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D311AE-204A-6634-C85B-7CC99D64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71" y="2777615"/>
            <a:ext cx="7830684" cy="6581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EE8D634-9F1A-0FC2-3CE1-8EE9D495630B}"/>
              </a:ext>
            </a:extLst>
          </p:cNvPr>
          <p:cNvSpPr txBox="1"/>
          <p:nvPr/>
        </p:nvSpPr>
        <p:spPr>
          <a:xfrm>
            <a:off x="1715672" y="4125897"/>
            <a:ext cx="9323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En nuestro país se tiene una probabilidad de 0.28 de elegir un hombre que fume cigarrillos, 0.07 que fume puros y 0.05 que fume ambos. ¿Qué porcentaje de costarricenses se espera que no fumen ni cigarrillos ni puros?        R/70%</a:t>
            </a:r>
          </a:p>
          <a:p>
            <a:pPr marL="342900" indent="-342900">
              <a:buAutoNum type="alphaLcParenR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679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ED78-033E-015C-3BF4-EABFB2B5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Ejercicios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BEDA8F-7681-3808-0FE4-B1DC1104588E}"/>
              </a:ext>
            </a:extLst>
          </p:cNvPr>
          <p:cNvSpPr txBox="1"/>
          <p:nvPr/>
        </p:nvSpPr>
        <p:spPr>
          <a:xfrm>
            <a:off x="1153551" y="2885788"/>
            <a:ext cx="76467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R" sz="2200" dirty="0"/>
              <a:t>En un juego circular de tiro al blanco los radios de las circunferencias aumentan en 1 cm hasta obtener un radio máximo de 10 cm. Si un jugador</a:t>
            </a:r>
          </a:p>
          <a:p>
            <a:pPr algn="l"/>
            <a:r>
              <a:rPr lang="es-CR" sz="2200" dirty="0"/>
              <a:t>principiante lanza sus dardos de forma aleatoria y cada tiro acierta a lo interno de la circunferencia de juego, calcule las siguientes probabilidades: </a:t>
            </a:r>
          </a:p>
          <a:p>
            <a:pPr marL="457200" indent="-457200" algn="l">
              <a:buAutoNum type="alphaLcParenR"/>
            </a:pPr>
            <a:r>
              <a:rPr lang="es-CR" sz="2200" dirty="0"/>
              <a:t>en un tiro el jugador acierta en el círculo rojo. </a:t>
            </a:r>
          </a:p>
          <a:p>
            <a:pPr marL="457200" indent="-457200" algn="l">
              <a:buAutoNum type="alphaLcParenR"/>
            </a:pPr>
            <a:r>
              <a:rPr lang="es-CR" sz="2200" dirty="0"/>
              <a:t>en un tiro el jugador acierta en alguna zona blanca.          </a:t>
            </a:r>
          </a:p>
        </p:txBody>
      </p:sp>
      <p:pic>
        <p:nvPicPr>
          <p:cNvPr id="2054" name="Picture 6" descr="Blanco clásica de la diana ilustración del vector. Ilustración de diana -  40650943">
            <a:extLst>
              <a:ext uri="{FF2B5EF4-FFF2-40B4-BE49-F238E27FC236}">
                <a16:creationId xmlns:a16="http://schemas.microsoft.com/office/drawing/2014/main" id="{B99EC71D-D6E1-6614-E47D-034E9411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6033" r="65213" b="39231"/>
          <a:stretch/>
        </p:blipFill>
        <p:spPr bwMode="auto">
          <a:xfrm>
            <a:off x="8543438" y="2847818"/>
            <a:ext cx="2960593" cy="287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3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1D58A-B8D8-BD4F-412B-795B0418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15" y="324833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CR" b="1" dirty="0">
                <a:solidFill>
                  <a:srgbClr val="0070C0"/>
                </a:solidFill>
              </a:rPr>
              <a:t>Gracias por su</a:t>
            </a:r>
            <a:br>
              <a:rPr lang="es-CR" b="1" dirty="0">
                <a:solidFill>
                  <a:srgbClr val="0070C0"/>
                </a:solidFill>
              </a:rPr>
            </a:br>
            <a:r>
              <a:rPr lang="es-CR" b="1" dirty="0">
                <a:solidFill>
                  <a:srgbClr val="0070C0"/>
                </a:solidFill>
              </a:rPr>
              <a:t> amable atención!! </a:t>
            </a:r>
          </a:p>
        </p:txBody>
      </p:sp>
    </p:spTree>
    <p:extLst>
      <p:ext uri="{BB962C8B-B14F-4D97-AF65-F5344CB8AC3E}">
        <p14:creationId xmlns:p14="http://schemas.microsoft.com/office/powerpoint/2010/main" val="132247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Actividad: </a:t>
            </a:r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¡¡Tira los dados!!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0B5F73-BF7E-2B2F-6ECE-44CBB2B0AEDD}"/>
              </a:ext>
            </a:extLst>
          </p:cNvPr>
          <p:cNvSpPr txBox="1"/>
          <p:nvPr/>
        </p:nvSpPr>
        <p:spPr>
          <a:xfrm>
            <a:off x="1617785" y="2639270"/>
            <a:ext cx="839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R" sz="2400" dirty="0"/>
              <a:t>Existe un juego de azar muy popular en los casinos el cual consiste en lanzar dos dados y sumar los números en las caras que queden hacia arriba. Una tirada se gana si se obtiene una suma igual a 7</a:t>
            </a:r>
          </a:p>
          <a:p>
            <a:r>
              <a:rPr lang="es-CR" sz="2400" dirty="0"/>
              <a:t>En un juego como este: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¿Cuáles son los posibles resultados de este juego?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 es la probabilidad de ganar una de las tiradas?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¿De cuántas formas puede obtenerse una suma par?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 es la probabilidad que la suma sea impar o sea un 12?</a:t>
            </a:r>
          </a:p>
        </p:txBody>
      </p:sp>
      <p:pic>
        <p:nvPicPr>
          <p:cNvPr id="4" name="Imagen 3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AF73EEF8-AEE4-A504-EDC1-56353358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2535" y="2360662"/>
            <a:ext cx="3291840" cy="36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Conceptos Básicos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8008D-0225-E1C4-EFE4-1383C009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42" y="2490763"/>
            <a:ext cx="8852478" cy="36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Conceptos Básicos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2CE9C-B114-9825-201A-02D8FE46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55" y="2569930"/>
            <a:ext cx="8185091" cy="3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Actividad: </a:t>
            </a:r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¡¡Tira los dados!!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0B5F73-BF7E-2B2F-6ECE-44CBB2B0AEDD}"/>
              </a:ext>
            </a:extLst>
          </p:cNvPr>
          <p:cNvSpPr txBox="1"/>
          <p:nvPr/>
        </p:nvSpPr>
        <p:spPr>
          <a:xfrm>
            <a:off x="1617785" y="2639270"/>
            <a:ext cx="839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R" sz="2400" dirty="0"/>
              <a:t>Existe un juego de azar muy popular en los casinos el cual consiste en lanzar dos dados y sumar los números en las caras que queden hacia arriba. Una tirada se gana si se obtiene una suma igual a 7</a:t>
            </a:r>
          </a:p>
          <a:p>
            <a:r>
              <a:rPr lang="es-CR" sz="2400" dirty="0"/>
              <a:t>En un juego como este: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¿Cuáles son los posibles resultados de este juego?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 es la probabilidad de ganar una de las tiradas?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¿De cuántas formas puede obtenerse una suma par?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¿Cuál es la probabilidad que la suma sea impar o sea un 12?</a:t>
            </a:r>
          </a:p>
        </p:txBody>
      </p:sp>
      <p:pic>
        <p:nvPicPr>
          <p:cNvPr id="4" name="Imagen 3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AF73EEF8-AEE4-A504-EDC1-56353358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2535" y="2360662"/>
            <a:ext cx="3291840" cy="360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3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Espacio </a:t>
            </a:r>
            <a:r>
              <a:rPr lang="es-CR" b="1" dirty="0" err="1">
                <a:solidFill>
                  <a:schemeClr val="accent5">
                    <a:lumMod val="75000"/>
                  </a:schemeClr>
                </a:solidFill>
              </a:rPr>
              <a:t>Probabilizable</a:t>
            </a:r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l-GR" b="1" dirty="0">
                <a:solidFill>
                  <a:schemeClr val="accent5">
                    <a:lumMod val="75000"/>
                  </a:schemeClr>
                </a:solidFill>
              </a:rPr>
              <a:t>σ</a:t>
            </a:r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-álgebra)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A8CF5E-43FD-0125-419F-D5421633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77" y="2607834"/>
            <a:ext cx="9498246" cy="27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Medida de Probabilidad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1654EF-3C63-903A-4E3E-2B0BB062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70" y="2384475"/>
            <a:ext cx="8591660" cy="355661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65DA08-50A4-7254-E667-216626C5BDA6}"/>
              </a:ext>
            </a:extLst>
          </p:cNvPr>
          <p:cNvSpPr txBox="1"/>
          <p:nvPr/>
        </p:nvSpPr>
        <p:spPr>
          <a:xfrm>
            <a:off x="887439" y="5941779"/>
            <a:ext cx="71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Dado que es una medida, la probabilidad es un número</a:t>
            </a:r>
            <a:endParaRPr lang="es-C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Teoremas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B66D4A-4EE8-D8A3-D7D5-8EBE4CA2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19" y="2693885"/>
            <a:ext cx="6360060" cy="8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4A6-B321-7EA3-3053-78133AB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chemeClr val="accent5">
                    <a:lumMod val="75000"/>
                  </a:schemeClr>
                </a:solidFill>
              </a:rPr>
              <a:t>Teoremas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4B9F26-C0DA-D72F-FF36-49739BBD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37" y="2509543"/>
            <a:ext cx="8898505" cy="34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5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2197</TotalTime>
  <Words>486</Words>
  <Application>Microsoft Office PowerPoint</Application>
  <PresentationFormat>Panorámica</PresentationFormat>
  <Paragraphs>45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Orgánico</vt:lpstr>
      <vt:lpstr>Probabilidades – II 2024</vt:lpstr>
      <vt:lpstr>Actividad: ¡¡Tira los dados!!</vt:lpstr>
      <vt:lpstr>Conceptos Básicos</vt:lpstr>
      <vt:lpstr>Conceptos Básicos</vt:lpstr>
      <vt:lpstr>Actividad: ¡¡Tira los dados!!</vt:lpstr>
      <vt:lpstr>Espacio Probabilizable (σ-álgebra)</vt:lpstr>
      <vt:lpstr>Medida de Probabilidad</vt:lpstr>
      <vt:lpstr>Teoremas</vt:lpstr>
      <vt:lpstr>Teoremas</vt:lpstr>
      <vt:lpstr>Eventos equiprobables y Regla de Laplace</vt:lpstr>
      <vt:lpstr>Eventos equiprobables y no equiprobables</vt:lpstr>
      <vt:lpstr>Actividad: ¡¡Tira los dados!!</vt:lpstr>
      <vt:lpstr>Ejemplos</vt:lpstr>
      <vt:lpstr>Ejercicios</vt:lpstr>
      <vt:lpstr>Ejercicios</vt:lpstr>
      <vt:lpstr>Gracias por su  amable atención!!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 y Estadística –II2023</dc:title>
  <dc:creator>Juan Pablo Prendas Rojas</dc:creator>
  <cp:lastModifiedBy>Juan Pablo Prendas Rojas</cp:lastModifiedBy>
  <cp:revision>5</cp:revision>
  <dcterms:created xsi:type="dcterms:W3CDTF">2023-08-17T05:27:50Z</dcterms:created>
  <dcterms:modified xsi:type="dcterms:W3CDTF">2024-07-30T17:10:57Z</dcterms:modified>
</cp:coreProperties>
</file>