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0799763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28" y="-29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3534924"/>
            <a:ext cx="9179799" cy="7519835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11344752"/>
            <a:ext cx="8099822" cy="5214884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277D-29E7-4036-9302-35D89267DA43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6170-105D-4E45-99B3-B1685283C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69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277D-29E7-4036-9302-35D89267DA43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6170-105D-4E45-99B3-B1685283C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86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1149975"/>
            <a:ext cx="2328699" cy="1830459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1149975"/>
            <a:ext cx="6851100" cy="18304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277D-29E7-4036-9302-35D89267DA43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6170-105D-4E45-99B3-B1685283C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4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277D-29E7-4036-9302-35D89267DA43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6170-105D-4E45-99B3-B1685283C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23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5384888"/>
            <a:ext cx="9314796" cy="89848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14454688"/>
            <a:ext cx="9314796" cy="4724895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277D-29E7-4036-9302-35D89267DA43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6170-105D-4E45-99B3-B1685283C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08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5749874"/>
            <a:ext cx="4589899" cy="13704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5749874"/>
            <a:ext cx="4589899" cy="13704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277D-29E7-4036-9302-35D89267DA43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6170-105D-4E45-99B3-B1685283C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58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149979"/>
            <a:ext cx="9314796" cy="417491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5294885"/>
            <a:ext cx="4568805" cy="259494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7889827"/>
            <a:ext cx="4568805" cy="116047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5294885"/>
            <a:ext cx="4591306" cy="259494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7889827"/>
            <a:ext cx="4591306" cy="116047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277D-29E7-4036-9302-35D89267DA43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6170-105D-4E45-99B3-B1685283C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08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277D-29E7-4036-9302-35D89267DA43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6170-105D-4E45-99B3-B1685283C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32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277D-29E7-4036-9302-35D89267DA43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6170-105D-4E45-99B3-B1685283C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55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439968"/>
            <a:ext cx="3483205" cy="5039889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3109937"/>
            <a:ext cx="5467380" cy="1534966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6479857"/>
            <a:ext cx="3483205" cy="12004738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277D-29E7-4036-9302-35D89267DA43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6170-105D-4E45-99B3-B1685283C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2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439968"/>
            <a:ext cx="3483205" cy="5039889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3109937"/>
            <a:ext cx="5467380" cy="1534966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6479857"/>
            <a:ext cx="3483205" cy="12004738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277D-29E7-4036-9302-35D89267DA43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6170-105D-4E45-99B3-B1685283C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37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1149979"/>
            <a:ext cx="9314796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5749874"/>
            <a:ext cx="9314796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20019564"/>
            <a:ext cx="2429947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5277D-29E7-4036-9302-35D89267DA43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20019564"/>
            <a:ext cx="364492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20019564"/>
            <a:ext cx="2429947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A6170-105D-4E45-99B3-B1685283C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46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1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D1BA903-C7DD-3AF5-D2EA-012BA1819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421242"/>
              </p:ext>
            </p:extLst>
          </p:nvPr>
        </p:nvGraphicFramePr>
        <p:xfrm>
          <a:off x="0" y="0"/>
          <a:ext cx="10799763" cy="7212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834">
                  <a:extLst>
                    <a:ext uri="{9D8B030D-6E8A-4147-A177-3AD203B41FA5}">
                      <a16:colId xmlns:a16="http://schemas.microsoft.com/office/drawing/2014/main" val="4123185092"/>
                    </a:ext>
                  </a:extLst>
                </a:gridCol>
                <a:gridCol w="4156148">
                  <a:extLst>
                    <a:ext uri="{9D8B030D-6E8A-4147-A177-3AD203B41FA5}">
                      <a16:colId xmlns:a16="http://schemas.microsoft.com/office/drawing/2014/main" val="2258306577"/>
                    </a:ext>
                  </a:extLst>
                </a:gridCol>
                <a:gridCol w="4156148">
                  <a:extLst>
                    <a:ext uri="{9D8B030D-6E8A-4147-A177-3AD203B41FA5}">
                      <a16:colId xmlns:a16="http://schemas.microsoft.com/office/drawing/2014/main" val="400247636"/>
                    </a:ext>
                  </a:extLst>
                </a:gridCol>
                <a:gridCol w="1343633">
                  <a:extLst>
                    <a:ext uri="{9D8B030D-6E8A-4147-A177-3AD203B41FA5}">
                      <a16:colId xmlns:a16="http://schemas.microsoft.com/office/drawing/2014/main" val="1260789826"/>
                    </a:ext>
                  </a:extLst>
                </a:gridCol>
              </a:tblGrid>
              <a:tr h="282698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데이터 분류</a:t>
                      </a:r>
                    </a:p>
                  </a:txBody>
                  <a:tcPr marL="80998" marR="80998" marT="40499" marB="40499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80998" marR="80998" marT="40499" marB="40499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80998" marR="80998" marT="40499" marB="40499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80998" marR="80998" marT="40499" marB="40499" anchor="ctr"/>
                </a:tc>
                <a:extLst>
                  <a:ext uri="{0D108BD9-81ED-4DB2-BD59-A6C34878D82A}">
                    <a16:rowId xmlns:a16="http://schemas.microsoft.com/office/drawing/2014/main" val="3465521727"/>
                  </a:ext>
                </a:extLst>
              </a:tr>
              <a:tr h="2826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데이터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검정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전제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분석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시각화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452410"/>
                  </a:ext>
                </a:extLst>
              </a:tr>
              <a:tr h="843609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통계 데이터</a:t>
                      </a:r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(</a:t>
                      </a:r>
                      <a:r>
                        <a:rPr lang="ko-KR" altLang="en-US" sz="1100" b="1" dirty="0"/>
                        <a:t>정량</a:t>
                      </a:r>
                      <a:r>
                        <a:rPr lang="en-US" altLang="ko-KR" sz="1100" b="1" dirty="0"/>
                        <a:t>)</a:t>
                      </a:r>
                      <a:endParaRPr lang="ko-KR" altLang="en-US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b="1" dirty="0"/>
                        <a:t>독립표본 </a:t>
                      </a:r>
                      <a:r>
                        <a:rPr lang="en-US" altLang="ko-KR" sz="1000" b="1" dirty="0"/>
                        <a:t>t </a:t>
                      </a:r>
                      <a:r>
                        <a:rPr lang="ko-KR" altLang="en-US" sz="1000" b="1" dirty="0"/>
                        <a:t>검정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평균 비교</a:t>
                      </a:r>
                      <a:endParaRPr lang="en-US" altLang="ko-KR" sz="10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주요 전제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집단 간 독립성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모집단 정규성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분포의 등분산성</a:t>
                      </a:r>
                      <a:endParaRPr lang="en-US" altLang="ko-KR" sz="10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자료의 성질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독립변수가 명목척도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종속변수가 등간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비율로 구성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b="1" dirty="0"/>
                        <a:t>※ </a:t>
                      </a:r>
                      <a:r>
                        <a:rPr lang="ko-KR" altLang="en-US" sz="1000" b="1" dirty="0"/>
                        <a:t>일원분산분석 </a:t>
                      </a:r>
                      <a:r>
                        <a:rPr lang="en-US" altLang="ko-KR" sz="1000" b="0" dirty="0"/>
                        <a:t>: </a:t>
                      </a:r>
                      <a:r>
                        <a:rPr lang="ko-KR" altLang="en-US" sz="1000" b="0" dirty="0"/>
                        <a:t>평균 비교</a:t>
                      </a:r>
                      <a:endParaRPr lang="en-US" altLang="ko-KR" sz="1000" b="1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주요 전제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집단 별 모집단 정규성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독립성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등분산성</a:t>
                      </a:r>
                      <a:endParaRPr lang="en-US" altLang="ko-KR" sz="10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자료의 성질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독립변수가 명목척도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종속변수가 등간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비율로 구성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1" dirty="0"/>
                        <a:t>1. </a:t>
                      </a:r>
                      <a:r>
                        <a:rPr lang="ko-KR" altLang="en-US" sz="1000" b="1" dirty="0"/>
                        <a:t>막대 그래프</a:t>
                      </a:r>
                      <a:endParaRPr lang="en-US" altLang="ko-KR" sz="1000" b="1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값 비교에 적합</a:t>
                      </a:r>
                      <a:endParaRPr lang="en-US" altLang="ko-KR" sz="10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1" dirty="0"/>
                        <a:t>2. </a:t>
                      </a:r>
                      <a:r>
                        <a:rPr lang="ko-KR" altLang="en-US" sz="1000" b="1" dirty="0"/>
                        <a:t>히스토그램</a:t>
                      </a:r>
                      <a:endParaRPr lang="en-US" altLang="ko-KR" sz="1000" b="1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범주 집합에 대한 단일 변수의 분포 및 관계를 표시</a:t>
                      </a:r>
                      <a:endParaRPr lang="en-US" altLang="ko-KR" sz="10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1" dirty="0"/>
                        <a:t>3. </a:t>
                      </a:r>
                      <a:r>
                        <a:rPr lang="ko-KR" altLang="en-US" sz="1000" b="1" dirty="0"/>
                        <a:t>파이 차트</a:t>
                      </a:r>
                      <a:endParaRPr lang="en-US" altLang="ko-KR" sz="1000" b="1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구성에 적합</a:t>
                      </a:r>
                      <a:endParaRPr lang="en-US" altLang="ko-KR" sz="10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전체 구성 비율</a:t>
                      </a:r>
                      <a:endParaRPr lang="en-US" altLang="ko-KR" sz="10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1" dirty="0"/>
                        <a:t>4. </a:t>
                      </a:r>
                      <a:r>
                        <a:rPr lang="ko-KR" altLang="en-US" sz="1000" b="1" dirty="0" err="1"/>
                        <a:t>산점도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분산 차트</a:t>
                      </a:r>
                      <a:r>
                        <a:rPr lang="en-US" altLang="ko-KR" sz="1000" b="1" dirty="0"/>
                        <a:t>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관계 및 분포 적합</a:t>
                      </a:r>
                      <a:endParaRPr lang="en-US" altLang="ko-KR" sz="10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1" dirty="0"/>
                        <a:t>5. </a:t>
                      </a:r>
                      <a:r>
                        <a:rPr lang="ko-KR" altLang="en-US" sz="1000" b="1" dirty="0"/>
                        <a:t>박스 플롯</a:t>
                      </a:r>
                      <a:endParaRPr lang="en-US" altLang="ko-KR" sz="1000" b="1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0" dirty="0"/>
                        <a:t>- </a:t>
                      </a:r>
                      <a:r>
                        <a:rPr lang="ko-KR" altLang="en-US" sz="1000" b="0" dirty="0"/>
                        <a:t>주식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933901"/>
                  </a:ext>
                </a:extLst>
              </a:tr>
              <a:tr h="8436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b="1" dirty="0"/>
                        <a:t>카이 제곱 독립성 검정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교차분석</a:t>
                      </a:r>
                      <a:r>
                        <a:rPr lang="en-US" altLang="ko-KR" sz="1000" b="1" dirty="0"/>
                        <a:t>)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변인 간 관계 확인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빈도로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주요 전제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전체 컬럼 간 독립성</a:t>
                      </a:r>
                      <a:endParaRPr lang="en-US" altLang="ko-KR" sz="10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자료의 성질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범주형 독립변수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범주형 종속변수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개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b="1" dirty="0"/>
                        <a:t>※ </a:t>
                      </a:r>
                      <a:r>
                        <a:rPr lang="ko-KR" altLang="en-US" sz="1000" b="1" dirty="0"/>
                        <a:t>상관분석 </a:t>
                      </a:r>
                      <a:r>
                        <a:rPr lang="en-US" altLang="ko-KR" sz="1000" b="0" dirty="0"/>
                        <a:t>: </a:t>
                      </a:r>
                      <a:r>
                        <a:rPr lang="ko-KR" altLang="en-US" sz="1000" b="0" dirty="0"/>
                        <a:t>변인 간 선형적 관계</a:t>
                      </a:r>
                      <a:endParaRPr lang="en-US" altLang="ko-KR" sz="1000" b="1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주요 전제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데이터 선형성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모집단 정규성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분포의 등분산성</a:t>
                      </a:r>
                      <a:endParaRPr lang="en-US" altLang="ko-KR" sz="10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자료의 성질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등간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비율척도는 </a:t>
                      </a:r>
                      <a:r>
                        <a:rPr lang="ko-KR" altLang="en-US" sz="1000" dirty="0" err="1"/>
                        <a:t>피어슨</a:t>
                      </a:r>
                      <a:r>
                        <a:rPr lang="en-US" altLang="ko-KR" sz="1000" dirty="0"/>
                        <a:t>(Pearson)</a:t>
                      </a:r>
                      <a:r>
                        <a:rPr lang="ko-KR" altLang="en-US" sz="1000" dirty="0"/>
                        <a:t>의 상관분석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명목척도는 교차분석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서열척도는 </a:t>
                      </a:r>
                      <a:r>
                        <a:rPr lang="ko-KR" altLang="en-US" sz="1000" dirty="0" err="1"/>
                        <a:t>스피어만</a:t>
                      </a:r>
                      <a:r>
                        <a:rPr lang="en-US" altLang="ko-KR" sz="1000" dirty="0"/>
                        <a:t>(Spearman) </a:t>
                      </a:r>
                      <a:r>
                        <a:rPr lang="ko-KR" altLang="en-US" sz="1000" dirty="0"/>
                        <a:t>서열상관분석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637447"/>
                  </a:ext>
                </a:extLst>
              </a:tr>
              <a:tr h="12201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b="1" dirty="0"/>
                        <a:t>※ </a:t>
                      </a:r>
                      <a:r>
                        <a:rPr lang="ko-KR" altLang="en-US" sz="1000" b="1" dirty="0"/>
                        <a:t>신뢰도 검정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변수 간 신뢰도 확인</a:t>
                      </a:r>
                      <a:endParaRPr lang="en-US" altLang="ko-KR" sz="10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주요 전제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단일차원성 존재</a:t>
                      </a:r>
                      <a:endParaRPr lang="en-US" altLang="ko-KR" sz="10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자료의 성질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등간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비율척도로 구성된 변수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b="1" dirty="0"/>
                        <a:t>※ </a:t>
                      </a:r>
                      <a:r>
                        <a:rPr lang="ko-KR" altLang="en-US" sz="1000" b="1" dirty="0"/>
                        <a:t>단계적 다중회귀분석 </a:t>
                      </a:r>
                      <a:r>
                        <a:rPr lang="en-US" altLang="ko-KR" sz="1000" b="0" dirty="0"/>
                        <a:t>: </a:t>
                      </a:r>
                      <a:r>
                        <a:rPr lang="ko-KR" altLang="en-US" sz="1000" b="0" dirty="0"/>
                        <a:t>변인 간 영향 예측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최적 회귀모형 수립</a:t>
                      </a:r>
                      <a:endParaRPr lang="en-US" altLang="ko-KR" sz="1000" b="1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주요 전제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데이터 선형성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모집단 </a:t>
                      </a:r>
                      <a:r>
                        <a:rPr lang="ko-KR" altLang="en-US" sz="1000" dirty="0" err="1"/>
                        <a:t>오차항</a:t>
                      </a:r>
                      <a:r>
                        <a:rPr lang="ko-KR" altLang="en-US" sz="1000" dirty="0"/>
                        <a:t> 정규성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독립성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등분산성</a:t>
                      </a:r>
                      <a:endParaRPr lang="en-US" altLang="ko-KR" sz="10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자료의 성질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등간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비율척도로 구성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379965"/>
                  </a:ext>
                </a:extLst>
              </a:tr>
              <a:tr h="843609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시계열 데이터</a:t>
                      </a:r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평균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분산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공분산 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가지를 모두 만족해야 함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평균이 일정</a:t>
                      </a:r>
                      <a:endParaRPr lang="en-US" altLang="ko-KR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모든 시점에서 일정한 평균을 가짐</a:t>
                      </a:r>
                      <a:endParaRPr lang="en-US" altLang="ko-KR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평균이 일정하지 않은 시계열은 차분을 통해 정상화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분산이 일정</a:t>
                      </a:r>
                      <a:endParaRPr lang="en-US" altLang="ko-KR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시점에 의존하지 않고 일정해야 함</a:t>
                      </a:r>
                      <a:endParaRPr lang="en-US" altLang="ko-KR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변환을 통해 정상화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공분산</a:t>
                      </a:r>
                      <a:endParaRPr lang="en-US" altLang="ko-KR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특정시점에서 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t, s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의존하지 않고 일정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b="1" dirty="0"/>
                        <a:t>※ </a:t>
                      </a:r>
                      <a:r>
                        <a:rPr lang="ko-KR" altLang="en-US" sz="1000" b="1" dirty="0"/>
                        <a:t>시계열 분석 </a:t>
                      </a:r>
                      <a:r>
                        <a:rPr lang="en-US" altLang="ko-KR" sz="1000" b="0" dirty="0"/>
                        <a:t>: </a:t>
                      </a:r>
                      <a:r>
                        <a:rPr lang="ko-KR" altLang="en-US" sz="1000" b="0" dirty="0"/>
                        <a:t>시간의 흐름에 따른 인과 관계 분석</a:t>
                      </a:r>
                      <a:endParaRPr lang="en-US" altLang="ko-KR" sz="1000" b="1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비정상성 </a:t>
                      </a:r>
                      <a:r>
                        <a:rPr lang="en-US" altLang="ko-KR" sz="1000" dirty="0"/>
                        <a:t>-&gt; ARIMA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비정상성</a:t>
                      </a:r>
                      <a:r>
                        <a:rPr lang="en-US" altLang="ko-KR" sz="1000" dirty="0"/>
                        <a:t> + </a:t>
                      </a:r>
                      <a:r>
                        <a:rPr lang="ko-KR" altLang="en-US" sz="1000" dirty="0"/>
                        <a:t>계절성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주기적 패턴</a:t>
                      </a:r>
                      <a:r>
                        <a:rPr lang="en-US" altLang="ko-KR" sz="1000" dirty="0"/>
                        <a:t>) -&gt; </a:t>
                      </a:r>
                      <a:r>
                        <a:rPr lang="ko-KR" altLang="en-US" sz="1000" dirty="0"/>
                        <a:t>계절 </a:t>
                      </a:r>
                      <a:r>
                        <a:rPr lang="en-US" altLang="ko-KR" sz="1000" dirty="0"/>
                        <a:t>ARIMA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1" dirty="0"/>
                        <a:t>1. </a:t>
                      </a:r>
                      <a:r>
                        <a:rPr lang="ko-KR" altLang="en-US" sz="1000" b="1" dirty="0"/>
                        <a:t>꺾은선</a:t>
                      </a:r>
                      <a:endParaRPr lang="en-US" altLang="ko-KR" sz="1000" b="1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추세에 적합</a:t>
                      </a:r>
                      <a:endParaRPr lang="en-US" altLang="ko-KR" sz="10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변화율 표현</a:t>
                      </a:r>
                      <a:endParaRPr lang="en-US" altLang="ko-KR" sz="10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1" dirty="0"/>
                        <a:t>2. </a:t>
                      </a:r>
                      <a:r>
                        <a:rPr lang="ko-KR" altLang="en-US" sz="1000" b="1" dirty="0"/>
                        <a:t>영역 차트</a:t>
                      </a:r>
                      <a:endParaRPr lang="en-US" altLang="ko-KR" sz="1000" b="1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누적 가치 변화</a:t>
                      </a:r>
                      <a:endParaRPr lang="en-US" altLang="ko-KR" sz="10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1" dirty="0"/>
                        <a:t>3. </a:t>
                      </a:r>
                      <a:r>
                        <a:rPr lang="ko-KR" altLang="en-US" sz="1000" b="1" dirty="0"/>
                        <a:t>박스 플롯</a:t>
                      </a:r>
                      <a:endParaRPr lang="en-US" altLang="ko-KR" sz="1000" b="1" dirty="0"/>
                    </a:p>
                    <a:p>
                      <a:pPr marL="0" marR="0" lvl="0" indent="0" algn="l" defTabSz="914411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- </a:t>
                      </a:r>
                      <a:r>
                        <a:rPr lang="ko-KR" altLang="en-US" sz="1000" b="0" dirty="0"/>
                        <a:t>주식</a:t>
                      </a:r>
                      <a:endParaRPr lang="en-US" altLang="ko-KR" sz="1000" b="1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1" dirty="0"/>
                        <a:t>4. </a:t>
                      </a:r>
                      <a:r>
                        <a:rPr lang="ko-KR" altLang="en-US" sz="1000" b="1" dirty="0"/>
                        <a:t>캔들 차트</a:t>
                      </a:r>
                      <a:endParaRPr lang="en-US" altLang="ko-KR" sz="1000" b="1" dirty="0"/>
                    </a:p>
                    <a:p>
                      <a:pPr marL="0" marR="0" lvl="0" indent="0" algn="l" defTabSz="914411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- </a:t>
                      </a:r>
                      <a:r>
                        <a:rPr lang="ko-KR" altLang="en-US" sz="1000" b="0" dirty="0"/>
                        <a:t>주식</a:t>
                      </a:r>
                      <a:endParaRPr lang="en-US" altLang="ko-KR" sz="1000" b="1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endParaRPr lang="ko-KR" altLang="en-US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902541"/>
                  </a:ext>
                </a:extLst>
              </a:tr>
              <a:tr h="8436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b="1" dirty="0"/>
                        <a:t>※ </a:t>
                      </a:r>
                      <a:r>
                        <a:rPr lang="ko-KR" altLang="en-US" sz="1000" b="1" dirty="0"/>
                        <a:t>이동평균법 </a:t>
                      </a:r>
                      <a:r>
                        <a:rPr lang="en-US" altLang="ko-KR" sz="1000" b="0" dirty="0"/>
                        <a:t>: </a:t>
                      </a:r>
                      <a:r>
                        <a:rPr lang="ko-KR" altLang="en-US" sz="1000" b="0" dirty="0"/>
                        <a:t>미래 예측</a:t>
                      </a:r>
                      <a:endParaRPr lang="en-US" altLang="ko-KR" sz="1000" b="1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과거부터 지금까지의 시계열 자료를 대상으로 이동 평균 계산</a:t>
                      </a:r>
                      <a:endParaRPr lang="en-US" altLang="ko-KR" sz="10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추세변동과 순환변동만 가진 시계열로 변환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462547"/>
                  </a:ext>
                </a:extLst>
              </a:tr>
              <a:tr h="8121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b="1" dirty="0"/>
                        <a:t>※ </a:t>
                      </a:r>
                      <a:r>
                        <a:rPr lang="ko-KR" altLang="en-US" sz="1000" b="1" dirty="0" err="1"/>
                        <a:t>지수평활법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en-US" altLang="ko-KR" sz="1000" b="0" dirty="0"/>
                        <a:t>: </a:t>
                      </a:r>
                      <a:r>
                        <a:rPr lang="ko-KR" altLang="en-US" sz="1000" b="0" dirty="0"/>
                        <a:t>미래 예측</a:t>
                      </a:r>
                      <a:endParaRPr lang="en-US" altLang="ko-KR" sz="1000" b="1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모든 시계열 자료를 사용하여 평균을 계산</a:t>
                      </a:r>
                      <a:endParaRPr lang="en-US" altLang="ko-KR" sz="10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최근 시계열에 더 많은 가중치 부여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392418"/>
                  </a:ext>
                </a:extLst>
              </a:tr>
              <a:tr h="5566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정량 데이터</a:t>
                      </a:r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(</a:t>
                      </a:r>
                      <a:r>
                        <a:rPr lang="ko-KR" altLang="en-US" sz="1100" b="1" dirty="0"/>
                        <a:t>수치</a:t>
                      </a:r>
                      <a:r>
                        <a:rPr lang="en-US" altLang="ko-KR" sz="1100" b="1" dirty="0"/>
                        <a:t>, </a:t>
                      </a:r>
                      <a:r>
                        <a:rPr lang="ko-KR" altLang="en-US" sz="1100" b="1" dirty="0"/>
                        <a:t>도형 등</a:t>
                      </a:r>
                      <a:r>
                        <a:rPr lang="en-US" altLang="ko-KR" sz="1100" b="1" dirty="0"/>
                        <a:t>)</a:t>
                      </a:r>
                      <a:endParaRPr lang="ko-KR" altLang="en-US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객관적이고 연산이 가능한 데이터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/>
                        <a:t>※ </a:t>
                      </a:r>
                      <a:r>
                        <a:rPr lang="ko-KR" altLang="en-US" sz="1000" b="1" dirty="0"/>
                        <a:t>통계분석 전반</a:t>
                      </a:r>
                      <a:endParaRPr lang="en-US" altLang="ko-KR" sz="1000" b="1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endParaRPr lang="ko-KR" altLang="en-US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308246"/>
                  </a:ext>
                </a:extLst>
              </a:tr>
              <a:tr h="5566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정성 데이터</a:t>
                      </a:r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(</a:t>
                      </a:r>
                      <a:r>
                        <a:rPr lang="ko-KR" altLang="en-US" sz="1100" b="1" dirty="0"/>
                        <a:t>언어</a:t>
                      </a:r>
                      <a:r>
                        <a:rPr lang="en-US" altLang="ko-KR" sz="1100" b="1" dirty="0"/>
                        <a:t>, </a:t>
                      </a:r>
                      <a:r>
                        <a:rPr lang="ko-KR" altLang="en-US" sz="1100" b="1" dirty="0"/>
                        <a:t>문자 등</a:t>
                      </a:r>
                      <a:r>
                        <a:rPr lang="en-US" altLang="ko-KR" sz="1100" b="1" dirty="0"/>
                        <a:t>)</a:t>
                      </a:r>
                      <a:endParaRPr lang="ko-KR" altLang="en-US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주관적 해석이 필수적이며 객관적이지 않고 광범위하며 다각적일 수 있음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/>
                        <a:t>※ </a:t>
                      </a:r>
                      <a:r>
                        <a:rPr lang="ko-KR" altLang="en-US" sz="1000" b="1" dirty="0"/>
                        <a:t>설문 분석</a:t>
                      </a:r>
                      <a:endParaRPr lang="en-US" altLang="ko-KR" sz="1000" b="1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endParaRPr lang="ko-KR" altLang="en-US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372117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EE264D79-25EE-54B7-32D0-9393D4F22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041155"/>
              </p:ext>
            </p:extLst>
          </p:nvPr>
        </p:nvGraphicFramePr>
        <p:xfrm>
          <a:off x="0" y="8322075"/>
          <a:ext cx="10648709" cy="5505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3819">
                  <a:extLst>
                    <a:ext uri="{9D8B030D-6E8A-4147-A177-3AD203B41FA5}">
                      <a16:colId xmlns:a16="http://schemas.microsoft.com/office/drawing/2014/main" val="4123185092"/>
                    </a:ext>
                  </a:extLst>
                </a:gridCol>
                <a:gridCol w="6724890">
                  <a:extLst>
                    <a:ext uri="{9D8B030D-6E8A-4147-A177-3AD203B41FA5}">
                      <a16:colId xmlns:a16="http://schemas.microsoft.com/office/drawing/2014/main" val="2258306577"/>
                    </a:ext>
                  </a:extLst>
                </a:gridCol>
              </a:tblGrid>
              <a:tr h="4218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상황 분류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팁</a:t>
                      </a:r>
                    </a:p>
                  </a:txBody>
                  <a:tcPr marL="80998" marR="80998" marT="40499" marB="40499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80998" marR="80998" marT="40499" marB="40499" anchor="ctr"/>
                </a:tc>
                <a:extLst>
                  <a:ext uri="{0D108BD9-81ED-4DB2-BD59-A6C34878D82A}">
                    <a16:rowId xmlns:a16="http://schemas.microsoft.com/office/drawing/2014/main" val="1519349519"/>
                  </a:ext>
                </a:extLst>
              </a:tr>
              <a:tr h="3487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상황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분석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452410"/>
                  </a:ext>
                </a:extLst>
              </a:tr>
              <a:tr h="10852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분석 결과가 </a:t>
                      </a:r>
                      <a:r>
                        <a:rPr lang="en-US" altLang="ko-KR" sz="1100" b="1" dirty="0" err="1"/>
                        <a:t>NaN</a:t>
                      </a:r>
                      <a:r>
                        <a:rPr lang="ko-KR" altLang="en-US" sz="1100" b="1" dirty="0"/>
                        <a:t>으로 나왔을 때 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dirty="0"/>
                        <a:t>원인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데이터 일부에 </a:t>
                      </a:r>
                      <a:r>
                        <a:rPr lang="en-US" altLang="ko-KR" sz="1000" dirty="0" err="1"/>
                        <a:t>NaN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결측치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가 있다는 뜻</a:t>
                      </a:r>
                      <a:endParaRPr lang="en-US" altLang="ko-KR" sz="10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dirty="0"/>
                        <a:t>해결</a:t>
                      </a:r>
                      <a:endParaRPr lang="en-US" altLang="ko-KR" sz="10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 err="1"/>
                        <a:t>결측치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이상치 처리</a:t>
                      </a:r>
                      <a:endParaRPr lang="en-US" altLang="ko-KR" sz="10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 err="1"/>
                        <a:t>Dropna</a:t>
                      </a:r>
                      <a:r>
                        <a:rPr lang="en-US" altLang="ko-KR" sz="1000" dirty="0"/>
                        <a:t>()</a:t>
                      </a:r>
                      <a:r>
                        <a:rPr lang="ko-KR" altLang="en-US" sz="1000" dirty="0"/>
                        <a:t>를 썼을 경우 </a:t>
                      </a:r>
                      <a:r>
                        <a:rPr lang="en-US" altLang="ko-KR" sz="1000" dirty="0" err="1"/>
                        <a:t>dropna</a:t>
                      </a:r>
                      <a:r>
                        <a:rPr lang="en-US" altLang="ko-KR" sz="1000" dirty="0"/>
                        <a:t>()</a:t>
                      </a:r>
                      <a:r>
                        <a:rPr lang="ko-KR" altLang="en-US" sz="1000" dirty="0"/>
                        <a:t>는 원본에 영향을 주지 않는 함수이므로 변수에 할당했는지 확인</a:t>
                      </a:r>
                      <a:endParaRPr lang="en-US" altLang="ko-KR" sz="10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 err="1"/>
                        <a:t>df</a:t>
                      </a:r>
                      <a:r>
                        <a:rPr lang="en-US" altLang="ko-KR" sz="1000" dirty="0"/>
                        <a:t>[</a:t>
                      </a:r>
                      <a:r>
                        <a:rPr lang="en-US" altLang="ko-KR" sz="1000" dirty="0" err="1"/>
                        <a:t>df</a:t>
                      </a:r>
                      <a:r>
                        <a:rPr lang="en-US" altLang="ko-KR" sz="1000" dirty="0"/>
                        <a:t>['A'].</a:t>
                      </a:r>
                      <a:r>
                        <a:rPr lang="en-US" altLang="ko-KR" sz="1000" dirty="0" err="1"/>
                        <a:t>isnull</a:t>
                      </a:r>
                      <a:r>
                        <a:rPr lang="en-US" altLang="ko-KR" sz="1000" dirty="0"/>
                        <a:t>()] </a:t>
                      </a:r>
                      <a:r>
                        <a:rPr lang="ko-KR" altLang="en-US" sz="1000" dirty="0"/>
                        <a:t>와 같은 방식으로 </a:t>
                      </a:r>
                      <a:r>
                        <a:rPr lang="ko-KR" altLang="en-US" sz="1000" dirty="0" err="1"/>
                        <a:t>결측치가</a:t>
                      </a:r>
                      <a:r>
                        <a:rPr lang="ko-KR" altLang="en-US" sz="1000" dirty="0"/>
                        <a:t> 있는 행만 추출 가능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933901"/>
                  </a:ext>
                </a:extLst>
              </a:tr>
              <a:tr h="5147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다중회귀분석</a:t>
                      </a:r>
                      <a:endParaRPr lang="en-US" altLang="ko-KR" sz="1100" b="1" dirty="0"/>
                    </a:p>
                    <a:p>
                      <a:pPr latinLnBrk="1"/>
                      <a:r>
                        <a:rPr lang="ko-KR" altLang="en-US" sz="1100" b="1" dirty="0"/>
                        <a:t>상관분석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/>
                        <a:t>컬럼 데이터 다 숫자여야 함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604428"/>
                  </a:ext>
                </a:extLst>
              </a:tr>
              <a:tr h="4533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Bar </a:t>
                      </a:r>
                      <a:r>
                        <a:rPr lang="ko-KR" altLang="en-US" sz="1100" b="1" dirty="0"/>
                        <a:t>차트 이용 시 너무 많은 항목으로 라벨이 겹칠 때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/>
                        <a:t>Rot(rotate) </a:t>
                      </a:r>
                      <a:r>
                        <a:rPr lang="ko-KR" altLang="en-US" sz="1000" dirty="0"/>
                        <a:t>기능을 사용하여 라벨을 세우거나 눕혀 공간을 확보할 수 있음</a:t>
                      </a:r>
                      <a:endParaRPr lang="en-US" altLang="ko-KR" sz="10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470245"/>
                  </a:ext>
                </a:extLst>
              </a:tr>
              <a:tr h="4533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Bar </a:t>
                      </a:r>
                      <a:r>
                        <a:rPr lang="ko-KR" altLang="en-US" sz="1100" b="1" dirty="0"/>
                        <a:t>차트의 길이가  한 눈에 들어오지 않을 때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/>
                        <a:t>X</a:t>
                      </a:r>
                      <a:r>
                        <a:rPr lang="ko-KR" altLang="en-US" sz="1000" dirty="0"/>
                        <a:t>축 항목이 많은 경우 </a:t>
                      </a:r>
                      <a:r>
                        <a:rPr lang="en-US" altLang="ko-KR" sz="1000" dirty="0" err="1"/>
                        <a:t>figsize</a:t>
                      </a:r>
                      <a:r>
                        <a:rPr lang="en-US" altLang="ko-KR" sz="1000" dirty="0"/>
                        <a:t>()</a:t>
                      </a:r>
                      <a:r>
                        <a:rPr lang="ko-KR" altLang="en-US" sz="1000" dirty="0"/>
                        <a:t>함수에서 </a:t>
                      </a:r>
                      <a:r>
                        <a:rPr lang="en-US" altLang="ko-KR" sz="1000" dirty="0"/>
                        <a:t>x</a:t>
                      </a:r>
                      <a:r>
                        <a:rPr lang="ko-KR" altLang="en-US" sz="1000" dirty="0"/>
                        <a:t>축을 크게 주어 배치하기</a:t>
                      </a:r>
                      <a:endParaRPr lang="en-US" altLang="ko-KR" sz="10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/>
                        <a:t>Y</a:t>
                      </a:r>
                      <a:r>
                        <a:rPr lang="ko-KR" altLang="en-US" sz="1000" dirty="0"/>
                        <a:t>축 길이가 길어 눈에 들어오지 않을 경우 </a:t>
                      </a:r>
                      <a:r>
                        <a:rPr lang="en-US" altLang="ko-KR" sz="1000" dirty="0" err="1"/>
                        <a:t>plot.bar</a:t>
                      </a:r>
                      <a:r>
                        <a:rPr lang="en-US" altLang="ko-KR" sz="1000" dirty="0"/>
                        <a:t> -&gt; </a:t>
                      </a:r>
                      <a:r>
                        <a:rPr lang="en-US" altLang="ko-KR" sz="1000" dirty="0" err="1"/>
                        <a:t>plot.barh</a:t>
                      </a:r>
                      <a:r>
                        <a:rPr lang="ko-KR" altLang="en-US" sz="1000" dirty="0"/>
                        <a:t>로 바꾸어 차트를 세우기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833838"/>
                  </a:ext>
                </a:extLst>
              </a:tr>
              <a:tr h="4533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원하는 항목만 분리하고 싶을 때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 err="1"/>
                        <a:t>df.loc</a:t>
                      </a:r>
                      <a:r>
                        <a:rPr lang="en-US" altLang="ko-KR" sz="1000" dirty="0"/>
                        <a:t>[] </a:t>
                      </a:r>
                      <a:r>
                        <a:rPr lang="ko-KR" altLang="en-US" sz="1000" dirty="0"/>
                        <a:t>를 통해 원하는 </a:t>
                      </a:r>
                      <a:r>
                        <a:rPr lang="en-US" altLang="ko-KR" sz="1000" dirty="0"/>
                        <a:t>label location</a:t>
                      </a:r>
                      <a:r>
                        <a:rPr lang="ko-KR" altLang="en-US" sz="1000" dirty="0"/>
                        <a:t>에 있는 항목만 분리</a:t>
                      </a:r>
                      <a:endParaRPr lang="en-US" altLang="ko-KR" sz="10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 err="1"/>
                        <a:t>df.drop</a:t>
                      </a:r>
                      <a:r>
                        <a:rPr lang="ko-KR" altLang="en-US" sz="1000" dirty="0"/>
                        <a:t>을 이용해 필요 없는 데이터를 제외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320566"/>
                  </a:ext>
                </a:extLst>
              </a:tr>
              <a:tr h="4533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시계열 데이터가 중간중간 비어 있을 때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/>
                        <a:t>Datetime</a:t>
                      </a:r>
                      <a:r>
                        <a:rPr lang="ko-KR" altLang="en-US" sz="1000" dirty="0"/>
                        <a:t>형식을  기준으로 차트를 그리기 때문에 발생하지 않은 날은 그래프가 비어 보임</a:t>
                      </a:r>
                      <a:endParaRPr lang="en-US" altLang="ko-KR" sz="10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/>
                        <a:t>Datetime </a:t>
                      </a:r>
                      <a:r>
                        <a:rPr lang="ko-KR" altLang="en-US" sz="1000" dirty="0"/>
                        <a:t>형식을 </a:t>
                      </a:r>
                      <a:r>
                        <a:rPr lang="en-US" altLang="ko-KR" sz="1000" dirty="0"/>
                        <a:t>String</a:t>
                      </a:r>
                      <a:r>
                        <a:rPr lang="ko-KR" altLang="en-US" sz="1000" dirty="0"/>
                        <a:t>으로 바꾸어 차트에 표시하면  발생하지 않은 날은 집계되지 않아 빈틈 없이 구현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303108"/>
                  </a:ext>
                </a:extLst>
              </a:tr>
              <a:tr h="4533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원치 않는 행의 데이터가 표시될 때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107999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000" dirty="0" err="1"/>
                        <a:t>df.groupby</a:t>
                      </a:r>
                      <a:r>
                        <a:rPr lang="en-US" altLang="ko-KR" sz="1000" dirty="0"/>
                        <a:t>()</a:t>
                      </a:r>
                      <a:r>
                        <a:rPr lang="ko-KR" altLang="en-US" sz="1000" dirty="0"/>
                        <a:t> 함수를 이용해 원하는 항목만 묶어서 이용</a:t>
                      </a:r>
                      <a:endParaRPr lang="en-US" altLang="ko-KR" sz="10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 err="1"/>
                        <a:t>df.fillter</a:t>
                      </a:r>
                      <a:r>
                        <a:rPr lang="ko-KR" altLang="en-US" sz="1000" dirty="0"/>
                        <a:t>를 이용해 임의로 선택한 내용만 출력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755550"/>
                  </a:ext>
                </a:extLst>
              </a:tr>
              <a:tr h="4533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파이 차트의 비율이 궁금할 때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 err="1"/>
                        <a:t>autopct</a:t>
                      </a:r>
                      <a:r>
                        <a:rPr lang="en-US" altLang="ko-KR" sz="1000" dirty="0"/>
                        <a:t>= ‘%.1%%’ </a:t>
                      </a:r>
                      <a:r>
                        <a:rPr lang="ko-KR" altLang="en-US" sz="1000" dirty="0"/>
                        <a:t>를 이용해 자동으로 파이 마다 퍼센티지가 매겨지도록 설정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869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60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D0E2F26E-A00E-80F2-969D-BADA69090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651651"/>
              </p:ext>
            </p:extLst>
          </p:nvPr>
        </p:nvGraphicFramePr>
        <p:xfrm>
          <a:off x="0" y="0"/>
          <a:ext cx="10799763" cy="15177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835">
                  <a:extLst>
                    <a:ext uri="{9D8B030D-6E8A-4147-A177-3AD203B41FA5}">
                      <a16:colId xmlns:a16="http://schemas.microsoft.com/office/drawing/2014/main" val="4123185092"/>
                    </a:ext>
                  </a:extLst>
                </a:gridCol>
                <a:gridCol w="4018475">
                  <a:extLst>
                    <a:ext uri="{9D8B030D-6E8A-4147-A177-3AD203B41FA5}">
                      <a16:colId xmlns:a16="http://schemas.microsoft.com/office/drawing/2014/main" val="2258306577"/>
                    </a:ext>
                  </a:extLst>
                </a:gridCol>
                <a:gridCol w="5637453">
                  <a:extLst>
                    <a:ext uri="{9D8B030D-6E8A-4147-A177-3AD203B41FA5}">
                      <a16:colId xmlns:a16="http://schemas.microsoft.com/office/drawing/2014/main" val="400247636"/>
                    </a:ext>
                  </a:extLst>
                </a:gridCol>
              </a:tblGrid>
              <a:tr h="273658"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용어 정리</a:t>
                      </a:r>
                    </a:p>
                  </a:txBody>
                  <a:tcPr marL="80998" marR="80998" marT="40499" marB="40499" anchor="ctr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 marL="80998" marR="80998" marT="40499" marB="40499" anchor="ctr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 marL="80998" marR="80998" marT="40499" marB="40499" anchor="ctr"/>
                </a:tc>
                <a:extLst>
                  <a:ext uri="{0D108BD9-81ED-4DB2-BD59-A6C34878D82A}">
                    <a16:rowId xmlns:a16="http://schemas.microsoft.com/office/drawing/2014/main" val="3065764267"/>
                  </a:ext>
                </a:extLst>
              </a:tr>
              <a:tr h="2736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용어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의미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비고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452410"/>
                  </a:ext>
                </a:extLst>
              </a:tr>
              <a:tr h="54606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독립변수</a:t>
                      </a:r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dirty="0"/>
                        <a:t>의미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원인</a:t>
                      </a:r>
                      <a:endParaRPr lang="en-US" altLang="ko-KR" sz="10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dirty="0"/>
                        <a:t>예시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돈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명제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dirty="0"/>
                        <a:t>돈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독립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이 있으면 행복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종속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할 것이다</a:t>
                      </a:r>
                      <a:endParaRPr lang="en-US" altLang="ko-KR" sz="10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/>
                        <a:t>※ </a:t>
                      </a:r>
                      <a:r>
                        <a:rPr lang="ko-KR" altLang="en-US" sz="1000" b="1" dirty="0"/>
                        <a:t>동의어</a:t>
                      </a:r>
                      <a:r>
                        <a:rPr lang="en-US" altLang="ko-KR" sz="1000" b="1" dirty="0"/>
                        <a:t> :  </a:t>
                      </a:r>
                      <a:r>
                        <a:rPr lang="ko-KR" altLang="en-US" sz="1000" b="1" dirty="0"/>
                        <a:t>설명변수</a:t>
                      </a:r>
                      <a:r>
                        <a:rPr lang="en-US" altLang="ko-KR" sz="1000" b="1" dirty="0"/>
                        <a:t> = </a:t>
                      </a:r>
                      <a:r>
                        <a:rPr lang="ko-KR" altLang="en-US" sz="1000" b="1" dirty="0"/>
                        <a:t>위험인자</a:t>
                      </a:r>
                      <a:r>
                        <a:rPr lang="en-US" altLang="ko-KR" sz="1000" b="1" dirty="0"/>
                        <a:t> = </a:t>
                      </a:r>
                      <a:r>
                        <a:rPr lang="ko-KR" altLang="en-US" sz="1000" b="1" dirty="0"/>
                        <a:t>예측변수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933901"/>
                  </a:ext>
                </a:extLst>
              </a:tr>
              <a:tr h="54606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종속변수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결과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07999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예시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행복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/>
                        <a:t>※ </a:t>
                      </a:r>
                      <a:r>
                        <a:rPr lang="ko-KR" altLang="en-US" sz="1000" b="1" dirty="0"/>
                        <a:t>동의어 </a:t>
                      </a:r>
                      <a:r>
                        <a:rPr lang="en-US" altLang="ko-KR" sz="1000" b="1" dirty="0"/>
                        <a:t>:  </a:t>
                      </a:r>
                      <a:r>
                        <a:rPr lang="ko-KR" altLang="en-US" sz="1000" b="1" dirty="0"/>
                        <a:t>반응변수</a:t>
                      </a:r>
                      <a:r>
                        <a:rPr lang="en-US" altLang="ko-KR" sz="1000" b="1" dirty="0"/>
                        <a:t> = </a:t>
                      </a:r>
                      <a:r>
                        <a:rPr lang="ko-KR" altLang="en-US" sz="1000" b="1" dirty="0"/>
                        <a:t>결과변수</a:t>
                      </a:r>
                      <a:r>
                        <a:rPr lang="en-US" altLang="ko-KR" sz="1000" b="1" dirty="0"/>
                        <a:t> = </a:t>
                      </a:r>
                      <a:r>
                        <a:rPr lang="ko-KR" altLang="en-US" sz="1000" b="1" dirty="0"/>
                        <a:t>표적변수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006979"/>
                  </a:ext>
                </a:extLst>
              </a:tr>
              <a:tr h="63660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범주형 자료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범주를 서로 구분하는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 해당하는 자료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예시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성별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남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여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직종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서비스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기술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명목 척도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각 자료를 구분하는 이름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성별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혈액형 등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순위 척도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서열은 있으나 간격이 같지 않아 평균을 낼 수 없음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환자의 만족도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질병의 중증도 등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나이의 경우 나이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연속형 자료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)/ 10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대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20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대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30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대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순위 척도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)/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미성년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성년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명목 척도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522002"/>
                  </a:ext>
                </a:extLst>
              </a:tr>
              <a:tr h="63660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연속형 자료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연속적인 수로 수량화가 가능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예시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온도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체중 등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구간 척도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순서와 간격이 있으며 사칙연산 중 가산 가능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온도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IQ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등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비율 척도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순서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간격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비율이 있고 사칙연산이 가능함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자연수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몸무게 등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49888"/>
                  </a:ext>
                </a:extLst>
              </a:tr>
              <a:tr h="38579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모집단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관측 대상이 되는 전체 집단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862956"/>
                  </a:ext>
                </a:extLst>
              </a:tr>
              <a:tr h="38579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err="1"/>
                        <a:t>모수</a:t>
                      </a:r>
                      <a:endParaRPr lang="ko-KR" altLang="en-US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모집단의 특성을 나타내는 수치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알 수 없는 상수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예시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모평균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모분산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모표준편차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연구자가 구하고자 하는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알고자 하는 관심 대상이자 값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354267"/>
                  </a:ext>
                </a:extLst>
              </a:tr>
              <a:tr h="38579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모 평균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모집단의 평균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데이터를 모두 더하고 전체 개수로 나누기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919611"/>
                  </a:ext>
                </a:extLst>
              </a:tr>
              <a:tr h="38579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모 분산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편차 제곱의 평균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관측값에서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모 평균을 빼고 그것을 제곱한 값을 모두 더하여 전체 데이터 수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으로 나눈 것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969053"/>
                  </a:ext>
                </a:extLst>
              </a:tr>
              <a:tr h="38579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모 표준 편차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 본산의 제곱근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732164"/>
                  </a:ext>
                </a:extLst>
              </a:tr>
              <a:tr h="38579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표본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 집단에서 일부만 추출한 것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defTabSz="1079998" rtl="0" eaLnBrk="1" latinLnBrk="1" hangingPunct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복원 추출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추출한 것을 다시 넣고 또 추출하는 것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추출된 것이 다시 추출될 확률이 있음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defTabSz="1079998" rtl="0" eaLnBrk="1" latinLnBrk="1" hangingPunct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비복원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추출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추출한 것을 돌려놓지 않고 남은 것에서 추출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추출된 것이 다시 추출되지 않음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990430"/>
                  </a:ext>
                </a:extLst>
              </a:tr>
              <a:tr h="40126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임의 표본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표본이 서로 독립이고 동일 분포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동일 모집단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이면 임의 표본이라고 함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282025"/>
                  </a:ext>
                </a:extLst>
              </a:tr>
              <a:tr h="40126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통계치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관측표본으로부터 산출된 수치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718032"/>
                  </a:ext>
                </a:extLst>
              </a:tr>
              <a:tr h="40126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통계량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표본의 특성을 나타내는 수치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예시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표본평균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표본분산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표본 표준 편차 등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0716"/>
                  </a:ext>
                </a:extLst>
              </a:tr>
              <a:tr h="40126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표본분포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통계량의 확률 분포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통계량은 확률 변수이기 때문에 확률 분포를 가진다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319174"/>
                  </a:ext>
                </a:extLst>
              </a:tr>
              <a:tr h="40126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표본 평균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표본을 모두 더한 후 전체 개수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으로 나눈 값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555635"/>
                  </a:ext>
                </a:extLst>
              </a:tr>
              <a:tr h="40126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표본 분산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관측값에서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표본 평균을 빼고 제곱한 값을 모두 더한 후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N-1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개로 나눈 값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079136"/>
                  </a:ext>
                </a:extLst>
              </a:tr>
              <a:tr h="40126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표본 표준 편차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표본 분산의 제곱근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920912"/>
                  </a:ext>
                </a:extLst>
              </a:tr>
              <a:tr h="40126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표준 오차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통계량의 표준 편차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676295"/>
                  </a:ext>
                </a:extLst>
              </a:tr>
              <a:tr h="40126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err="1"/>
                        <a:t>잔차</a:t>
                      </a:r>
                      <a:endParaRPr lang="ko-KR" altLang="en-US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실제값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예측값으로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실제와 예측이 얼마나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다른지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108167"/>
                  </a:ext>
                </a:extLst>
              </a:tr>
              <a:tr h="51641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기술 통계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수집한 데이터를 정리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요약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해석 등을 통해 데이터의 특성과 속성을 파악하는 방법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027608"/>
                  </a:ext>
                </a:extLst>
              </a:tr>
              <a:tr h="47011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추론 통계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표본으로부터 통계량 등의 값을 계산하여 모집단의 특성과 속성을 파악하는 방법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15686"/>
                  </a:ext>
                </a:extLst>
              </a:tr>
              <a:tr h="47011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공분산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변수가 각자의 평균으로부터 멀어지는 값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698528"/>
                  </a:ext>
                </a:extLst>
              </a:tr>
              <a:tr h="47011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상관계수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변수 사이의 통계적 관계를 표현하기  위해 특정한 상관 관계의 정도를 수치적으로 나타낸 계수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786259"/>
                  </a:ext>
                </a:extLst>
              </a:tr>
              <a:tr h="47011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신뢰 수준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통계치가 모수치의 특정 구간 내에 위치하는 것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670543"/>
                  </a:ext>
                </a:extLst>
              </a:tr>
              <a:tr h="47011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신뢰 구간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특정한 결과가 모수치의 일정 구간에 포함될 확률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697406"/>
                  </a:ext>
                </a:extLst>
              </a:tr>
              <a:tr h="47011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분산분석</a:t>
                      </a:r>
                      <a:r>
                        <a:rPr lang="en-US" altLang="ko-KR" sz="1100" b="1" dirty="0"/>
                        <a:t>(ANOVA)</a:t>
                      </a:r>
                      <a:endParaRPr lang="ko-KR" altLang="en-US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개 이상 다수 집단의 평균을 비교할 때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집단 내의 분산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총평균과 각 집단의 평균의 차이에 의해 생긴 집단 간 분산의 비교를 통해 만들어진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분포를 이용하여 가설검정을 하는 방법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 –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검정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2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 집단의 평균을 비교할 때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61152"/>
                  </a:ext>
                </a:extLst>
              </a:tr>
              <a:tr h="47011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카이 제곱 검정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집단 간 분산을 추정할 때 사용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n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개의 케이스가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개의 조건에서 일어날 수 있는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통계값을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검정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모집단이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개일 때 사용 한다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독립성 검정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관계의 유무를 볼 때 사용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동질성 검정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결과 수치를 볼 때 사용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285417"/>
                  </a:ext>
                </a:extLst>
              </a:tr>
              <a:tr h="47011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회귀 분석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독립 변수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종속 변수를 비교할 때 사용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다중회귀분석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독립 변수가 여러 개일 때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569318"/>
                  </a:ext>
                </a:extLst>
              </a:tr>
              <a:tr h="47011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결정 계수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분석이 얼마나 정확한지 나타내는 계수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수정결정계수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독립 변수의 수가 많아질 때 결정 계수에 발생하는 문제를 보완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415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75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C85E1AC5-544C-5178-545B-EE48DA0FA7EC}"/>
              </a:ext>
            </a:extLst>
          </p:cNvPr>
          <p:cNvSpPr/>
          <p:nvPr/>
        </p:nvSpPr>
        <p:spPr>
          <a:xfrm>
            <a:off x="-4748996" y="2213986"/>
            <a:ext cx="2104630" cy="1961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AAEFB7-4E72-3DE9-2FFF-51D77F62EEBB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91" t="1547" r="5620" b="86792"/>
          <a:stretch/>
        </p:blipFill>
        <p:spPr>
          <a:xfrm>
            <a:off x="-4704681" y="2264366"/>
            <a:ext cx="2016000" cy="1584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63FE3BB-FB3A-B152-5A19-CBB39EBC4E63}"/>
              </a:ext>
            </a:extLst>
          </p:cNvPr>
          <p:cNvSpPr/>
          <p:nvPr/>
        </p:nvSpPr>
        <p:spPr>
          <a:xfrm>
            <a:off x="1896467" y="10367108"/>
            <a:ext cx="1406126" cy="8653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시각화 기법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선택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DD0AB5-3316-42B5-F674-8396703C0D9F}"/>
              </a:ext>
            </a:extLst>
          </p:cNvPr>
          <p:cNvSpPr txBox="1"/>
          <p:nvPr/>
        </p:nvSpPr>
        <p:spPr>
          <a:xfrm>
            <a:off x="1934605" y="9380289"/>
            <a:ext cx="1329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분포</a:t>
            </a:r>
            <a:endParaRPr lang="en-US" altLang="ko-KR" sz="1400" b="1" dirty="0">
              <a:latin typeface="+mn-ea"/>
            </a:endParaRPr>
          </a:p>
          <a:p>
            <a:pPr algn="ctr"/>
            <a:r>
              <a:rPr lang="en-US" altLang="ko-KR" sz="1400" b="1" dirty="0">
                <a:latin typeface="+mn-ea"/>
              </a:rPr>
              <a:t>(Distribution)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F91FBE-9136-DA36-C52C-37D22F3B0FAD}"/>
              </a:ext>
            </a:extLst>
          </p:cNvPr>
          <p:cNvSpPr txBox="1"/>
          <p:nvPr/>
        </p:nvSpPr>
        <p:spPr>
          <a:xfrm>
            <a:off x="1917359" y="11696015"/>
            <a:ext cx="1364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관계</a:t>
            </a:r>
            <a:endParaRPr lang="en-US" altLang="ko-KR" sz="1400" b="1" dirty="0">
              <a:latin typeface="+mn-ea"/>
            </a:endParaRPr>
          </a:p>
          <a:p>
            <a:pPr algn="ctr"/>
            <a:r>
              <a:rPr lang="en-US" altLang="ko-KR" sz="1400" b="1" dirty="0">
                <a:latin typeface="+mn-ea"/>
              </a:rPr>
              <a:t>(Relationship)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AE958F-670D-8220-3B1F-14A1C7AC06D4}"/>
              </a:ext>
            </a:extLst>
          </p:cNvPr>
          <p:cNvSpPr txBox="1"/>
          <p:nvPr/>
        </p:nvSpPr>
        <p:spPr>
          <a:xfrm>
            <a:off x="3537487" y="10538152"/>
            <a:ext cx="1398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구성</a:t>
            </a:r>
            <a:endParaRPr lang="en-US" altLang="ko-KR" sz="1400" b="1" dirty="0">
              <a:latin typeface="+mn-ea"/>
            </a:endParaRPr>
          </a:p>
          <a:p>
            <a:pPr algn="ctr"/>
            <a:r>
              <a:rPr lang="en-US" altLang="ko-KR" sz="1400" b="1" dirty="0">
                <a:latin typeface="+mn-ea"/>
              </a:rPr>
              <a:t>(Composition)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F6D43E-55C2-256D-0C13-075B248A7F90}"/>
              </a:ext>
            </a:extLst>
          </p:cNvPr>
          <p:cNvSpPr txBox="1"/>
          <p:nvPr/>
        </p:nvSpPr>
        <p:spPr>
          <a:xfrm>
            <a:off x="-38196" y="10538152"/>
            <a:ext cx="1385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비교</a:t>
            </a:r>
            <a:endParaRPr lang="en-US" altLang="ko-KR" sz="1400" b="1" dirty="0">
              <a:latin typeface="+mn-ea"/>
            </a:endParaRPr>
          </a:p>
          <a:p>
            <a:pPr algn="ctr"/>
            <a:r>
              <a:rPr lang="en-US" altLang="ko-KR" sz="1400" b="1" dirty="0">
                <a:latin typeface="+mn-ea"/>
              </a:rPr>
              <a:t>(Comparison)</a:t>
            </a:r>
            <a:endParaRPr lang="ko-KR" altLang="en-US" sz="1400" b="1" dirty="0">
              <a:latin typeface="+mn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3B7048E-BD4A-2DAC-DDA5-C4877A69CC5F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3302593" y="10799762"/>
            <a:ext cx="234894" cy="0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B6B5B98-4872-EB7A-96AE-222805FF296E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2599530" y="9903509"/>
            <a:ext cx="1" cy="463599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F9E0FC1-C5B3-302F-717D-F9341C48C62F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2599530" y="11232416"/>
            <a:ext cx="3" cy="463599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1FFF5C0-BE92-A407-4F45-AD60E10EA06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661573" y="10799762"/>
            <a:ext cx="234894" cy="0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F35B043-B1B7-2F34-8F4D-0BE763669C90}"/>
              </a:ext>
            </a:extLst>
          </p:cNvPr>
          <p:cNvSpPr txBox="1"/>
          <p:nvPr/>
        </p:nvSpPr>
        <p:spPr>
          <a:xfrm>
            <a:off x="-905112" y="5735253"/>
            <a:ext cx="1479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시계열</a:t>
            </a:r>
            <a:endParaRPr lang="en-US" altLang="ko-KR" sz="1200" b="1" dirty="0">
              <a:latin typeface="+mn-ea"/>
            </a:endParaRPr>
          </a:p>
          <a:p>
            <a:pPr algn="ctr"/>
            <a:r>
              <a:rPr lang="en-US" altLang="ko-KR" sz="1200" b="1" dirty="0">
                <a:latin typeface="+mn-ea"/>
              </a:rPr>
              <a:t>(</a:t>
            </a:r>
            <a:r>
              <a:rPr lang="ko-KR" altLang="en-US" sz="1200" b="1" dirty="0">
                <a:latin typeface="+mn-ea"/>
              </a:rPr>
              <a:t>시간에 따른 변화</a:t>
            </a:r>
            <a:r>
              <a:rPr lang="en-US" altLang="ko-KR" sz="1200" b="1" dirty="0">
                <a:latin typeface="+mn-ea"/>
              </a:rPr>
              <a:t>)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5B7E5A-9EE6-3D2B-91AB-D02C1B9264E4}"/>
              </a:ext>
            </a:extLst>
          </p:cNvPr>
          <p:cNvSpPr txBox="1"/>
          <p:nvPr/>
        </p:nvSpPr>
        <p:spPr>
          <a:xfrm>
            <a:off x="-1920129" y="4214492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적은 기간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53FEC1-F049-7338-B55C-45E7293C6269}"/>
              </a:ext>
            </a:extLst>
          </p:cNvPr>
          <p:cNvSpPr txBox="1"/>
          <p:nvPr/>
        </p:nvSpPr>
        <p:spPr>
          <a:xfrm>
            <a:off x="-1920129" y="800987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많은 기간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7BBB60-2114-DBED-239F-A1E6040A1C6D}"/>
              </a:ext>
            </a:extLst>
          </p:cNvPr>
          <p:cNvSpPr txBox="1"/>
          <p:nvPr/>
        </p:nvSpPr>
        <p:spPr>
          <a:xfrm>
            <a:off x="-2559559" y="314228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많은</a:t>
            </a:r>
            <a:endParaRPr lang="en-US" altLang="ko-KR" sz="1200" b="1" dirty="0">
              <a:latin typeface="+mn-ea"/>
            </a:endParaRPr>
          </a:p>
          <a:p>
            <a:pPr algn="ctr"/>
            <a:r>
              <a:rPr lang="ko-KR" altLang="en-US" sz="1200" b="1" dirty="0">
                <a:latin typeface="+mn-ea"/>
              </a:rPr>
              <a:t>항목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48AD9A-3B18-F857-77F0-D930B78A6CBC}"/>
              </a:ext>
            </a:extLst>
          </p:cNvPr>
          <p:cNvSpPr txBox="1"/>
          <p:nvPr/>
        </p:nvSpPr>
        <p:spPr>
          <a:xfrm>
            <a:off x="8264300" y="3185571"/>
            <a:ext cx="854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구성 요소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중의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구성 요소</a:t>
            </a: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F90B826B-9784-B263-7CD7-C468F8A7BA91}"/>
              </a:ext>
            </a:extLst>
          </p:cNvPr>
          <p:cNvCxnSpPr>
            <a:stCxn id="13" idx="0"/>
            <a:endCxn id="31" idx="3"/>
          </p:cNvCxnSpPr>
          <p:nvPr/>
        </p:nvCxnSpPr>
        <p:spPr>
          <a:xfrm rot="16200000" flipV="1">
            <a:off x="-1671379" y="8212246"/>
            <a:ext cx="4572066" cy="79745"/>
          </a:xfrm>
          <a:prstGeom prst="bentConnector2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873C3DED-2FB2-9C1F-9AC3-3B70FDAED8B6}"/>
              </a:ext>
            </a:extLst>
          </p:cNvPr>
          <p:cNvCxnSpPr>
            <a:cxnSpLocks/>
            <a:stCxn id="32" idx="3"/>
            <a:endCxn id="31" idx="1"/>
          </p:cNvCxnSpPr>
          <p:nvPr/>
        </p:nvCxnSpPr>
        <p:spPr>
          <a:xfrm>
            <a:off x="-1065408" y="4352992"/>
            <a:ext cx="160296" cy="161309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EC7974D-8AE6-DE20-37FF-183821637F7E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10800000">
            <a:off x="-2313337" y="3603952"/>
            <a:ext cx="393208" cy="749040"/>
          </a:xfrm>
          <a:prstGeom prst="bentConnector2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81209BF4-F11A-4E18-5127-8E5E239D8E2A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-2313337" y="4352992"/>
            <a:ext cx="393209" cy="690766"/>
          </a:xfrm>
          <a:prstGeom prst="bentConnector2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D83DA26-CF4E-4E02-A691-38087FB4621F}"/>
              </a:ext>
            </a:extLst>
          </p:cNvPr>
          <p:cNvSpPr txBox="1"/>
          <p:nvPr/>
        </p:nvSpPr>
        <p:spPr>
          <a:xfrm>
            <a:off x="-4701290" y="3867589"/>
            <a:ext cx="200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『</a:t>
            </a:r>
            <a:r>
              <a:rPr lang="ko-KR" altLang="en-US" sz="1200" b="1" dirty="0">
                <a:latin typeface="+mn-ea"/>
              </a:rPr>
              <a:t>선 차트</a:t>
            </a:r>
            <a:r>
              <a:rPr lang="en-US" altLang="ko-KR" sz="1200" b="1" dirty="0">
                <a:latin typeface="+mn-ea"/>
              </a:rPr>
              <a:t>』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FE2E99E-6760-2E5F-6E31-F134D144FB00}"/>
              </a:ext>
            </a:extLst>
          </p:cNvPr>
          <p:cNvSpPr/>
          <p:nvPr/>
        </p:nvSpPr>
        <p:spPr>
          <a:xfrm>
            <a:off x="-4746516" y="4345402"/>
            <a:ext cx="2104630" cy="1961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7DD6081-2B5E-6BEE-5039-F878778A37DE}"/>
              </a:ext>
            </a:extLst>
          </p:cNvPr>
          <p:cNvSpPr txBox="1"/>
          <p:nvPr/>
        </p:nvSpPr>
        <p:spPr>
          <a:xfrm>
            <a:off x="-4698810" y="5968525"/>
            <a:ext cx="200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『</a:t>
            </a:r>
            <a:r>
              <a:rPr lang="ko-KR" altLang="en-US" sz="1200" b="1" dirty="0">
                <a:latin typeface="+mn-ea"/>
              </a:rPr>
              <a:t>세로 막대 차트</a:t>
            </a:r>
            <a:r>
              <a:rPr lang="en-US" altLang="ko-KR" sz="1200" b="1" dirty="0">
                <a:latin typeface="+mn-ea"/>
              </a:rPr>
              <a:t>』</a:t>
            </a:r>
            <a:endParaRPr lang="ko-KR" altLang="en-US" sz="1200" b="1" dirty="0">
              <a:latin typeface="+mn-ea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9F7C7B05-3513-9E14-5966-9A486F403F1C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96" t="1785" r="17126" b="87459"/>
          <a:stretch/>
        </p:blipFill>
        <p:spPr>
          <a:xfrm>
            <a:off x="-4702201" y="4390552"/>
            <a:ext cx="2016000" cy="1584000"/>
          </a:xfrm>
          <a:prstGeom prst="rect">
            <a:avLst/>
          </a:prstGeom>
        </p:spPr>
      </p:pic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408EB690-C14B-8433-F0AF-A8CD5F60C7FC}"/>
              </a:ext>
            </a:extLst>
          </p:cNvPr>
          <p:cNvCxnSpPr>
            <a:cxnSpLocks/>
            <a:stCxn id="31" idx="1"/>
            <a:endCxn id="33" idx="3"/>
          </p:cNvCxnSpPr>
          <p:nvPr/>
        </p:nvCxnSpPr>
        <p:spPr>
          <a:xfrm rot="10800000" flipV="1">
            <a:off x="-1065408" y="5966086"/>
            <a:ext cx="160296" cy="218229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E1EA2D8-6A12-87CE-B9DD-17B91ACC96E4}"/>
              </a:ext>
            </a:extLst>
          </p:cNvPr>
          <p:cNvSpPr txBox="1"/>
          <p:nvPr/>
        </p:nvSpPr>
        <p:spPr>
          <a:xfrm>
            <a:off x="-2559559" y="72690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비순환적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데이터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3B1C0E1-8997-25A9-12AD-9EEABD74CA2F}"/>
              </a:ext>
            </a:extLst>
          </p:cNvPr>
          <p:cNvSpPr txBox="1"/>
          <p:nvPr/>
        </p:nvSpPr>
        <p:spPr>
          <a:xfrm>
            <a:off x="-2559559" y="9313315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순환적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데이터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ABA98C8-E0F9-C49D-C65D-330439E5E9C7}"/>
              </a:ext>
            </a:extLst>
          </p:cNvPr>
          <p:cNvSpPr/>
          <p:nvPr/>
        </p:nvSpPr>
        <p:spPr>
          <a:xfrm>
            <a:off x="-4746516" y="6581976"/>
            <a:ext cx="2104630" cy="1961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28D39B1-7690-9928-AD12-170DBBD299DF}"/>
              </a:ext>
            </a:extLst>
          </p:cNvPr>
          <p:cNvSpPr txBox="1"/>
          <p:nvPr/>
        </p:nvSpPr>
        <p:spPr>
          <a:xfrm>
            <a:off x="-4698810" y="8205099"/>
            <a:ext cx="200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『</a:t>
            </a:r>
            <a:r>
              <a:rPr lang="ko-KR" altLang="en-US" sz="1200" b="1" dirty="0">
                <a:latin typeface="+mn-ea"/>
              </a:rPr>
              <a:t>선 차트</a:t>
            </a:r>
            <a:r>
              <a:rPr lang="en-US" altLang="ko-KR" sz="1200" b="1" dirty="0">
                <a:latin typeface="+mn-ea"/>
              </a:rPr>
              <a:t>』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01683DF-4AAD-C121-CA8A-5FFE7F3945CD}"/>
              </a:ext>
            </a:extLst>
          </p:cNvPr>
          <p:cNvSpPr/>
          <p:nvPr/>
        </p:nvSpPr>
        <p:spPr>
          <a:xfrm>
            <a:off x="-4748995" y="8645888"/>
            <a:ext cx="2104630" cy="1961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82F1A9-9E53-CB9F-7EBB-3EF9C4778697}"/>
              </a:ext>
            </a:extLst>
          </p:cNvPr>
          <p:cNvSpPr txBox="1"/>
          <p:nvPr/>
        </p:nvSpPr>
        <p:spPr>
          <a:xfrm>
            <a:off x="-4701289" y="10269011"/>
            <a:ext cx="200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『</a:t>
            </a:r>
            <a:r>
              <a:rPr lang="ko-KR" altLang="en-US" sz="1200" b="1" dirty="0">
                <a:latin typeface="+mn-ea"/>
              </a:rPr>
              <a:t>순환적 영역 차트</a:t>
            </a:r>
            <a:r>
              <a:rPr lang="en-US" altLang="ko-KR" sz="1200" b="1" dirty="0">
                <a:latin typeface="+mn-ea"/>
              </a:rPr>
              <a:t>』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45506DBE-39C3-B665-3AA6-6A4448BAF922}"/>
              </a:ext>
            </a:extLst>
          </p:cNvPr>
          <p:cNvCxnSpPr>
            <a:cxnSpLocks/>
            <a:stCxn id="33" idx="1"/>
            <a:endCxn id="74" idx="0"/>
          </p:cNvCxnSpPr>
          <p:nvPr/>
        </p:nvCxnSpPr>
        <p:spPr>
          <a:xfrm rot="10800000" flipV="1">
            <a:off x="-2236393" y="8148377"/>
            <a:ext cx="316264" cy="1164937"/>
          </a:xfrm>
          <a:prstGeom prst="bentConnector2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45037C10-0B1D-13C9-CB18-9DDDCD75D9C0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>
            <a:off x="-2236393" y="7784770"/>
            <a:ext cx="316265" cy="363608"/>
          </a:xfrm>
          <a:prstGeom prst="bentConnector2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그림 91">
            <a:extLst>
              <a:ext uri="{FF2B5EF4-FFF2-40B4-BE49-F238E27FC236}">
                <a16:creationId xmlns:a16="http://schemas.microsoft.com/office/drawing/2014/main" id="{A4FF98FD-0ECB-90EE-35BF-A2BD23C13348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98" t="1572" r="27942" b="86994"/>
          <a:stretch/>
        </p:blipFill>
        <p:spPr>
          <a:xfrm>
            <a:off x="-4702201" y="6631131"/>
            <a:ext cx="2016000" cy="15840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D05E176F-45B2-8670-A274-7D24A47AA095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45" t="1566" r="39395" b="87001"/>
          <a:stretch/>
        </p:blipFill>
        <p:spPr>
          <a:xfrm>
            <a:off x="-4704680" y="8696983"/>
            <a:ext cx="2016000" cy="15840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8B89F497-41AF-38F2-A089-2D284B018540}"/>
              </a:ext>
            </a:extLst>
          </p:cNvPr>
          <p:cNvSpPr txBox="1"/>
          <p:nvPr/>
        </p:nvSpPr>
        <p:spPr>
          <a:xfrm>
            <a:off x="-544031" y="17245024"/>
            <a:ext cx="72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정적</a:t>
            </a:r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079A9927-CB27-A20C-B779-C65B054EF771}"/>
              </a:ext>
            </a:extLst>
          </p:cNvPr>
          <p:cNvCxnSpPr>
            <a:cxnSpLocks/>
            <a:stCxn id="13" idx="2"/>
            <a:endCxn id="97" idx="3"/>
          </p:cNvCxnSpPr>
          <p:nvPr/>
        </p:nvCxnSpPr>
        <p:spPr>
          <a:xfrm rot="5400000">
            <a:off x="-2749897" y="13994489"/>
            <a:ext cx="6337541" cy="471307"/>
          </a:xfrm>
          <a:prstGeom prst="bentConnector2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250406-DA87-D0CC-DE80-E9C48E6022BF}"/>
              </a:ext>
            </a:extLst>
          </p:cNvPr>
          <p:cNvSpPr txBox="1"/>
          <p:nvPr/>
        </p:nvSpPr>
        <p:spPr>
          <a:xfrm>
            <a:off x="-1648873" y="13796496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1</a:t>
            </a:r>
            <a:r>
              <a:rPr lang="ko-KR" altLang="en-US" sz="1200" b="1" dirty="0">
                <a:latin typeface="+mn-ea"/>
              </a:rPr>
              <a:t>개 변인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A167B76-3DCE-37AC-3DC8-4D9978909FF1}"/>
              </a:ext>
            </a:extLst>
          </p:cNvPr>
          <p:cNvSpPr txBox="1"/>
          <p:nvPr/>
        </p:nvSpPr>
        <p:spPr>
          <a:xfrm>
            <a:off x="-2005057" y="18084264"/>
            <a:ext cx="1152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2</a:t>
            </a:r>
            <a:r>
              <a:rPr lang="ko-KR" altLang="en-US" sz="1200" b="1" dirty="0">
                <a:latin typeface="+mn-ea"/>
              </a:rPr>
              <a:t>개 변인 이상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A214746-E6E5-4C57-BE04-BCE2779CF431}"/>
              </a:ext>
            </a:extLst>
          </p:cNvPr>
          <p:cNvSpPr txBox="1"/>
          <p:nvPr/>
        </p:nvSpPr>
        <p:spPr>
          <a:xfrm>
            <a:off x="-2393388" y="12701954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적은 항목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71592C0-F87F-6277-14CC-E601DA122961}"/>
              </a:ext>
            </a:extLst>
          </p:cNvPr>
          <p:cNvSpPr txBox="1"/>
          <p:nvPr/>
        </p:nvSpPr>
        <p:spPr>
          <a:xfrm>
            <a:off x="-2393388" y="1597543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많은 항목</a:t>
            </a:r>
          </a:p>
        </p:txBody>
      </p: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7AB917D6-6CA8-1611-3B3B-DCBD0AEA30FE}"/>
              </a:ext>
            </a:extLst>
          </p:cNvPr>
          <p:cNvCxnSpPr>
            <a:cxnSpLocks/>
            <a:stCxn id="108" idx="3"/>
            <a:endCxn id="97" idx="1"/>
          </p:cNvCxnSpPr>
          <p:nvPr/>
        </p:nvCxnSpPr>
        <p:spPr>
          <a:xfrm>
            <a:off x="-858272" y="13934996"/>
            <a:ext cx="314241" cy="346391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D5E8A703-8D32-52BA-D4C2-E93467019ACA}"/>
              </a:ext>
            </a:extLst>
          </p:cNvPr>
          <p:cNvCxnSpPr>
            <a:cxnSpLocks/>
            <a:stCxn id="108" idx="1"/>
            <a:endCxn id="110" idx="2"/>
          </p:cNvCxnSpPr>
          <p:nvPr/>
        </p:nvCxnSpPr>
        <p:spPr>
          <a:xfrm rot="10800000">
            <a:off x="-1966027" y="12978954"/>
            <a:ext cx="317154" cy="956043"/>
          </a:xfrm>
          <a:prstGeom prst="bentConnector2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2D063329-ED8B-988E-A9D9-0BA1F2844ACE}"/>
              </a:ext>
            </a:extLst>
          </p:cNvPr>
          <p:cNvCxnSpPr>
            <a:cxnSpLocks/>
            <a:stCxn id="108" idx="1"/>
            <a:endCxn id="111" idx="0"/>
          </p:cNvCxnSpPr>
          <p:nvPr/>
        </p:nvCxnSpPr>
        <p:spPr>
          <a:xfrm rot="10800000" flipV="1">
            <a:off x="-1966027" y="13934995"/>
            <a:ext cx="317154" cy="2040443"/>
          </a:xfrm>
          <a:prstGeom prst="bentConnector2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D795F2C1-41F9-5CF4-72E0-CE98D9B6C2D3}"/>
              </a:ext>
            </a:extLst>
          </p:cNvPr>
          <p:cNvCxnSpPr>
            <a:cxnSpLocks/>
            <a:stCxn id="97" idx="1"/>
            <a:endCxn id="109" idx="3"/>
          </p:cNvCxnSpPr>
          <p:nvPr/>
        </p:nvCxnSpPr>
        <p:spPr>
          <a:xfrm rot="10800000" flipV="1">
            <a:off x="-852175" y="17398912"/>
            <a:ext cx="308145" cy="82385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EA5876F-5FF5-C0E8-319E-FCCE7FEEE222}"/>
              </a:ext>
            </a:extLst>
          </p:cNvPr>
          <p:cNvSpPr/>
          <p:nvPr/>
        </p:nvSpPr>
        <p:spPr>
          <a:xfrm>
            <a:off x="-4745185" y="10813639"/>
            <a:ext cx="2104630" cy="1961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E0EBA5A-F6DA-2F90-34D4-225D927312FB}"/>
              </a:ext>
            </a:extLst>
          </p:cNvPr>
          <p:cNvSpPr txBox="1"/>
          <p:nvPr/>
        </p:nvSpPr>
        <p:spPr>
          <a:xfrm>
            <a:off x="-4697479" y="12436762"/>
            <a:ext cx="200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『</a:t>
            </a:r>
            <a:r>
              <a:rPr lang="ko-KR" altLang="en-US" sz="1200" b="1" dirty="0">
                <a:latin typeface="+mn-ea"/>
              </a:rPr>
              <a:t>세로 막대 차트</a:t>
            </a:r>
            <a:r>
              <a:rPr lang="en-US" altLang="ko-KR" sz="1200" b="1" dirty="0">
                <a:latin typeface="+mn-ea"/>
              </a:rPr>
              <a:t>』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A911566-6FEC-6C6C-83F2-020E738DD103}"/>
              </a:ext>
            </a:extLst>
          </p:cNvPr>
          <p:cNvSpPr/>
          <p:nvPr/>
        </p:nvSpPr>
        <p:spPr>
          <a:xfrm>
            <a:off x="-4743138" y="13018699"/>
            <a:ext cx="2104630" cy="1961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D9BC12E-3DE3-28B9-E65F-5B596B9F91F9}"/>
              </a:ext>
            </a:extLst>
          </p:cNvPr>
          <p:cNvSpPr txBox="1"/>
          <p:nvPr/>
        </p:nvSpPr>
        <p:spPr>
          <a:xfrm>
            <a:off x="-4695432" y="14641822"/>
            <a:ext cx="200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『</a:t>
            </a:r>
            <a:r>
              <a:rPr lang="ko-KR" altLang="en-US" sz="1200" b="1" dirty="0">
                <a:latin typeface="+mn-ea"/>
              </a:rPr>
              <a:t>수평 막대 차트</a:t>
            </a:r>
            <a:r>
              <a:rPr lang="en-US" altLang="ko-KR" sz="1200" b="1" dirty="0">
                <a:latin typeface="+mn-ea"/>
              </a:rPr>
              <a:t>』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588B0E4D-2852-9F5E-4F40-E9CD37CA8EB2}"/>
              </a:ext>
            </a:extLst>
          </p:cNvPr>
          <p:cNvCxnSpPr>
            <a:cxnSpLocks/>
            <a:stCxn id="134" idx="3"/>
            <a:endCxn id="110" idx="1"/>
          </p:cNvCxnSpPr>
          <p:nvPr/>
        </p:nvCxnSpPr>
        <p:spPr>
          <a:xfrm>
            <a:off x="-2640555" y="11794180"/>
            <a:ext cx="247167" cy="104627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9EF05F19-E9EB-E5FA-DA6A-84AE6C19C592}"/>
              </a:ext>
            </a:extLst>
          </p:cNvPr>
          <p:cNvCxnSpPr>
            <a:cxnSpLocks/>
            <a:stCxn id="138" idx="3"/>
            <a:endCxn id="110" idx="1"/>
          </p:cNvCxnSpPr>
          <p:nvPr/>
        </p:nvCxnSpPr>
        <p:spPr>
          <a:xfrm flipV="1">
            <a:off x="-2638508" y="12840454"/>
            <a:ext cx="245120" cy="115878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연결선: 꺾임 157">
            <a:extLst>
              <a:ext uri="{FF2B5EF4-FFF2-40B4-BE49-F238E27FC236}">
                <a16:creationId xmlns:a16="http://schemas.microsoft.com/office/drawing/2014/main" id="{9EA78047-2359-53DB-1984-7FDC1991BEEC}"/>
              </a:ext>
            </a:extLst>
          </p:cNvPr>
          <p:cNvCxnSpPr>
            <a:cxnSpLocks/>
            <a:stCxn id="111" idx="1"/>
            <a:endCxn id="162" idx="3"/>
          </p:cNvCxnSpPr>
          <p:nvPr/>
        </p:nvCxnSpPr>
        <p:spPr>
          <a:xfrm rot="10800000">
            <a:off x="-2646358" y="16111075"/>
            <a:ext cx="252970" cy="286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EE66506-D0B3-413A-9DDB-03636D4C146B}"/>
              </a:ext>
            </a:extLst>
          </p:cNvPr>
          <p:cNvSpPr/>
          <p:nvPr/>
        </p:nvSpPr>
        <p:spPr>
          <a:xfrm>
            <a:off x="-4750988" y="15130533"/>
            <a:ext cx="2104630" cy="1961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A89C3E4-99D5-22CB-2D7F-5B8D4A5F8077}"/>
              </a:ext>
            </a:extLst>
          </p:cNvPr>
          <p:cNvSpPr txBox="1"/>
          <p:nvPr/>
        </p:nvSpPr>
        <p:spPr>
          <a:xfrm>
            <a:off x="-4703282" y="16784136"/>
            <a:ext cx="200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『</a:t>
            </a:r>
            <a:r>
              <a:rPr lang="ko-KR" altLang="en-US" sz="1200" b="1" dirty="0">
                <a:latin typeface="+mn-ea"/>
              </a:rPr>
              <a:t>표 또는 차트가 삽입된 표</a:t>
            </a:r>
            <a:r>
              <a:rPr lang="en-US" altLang="ko-KR" sz="1200" b="1" dirty="0">
                <a:latin typeface="+mn-ea"/>
              </a:rPr>
              <a:t>』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0533D42F-89EC-8366-A10B-D220D3B907B5}"/>
              </a:ext>
            </a:extLst>
          </p:cNvPr>
          <p:cNvSpPr/>
          <p:nvPr/>
        </p:nvSpPr>
        <p:spPr>
          <a:xfrm>
            <a:off x="-4750988" y="17242247"/>
            <a:ext cx="2104630" cy="1961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9812B58-57EE-B4E9-1A51-4CA48F062926}"/>
              </a:ext>
            </a:extLst>
          </p:cNvPr>
          <p:cNvSpPr txBox="1"/>
          <p:nvPr/>
        </p:nvSpPr>
        <p:spPr>
          <a:xfrm>
            <a:off x="-4703282" y="18926330"/>
            <a:ext cx="2009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+mn-ea"/>
              </a:rPr>
              <a:t>『</a:t>
            </a:r>
            <a:r>
              <a:rPr lang="ko-KR" altLang="en-US" sz="1000" b="1" dirty="0">
                <a:latin typeface="+mn-ea"/>
              </a:rPr>
              <a:t>다양한 넓이의 세로 막대 차트</a:t>
            </a:r>
            <a:r>
              <a:rPr lang="en-US" altLang="ko-KR" sz="1000" b="1" dirty="0">
                <a:latin typeface="+mn-ea"/>
              </a:rPr>
              <a:t>』</a:t>
            </a:r>
            <a:endParaRPr lang="ko-KR" altLang="en-US" sz="1000" b="1" dirty="0">
              <a:latin typeface="+mn-ea"/>
            </a:endParaRPr>
          </a:p>
        </p:txBody>
      </p: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FFC388B4-C9BB-0F80-9A04-C297F23F55A8}"/>
              </a:ext>
            </a:extLst>
          </p:cNvPr>
          <p:cNvCxnSpPr>
            <a:cxnSpLocks/>
            <a:stCxn id="109" idx="1"/>
            <a:endCxn id="167" idx="3"/>
          </p:cNvCxnSpPr>
          <p:nvPr/>
        </p:nvCxnSpPr>
        <p:spPr>
          <a:xfrm rot="10800000" flipV="1">
            <a:off x="-2646357" y="18222764"/>
            <a:ext cx="641301" cy="2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6" name="그림 175">
            <a:extLst>
              <a:ext uri="{FF2B5EF4-FFF2-40B4-BE49-F238E27FC236}">
                <a16:creationId xmlns:a16="http://schemas.microsoft.com/office/drawing/2014/main" id="{10787502-82FC-7F97-C3A0-8B429E53858D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96" t="1785" r="17126" b="87459"/>
          <a:stretch/>
        </p:blipFill>
        <p:spPr>
          <a:xfrm>
            <a:off x="-4700870" y="10849777"/>
            <a:ext cx="2016000" cy="1584000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66FB543B-15E4-A8DD-BFCC-EC2AA56FA83C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58" t="1782" r="61815" b="87196"/>
          <a:stretch/>
        </p:blipFill>
        <p:spPr>
          <a:xfrm>
            <a:off x="-4698823" y="13069108"/>
            <a:ext cx="2016000" cy="1584000"/>
          </a:xfrm>
          <a:prstGeom prst="rect">
            <a:avLst/>
          </a:prstGeom>
        </p:spPr>
      </p:pic>
      <p:pic>
        <p:nvPicPr>
          <p:cNvPr id="174" name="그림 173">
            <a:extLst>
              <a:ext uri="{FF2B5EF4-FFF2-40B4-BE49-F238E27FC236}">
                <a16:creationId xmlns:a16="http://schemas.microsoft.com/office/drawing/2014/main" id="{7A45EF3B-D5E5-9F05-B107-35935401DE50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2" t="1787" r="73066" b="87075"/>
          <a:stretch/>
        </p:blipFill>
        <p:spPr>
          <a:xfrm>
            <a:off x="-4706673" y="15179168"/>
            <a:ext cx="2016000" cy="1584000"/>
          </a:xfrm>
          <a:prstGeom prst="rect">
            <a:avLst/>
          </a:prstGeom>
        </p:spPr>
      </p:pic>
      <p:pic>
        <p:nvPicPr>
          <p:cNvPr id="175" name="그림 174">
            <a:extLst>
              <a:ext uri="{FF2B5EF4-FFF2-40B4-BE49-F238E27FC236}">
                <a16:creationId xmlns:a16="http://schemas.microsoft.com/office/drawing/2014/main" id="{CA846125-79A4-C49F-322A-2176097A6F1D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" t="1614" r="84196" b="87132"/>
          <a:stretch/>
        </p:blipFill>
        <p:spPr>
          <a:xfrm>
            <a:off x="-4706673" y="17298163"/>
            <a:ext cx="2016000" cy="1584000"/>
          </a:xfrm>
          <a:prstGeom prst="rect">
            <a:avLst/>
          </a:prstGeom>
        </p:spPr>
      </p:pic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8618C40F-4E8C-6B04-4DCE-916C05FD0CEB}"/>
              </a:ext>
            </a:extLst>
          </p:cNvPr>
          <p:cNvSpPr/>
          <p:nvPr/>
        </p:nvSpPr>
        <p:spPr>
          <a:xfrm>
            <a:off x="-1910588" y="1309052"/>
            <a:ext cx="2104630" cy="1961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BDB2059-6BD9-4CA0-7F2B-1244706FE8A0}"/>
              </a:ext>
            </a:extLst>
          </p:cNvPr>
          <p:cNvSpPr txBox="1"/>
          <p:nvPr/>
        </p:nvSpPr>
        <p:spPr>
          <a:xfrm>
            <a:off x="-1862882" y="2962655"/>
            <a:ext cx="200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『</a:t>
            </a:r>
            <a:r>
              <a:rPr lang="ko-KR" altLang="en-US" sz="1200" b="1" dirty="0">
                <a:latin typeface="+mn-ea"/>
              </a:rPr>
              <a:t>세로 막대 히스토그램</a:t>
            </a:r>
            <a:r>
              <a:rPr lang="en-US" altLang="ko-KR" sz="1200" b="1" dirty="0">
                <a:latin typeface="+mn-ea"/>
              </a:rPr>
              <a:t>』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88D5C3E4-C84E-A1AD-CAA7-937B2604CBE6}"/>
              </a:ext>
            </a:extLst>
          </p:cNvPr>
          <p:cNvSpPr/>
          <p:nvPr/>
        </p:nvSpPr>
        <p:spPr>
          <a:xfrm>
            <a:off x="529826" y="1309052"/>
            <a:ext cx="2104630" cy="1961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491B9481-6BB8-B54E-68E1-2B13A804C8FA}"/>
              </a:ext>
            </a:extLst>
          </p:cNvPr>
          <p:cNvSpPr txBox="1"/>
          <p:nvPr/>
        </p:nvSpPr>
        <p:spPr>
          <a:xfrm>
            <a:off x="577532" y="2962655"/>
            <a:ext cx="200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『</a:t>
            </a:r>
            <a:r>
              <a:rPr lang="ko-KR" altLang="en-US" sz="1200" b="1" dirty="0">
                <a:latin typeface="+mn-ea"/>
              </a:rPr>
              <a:t>선 히스토그램</a:t>
            </a:r>
            <a:r>
              <a:rPr lang="en-US" altLang="ko-KR" sz="1200" b="1" dirty="0">
                <a:latin typeface="+mn-ea"/>
              </a:rPr>
              <a:t>』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44180C40-80C3-80C3-A34A-B23E693F46C1}"/>
              </a:ext>
            </a:extLst>
          </p:cNvPr>
          <p:cNvSpPr/>
          <p:nvPr/>
        </p:nvSpPr>
        <p:spPr>
          <a:xfrm>
            <a:off x="2950131" y="1309052"/>
            <a:ext cx="2104630" cy="1961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6CD8BA8B-CD81-CBB7-28DF-6AE239B67C2F}"/>
              </a:ext>
            </a:extLst>
          </p:cNvPr>
          <p:cNvSpPr txBox="1"/>
          <p:nvPr/>
        </p:nvSpPr>
        <p:spPr>
          <a:xfrm>
            <a:off x="2997837" y="2962655"/>
            <a:ext cx="200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『</a:t>
            </a:r>
            <a:r>
              <a:rPr lang="ko-KR" altLang="en-US" sz="1200" b="1" dirty="0">
                <a:latin typeface="+mn-ea"/>
              </a:rPr>
              <a:t>산포도 차트</a:t>
            </a:r>
            <a:r>
              <a:rPr lang="en-US" altLang="ko-KR" sz="1200" b="1" dirty="0">
                <a:latin typeface="+mn-ea"/>
              </a:rPr>
              <a:t>』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5177A9BA-83ED-0CB8-4817-54BF29151537}"/>
              </a:ext>
            </a:extLst>
          </p:cNvPr>
          <p:cNvSpPr/>
          <p:nvPr/>
        </p:nvSpPr>
        <p:spPr>
          <a:xfrm>
            <a:off x="5428685" y="1309052"/>
            <a:ext cx="2104630" cy="1961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5C02A913-2D51-57B9-1FE5-FE5FDE3E0AB8}"/>
              </a:ext>
            </a:extLst>
          </p:cNvPr>
          <p:cNvSpPr txBox="1"/>
          <p:nvPr/>
        </p:nvSpPr>
        <p:spPr>
          <a:xfrm>
            <a:off x="5476391" y="2962655"/>
            <a:ext cx="200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『</a:t>
            </a:r>
            <a:r>
              <a:rPr lang="ko-KR" altLang="en-US" sz="1200" b="1" dirty="0">
                <a:latin typeface="+mn-ea"/>
              </a:rPr>
              <a:t>영역 차트</a:t>
            </a:r>
            <a:r>
              <a:rPr lang="en-US" altLang="ko-KR" sz="1200" b="1" dirty="0">
                <a:latin typeface="+mn-ea"/>
              </a:rPr>
              <a:t>』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B99B03E-9A1B-91B6-1559-0193EA2210B3}"/>
              </a:ext>
            </a:extLst>
          </p:cNvPr>
          <p:cNvSpPr txBox="1"/>
          <p:nvPr/>
        </p:nvSpPr>
        <p:spPr>
          <a:xfrm>
            <a:off x="-1285633" y="360367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적은 항목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B9D89CB-46C8-6917-3B22-7231AEEAB299}"/>
              </a:ext>
            </a:extLst>
          </p:cNvPr>
          <p:cNvSpPr txBox="1"/>
          <p:nvPr/>
        </p:nvSpPr>
        <p:spPr>
          <a:xfrm>
            <a:off x="1154781" y="360367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많은 항목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A40E2FCD-0240-7BAF-DB07-14EEBA2DC7D6}"/>
              </a:ext>
            </a:extLst>
          </p:cNvPr>
          <p:cNvSpPr txBox="1"/>
          <p:nvPr/>
        </p:nvSpPr>
        <p:spPr>
          <a:xfrm>
            <a:off x="3470890" y="3603675"/>
            <a:ext cx="1063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두 개의 변인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54E5A98-3027-E1DB-5657-20B1E4EA044D}"/>
              </a:ext>
            </a:extLst>
          </p:cNvPr>
          <p:cNvSpPr txBox="1"/>
          <p:nvPr/>
        </p:nvSpPr>
        <p:spPr>
          <a:xfrm>
            <a:off x="5949444" y="3603675"/>
            <a:ext cx="1063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세 개의 변인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4D94EBC9-E51F-5185-83C4-A0FFD4A8E965}"/>
              </a:ext>
            </a:extLst>
          </p:cNvPr>
          <p:cNvSpPr txBox="1"/>
          <p:nvPr/>
        </p:nvSpPr>
        <p:spPr>
          <a:xfrm>
            <a:off x="-17052" y="448341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단독 변인</a:t>
            </a:r>
          </a:p>
        </p:txBody>
      </p:sp>
      <p:cxnSp>
        <p:nvCxnSpPr>
          <p:cNvPr id="225" name="연결선: 꺾임 224">
            <a:extLst>
              <a:ext uri="{FF2B5EF4-FFF2-40B4-BE49-F238E27FC236}">
                <a16:creationId xmlns:a16="http://schemas.microsoft.com/office/drawing/2014/main" id="{ECCA8AD6-0BF7-6DEA-BDF2-E0BF7BBBFA1A}"/>
              </a:ext>
            </a:extLst>
          </p:cNvPr>
          <p:cNvCxnSpPr>
            <a:cxnSpLocks/>
            <a:stCxn id="10" idx="0"/>
            <a:endCxn id="224" idx="2"/>
          </p:cNvCxnSpPr>
          <p:nvPr/>
        </p:nvCxnSpPr>
        <p:spPr>
          <a:xfrm rot="16200000" flipV="1">
            <a:off x="-805017" y="5975741"/>
            <a:ext cx="4619875" cy="2189222"/>
          </a:xfrm>
          <a:prstGeom prst="bentConnector3">
            <a:avLst>
              <a:gd name="adj1" fmla="val 84637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연결선: 꺾임 229">
            <a:extLst>
              <a:ext uri="{FF2B5EF4-FFF2-40B4-BE49-F238E27FC236}">
                <a16:creationId xmlns:a16="http://schemas.microsoft.com/office/drawing/2014/main" id="{DC92D495-B32D-C3A6-D0F5-6F58CF4D4AD7}"/>
              </a:ext>
            </a:extLst>
          </p:cNvPr>
          <p:cNvCxnSpPr>
            <a:cxnSpLocks/>
            <a:stCxn id="10" idx="0"/>
            <a:endCxn id="222" idx="2"/>
          </p:cNvCxnSpPr>
          <p:nvPr/>
        </p:nvCxnSpPr>
        <p:spPr>
          <a:xfrm rot="5400000" flipH="1" flipV="1">
            <a:off x="551182" y="5929024"/>
            <a:ext cx="5499615" cy="1402916"/>
          </a:xfrm>
          <a:prstGeom prst="bentConnector3">
            <a:avLst>
              <a:gd name="adj1" fmla="val 71303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연결선: 꺾임 234">
            <a:extLst>
              <a:ext uri="{FF2B5EF4-FFF2-40B4-BE49-F238E27FC236}">
                <a16:creationId xmlns:a16="http://schemas.microsoft.com/office/drawing/2014/main" id="{46F1873D-B0AA-FE48-E7B3-09E9DB3369A8}"/>
              </a:ext>
            </a:extLst>
          </p:cNvPr>
          <p:cNvCxnSpPr>
            <a:cxnSpLocks/>
            <a:stCxn id="10" idx="0"/>
          </p:cNvCxnSpPr>
          <p:nvPr/>
        </p:nvCxnSpPr>
        <p:spPr>
          <a:xfrm rot="5400000" flipH="1" flipV="1">
            <a:off x="1790458" y="4689748"/>
            <a:ext cx="5499614" cy="3881468"/>
          </a:xfrm>
          <a:prstGeom prst="bentConnector3">
            <a:avLst>
              <a:gd name="adj1" fmla="val 70783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연결선: 꺾임 240">
            <a:extLst>
              <a:ext uri="{FF2B5EF4-FFF2-40B4-BE49-F238E27FC236}">
                <a16:creationId xmlns:a16="http://schemas.microsoft.com/office/drawing/2014/main" id="{DBDF4619-D194-C0C3-E344-0F84A1F6B99F}"/>
              </a:ext>
            </a:extLst>
          </p:cNvPr>
          <p:cNvCxnSpPr>
            <a:cxnSpLocks/>
            <a:stCxn id="224" idx="0"/>
            <a:endCxn id="221" idx="2"/>
          </p:cNvCxnSpPr>
          <p:nvPr/>
        </p:nvCxnSpPr>
        <p:spPr>
          <a:xfrm rot="5400000" flipH="1" flipV="1">
            <a:off x="694855" y="3596129"/>
            <a:ext cx="602741" cy="117183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7D7DC7C9-B11E-43DC-D128-79D39CFA34A7}"/>
              </a:ext>
            </a:extLst>
          </p:cNvPr>
          <p:cNvCxnSpPr>
            <a:cxnSpLocks/>
            <a:stCxn id="224" idx="0"/>
            <a:endCxn id="220" idx="2"/>
          </p:cNvCxnSpPr>
          <p:nvPr/>
        </p:nvCxnSpPr>
        <p:spPr>
          <a:xfrm rot="16200000" flipV="1">
            <a:off x="-525351" y="3547754"/>
            <a:ext cx="602741" cy="126858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연결선: 꺾임 246">
            <a:extLst>
              <a:ext uri="{FF2B5EF4-FFF2-40B4-BE49-F238E27FC236}">
                <a16:creationId xmlns:a16="http://schemas.microsoft.com/office/drawing/2014/main" id="{7E7B3AFB-026F-3770-3A39-427E20D609F4}"/>
              </a:ext>
            </a:extLst>
          </p:cNvPr>
          <p:cNvCxnSpPr>
            <a:cxnSpLocks/>
            <a:stCxn id="206" idx="2"/>
            <a:endCxn id="220" idx="0"/>
          </p:cNvCxnSpPr>
          <p:nvPr/>
        </p:nvCxnSpPr>
        <p:spPr>
          <a:xfrm rot="16200000" flipH="1">
            <a:off x="-1025043" y="3436903"/>
            <a:ext cx="333541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연결선: 꺾임 250">
            <a:extLst>
              <a:ext uri="{FF2B5EF4-FFF2-40B4-BE49-F238E27FC236}">
                <a16:creationId xmlns:a16="http://schemas.microsoft.com/office/drawing/2014/main" id="{C91347B4-9C93-0933-214C-A9C8A3B8EA4A}"/>
              </a:ext>
            </a:extLst>
          </p:cNvPr>
          <p:cNvCxnSpPr>
            <a:cxnSpLocks/>
            <a:stCxn id="209" idx="2"/>
            <a:endCxn id="221" idx="0"/>
          </p:cNvCxnSpPr>
          <p:nvPr/>
        </p:nvCxnSpPr>
        <p:spPr>
          <a:xfrm rot="16200000" flipH="1">
            <a:off x="1415371" y="3436903"/>
            <a:ext cx="333541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4" name="그림 253">
            <a:extLst>
              <a:ext uri="{FF2B5EF4-FFF2-40B4-BE49-F238E27FC236}">
                <a16:creationId xmlns:a16="http://schemas.microsoft.com/office/drawing/2014/main" id="{05667900-0409-44DF-1338-DA3EABF497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32" t="3412" r="17161" b="90640"/>
          <a:stretch/>
        </p:blipFill>
        <p:spPr>
          <a:xfrm>
            <a:off x="5503187" y="1344151"/>
            <a:ext cx="1955627" cy="1609888"/>
          </a:xfrm>
          <a:prstGeom prst="rect">
            <a:avLst/>
          </a:prstGeom>
        </p:spPr>
      </p:pic>
      <p:pic>
        <p:nvPicPr>
          <p:cNvPr id="255" name="그림 254">
            <a:extLst>
              <a:ext uri="{FF2B5EF4-FFF2-40B4-BE49-F238E27FC236}">
                <a16:creationId xmlns:a16="http://schemas.microsoft.com/office/drawing/2014/main" id="{41E031AA-A8D8-7053-82BD-8204BE9D0407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93" t="31016" r="2977" b="58230"/>
          <a:stretch/>
        </p:blipFill>
        <p:spPr>
          <a:xfrm>
            <a:off x="-1866273" y="1344151"/>
            <a:ext cx="2016000" cy="1584000"/>
          </a:xfrm>
          <a:prstGeom prst="rect">
            <a:avLst/>
          </a:prstGeom>
        </p:spPr>
      </p:pic>
      <p:pic>
        <p:nvPicPr>
          <p:cNvPr id="256" name="그림 255">
            <a:extLst>
              <a:ext uri="{FF2B5EF4-FFF2-40B4-BE49-F238E27FC236}">
                <a16:creationId xmlns:a16="http://schemas.microsoft.com/office/drawing/2014/main" id="{FA151AD8-58BD-5134-B390-72D916C7F42F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22" t="43461" r="2987" b="45145"/>
          <a:stretch/>
        </p:blipFill>
        <p:spPr>
          <a:xfrm>
            <a:off x="574141" y="1344151"/>
            <a:ext cx="2016000" cy="1584000"/>
          </a:xfrm>
          <a:prstGeom prst="rect">
            <a:avLst/>
          </a:prstGeom>
        </p:spPr>
      </p:pic>
      <p:pic>
        <p:nvPicPr>
          <p:cNvPr id="257" name="그림 256">
            <a:extLst>
              <a:ext uri="{FF2B5EF4-FFF2-40B4-BE49-F238E27FC236}">
                <a16:creationId xmlns:a16="http://schemas.microsoft.com/office/drawing/2014/main" id="{9B4817AF-67A4-F5DF-E99C-BC913FA2D99F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00" t="56135" r="2986" b="32472"/>
          <a:stretch/>
        </p:blipFill>
        <p:spPr>
          <a:xfrm>
            <a:off x="2994446" y="1344151"/>
            <a:ext cx="2016000" cy="1584000"/>
          </a:xfrm>
          <a:prstGeom prst="rect">
            <a:avLst/>
          </a:prstGeom>
        </p:spPr>
      </p:pic>
      <p:sp>
        <p:nvSpPr>
          <p:cNvPr id="265" name="TextBox 264">
            <a:extLst>
              <a:ext uri="{FF2B5EF4-FFF2-40B4-BE49-F238E27FC236}">
                <a16:creationId xmlns:a16="http://schemas.microsoft.com/office/drawing/2014/main" id="{298A8E7C-85CC-449F-523A-5707FFC9A5E3}"/>
              </a:ext>
            </a:extLst>
          </p:cNvPr>
          <p:cNvSpPr txBox="1"/>
          <p:nvPr/>
        </p:nvSpPr>
        <p:spPr>
          <a:xfrm>
            <a:off x="5741296" y="17168079"/>
            <a:ext cx="1479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시계열</a:t>
            </a:r>
            <a:endParaRPr lang="en-US" altLang="ko-KR" sz="1200" b="1" dirty="0">
              <a:latin typeface="+mn-ea"/>
            </a:endParaRPr>
          </a:p>
          <a:p>
            <a:pPr algn="ctr"/>
            <a:r>
              <a:rPr lang="en-US" altLang="ko-KR" sz="1200" b="1" dirty="0">
                <a:latin typeface="+mn-ea"/>
              </a:rPr>
              <a:t>(</a:t>
            </a:r>
            <a:r>
              <a:rPr lang="ko-KR" altLang="en-US" sz="1200" b="1" dirty="0">
                <a:latin typeface="+mn-ea"/>
              </a:rPr>
              <a:t>시간에 따른 변화</a:t>
            </a:r>
            <a:r>
              <a:rPr lang="en-US" altLang="ko-KR" sz="1200" b="1" dirty="0">
                <a:latin typeface="+mn-ea"/>
              </a:rPr>
              <a:t>)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5EEE4071-E180-A4B0-F1D8-C4A5F7785C4E}"/>
              </a:ext>
            </a:extLst>
          </p:cNvPr>
          <p:cNvSpPr txBox="1"/>
          <p:nvPr/>
        </p:nvSpPr>
        <p:spPr>
          <a:xfrm>
            <a:off x="6586542" y="5735253"/>
            <a:ext cx="72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정적</a:t>
            </a:r>
          </a:p>
        </p:txBody>
      </p:sp>
      <p:cxnSp>
        <p:nvCxnSpPr>
          <p:cNvPr id="267" name="연결선: 꺾임 266">
            <a:extLst>
              <a:ext uri="{FF2B5EF4-FFF2-40B4-BE49-F238E27FC236}">
                <a16:creationId xmlns:a16="http://schemas.microsoft.com/office/drawing/2014/main" id="{28CA8C49-8134-4819-E881-C0DF9FAA93A0}"/>
              </a:ext>
            </a:extLst>
          </p:cNvPr>
          <p:cNvCxnSpPr>
            <a:cxnSpLocks/>
            <a:stCxn id="12" idx="3"/>
            <a:endCxn id="266" idx="1"/>
          </p:cNvCxnSpPr>
          <p:nvPr/>
        </p:nvCxnSpPr>
        <p:spPr>
          <a:xfrm flipV="1">
            <a:off x="4935627" y="5889142"/>
            <a:ext cx="1650915" cy="4910620"/>
          </a:xfrm>
          <a:prstGeom prst="bentConnector3">
            <a:avLst>
              <a:gd name="adj1" fmla="val 24037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연결선: 꺾임 269">
            <a:extLst>
              <a:ext uri="{FF2B5EF4-FFF2-40B4-BE49-F238E27FC236}">
                <a16:creationId xmlns:a16="http://schemas.microsoft.com/office/drawing/2014/main" id="{109F681A-0C7E-9334-1D42-7959924AC732}"/>
              </a:ext>
            </a:extLst>
          </p:cNvPr>
          <p:cNvCxnSpPr>
            <a:cxnSpLocks/>
            <a:stCxn id="12" idx="3"/>
            <a:endCxn id="265" idx="1"/>
          </p:cNvCxnSpPr>
          <p:nvPr/>
        </p:nvCxnSpPr>
        <p:spPr>
          <a:xfrm>
            <a:off x="4935627" y="10799762"/>
            <a:ext cx="805669" cy="659915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3AFE58AE-7325-951C-491C-BF8D93B6684F}"/>
              </a:ext>
            </a:extLst>
          </p:cNvPr>
          <p:cNvSpPr txBox="1"/>
          <p:nvPr/>
        </p:nvSpPr>
        <p:spPr>
          <a:xfrm>
            <a:off x="-2407159" y="5196158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단독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혹은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적은 항목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61EB99F9-3062-F223-845A-076A909DAAB3}"/>
              </a:ext>
            </a:extLst>
          </p:cNvPr>
          <p:cNvSpPr txBox="1"/>
          <p:nvPr/>
        </p:nvSpPr>
        <p:spPr>
          <a:xfrm>
            <a:off x="8096837" y="5565975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전체에 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대한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누적 혹은 공제</a:t>
            </a:r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7F328A08-F11C-9CC7-7A0D-B6A1C79CDEDF}"/>
              </a:ext>
            </a:extLst>
          </p:cNvPr>
          <p:cNvSpPr/>
          <p:nvPr/>
        </p:nvSpPr>
        <p:spPr>
          <a:xfrm>
            <a:off x="9435418" y="2092034"/>
            <a:ext cx="2104630" cy="21224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FB0AF624-A804-B3D6-7CE7-8C1EAE10493D}"/>
              </a:ext>
            </a:extLst>
          </p:cNvPr>
          <p:cNvSpPr txBox="1"/>
          <p:nvPr/>
        </p:nvSpPr>
        <p:spPr>
          <a:xfrm>
            <a:off x="9483124" y="3745637"/>
            <a:ext cx="2009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『</a:t>
            </a:r>
            <a:r>
              <a:rPr lang="ko-KR" altLang="en-US" sz="1200" b="1" dirty="0">
                <a:latin typeface="+mn-ea"/>
              </a:rPr>
              <a:t>하부 구성 요소를 가진</a:t>
            </a:r>
            <a:endParaRPr lang="en-US" altLang="ko-KR" sz="1200" b="1" dirty="0">
              <a:latin typeface="+mn-ea"/>
            </a:endParaRPr>
          </a:p>
          <a:p>
            <a:pPr algn="ctr"/>
            <a:r>
              <a:rPr lang="ko-KR" altLang="en-US" sz="1200" b="1" dirty="0">
                <a:latin typeface="+mn-ea"/>
              </a:rPr>
              <a:t>퇴적 </a:t>
            </a:r>
            <a:r>
              <a:rPr lang="en-US" altLang="ko-KR" sz="1200" b="1" dirty="0">
                <a:latin typeface="+mn-ea"/>
              </a:rPr>
              <a:t>100%</a:t>
            </a:r>
            <a:r>
              <a:rPr lang="ko-KR" altLang="en-US" sz="1200" b="1" dirty="0">
                <a:latin typeface="+mn-ea"/>
              </a:rPr>
              <a:t>세로 막대 차트</a:t>
            </a:r>
            <a:r>
              <a:rPr lang="en-US" altLang="ko-KR" sz="1200" b="1" dirty="0">
                <a:latin typeface="+mn-ea"/>
              </a:rPr>
              <a:t>』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6613610D-2D71-89A5-97EF-08B1917F3843}"/>
              </a:ext>
            </a:extLst>
          </p:cNvPr>
          <p:cNvSpPr/>
          <p:nvPr/>
        </p:nvSpPr>
        <p:spPr>
          <a:xfrm>
            <a:off x="9435418" y="4446019"/>
            <a:ext cx="2104630" cy="1961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259D827E-A682-FC9B-8A50-41638A19B1EE}"/>
              </a:ext>
            </a:extLst>
          </p:cNvPr>
          <p:cNvSpPr txBox="1"/>
          <p:nvPr/>
        </p:nvSpPr>
        <p:spPr>
          <a:xfrm>
            <a:off x="9483124" y="6099622"/>
            <a:ext cx="200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『</a:t>
            </a:r>
            <a:r>
              <a:rPr lang="ko-KR" altLang="en-US" sz="1200" b="1" dirty="0">
                <a:latin typeface="+mn-ea"/>
              </a:rPr>
              <a:t>폭포형 차트</a:t>
            </a:r>
            <a:r>
              <a:rPr lang="en-US" altLang="ko-KR" sz="1200" b="1" dirty="0">
                <a:latin typeface="+mn-ea"/>
              </a:rPr>
              <a:t>』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3DC34511-A5F7-468C-AD73-16C9119F5CC2}"/>
              </a:ext>
            </a:extLst>
          </p:cNvPr>
          <p:cNvSpPr/>
          <p:nvPr/>
        </p:nvSpPr>
        <p:spPr>
          <a:xfrm>
            <a:off x="9435418" y="6556164"/>
            <a:ext cx="2104630" cy="1961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AC2F1ED4-696E-49A8-BA0E-FB2675D2A022}"/>
              </a:ext>
            </a:extLst>
          </p:cNvPr>
          <p:cNvSpPr txBox="1"/>
          <p:nvPr/>
        </p:nvSpPr>
        <p:spPr>
          <a:xfrm>
            <a:off x="9483124" y="8209767"/>
            <a:ext cx="200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『</a:t>
            </a:r>
            <a:r>
              <a:rPr lang="ko-KR" altLang="en-US" sz="1200" b="1" dirty="0">
                <a:latin typeface="+mn-ea"/>
              </a:rPr>
              <a:t>파이 차트</a:t>
            </a:r>
            <a:r>
              <a:rPr lang="en-US" altLang="ko-KR" sz="1200" b="1" dirty="0">
                <a:latin typeface="+mn-ea"/>
              </a:rPr>
              <a:t>』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EF45DA87-85A9-1F4B-F4FA-F95C04808E7D}"/>
              </a:ext>
            </a:extLst>
          </p:cNvPr>
          <p:cNvSpPr/>
          <p:nvPr/>
        </p:nvSpPr>
        <p:spPr>
          <a:xfrm>
            <a:off x="9435418" y="8666309"/>
            <a:ext cx="2104630" cy="1961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BA957FFF-1BCA-BAD7-1D80-25E57EE152C8}"/>
              </a:ext>
            </a:extLst>
          </p:cNvPr>
          <p:cNvSpPr txBox="1"/>
          <p:nvPr/>
        </p:nvSpPr>
        <p:spPr>
          <a:xfrm>
            <a:off x="9483124" y="10319912"/>
            <a:ext cx="200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『</a:t>
            </a:r>
            <a:r>
              <a:rPr lang="ko-KR" altLang="en-US" sz="1200" b="1" dirty="0">
                <a:latin typeface="+mn-ea"/>
              </a:rPr>
              <a:t>트리 맵</a:t>
            </a:r>
            <a:r>
              <a:rPr lang="en-US" altLang="ko-KR" sz="1200" b="1" dirty="0">
                <a:latin typeface="+mn-ea"/>
              </a:rPr>
              <a:t>』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294" name="연결선: 꺾임 293">
            <a:extLst>
              <a:ext uri="{FF2B5EF4-FFF2-40B4-BE49-F238E27FC236}">
                <a16:creationId xmlns:a16="http://schemas.microsoft.com/office/drawing/2014/main" id="{15248446-9964-ADE0-B652-FE2A48331912}"/>
              </a:ext>
            </a:extLst>
          </p:cNvPr>
          <p:cNvCxnSpPr>
            <a:cxnSpLocks/>
            <a:stCxn id="35" idx="1"/>
            <a:endCxn id="266" idx="3"/>
          </p:cNvCxnSpPr>
          <p:nvPr/>
        </p:nvCxnSpPr>
        <p:spPr>
          <a:xfrm rot="10800000" flipV="1">
            <a:off x="7313792" y="3508736"/>
            <a:ext cx="950508" cy="238040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직사각형 296">
            <a:extLst>
              <a:ext uri="{FF2B5EF4-FFF2-40B4-BE49-F238E27FC236}">
                <a16:creationId xmlns:a16="http://schemas.microsoft.com/office/drawing/2014/main" id="{6656D9DC-048D-8138-080B-607393413009}"/>
              </a:ext>
            </a:extLst>
          </p:cNvPr>
          <p:cNvSpPr/>
          <p:nvPr/>
        </p:nvSpPr>
        <p:spPr>
          <a:xfrm>
            <a:off x="9432028" y="11058441"/>
            <a:ext cx="2104630" cy="1961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85676EE2-A452-761A-706F-514A019DEEEE}"/>
              </a:ext>
            </a:extLst>
          </p:cNvPr>
          <p:cNvSpPr txBox="1"/>
          <p:nvPr/>
        </p:nvSpPr>
        <p:spPr>
          <a:xfrm>
            <a:off x="9479734" y="12712044"/>
            <a:ext cx="200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『</a:t>
            </a:r>
            <a:r>
              <a:rPr lang="ko-KR" altLang="en-US" sz="1200" b="1" dirty="0">
                <a:latin typeface="+mn-ea"/>
              </a:rPr>
              <a:t>퇴적 영역 차트</a:t>
            </a:r>
            <a:r>
              <a:rPr lang="en-US" altLang="ko-KR" sz="1200" b="1" dirty="0">
                <a:latin typeface="+mn-ea"/>
              </a:rPr>
              <a:t>』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6AC5E7D9-0B6B-888F-B6A3-DED6845D1437}"/>
              </a:ext>
            </a:extLst>
          </p:cNvPr>
          <p:cNvSpPr/>
          <p:nvPr/>
        </p:nvSpPr>
        <p:spPr>
          <a:xfrm>
            <a:off x="9432028" y="13168586"/>
            <a:ext cx="2104630" cy="1961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458799BE-2B80-ECE0-41F2-41B5E448457C}"/>
              </a:ext>
            </a:extLst>
          </p:cNvPr>
          <p:cNvSpPr txBox="1"/>
          <p:nvPr/>
        </p:nvSpPr>
        <p:spPr>
          <a:xfrm>
            <a:off x="9479734" y="14822189"/>
            <a:ext cx="200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『</a:t>
            </a:r>
            <a:r>
              <a:rPr lang="ko-KR" altLang="en-US" sz="1200" b="1" dirty="0">
                <a:latin typeface="+mn-ea"/>
              </a:rPr>
              <a:t>퇴적 </a:t>
            </a:r>
            <a:r>
              <a:rPr lang="en-US" altLang="ko-KR" sz="1200" b="1" dirty="0">
                <a:latin typeface="+mn-ea"/>
              </a:rPr>
              <a:t>100% </a:t>
            </a:r>
            <a:r>
              <a:rPr lang="ko-KR" altLang="en-US" sz="1200" b="1" dirty="0">
                <a:latin typeface="+mn-ea"/>
              </a:rPr>
              <a:t>영역 차트</a:t>
            </a:r>
            <a:r>
              <a:rPr lang="en-US" altLang="ko-KR" sz="1200" b="1" dirty="0">
                <a:latin typeface="+mn-ea"/>
              </a:rPr>
              <a:t>』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84A7EE2D-C0CE-782E-4BCB-A4A593C18B29}"/>
              </a:ext>
            </a:extLst>
          </p:cNvPr>
          <p:cNvSpPr/>
          <p:nvPr/>
        </p:nvSpPr>
        <p:spPr>
          <a:xfrm>
            <a:off x="9432028" y="15278731"/>
            <a:ext cx="2104630" cy="1961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A670FCC4-6674-3C99-F64C-0B8AD85E1F77}"/>
              </a:ext>
            </a:extLst>
          </p:cNvPr>
          <p:cNvSpPr txBox="1"/>
          <p:nvPr/>
        </p:nvSpPr>
        <p:spPr>
          <a:xfrm>
            <a:off x="9479734" y="16932334"/>
            <a:ext cx="200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『</a:t>
            </a:r>
            <a:r>
              <a:rPr lang="ko-KR" altLang="en-US" sz="1200" b="1" dirty="0">
                <a:latin typeface="+mn-ea"/>
              </a:rPr>
              <a:t>퇴적 세로 막대 차트</a:t>
            </a:r>
            <a:r>
              <a:rPr lang="en-US" altLang="ko-KR" sz="1200" b="1" dirty="0">
                <a:latin typeface="+mn-ea"/>
              </a:rPr>
              <a:t>』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AA7ABE94-ACC4-D73B-80E6-BCFFE9DD2F8B}"/>
              </a:ext>
            </a:extLst>
          </p:cNvPr>
          <p:cNvSpPr/>
          <p:nvPr/>
        </p:nvSpPr>
        <p:spPr>
          <a:xfrm>
            <a:off x="9432028" y="17388876"/>
            <a:ext cx="2104630" cy="1961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8AC5F461-CFB6-CC6A-EFCD-193842D55EB6}"/>
              </a:ext>
            </a:extLst>
          </p:cNvPr>
          <p:cNvSpPr txBox="1"/>
          <p:nvPr/>
        </p:nvSpPr>
        <p:spPr>
          <a:xfrm>
            <a:off x="9479734" y="19077204"/>
            <a:ext cx="20092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+mn-ea"/>
              </a:rPr>
              <a:t>『</a:t>
            </a:r>
            <a:r>
              <a:rPr lang="ko-KR" altLang="en-US" sz="1050" b="1" dirty="0">
                <a:latin typeface="+mn-ea"/>
              </a:rPr>
              <a:t>퇴적 </a:t>
            </a:r>
            <a:r>
              <a:rPr lang="en-US" altLang="ko-KR" sz="1050" b="1" dirty="0">
                <a:latin typeface="+mn-ea"/>
              </a:rPr>
              <a:t>100% </a:t>
            </a:r>
            <a:r>
              <a:rPr lang="ko-KR" altLang="en-US" sz="1050" b="1" dirty="0">
                <a:latin typeface="+mn-ea"/>
              </a:rPr>
              <a:t>세로 막대 차트</a:t>
            </a:r>
            <a:r>
              <a:rPr lang="en-US" altLang="ko-KR" sz="1050" b="1" dirty="0">
                <a:latin typeface="+mn-ea"/>
              </a:rPr>
              <a:t>』</a:t>
            </a:r>
            <a:endParaRPr lang="ko-KR" altLang="en-US" sz="1050" b="1" dirty="0">
              <a:latin typeface="+mn-ea"/>
            </a:endParaRPr>
          </a:p>
        </p:txBody>
      </p:sp>
      <p:cxnSp>
        <p:nvCxnSpPr>
          <p:cNvPr id="309" name="연결선: 꺾임 308">
            <a:extLst>
              <a:ext uri="{FF2B5EF4-FFF2-40B4-BE49-F238E27FC236}">
                <a16:creationId xmlns:a16="http://schemas.microsoft.com/office/drawing/2014/main" id="{AFEC741B-D533-EC1C-3EA2-E1E40F9A4DAB}"/>
              </a:ext>
            </a:extLst>
          </p:cNvPr>
          <p:cNvCxnSpPr>
            <a:cxnSpLocks/>
            <a:stCxn id="277" idx="1"/>
            <a:endCxn id="266" idx="3"/>
          </p:cNvCxnSpPr>
          <p:nvPr/>
        </p:nvCxnSpPr>
        <p:spPr>
          <a:xfrm rot="10800000" flipV="1">
            <a:off x="7313793" y="5889140"/>
            <a:ext cx="78304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>
            <a:extLst>
              <a:ext uri="{FF2B5EF4-FFF2-40B4-BE49-F238E27FC236}">
                <a16:creationId xmlns:a16="http://schemas.microsoft.com/office/drawing/2014/main" id="{CE46EBD0-7D2E-F20D-FC46-EC15903B5FEA}"/>
              </a:ext>
            </a:extLst>
          </p:cNvPr>
          <p:cNvSpPr txBox="1"/>
          <p:nvPr/>
        </p:nvSpPr>
        <p:spPr>
          <a:xfrm>
            <a:off x="8096837" y="7269006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전체에 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대한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단순한 점유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5959074E-4C5A-278E-0AC0-B60C02359BEE}"/>
              </a:ext>
            </a:extLst>
          </p:cNvPr>
          <p:cNvSpPr txBox="1"/>
          <p:nvPr/>
        </p:nvSpPr>
        <p:spPr>
          <a:xfrm>
            <a:off x="8042373" y="9258150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총량 및 절대적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차이에 대한 누적</a:t>
            </a:r>
          </a:p>
        </p:txBody>
      </p:sp>
      <p:cxnSp>
        <p:nvCxnSpPr>
          <p:cNvPr id="316" name="연결선: 꺾임 315">
            <a:extLst>
              <a:ext uri="{FF2B5EF4-FFF2-40B4-BE49-F238E27FC236}">
                <a16:creationId xmlns:a16="http://schemas.microsoft.com/office/drawing/2014/main" id="{8ED659D4-CE64-DBD7-4185-552318FC002D}"/>
              </a:ext>
            </a:extLst>
          </p:cNvPr>
          <p:cNvCxnSpPr>
            <a:cxnSpLocks/>
            <a:stCxn id="314" idx="1"/>
            <a:endCxn id="266" idx="3"/>
          </p:cNvCxnSpPr>
          <p:nvPr/>
        </p:nvCxnSpPr>
        <p:spPr>
          <a:xfrm rot="10800000">
            <a:off x="7313793" y="5889142"/>
            <a:ext cx="783045" cy="1703030"/>
          </a:xfrm>
          <a:prstGeom prst="bentConnector3">
            <a:avLst>
              <a:gd name="adj1" fmla="val 3889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연결선: 꺾임 318">
            <a:extLst>
              <a:ext uri="{FF2B5EF4-FFF2-40B4-BE49-F238E27FC236}">
                <a16:creationId xmlns:a16="http://schemas.microsoft.com/office/drawing/2014/main" id="{1570D4B0-4464-38F9-6F05-1B3D7E4095FE}"/>
              </a:ext>
            </a:extLst>
          </p:cNvPr>
          <p:cNvCxnSpPr>
            <a:cxnSpLocks/>
            <a:stCxn id="315" idx="1"/>
            <a:endCxn id="266" idx="3"/>
          </p:cNvCxnSpPr>
          <p:nvPr/>
        </p:nvCxnSpPr>
        <p:spPr>
          <a:xfrm rot="10800000">
            <a:off x="7313793" y="5889143"/>
            <a:ext cx="728581" cy="3599841"/>
          </a:xfrm>
          <a:prstGeom prst="bentConnector3">
            <a:avLst>
              <a:gd name="adj1" fmla="val 34312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0" name="그림 329">
            <a:extLst>
              <a:ext uri="{FF2B5EF4-FFF2-40B4-BE49-F238E27FC236}">
                <a16:creationId xmlns:a16="http://schemas.microsoft.com/office/drawing/2014/main" id="{58401642-D4C4-2FCC-76CC-E3133F292EE8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89" t="84162" r="5718" b="4450"/>
          <a:stretch/>
        </p:blipFill>
        <p:spPr>
          <a:xfrm>
            <a:off x="9479733" y="8718363"/>
            <a:ext cx="2016000" cy="1584000"/>
          </a:xfrm>
          <a:prstGeom prst="rect">
            <a:avLst/>
          </a:prstGeom>
        </p:spPr>
      </p:pic>
      <p:pic>
        <p:nvPicPr>
          <p:cNvPr id="331" name="그림 330">
            <a:extLst>
              <a:ext uri="{FF2B5EF4-FFF2-40B4-BE49-F238E27FC236}">
                <a16:creationId xmlns:a16="http://schemas.microsoft.com/office/drawing/2014/main" id="{82A07ACF-D04A-9FAB-46B2-6535241158FE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97" t="84193" r="16966" b="4480"/>
          <a:stretch/>
        </p:blipFill>
        <p:spPr>
          <a:xfrm>
            <a:off x="9479733" y="2149095"/>
            <a:ext cx="2016000" cy="1584000"/>
          </a:xfrm>
          <a:prstGeom prst="rect">
            <a:avLst/>
          </a:prstGeom>
        </p:spPr>
      </p:pic>
      <p:pic>
        <p:nvPicPr>
          <p:cNvPr id="332" name="그림 331">
            <a:extLst>
              <a:ext uri="{FF2B5EF4-FFF2-40B4-BE49-F238E27FC236}">
                <a16:creationId xmlns:a16="http://schemas.microsoft.com/office/drawing/2014/main" id="{BE58C0C8-F497-C915-72CB-E7597F42DA26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73" t="84164" r="28302" b="4571"/>
          <a:stretch/>
        </p:blipFill>
        <p:spPr>
          <a:xfrm>
            <a:off x="9479733" y="4480821"/>
            <a:ext cx="2016000" cy="1584000"/>
          </a:xfrm>
          <a:prstGeom prst="rect">
            <a:avLst/>
          </a:prstGeom>
        </p:spPr>
      </p:pic>
      <p:pic>
        <p:nvPicPr>
          <p:cNvPr id="333" name="그림 332">
            <a:extLst>
              <a:ext uri="{FF2B5EF4-FFF2-40B4-BE49-F238E27FC236}">
                <a16:creationId xmlns:a16="http://schemas.microsoft.com/office/drawing/2014/main" id="{B4999FB9-8748-F744-4B2C-83883A5D9454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89" t="84715" r="39333" b="4355"/>
          <a:stretch/>
        </p:blipFill>
        <p:spPr>
          <a:xfrm>
            <a:off x="9479733" y="6620152"/>
            <a:ext cx="2016000" cy="1584000"/>
          </a:xfrm>
          <a:prstGeom prst="rect">
            <a:avLst/>
          </a:prstGeom>
        </p:spPr>
      </p:pic>
      <p:sp>
        <p:nvSpPr>
          <p:cNvPr id="339" name="TextBox 338">
            <a:extLst>
              <a:ext uri="{FF2B5EF4-FFF2-40B4-BE49-F238E27FC236}">
                <a16:creationId xmlns:a16="http://schemas.microsoft.com/office/drawing/2014/main" id="{FD17E56F-87B4-B521-C3A4-9356D0FD9F65}"/>
              </a:ext>
            </a:extLst>
          </p:cNvPr>
          <p:cNvSpPr txBox="1"/>
          <p:nvPr/>
        </p:nvSpPr>
        <p:spPr>
          <a:xfrm>
            <a:off x="7462063" y="1287782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많은</a:t>
            </a:r>
            <a:endParaRPr lang="en-US" altLang="ko-KR" sz="1200" b="1" dirty="0">
              <a:latin typeface="+mn-ea"/>
            </a:endParaRPr>
          </a:p>
          <a:p>
            <a:pPr algn="ctr"/>
            <a:r>
              <a:rPr lang="ko-KR" altLang="en-US" sz="1200" b="1" dirty="0">
                <a:latin typeface="+mn-ea"/>
              </a:rPr>
              <a:t>기간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1AA998B7-F069-6140-430C-87E2903E5C6D}"/>
              </a:ext>
            </a:extLst>
          </p:cNvPr>
          <p:cNvSpPr txBox="1"/>
          <p:nvPr/>
        </p:nvSpPr>
        <p:spPr>
          <a:xfrm>
            <a:off x="7462063" y="1717120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적은</a:t>
            </a:r>
            <a:endParaRPr lang="en-US" altLang="ko-KR" sz="1200" b="1" dirty="0">
              <a:latin typeface="+mn-ea"/>
            </a:endParaRPr>
          </a:p>
          <a:p>
            <a:pPr algn="ctr"/>
            <a:r>
              <a:rPr lang="ko-KR" altLang="en-US" sz="1200" b="1" dirty="0">
                <a:latin typeface="+mn-ea"/>
              </a:rPr>
              <a:t>기간</a:t>
            </a:r>
          </a:p>
        </p:txBody>
      </p:sp>
      <p:cxnSp>
        <p:nvCxnSpPr>
          <p:cNvPr id="342" name="연결선: 꺾임 341">
            <a:extLst>
              <a:ext uri="{FF2B5EF4-FFF2-40B4-BE49-F238E27FC236}">
                <a16:creationId xmlns:a16="http://schemas.microsoft.com/office/drawing/2014/main" id="{4E503E06-EC00-BE6B-954F-41E7821C5220}"/>
              </a:ext>
            </a:extLst>
          </p:cNvPr>
          <p:cNvCxnSpPr>
            <a:cxnSpLocks/>
            <a:stCxn id="265" idx="3"/>
            <a:endCxn id="340" idx="1"/>
          </p:cNvCxnSpPr>
          <p:nvPr/>
        </p:nvCxnSpPr>
        <p:spPr>
          <a:xfrm>
            <a:off x="7221189" y="17398912"/>
            <a:ext cx="240874" cy="313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연결선: 꺾임 344">
            <a:extLst>
              <a:ext uri="{FF2B5EF4-FFF2-40B4-BE49-F238E27FC236}">
                <a16:creationId xmlns:a16="http://schemas.microsoft.com/office/drawing/2014/main" id="{DA419599-7C15-111D-1BF7-FEAB8E65DB87}"/>
              </a:ext>
            </a:extLst>
          </p:cNvPr>
          <p:cNvCxnSpPr>
            <a:cxnSpLocks/>
            <a:stCxn id="265" idx="3"/>
            <a:endCxn id="339" idx="1"/>
          </p:cNvCxnSpPr>
          <p:nvPr/>
        </p:nvCxnSpPr>
        <p:spPr>
          <a:xfrm flipV="1">
            <a:off x="7221189" y="13108654"/>
            <a:ext cx="240874" cy="429025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xtBox 347">
            <a:extLst>
              <a:ext uri="{FF2B5EF4-FFF2-40B4-BE49-F238E27FC236}">
                <a16:creationId xmlns:a16="http://schemas.microsoft.com/office/drawing/2014/main" id="{997BE1CC-1F7E-572C-50AF-67B962ECDBE3}"/>
              </a:ext>
            </a:extLst>
          </p:cNvPr>
          <p:cNvSpPr txBox="1"/>
          <p:nvPr/>
        </p:nvSpPr>
        <p:spPr>
          <a:xfrm>
            <a:off x="8351823" y="11670986"/>
            <a:ext cx="854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상대적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그리고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적대적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차이 문제</a:t>
            </a:r>
          </a:p>
        </p:txBody>
      </p:sp>
      <p:cxnSp>
        <p:nvCxnSpPr>
          <p:cNvPr id="349" name="연결선: 꺾임 348">
            <a:extLst>
              <a:ext uri="{FF2B5EF4-FFF2-40B4-BE49-F238E27FC236}">
                <a16:creationId xmlns:a16="http://schemas.microsoft.com/office/drawing/2014/main" id="{D52C2063-AFD3-B4AF-C3DB-A286B42AED14}"/>
              </a:ext>
            </a:extLst>
          </p:cNvPr>
          <p:cNvCxnSpPr>
            <a:cxnSpLocks/>
            <a:stCxn id="339" idx="3"/>
            <a:endCxn id="348" idx="1"/>
          </p:cNvCxnSpPr>
          <p:nvPr/>
        </p:nvCxnSpPr>
        <p:spPr>
          <a:xfrm flipV="1">
            <a:off x="7954506" y="12086485"/>
            <a:ext cx="397317" cy="102216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TextBox 351">
            <a:extLst>
              <a:ext uri="{FF2B5EF4-FFF2-40B4-BE49-F238E27FC236}">
                <a16:creationId xmlns:a16="http://schemas.microsoft.com/office/drawing/2014/main" id="{D8A7F96C-D338-83AC-2DDB-8FA9989EC1C7}"/>
              </a:ext>
            </a:extLst>
          </p:cNvPr>
          <p:cNvSpPr txBox="1"/>
          <p:nvPr/>
        </p:nvSpPr>
        <p:spPr>
          <a:xfrm>
            <a:off x="8351823" y="13657996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단지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상대적인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차이 문제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9F62E3E8-BAB7-2C62-0D55-57B47BBC8C96}"/>
              </a:ext>
            </a:extLst>
          </p:cNvPr>
          <p:cNvSpPr txBox="1"/>
          <p:nvPr/>
        </p:nvSpPr>
        <p:spPr>
          <a:xfrm>
            <a:off x="8351823" y="15740352"/>
            <a:ext cx="854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상대적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그리고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적대적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차이 문제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E699BF7E-5BF3-E59D-B4F3-805EC4680552}"/>
              </a:ext>
            </a:extLst>
          </p:cNvPr>
          <p:cNvSpPr txBox="1"/>
          <p:nvPr/>
        </p:nvSpPr>
        <p:spPr>
          <a:xfrm>
            <a:off x="8351823" y="17945764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단지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상대적인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차이 문제</a:t>
            </a:r>
          </a:p>
        </p:txBody>
      </p:sp>
      <p:cxnSp>
        <p:nvCxnSpPr>
          <p:cNvPr id="355" name="연결선: 꺾임 354">
            <a:extLst>
              <a:ext uri="{FF2B5EF4-FFF2-40B4-BE49-F238E27FC236}">
                <a16:creationId xmlns:a16="http://schemas.microsoft.com/office/drawing/2014/main" id="{04BE5D24-6A3B-35C6-B699-24277BF64B6A}"/>
              </a:ext>
            </a:extLst>
          </p:cNvPr>
          <p:cNvCxnSpPr>
            <a:cxnSpLocks/>
            <a:stCxn id="339" idx="3"/>
            <a:endCxn id="352" idx="1"/>
          </p:cNvCxnSpPr>
          <p:nvPr/>
        </p:nvCxnSpPr>
        <p:spPr>
          <a:xfrm>
            <a:off x="7954506" y="13108654"/>
            <a:ext cx="397317" cy="87250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연결선: 꺾임 357">
            <a:extLst>
              <a:ext uri="{FF2B5EF4-FFF2-40B4-BE49-F238E27FC236}">
                <a16:creationId xmlns:a16="http://schemas.microsoft.com/office/drawing/2014/main" id="{4D41B5EA-C2DE-E1D9-8B9B-4A94C047A431}"/>
              </a:ext>
            </a:extLst>
          </p:cNvPr>
          <p:cNvCxnSpPr>
            <a:cxnSpLocks/>
            <a:stCxn id="340" idx="3"/>
            <a:endCxn id="353" idx="1"/>
          </p:cNvCxnSpPr>
          <p:nvPr/>
        </p:nvCxnSpPr>
        <p:spPr>
          <a:xfrm flipV="1">
            <a:off x="7954506" y="16155851"/>
            <a:ext cx="397317" cy="124619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연결선: 꺾임 360">
            <a:extLst>
              <a:ext uri="{FF2B5EF4-FFF2-40B4-BE49-F238E27FC236}">
                <a16:creationId xmlns:a16="http://schemas.microsoft.com/office/drawing/2014/main" id="{3A150E7B-520B-C61B-E73D-E9537710EBC4}"/>
              </a:ext>
            </a:extLst>
          </p:cNvPr>
          <p:cNvCxnSpPr>
            <a:cxnSpLocks/>
            <a:stCxn id="340" idx="3"/>
            <a:endCxn id="354" idx="1"/>
          </p:cNvCxnSpPr>
          <p:nvPr/>
        </p:nvCxnSpPr>
        <p:spPr>
          <a:xfrm>
            <a:off x="7954506" y="17402042"/>
            <a:ext cx="397317" cy="86688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6" name="그림 365">
            <a:extLst>
              <a:ext uri="{FF2B5EF4-FFF2-40B4-BE49-F238E27FC236}">
                <a16:creationId xmlns:a16="http://schemas.microsoft.com/office/drawing/2014/main" id="{C616E3FB-3753-4B89-3296-308133D9BA1E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6" t="84232" r="61862" b="4454"/>
          <a:stretch/>
        </p:blipFill>
        <p:spPr>
          <a:xfrm>
            <a:off x="9476343" y="13227545"/>
            <a:ext cx="2016000" cy="1584000"/>
          </a:xfrm>
          <a:prstGeom prst="rect">
            <a:avLst/>
          </a:prstGeom>
        </p:spPr>
      </p:pic>
      <p:pic>
        <p:nvPicPr>
          <p:cNvPr id="367" name="그림 366">
            <a:extLst>
              <a:ext uri="{FF2B5EF4-FFF2-40B4-BE49-F238E27FC236}">
                <a16:creationId xmlns:a16="http://schemas.microsoft.com/office/drawing/2014/main" id="{48D6B23B-E24D-70AD-37B8-0016A0947CDE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4" t="84311" r="73024" b="4771"/>
          <a:stretch/>
        </p:blipFill>
        <p:spPr>
          <a:xfrm>
            <a:off x="9476343" y="15325835"/>
            <a:ext cx="2016000" cy="1584000"/>
          </a:xfrm>
          <a:prstGeom prst="rect">
            <a:avLst/>
          </a:prstGeom>
        </p:spPr>
      </p:pic>
      <p:pic>
        <p:nvPicPr>
          <p:cNvPr id="368" name="그림 367">
            <a:extLst>
              <a:ext uri="{FF2B5EF4-FFF2-40B4-BE49-F238E27FC236}">
                <a16:creationId xmlns:a16="http://schemas.microsoft.com/office/drawing/2014/main" id="{FBD78039-6A47-9E35-F02C-598AFB375F7E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8" t="84191" r="84120" b="4580"/>
          <a:stretch/>
        </p:blipFill>
        <p:spPr>
          <a:xfrm>
            <a:off x="9476343" y="17420451"/>
            <a:ext cx="2016000" cy="1584000"/>
          </a:xfrm>
          <a:prstGeom prst="rect">
            <a:avLst/>
          </a:prstGeom>
        </p:spPr>
      </p:pic>
      <p:pic>
        <p:nvPicPr>
          <p:cNvPr id="219" name="그림 218">
            <a:extLst>
              <a:ext uri="{FF2B5EF4-FFF2-40B4-BE49-F238E27FC236}">
                <a16:creationId xmlns:a16="http://schemas.microsoft.com/office/drawing/2014/main" id="{609E4D47-C5CB-C8E1-1F08-BF0D2322B274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83" t="84638" r="50859" b="4529"/>
          <a:stretch/>
        </p:blipFill>
        <p:spPr>
          <a:xfrm>
            <a:off x="9476343" y="11091668"/>
            <a:ext cx="2016000" cy="1584000"/>
          </a:xfrm>
          <a:prstGeom prst="rect">
            <a:avLst/>
          </a:prstGeom>
        </p:spPr>
      </p:pic>
      <p:cxnSp>
        <p:nvCxnSpPr>
          <p:cNvPr id="369" name="연결선: 꺾임 368">
            <a:extLst>
              <a:ext uri="{FF2B5EF4-FFF2-40B4-BE49-F238E27FC236}">
                <a16:creationId xmlns:a16="http://schemas.microsoft.com/office/drawing/2014/main" id="{AC6881F4-FDFE-0202-34DE-F7ACCEF0183E}"/>
              </a:ext>
            </a:extLst>
          </p:cNvPr>
          <p:cNvCxnSpPr>
            <a:cxnSpLocks/>
            <a:stCxn id="11" idx="2"/>
            <a:endCxn id="372" idx="0"/>
          </p:cNvCxnSpPr>
          <p:nvPr/>
        </p:nvCxnSpPr>
        <p:spPr>
          <a:xfrm rot="5400000">
            <a:off x="-815551" y="14189569"/>
            <a:ext cx="5385418" cy="144475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TextBox 371">
            <a:extLst>
              <a:ext uri="{FF2B5EF4-FFF2-40B4-BE49-F238E27FC236}">
                <a16:creationId xmlns:a16="http://schemas.microsoft.com/office/drawing/2014/main" id="{58F9EF8E-77D9-017B-9C24-A82DA3087A35}"/>
              </a:ext>
            </a:extLst>
          </p:cNvPr>
          <p:cNvSpPr txBox="1"/>
          <p:nvPr/>
        </p:nvSpPr>
        <p:spPr>
          <a:xfrm>
            <a:off x="623225" y="17604653"/>
            <a:ext cx="1063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두 개의 변인</a:t>
            </a:r>
          </a:p>
        </p:txBody>
      </p:sp>
      <p:sp>
        <p:nvSpPr>
          <p:cNvPr id="373" name="직사각형 372">
            <a:extLst>
              <a:ext uri="{FF2B5EF4-FFF2-40B4-BE49-F238E27FC236}">
                <a16:creationId xmlns:a16="http://schemas.microsoft.com/office/drawing/2014/main" id="{6163D5AD-7731-7E64-F4FE-0E7290F5E80B}"/>
              </a:ext>
            </a:extLst>
          </p:cNvPr>
          <p:cNvSpPr/>
          <p:nvPr/>
        </p:nvSpPr>
        <p:spPr>
          <a:xfrm>
            <a:off x="102466" y="18348976"/>
            <a:ext cx="2104630" cy="1961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848664A1-3026-BB60-7C80-A22B0B1910BF}"/>
              </a:ext>
            </a:extLst>
          </p:cNvPr>
          <p:cNvSpPr txBox="1"/>
          <p:nvPr/>
        </p:nvSpPr>
        <p:spPr>
          <a:xfrm>
            <a:off x="150172" y="20037304"/>
            <a:ext cx="20092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+mn-ea"/>
              </a:rPr>
              <a:t>『</a:t>
            </a:r>
            <a:r>
              <a:rPr lang="ko-KR" altLang="en-US" sz="1050" b="1" dirty="0">
                <a:latin typeface="+mn-ea"/>
              </a:rPr>
              <a:t>산포도 차트</a:t>
            </a:r>
            <a:r>
              <a:rPr lang="en-US" altLang="ko-KR" sz="1050" b="1" dirty="0">
                <a:latin typeface="+mn-ea"/>
              </a:rPr>
              <a:t>』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B6D9A4F3-8A10-A80B-E9F8-49AD4E23C535}"/>
              </a:ext>
            </a:extLst>
          </p:cNvPr>
          <p:cNvSpPr/>
          <p:nvPr/>
        </p:nvSpPr>
        <p:spPr>
          <a:xfrm>
            <a:off x="3155054" y="18348976"/>
            <a:ext cx="2104630" cy="1961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41E9FD57-F45A-9B86-7CDA-7BDFFF99DEE2}"/>
              </a:ext>
            </a:extLst>
          </p:cNvPr>
          <p:cNvSpPr txBox="1"/>
          <p:nvPr/>
        </p:nvSpPr>
        <p:spPr>
          <a:xfrm>
            <a:off x="3202760" y="20037304"/>
            <a:ext cx="20092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+mn-ea"/>
              </a:rPr>
              <a:t>『</a:t>
            </a:r>
            <a:r>
              <a:rPr lang="ko-KR" altLang="en-US" sz="1050" b="1" dirty="0">
                <a:latin typeface="+mn-ea"/>
              </a:rPr>
              <a:t>방울 차트</a:t>
            </a:r>
            <a:r>
              <a:rPr lang="en-US" altLang="ko-KR" sz="1050" b="1" dirty="0">
                <a:latin typeface="+mn-ea"/>
              </a:rPr>
              <a:t>』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48FE8F62-5253-B743-BD7F-CD87C778503A}"/>
              </a:ext>
            </a:extLst>
          </p:cNvPr>
          <p:cNvSpPr txBox="1"/>
          <p:nvPr/>
        </p:nvSpPr>
        <p:spPr>
          <a:xfrm>
            <a:off x="3675813" y="17604653"/>
            <a:ext cx="1063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세 개의 변인</a:t>
            </a:r>
          </a:p>
        </p:txBody>
      </p:sp>
      <p:cxnSp>
        <p:nvCxnSpPr>
          <p:cNvPr id="383" name="연결선: 꺾임 382">
            <a:extLst>
              <a:ext uri="{FF2B5EF4-FFF2-40B4-BE49-F238E27FC236}">
                <a16:creationId xmlns:a16="http://schemas.microsoft.com/office/drawing/2014/main" id="{41F2358D-2532-4189-CF67-31B319FAB5C2}"/>
              </a:ext>
            </a:extLst>
          </p:cNvPr>
          <p:cNvCxnSpPr>
            <a:cxnSpLocks/>
            <a:stCxn id="11" idx="2"/>
            <a:endCxn id="381" idx="0"/>
          </p:cNvCxnSpPr>
          <p:nvPr/>
        </p:nvCxnSpPr>
        <p:spPr>
          <a:xfrm rot="16200000" flipH="1">
            <a:off x="710742" y="14108025"/>
            <a:ext cx="5385418" cy="160783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연결선: 꺾임 390">
            <a:extLst>
              <a:ext uri="{FF2B5EF4-FFF2-40B4-BE49-F238E27FC236}">
                <a16:creationId xmlns:a16="http://schemas.microsoft.com/office/drawing/2014/main" id="{0B407FD5-022D-F8E3-A184-23A204186ED5}"/>
              </a:ext>
            </a:extLst>
          </p:cNvPr>
          <p:cNvCxnSpPr>
            <a:cxnSpLocks/>
            <a:stCxn id="372" idx="2"/>
            <a:endCxn id="373" idx="0"/>
          </p:cNvCxnSpPr>
          <p:nvPr/>
        </p:nvCxnSpPr>
        <p:spPr>
          <a:xfrm rot="5400000">
            <a:off x="921120" y="18115314"/>
            <a:ext cx="467324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연결선: 꺾임 394">
            <a:extLst>
              <a:ext uri="{FF2B5EF4-FFF2-40B4-BE49-F238E27FC236}">
                <a16:creationId xmlns:a16="http://schemas.microsoft.com/office/drawing/2014/main" id="{50D7FA24-AEC1-3172-105E-577159F7A200}"/>
              </a:ext>
            </a:extLst>
          </p:cNvPr>
          <p:cNvCxnSpPr>
            <a:cxnSpLocks/>
            <a:stCxn id="381" idx="2"/>
            <a:endCxn id="376" idx="0"/>
          </p:cNvCxnSpPr>
          <p:nvPr/>
        </p:nvCxnSpPr>
        <p:spPr>
          <a:xfrm rot="5400000">
            <a:off x="3973708" y="18115314"/>
            <a:ext cx="467324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8" name="그림 397">
            <a:extLst>
              <a:ext uri="{FF2B5EF4-FFF2-40B4-BE49-F238E27FC236}">
                <a16:creationId xmlns:a16="http://schemas.microsoft.com/office/drawing/2014/main" id="{45732D78-D9F8-3F86-205B-F31B42F0B99D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" t="49653" r="86986" b="38864"/>
          <a:stretch/>
        </p:blipFill>
        <p:spPr>
          <a:xfrm>
            <a:off x="3199369" y="18389566"/>
            <a:ext cx="2016000" cy="1584000"/>
          </a:xfrm>
          <a:prstGeom prst="rect">
            <a:avLst/>
          </a:prstGeom>
        </p:spPr>
      </p:pic>
      <p:pic>
        <p:nvPicPr>
          <p:cNvPr id="365" name="그림 364">
            <a:extLst>
              <a:ext uri="{FF2B5EF4-FFF2-40B4-BE49-F238E27FC236}">
                <a16:creationId xmlns:a16="http://schemas.microsoft.com/office/drawing/2014/main" id="{EA0A6B01-7201-F238-E5D4-F25DA3420B94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" t="36657" r="87192" b="52096"/>
          <a:stretch/>
        </p:blipFill>
        <p:spPr>
          <a:xfrm>
            <a:off x="146781" y="18389566"/>
            <a:ext cx="2016000" cy="15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93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874</TotalTime>
  <Words>1579</Words>
  <Application>Microsoft Office PowerPoint</Application>
  <PresentationFormat>사용자 지정</PresentationFormat>
  <Paragraphs>274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King Otaku</dc:creator>
  <cp:lastModifiedBy>a</cp:lastModifiedBy>
  <cp:revision>70</cp:revision>
  <dcterms:created xsi:type="dcterms:W3CDTF">2022-05-25T00:23:36Z</dcterms:created>
  <dcterms:modified xsi:type="dcterms:W3CDTF">2022-05-27T07:55:02Z</dcterms:modified>
</cp:coreProperties>
</file>