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9" r:id="rId5"/>
  </p:sldIdLst>
  <p:sldSz cx="107997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9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277D-29E7-4036-9302-35D89267DA43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0E2F26E-A00E-80F2-969D-BADA6909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4654"/>
              </p:ext>
            </p:extLst>
          </p:nvPr>
        </p:nvGraphicFramePr>
        <p:xfrm>
          <a:off x="0" y="0"/>
          <a:ext cx="10799763" cy="1517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5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018475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56374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</a:tblGrid>
              <a:tr h="273658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용어 정리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06576426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용어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의미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독립변수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의미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원인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예시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돈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dirty="0"/>
                        <a:t>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독립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이 있으면 행복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종속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것이다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</a:t>
                      </a:r>
                      <a:r>
                        <a:rPr lang="en-US" altLang="ko-KR" sz="1000" b="1" dirty="0"/>
                        <a:t> :  </a:t>
                      </a:r>
                      <a:r>
                        <a:rPr lang="ko-KR" altLang="en-US" sz="1000" b="1" dirty="0"/>
                        <a:t>설명변수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위험인자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예측변수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종속변수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행복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 </a:t>
                      </a:r>
                      <a:r>
                        <a:rPr lang="en-US" altLang="ko-KR" sz="1000" b="1" dirty="0"/>
                        <a:t>:  </a:t>
                      </a:r>
                      <a:r>
                        <a:rPr lang="ko-KR" altLang="en-US" sz="1000" b="1" dirty="0"/>
                        <a:t>반응변수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결과변수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표적변수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06979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범주형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범주를 서로 구분하는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자료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직종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자료를 구분하는 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혈액형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서열은 있으나 간격이 같지 않아 평균을 낼 수 없음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환자의 만족도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질병의 중증도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나이의 경우 나이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연속형 자료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22002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연속형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수로 수량화가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순서와 간격이 있으며 사칙연산 중 가산 가능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IQ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간격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비율이 있고 사칙연산이 가능함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9888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모집단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 대상이 되는 전체 집단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62956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모수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특성을 나타내는 수치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알 수 없는 상수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모표준편차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연구자가 구하고자 하는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알고자 하는 관심 대상이자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54267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모두 더하고 전체 개수로 나누기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19611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편차 제곱의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 평균을 빼고 그것을 제곱한 값을 모두 더하여 전체 데이터 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053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본산의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32164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집단에서 일부만 추출한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복원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다시 넣고 또 추출하는 것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추출될 확률이 있음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비복원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돌려놓지 않고 남은 것에서 추출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추출되지 않음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90430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임의 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표본이 서로 독립이고 동일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동일 모집단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이면 임의 표본이라고 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8202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관측표본으로부터 산출된 수치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803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통계량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표본의 특성을 나타내는 수치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표준 편차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71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확률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통계량은 확률 변수이기 때문에 확률 분포를 가진다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9174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표본을 모두 더한 후 전체 개수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563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표본 평균을 빼고 제곱한 값을 모두 더한 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7913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분산의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091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표준 오차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표준 편차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629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잔차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실제값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예측값으로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실제와 예측이 얼마나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8167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기술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수집한 데이터를 정리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요약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해석 등을 통해 데이터의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2760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추론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표본으로부터 통계량 등의 값을 계산하여 모집단의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568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공분산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변수가 각자의 평균으로부터 멀어지는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9852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상관계수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 사이의 통계적 관계를 표현하기  위해 특정한 상관 관계의 정도를 수치적으로 나타낸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6259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수준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통계치가 모수치의 특정 구간 내에 위치하는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0543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구간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특정한 결과가 모수치의 일정 구간에 포함될 확률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740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분산분석</a:t>
                      </a:r>
                      <a:r>
                        <a:rPr lang="en-US" altLang="ko-KR" sz="1100" b="1" dirty="0"/>
                        <a:t>(ANOVA)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개 이상 다수 집단의 평균을 비교할 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내의 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총평균과 각 집단의 평균의 차이에 의해 생긴 집단 간 분산의 비교를 통해 만들어진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분포를 이용하여 가설검정을 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–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집단의 평균을 비교할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61152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간 분산을 추정할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케이스가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조건에서 일어날 수 있는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통계값을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검정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개일 때 사용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관계의 유무를 볼 때 사용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동질성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 수치를 볼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85417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회귀 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종속 변수를 비교할 때 사용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다중회귀분석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변수가 여러 개일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931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결정 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분석이 얼마나 정확한지 나타내는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수정결정계수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변수의 수가 많아질 때 결정 계수에 발생하는 문제를 보완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15100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F855E4-3A0F-85B2-2497-D54EBC1F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3581"/>
              </p:ext>
            </p:extLst>
          </p:nvPr>
        </p:nvGraphicFramePr>
        <p:xfrm>
          <a:off x="1" y="15374067"/>
          <a:ext cx="10799762" cy="8846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8201342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</a:tblGrid>
              <a:tr h="2624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 분류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팁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1519349519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상황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126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분석 결과가 </a:t>
                      </a:r>
                      <a:r>
                        <a:rPr lang="en-US" altLang="ko-KR" sz="1100" b="1" dirty="0" err="1"/>
                        <a:t>NaN</a:t>
                      </a:r>
                      <a:r>
                        <a:rPr lang="ko-KR" altLang="en-US" sz="1100" b="1" dirty="0"/>
                        <a:t>으로 나왔을 때 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원인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일부에 </a:t>
                      </a:r>
                      <a:r>
                        <a:rPr lang="en-US" altLang="ko-KR" sz="1000" dirty="0" err="1"/>
                        <a:t>NaN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가 있다는 뜻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해결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이상치 처리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를 썼을 경우 </a:t>
                      </a: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는 원본에 영향을 주지 않는 함수이므로 변수에 할당했는지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['A'].</a:t>
                      </a:r>
                      <a:r>
                        <a:rPr lang="en-US" altLang="ko-KR" sz="1000" dirty="0" err="1"/>
                        <a:t>isnull</a:t>
                      </a:r>
                      <a:r>
                        <a:rPr lang="en-US" altLang="ko-KR" sz="1000" dirty="0"/>
                        <a:t>()] </a:t>
                      </a:r>
                      <a:r>
                        <a:rPr lang="ko-KR" altLang="en-US" sz="1000" dirty="0"/>
                        <a:t>와 같은 방식으로 </a:t>
                      </a:r>
                      <a:r>
                        <a:rPr lang="ko-KR" altLang="en-US" sz="1000" dirty="0" err="1"/>
                        <a:t>결측치가</a:t>
                      </a:r>
                      <a:r>
                        <a:rPr lang="ko-KR" altLang="en-US" sz="1000" dirty="0"/>
                        <a:t> 있는 행만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다중회귀분석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상관분석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컬럼 데이터 다 숫자여야 함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04428"/>
                  </a:ext>
                </a:extLst>
              </a:tr>
              <a:tr h="783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날짜 데이터 컬럼이 </a:t>
                      </a:r>
                      <a:r>
                        <a:rPr lang="en-US" altLang="ko-KR" sz="1100" b="1" dirty="0"/>
                        <a:t>object</a:t>
                      </a:r>
                      <a:r>
                        <a:rPr lang="ko-KR" altLang="en-US" sz="1100" b="1" dirty="0"/>
                        <a:t>일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날짜 별로 나누고 싶은데 타입이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 타입으로 변경해야 할 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astype</a:t>
                      </a:r>
                      <a:r>
                        <a:rPr lang="ko-KR" altLang="en-US" sz="1000" dirty="0" err="1"/>
                        <a:t>으로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원하는 날짜 컬럼 타입을 변경 가능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Pd.to_datatime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컬럼 자체를 새로 만들기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0245"/>
                  </a:ext>
                </a:extLst>
              </a:tr>
              <a:tr h="300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인덱스 설정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set_index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원하는 컬럼을 인덱스로 지정하여 인덱스 기준으로 데이터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03108"/>
                  </a:ext>
                </a:extLst>
              </a:tr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데이터를 비교분석 시각화 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통계 데이터는 비교가 복잡하지 않고 단순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비교분석 시각화를 할 때는 막대그래프 또는 파이 그래프를 이용하는 것이 가장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27485"/>
                  </a:ext>
                </a:extLst>
              </a:tr>
              <a:tr h="300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파이 그래프는 시각화 하고 나면 바탕이 투명으로 되어 있어서 따로 배경을 추가해서 보기 좋게 만드는 것이 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86770"/>
                  </a:ext>
                </a:extLst>
              </a:tr>
              <a:tr h="572081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시계열 데이터를 시각화 할 때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시계열 데이터는 날짜에 따라 여러 데이터가 존재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따라서 꺾은 선 그래프 사용이나 주식 데이터일 경우 캔들 차트 그래프가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33341"/>
                  </a:ext>
                </a:extLst>
              </a:tr>
              <a:tr h="618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꺾은 선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꺾은 선 그래프로 시각화 할 때는 그래프 안에 많은 양의 데이터가 들어가 그래프 자체의 크기를 키워서 시각화 해야 시인성이 좋음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한 그래프 안에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가지 정보를 담을 수 있어서 시계열 데이터에 적합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32452"/>
                  </a:ext>
                </a:extLst>
              </a:tr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캔들 차트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주식 데이터의 주가와 거래량 변동을 가장 보기 쉽게 만들 수 있는 그래프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Mplfinace</a:t>
                      </a:r>
                      <a:r>
                        <a:rPr lang="ko-KR" altLang="en-US" sz="1000" dirty="0"/>
                        <a:t>를 이용하면 괜찮은 캔들 차트 스타일을 설정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90429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 이용 시 너무 많은 항목으로 라벨이 겹칠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Rot(rotate) </a:t>
                      </a:r>
                      <a:r>
                        <a:rPr lang="ko-KR" altLang="en-US" sz="1000" dirty="0"/>
                        <a:t>기능을 사용하여 라벨을 세우거나 눕혀 공간을 확보할 수 있음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8594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차트의 길이가  한 눈에 들어오지 않을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 항목이 많은 경우 </a:t>
                      </a:r>
                      <a:r>
                        <a:rPr lang="en-US" altLang="ko-KR" sz="1000" dirty="0" err="1"/>
                        <a:t>figsize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함수에서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축을 크게 주어 배치하기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축 길이가 길어 눈에 들어오지 않을 경우 </a:t>
                      </a:r>
                      <a:r>
                        <a:rPr lang="en-US" altLang="ko-KR" sz="1000" dirty="0" err="1"/>
                        <a:t>plot.bar</a:t>
                      </a:r>
                      <a:r>
                        <a:rPr lang="en-US" altLang="ko-KR" sz="1000" dirty="0"/>
                        <a:t> -&gt; </a:t>
                      </a:r>
                      <a:r>
                        <a:rPr lang="en-US" altLang="ko-KR" sz="1000" dirty="0" err="1"/>
                        <a:t>plot.barh</a:t>
                      </a:r>
                      <a:r>
                        <a:rPr lang="ko-KR" altLang="en-US" sz="1000" dirty="0"/>
                        <a:t>로 바꾸어 차트를 세우기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8927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원하는 항목만 분리하고 싶을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df.loc</a:t>
                      </a:r>
                      <a:r>
                        <a:rPr lang="en-US" altLang="ko-KR" sz="1000" dirty="0"/>
                        <a:t>[] </a:t>
                      </a:r>
                      <a:r>
                        <a:rPr lang="ko-KR" altLang="en-US" sz="1000" dirty="0"/>
                        <a:t>를 통해 원하는 </a:t>
                      </a:r>
                      <a:r>
                        <a:rPr lang="en-US" altLang="ko-KR" sz="1000" dirty="0"/>
                        <a:t>label location</a:t>
                      </a:r>
                      <a:r>
                        <a:rPr lang="ko-KR" altLang="en-US" sz="1000" dirty="0"/>
                        <a:t>에 있는 항목만 분리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df.drop</a:t>
                      </a:r>
                      <a:r>
                        <a:rPr lang="ko-KR" altLang="en-US" sz="1000" dirty="0"/>
                        <a:t>을 이용해 필요 없는 데이터를 제외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2908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데이터가 중간중간 비어 있을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형식을  기준으로 차트를 그리기 때문에 발생하지 않은 날은 그래프가 비어 보임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 </a:t>
                      </a:r>
                      <a:r>
                        <a:rPr lang="ko-KR" altLang="en-US" sz="1000" dirty="0"/>
                        <a:t>형식을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으로 바꾸어 차트에 표시하면  발생하지 않은 날은 집계되지 않아 빈틈 없이 구현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33259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원치 않는 행의 데이터가 표시될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 err="1"/>
                        <a:t>df.groupby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 함수를 이용해 원하는 항목만 묶어서 이용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df.fillter</a:t>
                      </a:r>
                      <a:r>
                        <a:rPr lang="ko-KR" altLang="en-US" sz="1000" dirty="0"/>
                        <a:t>를 이용해 임의로 선택한 내용만 출력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3312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차트의 비율이 궁금할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autopct</a:t>
                      </a:r>
                      <a:r>
                        <a:rPr lang="en-US" altLang="ko-KR" sz="1000" dirty="0"/>
                        <a:t>= ‘%.1%%’ </a:t>
                      </a:r>
                      <a:r>
                        <a:rPr lang="ko-KR" altLang="en-US" sz="1000" dirty="0"/>
                        <a:t>를 이용해 자동으로 파이 마다 퍼센티지가 매겨지도록 설정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1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7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1BA903-C7DD-3AF5-D2EA-012BA181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68819"/>
              </p:ext>
            </p:extLst>
          </p:nvPr>
        </p:nvGraphicFramePr>
        <p:xfrm>
          <a:off x="0" y="0"/>
          <a:ext cx="10799763" cy="721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4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134363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8269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8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전제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시각화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정량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독립표본 </a:t>
                      </a:r>
                      <a:r>
                        <a:rPr lang="en-US" altLang="ko-KR" sz="1000" b="1" dirty="0"/>
                        <a:t>t </a:t>
                      </a:r>
                      <a:r>
                        <a:rPr lang="ko-KR" altLang="en-US" sz="1000" b="1" dirty="0"/>
                        <a:t>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평균 비교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간 독립성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일원분산분석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평균 비교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별 모집단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막대 그래프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값 비교에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히스토그램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범주 집합에 대한 단일 변수의 분포 및 관계를 표시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파이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구성에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전체 구성 비율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 err="1"/>
                        <a:t>산점도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분산 차트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관계 및 분포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카이 제곱 독립성 검정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교차분석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변인 간 관계 확인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빈도로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전체 컬럼 간 독립성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범주형 독립변수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범주형 종속변수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상관분석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선형적 관계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비율척도는 </a:t>
                      </a:r>
                      <a:r>
                        <a:rPr lang="ko-KR" altLang="en-US" sz="1000" dirty="0" err="1"/>
                        <a:t>피어슨</a:t>
                      </a:r>
                      <a:r>
                        <a:rPr lang="en-US" altLang="ko-KR" sz="1000" dirty="0"/>
                        <a:t>(Pearson)</a:t>
                      </a:r>
                      <a:r>
                        <a:rPr lang="ko-KR" altLang="en-US" sz="1000" dirty="0"/>
                        <a:t>의 상관분석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명목척도는 교차분석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서열척도는 </a:t>
                      </a:r>
                      <a:r>
                        <a:rPr lang="ko-KR" altLang="en-US" sz="1000" dirty="0" err="1"/>
                        <a:t>스피어만</a:t>
                      </a:r>
                      <a:r>
                        <a:rPr lang="en-US" altLang="ko-KR" sz="1000" dirty="0"/>
                        <a:t>(Spearman) </a:t>
                      </a:r>
                      <a:r>
                        <a:rPr lang="ko-KR" altLang="en-US" sz="1000" dirty="0"/>
                        <a:t>서열상관분석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1220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신뢰도 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변수 간 신뢰도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단일차원성 존재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비율척도로 구성된 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단계적 다중회귀분석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영향 예측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최적 회귀모형 수립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</a:t>
                      </a:r>
                      <a:r>
                        <a:rPr lang="ko-KR" altLang="en-US" sz="1000" dirty="0" err="1"/>
                        <a:t>오차항</a:t>
                      </a:r>
                      <a:r>
                        <a:rPr lang="ko-KR" altLang="en-US" sz="1000" dirty="0"/>
                        <a:t>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79965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가지를 모두 만족해야 함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시점에서 일정한 평균을 가짐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일정하지 않은 시계열은 차분을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시점에 의존하지 않고 일정해야 함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특정시점에서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s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의존하지 않고 일정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시계열 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시간의 흐름에 따른 인과 관계 분석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 </a:t>
                      </a:r>
                      <a:r>
                        <a:rPr lang="en-US" altLang="ko-KR" sz="1000" dirty="0"/>
                        <a:t>-&gt; ARIMA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</a:t>
                      </a:r>
                      <a:r>
                        <a:rPr lang="en-US" altLang="ko-KR" sz="1000" dirty="0"/>
                        <a:t> + </a:t>
                      </a:r>
                      <a:r>
                        <a:rPr lang="ko-KR" altLang="en-US" sz="1000" dirty="0"/>
                        <a:t>계절성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주기적 패턴</a:t>
                      </a:r>
                      <a:r>
                        <a:rPr lang="en-US" altLang="ko-KR" sz="1000" dirty="0"/>
                        <a:t>) -&gt; </a:t>
                      </a:r>
                      <a:r>
                        <a:rPr lang="ko-KR" altLang="en-US" sz="1000" dirty="0"/>
                        <a:t>계절 </a:t>
                      </a:r>
                      <a:r>
                        <a:rPr lang="en-US" altLang="ko-KR" sz="1000" dirty="0"/>
                        <a:t>ARIMA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꺾은선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추세에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변화율 표현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영역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누적 가치 변화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캔들 차트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254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이동평균법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과거부터 지금까지의 시계열 자료를 대상으로 이동 평균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추세변동과 순환변동만 가진 시계열로 변환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62547"/>
                  </a:ext>
                </a:extLst>
              </a:tr>
              <a:tr h="81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 err="1"/>
                        <a:t>지수평활법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모든 시계열 자료를 사용하여 평균을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최근 시계열에 더 많은 가중치 부여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92418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정량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수치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도형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객관적이고 연산이 가능한 데이터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통계분석 전반</a:t>
                      </a:r>
                      <a:endParaRPr lang="en-US" altLang="ko-KR" sz="1000" b="1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8246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정성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언어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문자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주관적 해석이 필수적이며 객관적이지 않고 광범위하며 다각적일 수 있음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설문 분석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72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FD4E5E-556A-EB84-57C7-27BBC312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16708"/>
              </p:ext>
            </p:extLst>
          </p:nvPr>
        </p:nvGraphicFramePr>
        <p:xfrm>
          <a:off x="0" y="7467600"/>
          <a:ext cx="10799766" cy="122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7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1079977">
                  <a:extLst>
                    <a:ext uri="{9D8B030D-6E8A-4147-A177-3AD203B41FA5}">
                      <a16:colId xmlns:a16="http://schemas.microsoft.com/office/drawing/2014/main" val="461503605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3721298553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7829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782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정규분포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기법</a:t>
                      </a:r>
                    </a:p>
                  </a:txBody>
                  <a:tcPr marL="80998" marR="80998" marT="40499" marB="4049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415239"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개 그룹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/>
                        <a:t>양적척도</a:t>
                      </a:r>
                      <a:endParaRPr lang="en-US" altLang="ko-KR" sz="1200" dirty="0"/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평균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표준편차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중앙값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사분범위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357029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dirty="0"/>
                        <a:t>범주척도</a:t>
                      </a:r>
                      <a:endParaRPr lang="en-US" altLang="ko-KR" sz="1200" dirty="0"/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/>
                        <a:t>(Categorical)</a:t>
                      </a:r>
                      <a:endParaRPr lang="ko-KR" altLang="en-US" sz="12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서열척도</a:t>
                      </a:r>
                      <a:r>
                        <a:rPr lang="en-US" altLang="ko-KR" sz="1000" dirty="0"/>
                        <a:t>(Ordinal)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중앙값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사분범위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명목척도</a:t>
                      </a:r>
                      <a:r>
                        <a:rPr lang="en-US" altLang="ko-KR" sz="1000" dirty="0"/>
                        <a:t>(Nominal)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비율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85675"/>
                  </a:ext>
                </a:extLst>
              </a:tr>
              <a:tr h="341762"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개 그룹을 가설과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일항</a:t>
                      </a:r>
                      <a:r>
                        <a:rPr lang="ko-KR" altLang="en-US" sz="1000" b="0" dirty="0"/>
                        <a:t> 표본 </a:t>
                      </a:r>
                      <a:r>
                        <a:rPr lang="en-US" altLang="ko-KR" sz="1000" b="0" dirty="0"/>
                        <a:t>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4953"/>
                  </a:ext>
                </a:extLst>
              </a:tr>
              <a:tr h="341762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00170"/>
                  </a:ext>
                </a:extLst>
              </a:tr>
              <a:tr h="341762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서열척도</a:t>
                      </a:r>
                      <a:r>
                        <a:rPr lang="en-US" altLang="ko-KR" sz="1000" dirty="0"/>
                        <a:t>(Ordinal)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472797"/>
                  </a:ext>
                </a:extLst>
              </a:tr>
              <a:tr h="28033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명목척도</a:t>
                      </a:r>
                      <a:r>
                        <a:rPr lang="en-US" altLang="ko-KR" sz="1000" dirty="0"/>
                        <a:t>(Nominal)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91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이항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7140"/>
                  </a:ext>
                </a:extLst>
              </a:tr>
              <a:tr h="29597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</a:t>
                      </a:r>
                      <a:r>
                        <a:rPr lang="ko-KR" altLang="en-US" sz="1100" b="1" dirty="0"/>
                        <a:t>개 그룹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Unpaired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(Unpaired) t-</a:t>
                      </a:r>
                      <a:r>
                        <a:rPr lang="ko-KR" altLang="en-US" sz="1000" b="0" dirty="0"/>
                        <a:t>검정</a:t>
                      </a:r>
                      <a:r>
                        <a:rPr lang="en-US" altLang="ko-KR" sz="1000" b="0" dirty="0"/>
                        <a:t>, 2</a:t>
                      </a:r>
                      <a:r>
                        <a:rPr lang="ko-KR" altLang="en-US" sz="1000" b="0" dirty="0"/>
                        <a:t>표본 </a:t>
                      </a:r>
                      <a:r>
                        <a:rPr lang="en-US" altLang="ko-KR" sz="1000" b="0" dirty="0"/>
                        <a:t>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32231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Mann-</a:t>
                      </a:r>
                      <a:r>
                        <a:rPr lang="en-US" altLang="ko-KR" sz="1000" b="0" dirty="0" err="1"/>
                        <a:t>whitney</a:t>
                      </a:r>
                      <a:r>
                        <a:rPr lang="en-US" altLang="ko-KR" sz="1000" b="0" dirty="0"/>
                        <a:t> U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5257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Mann-</a:t>
                      </a:r>
                      <a:r>
                        <a:rPr lang="en-US" altLang="ko-KR" sz="1000" b="0" dirty="0" err="1"/>
                        <a:t>whitney</a:t>
                      </a:r>
                      <a:r>
                        <a:rPr lang="en-US" altLang="ko-KR" sz="1000" b="0" dirty="0"/>
                        <a:t> U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90638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Fisher’s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57613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Paired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Paired 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84398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1361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42770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 err="1"/>
                        <a:t>McNemar's</a:t>
                      </a:r>
                      <a:r>
                        <a:rPr lang="en-US" altLang="ko-KR" sz="1000" b="0" dirty="0"/>
                        <a:t>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79053"/>
                  </a:ext>
                </a:extLst>
              </a:tr>
              <a:tr h="29597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개 이상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그룹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Unmatched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일항</a:t>
                      </a:r>
                      <a:r>
                        <a:rPr lang="ko-KR" altLang="en-US" sz="1000" b="0" dirty="0"/>
                        <a:t> 분산분석</a:t>
                      </a:r>
                      <a:r>
                        <a:rPr lang="en-US" altLang="ko-KR" sz="1000" b="0" dirty="0"/>
                        <a:t>(ANOVA)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1284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Kruskal Wallis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94853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Kruskal Wallis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4356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67057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Match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반복 측정 분산분석</a:t>
                      </a:r>
                      <a:r>
                        <a:rPr lang="en-US" altLang="ko-KR" sz="1000" b="0" dirty="0"/>
                        <a:t>(ANOVA)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3732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Friedman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39150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Friedman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5723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Cochran's Q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5205"/>
                  </a:ext>
                </a:extLst>
              </a:tr>
              <a:tr h="316167">
                <a:tc rowSpan="4" gridSpan="2">
                  <a:txBody>
                    <a:bodyPr/>
                    <a:lstStyle/>
                    <a:p>
                      <a:pPr marL="0" marR="0" lvl="0" indent="0" algn="ctr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상관 관계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피어슨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39991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스피어맨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62995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스피어맨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21816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분할 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77708"/>
                  </a:ext>
                </a:extLst>
              </a:tr>
              <a:tr h="2959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예측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다른 측정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변수에서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단순 선형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98181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비모수</a:t>
                      </a:r>
                      <a:r>
                        <a:rPr lang="ko-KR" altLang="en-US" sz="1000" b="0" dirty="0"/>
                        <a:t>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6334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비모수</a:t>
                      </a:r>
                      <a:r>
                        <a:rPr lang="ko-KR" altLang="en-US" sz="1000" b="0" dirty="0"/>
                        <a:t>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977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단순 로지스틱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635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1079998" rtl="0" eaLnBrk="1" latinLnBrk="1" hangingPunct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측정 변수 또는 이항 변수로부터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선형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81944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비선형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74606"/>
                  </a:ext>
                </a:extLst>
              </a:tr>
              <a:tr h="5919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로지스틱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22E5A7-100D-584A-7F36-2B7210DC73AE}"/>
              </a:ext>
            </a:extLst>
          </p:cNvPr>
          <p:cNvGrpSpPr/>
          <p:nvPr/>
        </p:nvGrpSpPr>
        <p:grpSpPr>
          <a:xfrm>
            <a:off x="-34574386" y="5749071"/>
            <a:ext cx="84786006" cy="11216331"/>
            <a:chOff x="-34665424" y="6456994"/>
            <a:chExt cx="84786006" cy="11216331"/>
          </a:xfrm>
        </p:grpSpPr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3944832B-18A9-FEF8-16B1-A58934ACCBEB}"/>
                </a:ext>
              </a:extLst>
            </p:cNvPr>
            <p:cNvSpPr/>
            <p:nvPr/>
          </p:nvSpPr>
          <p:spPr>
            <a:xfrm>
              <a:off x="-34665424" y="6456994"/>
              <a:ext cx="84786005" cy="1121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1" name="그룹 470">
              <a:extLst>
                <a:ext uri="{FF2B5EF4-FFF2-40B4-BE49-F238E27FC236}">
                  <a16:creationId xmlns:a16="http://schemas.microsoft.com/office/drawing/2014/main" id="{5AD86AE9-9EEA-4345-9B71-00D28BD14140}"/>
                </a:ext>
              </a:extLst>
            </p:cNvPr>
            <p:cNvGrpSpPr/>
            <p:nvPr/>
          </p:nvGrpSpPr>
          <p:grpSpPr>
            <a:xfrm>
              <a:off x="-34665423" y="6456995"/>
              <a:ext cx="84786005" cy="11216330"/>
              <a:chOff x="-35122623" y="741995"/>
              <a:chExt cx="84786005" cy="1121633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C08B431-E281-F9CB-A59B-B2959D3C0588}"/>
                  </a:ext>
                </a:extLst>
              </p:cNvPr>
              <p:cNvSpPr/>
              <p:nvPr/>
            </p:nvSpPr>
            <p:spPr>
              <a:xfrm>
                <a:off x="4452220" y="741995"/>
                <a:ext cx="1560042" cy="414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bg1"/>
                    </a:solidFill>
                    <a:latin typeface="+mn-ea"/>
                  </a:rPr>
                  <a:t>분석 기법 선택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9E9C7C-31B6-77AE-4EA8-A18DBDBA36B5}"/>
                  </a:ext>
                </a:extLst>
              </p:cNvPr>
              <p:cNvSpPr txBox="1"/>
              <p:nvPr/>
            </p:nvSpPr>
            <p:spPr>
              <a:xfrm>
                <a:off x="-31411930" y="2998439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+mn-ea"/>
                  </a:rPr>
                  <a:t>1</a:t>
                </a:r>
                <a:r>
                  <a:rPr lang="ko-KR" altLang="en-US" sz="1400" b="1" dirty="0">
                    <a:latin typeface="+mn-ea"/>
                  </a:rPr>
                  <a:t>개 그룹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0523-22FF-0ACE-5B47-341B714BA0C3}"/>
                  </a:ext>
                </a:extLst>
              </p:cNvPr>
              <p:cNvSpPr txBox="1"/>
              <p:nvPr/>
            </p:nvSpPr>
            <p:spPr>
              <a:xfrm>
                <a:off x="-21617142" y="2998439"/>
                <a:ext cx="1144865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+mn-ea"/>
                  </a:rPr>
                  <a:t>1</a:t>
                </a:r>
                <a:r>
                  <a:rPr lang="ko-KR" altLang="en-US" sz="1400" b="1" dirty="0">
                    <a:latin typeface="+mn-ea"/>
                  </a:rPr>
                  <a:t>개 그룹을</a:t>
                </a:r>
                <a:endParaRPr lang="en-US" altLang="ko-KR" sz="1400" b="1" dirty="0">
                  <a:latin typeface="+mn-ea"/>
                </a:endParaRPr>
              </a:p>
              <a:p>
                <a:pPr algn="ctr"/>
                <a:r>
                  <a:rPr lang="ko-KR" altLang="en-US" sz="1400" b="1" dirty="0">
                    <a:latin typeface="+mn-ea"/>
                  </a:rPr>
                  <a:t>가설과 비교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FC9E8-6CD2-70CF-B033-A36B1B83AB93}"/>
                  </a:ext>
                </a:extLst>
              </p:cNvPr>
              <p:cNvSpPr txBox="1"/>
              <p:nvPr/>
            </p:nvSpPr>
            <p:spPr>
              <a:xfrm>
                <a:off x="-5395276" y="2998439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+mn-ea"/>
                  </a:rPr>
                  <a:t>2</a:t>
                </a:r>
                <a:r>
                  <a:rPr lang="ko-KR" altLang="en-US" sz="1400" b="1" dirty="0">
                    <a:latin typeface="+mn-ea"/>
                  </a:rPr>
                  <a:t>개 그룹 비교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49ADD1-C6B1-EDCC-9077-5A0627CEAC30}"/>
                  </a:ext>
                </a:extLst>
              </p:cNvPr>
              <p:cNvSpPr txBox="1"/>
              <p:nvPr/>
            </p:nvSpPr>
            <p:spPr>
              <a:xfrm>
                <a:off x="12623983" y="2998439"/>
                <a:ext cx="173316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+mn-ea"/>
                  </a:rPr>
                  <a:t>3</a:t>
                </a:r>
                <a:r>
                  <a:rPr lang="ko-KR" altLang="en-US" sz="1400" b="1" dirty="0">
                    <a:latin typeface="+mn-ea"/>
                  </a:rPr>
                  <a:t>개 이상 그룹 비교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616618-7DA7-9F57-BA90-4A13F4C736CC}"/>
                  </a:ext>
                </a:extLst>
              </p:cNvPr>
              <p:cNvSpPr txBox="1"/>
              <p:nvPr/>
            </p:nvSpPr>
            <p:spPr>
              <a:xfrm>
                <a:off x="29540832" y="2998439"/>
                <a:ext cx="138691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400" b="1">
                    <a:latin typeface="+mn-ea"/>
                  </a:rPr>
                  <a:t>상관 관계 비교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D75392-C24D-ECDC-4A7A-9674F536AE69}"/>
                  </a:ext>
                </a:extLst>
              </p:cNvPr>
              <p:cNvSpPr txBox="1"/>
              <p:nvPr/>
            </p:nvSpPr>
            <p:spPr>
              <a:xfrm>
                <a:off x="43429189" y="29984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예측</a:t>
                </a:r>
              </a:p>
            </p:txBody>
          </p: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7E7C19C-4F41-5E73-8F27-F66D6E3B54CA}"/>
                  </a:ext>
                </a:extLst>
              </p:cNvPr>
              <p:cNvCxnSpPr>
                <a:stCxn id="5" idx="2"/>
                <a:endCxn id="19" idx="0"/>
              </p:cNvCxnSpPr>
              <p:nvPr/>
            </p:nvCxnSpPr>
            <p:spPr>
              <a:xfrm rot="5400000">
                <a:off x="-674833" y="-2908635"/>
                <a:ext cx="1842420" cy="9971728"/>
              </a:xfrm>
              <a:prstGeom prst="bentConnector3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FA6EF46C-E03A-F3E3-A6DE-E6EFDB1D2AF1}"/>
                  </a:ext>
                </a:extLst>
              </p:cNvPr>
              <p:cNvCxnSpPr>
                <a:cxnSpLocks/>
                <a:stCxn id="5" idx="2"/>
                <a:endCxn id="18" idx="0"/>
              </p:cNvCxnSpPr>
              <p:nvPr/>
            </p:nvCxnSpPr>
            <p:spPr>
              <a:xfrm rot="5400000">
                <a:off x="-8827444" y="-11061246"/>
                <a:ext cx="1842420" cy="26276950"/>
              </a:xfrm>
              <a:prstGeom prst="bentConnector3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A738AFBA-C415-5E42-FDFD-4A5E800D13C6}"/>
                  </a:ext>
                </a:extLst>
              </p:cNvPr>
              <p:cNvCxnSpPr>
                <a:cxnSpLocks/>
                <a:stCxn id="5" idx="2"/>
                <a:endCxn id="17" idx="0"/>
              </p:cNvCxnSpPr>
              <p:nvPr/>
            </p:nvCxnSpPr>
            <p:spPr>
              <a:xfrm rot="5400000">
                <a:off x="-13788557" y="-16022359"/>
                <a:ext cx="1842420" cy="36199177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452EB919-423E-E5D4-6F73-ACB44D2D3DEF}"/>
                  </a:ext>
                </a:extLst>
              </p:cNvPr>
              <p:cNvCxnSpPr>
                <a:cxnSpLocks/>
                <a:stCxn id="5" idx="2"/>
                <a:endCxn id="20" idx="0"/>
              </p:cNvCxnSpPr>
              <p:nvPr/>
            </p:nvCxnSpPr>
            <p:spPr>
              <a:xfrm rot="16200000" flipH="1">
                <a:off x="8440194" y="-2051934"/>
                <a:ext cx="1842420" cy="8258326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연결선: 꺾임 33">
                <a:extLst>
                  <a:ext uri="{FF2B5EF4-FFF2-40B4-BE49-F238E27FC236}">
                    <a16:creationId xmlns:a16="http://schemas.microsoft.com/office/drawing/2014/main" id="{957F3962-C235-FC81-9124-32E3F41A2ADD}"/>
                  </a:ext>
                </a:extLst>
              </p:cNvPr>
              <p:cNvCxnSpPr>
                <a:cxnSpLocks/>
                <a:stCxn id="5" idx="2"/>
                <a:endCxn id="21" idx="0"/>
              </p:cNvCxnSpPr>
              <p:nvPr/>
            </p:nvCxnSpPr>
            <p:spPr>
              <a:xfrm rot="16200000" flipH="1">
                <a:off x="16812056" y="-10423796"/>
                <a:ext cx="1842420" cy="25002050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연결선: 꺾임 36">
                <a:extLst>
                  <a:ext uri="{FF2B5EF4-FFF2-40B4-BE49-F238E27FC236}">
                    <a16:creationId xmlns:a16="http://schemas.microsoft.com/office/drawing/2014/main" id="{DB69B4EA-48AE-3B1A-CAD1-A0C945ACE7FE}"/>
                  </a:ext>
                </a:extLst>
              </p:cNvPr>
              <p:cNvCxnSpPr>
                <a:cxnSpLocks/>
                <a:stCxn id="5" idx="2"/>
                <a:endCxn id="22" idx="0"/>
              </p:cNvCxnSpPr>
              <p:nvPr/>
            </p:nvCxnSpPr>
            <p:spPr>
              <a:xfrm rot="16200000" flipH="1">
                <a:off x="23545440" y="-17157180"/>
                <a:ext cx="1842420" cy="3846881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28ED94-FF5B-F96E-56D1-C97C07AA1B6A}"/>
                  </a:ext>
                </a:extLst>
              </p:cNvPr>
              <p:cNvSpPr txBox="1"/>
              <p:nvPr/>
            </p:nvSpPr>
            <p:spPr>
              <a:xfrm>
                <a:off x="-33068494" y="4248119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9095-0475-86C3-3B0D-80B7F3791034}"/>
                  </a:ext>
                </a:extLst>
              </p:cNvPr>
              <p:cNvSpPr txBox="1"/>
              <p:nvPr/>
            </p:nvSpPr>
            <p:spPr>
              <a:xfrm>
                <a:off x="-30111263" y="4248119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B1DC1F-19FE-FF35-9CE1-C0854FBA8014}"/>
                  </a:ext>
                </a:extLst>
              </p:cNvPr>
              <p:cNvSpPr txBox="1"/>
              <p:nvPr/>
            </p:nvSpPr>
            <p:spPr>
              <a:xfrm>
                <a:off x="-33129242" y="6323103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84246A-1CE8-3091-9175-AF7642FE5CED}"/>
                  </a:ext>
                </a:extLst>
              </p:cNvPr>
              <p:cNvSpPr txBox="1"/>
              <p:nvPr/>
            </p:nvSpPr>
            <p:spPr>
              <a:xfrm>
                <a:off x="-29944968" y="6323103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51F4DEC-79E6-F585-D73D-94B6C9BCC3F4}"/>
                  </a:ext>
                </a:extLst>
              </p:cNvPr>
              <p:cNvSpPr txBox="1"/>
              <p:nvPr/>
            </p:nvSpPr>
            <p:spPr>
              <a:xfrm>
                <a:off x="-27129056" y="6323103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2D47DB-9081-E0CA-E0D9-CDCA06B2C220}"/>
                  </a:ext>
                </a:extLst>
              </p:cNvPr>
              <p:cNvSpPr txBox="1"/>
              <p:nvPr/>
            </p:nvSpPr>
            <p:spPr>
              <a:xfrm>
                <a:off x="-7902110" y="4248119"/>
                <a:ext cx="96391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Unpaired</a:t>
                </a: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Group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49CD25-E641-5C4A-927B-0D0FE4F9473E}"/>
                  </a:ext>
                </a:extLst>
              </p:cNvPr>
              <p:cNvSpPr txBox="1"/>
              <p:nvPr/>
            </p:nvSpPr>
            <p:spPr>
              <a:xfrm>
                <a:off x="-2963802" y="4248119"/>
                <a:ext cx="718979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Paired</a:t>
                </a: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Group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F9101F-93CC-876E-FFC8-F1FCAC521182}"/>
                  </a:ext>
                </a:extLst>
              </p:cNvPr>
              <p:cNvSpPr txBox="1"/>
              <p:nvPr/>
            </p:nvSpPr>
            <p:spPr>
              <a:xfrm>
                <a:off x="11413204" y="4248119"/>
                <a:ext cx="116480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Unmatched</a:t>
                </a: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Group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48D0705-D96B-7EAD-0C4A-05013CE24074}"/>
                  </a:ext>
                </a:extLst>
              </p:cNvPr>
              <p:cNvSpPr txBox="1"/>
              <p:nvPr/>
            </p:nvSpPr>
            <p:spPr>
              <a:xfrm>
                <a:off x="14698460" y="4248119"/>
                <a:ext cx="720775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Match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4DC29A-5E9E-8742-9D54-B69E605C788A}"/>
                  </a:ext>
                </a:extLst>
              </p:cNvPr>
              <p:cNvSpPr txBox="1"/>
              <p:nvPr/>
            </p:nvSpPr>
            <p:spPr>
              <a:xfrm>
                <a:off x="31076906" y="4248119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0DFEEF-29C5-BA81-CD35-62460E33670F}"/>
                  </a:ext>
                </a:extLst>
              </p:cNvPr>
              <p:cNvSpPr txBox="1"/>
              <p:nvPr/>
            </p:nvSpPr>
            <p:spPr>
              <a:xfrm>
                <a:off x="27793774" y="4248119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6AEFE0-0EBA-28B9-BC07-233C1AAAC214}"/>
                  </a:ext>
                </a:extLst>
              </p:cNvPr>
              <p:cNvSpPr txBox="1"/>
              <p:nvPr/>
            </p:nvSpPr>
            <p:spPr>
              <a:xfrm>
                <a:off x="42031132" y="4248119"/>
                <a:ext cx="965329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다른</a:t>
                </a:r>
                <a:r>
                  <a:rPr lang="en-US" altLang="ko-KR" sz="1400" b="1" dirty="0">
                    <a:latin typeface="+mn-ea"/>
                  </a:rPr>
                  <a:t> </a:t>
                </a:r>
                <a:r>
                  <a:rPr lang="ko-KR" altLang="en-US" sz="1400" b="1" dirty="0">
                    <a:latin typeface="+mn-ea"/>
                  </a:rPr>
                  <a:t>측정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변수에서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B7D682-D9EC-6E2E-EDC5-42EAD863FFF1}"/>
                  </a:ext>
                </a:extLst>
              </p:cNvPr>
              <p:cNvSpPr txBox="1"/>
              <p:nvPr/>
            </p:nvSpPr>
            <p:spPr>
              <a:xfrm>
                <a:off x="44344255" y="4248119"/>
                <a:ext cx="187102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latin typeface="+mn-ea"/>
                  </a:rPr>
                  <a:t>여러 측정 변수 또는 </a:t>
                </a:r>
                <a:endParaRPr lang="en-US" altLang="ko-KR" sz="1400" b="1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latin typeface="+mn-ea"/>
                  </a:rPr>
                  <a:t>이항 변수로부터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2C843E-FC0D-5B90-58D7-E90AFFB6B1DE}"/>
                  </a:ext>
                </a:extLst>
              </p:cNvPr>
              <p:cNvSpPr txBox="1"/>
              <p:nvPr/>
            </p:nvSpPr>
            <p:spPr>
              <a:xfrm>
                <a:off x="-10811864" y="6323103"/>
                <a:ext cx="1365760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E924EE-0251-E6D8-FE04-1301FE1111FC}"/>
                  </a:ext>
                </a:extLst>
              </p:cNvPr>
              <p:cNvSpPr txBox="1"/>
              <p:nvPr/>
            </p:nvSpPr>
            <p:spPr>
              <a:xfrm>
                <a:off x="-8056641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9DC9CA-1F85-EB09-2EC8-C2EE75D4E5DC}"/>
                  </a:ext>
                </a:extLst>
              </p:cNvPr>
              <p:cNvSpPr txBox="1"/>
              <p:nvPr/>
            </p:nvSpPr>
            <p:spPr>
              <a:xfrm>
                <a:off x="-3287192" y="6323103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7566069-505A-2DEF-61A6-43DB1FFCDE26}"/>
                  </a:ext>
                </a:extLst>
              </p:cNvPr>
              <p:cNvSpPr txBox="1"/>
              <p:nvPr/>
            </p:nvSpPr>
            <p:spPr>
              <a:xfrm>
                <a:off x="1388526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EA20371-29F7-3E09-5589-93634B1FDC4A}"/>
                  </a:ext>
                </a:extLst>
              </p:cNvPr>
              <p:cNvSpPr txBox="1"/>
              <p:nvPr/>
            </p:nvSpPr>
            <p:spPr>
              <a:xfrm>
                <a:off x="8589161" y="6323103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1C743A-34CE-16D9-484C-6EDB4DFE8798}"/>
                  </a:ext>
                </a:extLst>
              </p:cNvPr>
              <p:cNvSpPr txBox="1"/>
              <p:nvPr/>
            </p:nvSpPr>
            <p:spPr>
              <a:xfrm>
                <a:off x="11359119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C1E5D6-235E-EA2B-73D1-2CED31724A79}"/>
                  </a:ext>
                </a:extLst>
              </p:cNvPr>
              <p:cNvSpPr txBox="1"/>
              <p:nvPr/>
            </p:nvSpPr>
            <p:spPr>
              <a:xfrm>
                <a:off x="16196326" y="6323103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8322ADC-50C4-C7C2-161C-C8D25EF8AE10}"/>
                  </a:ext>
                </a:extLst>
              </p:cNvPr>
              <p:cNvSpPr txBox="1"/>
              <p:nvPr/>
            </p:nvSpPr>
            <p:spPr>
              <a:xfrm>
                <a:off x="20810623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B5E13F-202E-445E-0C19-9BD134D07B9B}"/>
                  </a:ext>
                </a:extLst>
              </p:cNvPr>
              <p:cNvSpPr txBox="1"/>
              <p:nvPr/>
            </p:nvSpPr>
            <p:spPr>
              <a:xfrm>
                <a:off x="37947743" y="6323103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C27218E-6628-837A-E6CF-E0F5724F9C71}"/>
                  </a:ext>
                </a:extLst>
              </p:cNvPr>
              <p:cNvSpPr txBox="1"/>
              <p:nvPr/>
            </p:nvSpPr>
            <p:spPr>
              <a:xfrm>
                <a:off x="41877308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524DA39-5589-0C52-9736-290C49BDC2D4}"/>
                  </a:ext>
                </a:extLst>
              </p:cNvPr>
              <p:cNvSpPr txBox="1"/>
              <p:nvPr/>
            </p:nvSpPr>
            <p:spPr>
              <a:xfrm>
                <a:off x="44596888" y="6323103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FE5FD4-A191-C537-12C0-DCDCD3BB4AAA}"/>
                  </a:ext>
                </a:extLst>
              </p:cNvPr>
              <p:cNvSpPr txBox="1"/>
              <p:nvPr/>
            </p:nvSpPr>
            <p:spPr>
              <a:xfrm>
                <a:off x="47974362" y="6323103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cxnSp>
            <p:nvCxnSpPr>
              <p:cNvPr id="77" name="연결선: 꺾임 76">
                <a:extLst>
                  <a:ext uri="{FF2B5EF4-FFF2-40B4-BE49-F238E27FC236}">
                    <a16:creationId xmlns:a16="http://schemas.microsoft.com/office/drawing/2014/main" id="{51EB085B-B6C5-6FCA-12B9-F1D430E4380A}"/>
                  </a:ext>
                </a:extLst>
              </p:cNvPr>
              <p:cNvCxnSpPr>
                <a:stCxn id="17" idx="2"/>
                <a:endCxn id="40" idx="0"/>
              </p:cNvCxnSpPr>
              <p:nvPr/>
            </p:nvCxnSpPr>
            <p:spPr>
              <a:xfrm rot="5400000">
                <a:off x="-32147226" y="3067828"/>
                <a:ext cx="941903" cy="1418679"/>
              </a:xfrm>
              <a:prstGeom prst="bentConnector3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F7385129-186F-33C3-E8DE-2D3A99941E67}"/>
                  </a:ext>
                </a:extLst>
              </p:cNvPr>
              <p:cNvCxnSpPr>
                <a:cxnSpLocks/>
                <a:stCxn id="17" idx="2"/>
                <a:endCxn id="41" idx="0"/>
              </p:cNvCxnSpPr>
              <p:nvPr/>
            </p:nvCxnSpPr>
            <p:spPr>
              <a:xfrm rot="16200000" flipH="1">
                <a:off x="-30691806" y="3031086"/>
                <a:ext cx="941903" cy="1492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AE8CAB3-3F3B-21CD-C340-002C3464678F}"/>
                  </a:ext>
                </a:extLst>
              </p:cNvPr>
              <p:cNvSpPr txBox="1"/>
              <p:nvPr/>
            </p:nvSpPr>
            <p:spPr>
              <a:xfrm>
                <a:off x="-34888586" y="8014938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6934646-1F5B-53EB-A55F-5C96465200FB}"/>
                  </a:ext>
                </a:extLst>
              </p:cNvPr>
              <p:cNvSpPr txBox="1"/>
              <p:nvPr/>
            </p:nvSpPr>
            <p:spPr>
              <a:xfrm>
                <a:off x="-32926879" y="8014938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9FEB85-F0C5-32A5-D30E-40F4EA5C13C9}"/>
                  </a:ext>
                </a:extLst>
              </p:cNvPr>
              <p:cNvSpPr txBox="1"/>
              <p:nvPr/>
            </p:nvSpPr>
            <p:spPr>
              <a:xfrm>
                <a:off x="-35122623" y="9255358"/>
                <a:ext cx="1370888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평균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표준편차</a:t>
                </a:r>
                <a:endParaRPr lang="en-US" altLang="ko-KR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A02AA0-10B3-85EC-E6FD-9D63D1C130CB}"/>
                  </a:ext>
                </a:extLst>
              </p:cNvPr>
              <p:cNvSpPr txBox="1"/>
              <p:nvPr/>
            </p:nvSpPr>
            <p:spPr>
              <a:xfrm>
                <a:off x="-33156415" y="9255357"/>
                <a:ext cx="1550424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중앙값</a:t>
                </a:r>
                <a:r>
                  <a:rPr lang="en-US" altLang="ko-KR" sz="1400" b="1" dirty="0">
                    <a:latin typeface="+mn-ea"/>
                  </a:rPr>
                  <a:t>, </a:t>
                </a:r>
                <a:r>
                  <a:rPr lang="ko-KR" altLang="en-US" sz="1400" b="1" dirty="0">
                    <a:latin typeface="+mn-ea"/>
                  </a:rPr>
                  <a:t>사분범위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85" name="연결선: 꺾임 84">
                <a:extLst>
                  <a:ext uri="{FF2B5EF4-FFF2-40B4-BE49-F238E27FC236}">
                    <a16:creationId xmlns:a16="http://schemas.microsoft.com/office/drawing/2014/main" id="{F35461F9-77AE-9637-56A5-AD9EF95744FC}"/>
                  </a:ext>
                </a:extLst>
              </p:cNvPr>
              <p:cNvCxnSpPr>
                <a:cxnSpLocks/>
                <a:stCxn id="40" idx="2"/>
                <a:endCxn id="45" idx="0"/>
              </p:cNvCxnSpPr>
              <p:nvPr/>
            </p:nvCxnSpPr>
            <p:spPr>
              <a:xfrm rot="5400000">
                <a:off x="-33074626" y="5634092"/>
                <a:ext cx="1377934" cy="8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15A41BFF-C1D6-9DE6-BB31-0F875242ED87}"/>
                  </a:ext>
                </a:extLst>
              </p:cNvPr>
              <p:cNvCxnSpPr>
                <a:cxnSpLocks/>
                <a:stCxn id="45" idx="2"/>
                <a:endCxn id="82" idx="0"/>
              </p:cNvCxnSpPr>
              <p:nvPr/>
            </p:nvCxnSpPr>
            <p:spPr>
              <a:xfrm rot="5400000">
                <a:off x="-32883096" y="7517545"/>
                <a:ext cx="994785" cy="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5E88BD42-20B7-E7B0-52DD-B3C0AD3CAAFB}"/>
                  </a:ext>
                </a:extLst>
              </p:cNvPr>
              <p:cNvCxnSpPr>
                <a:cxnSpLocks/>
                <a:stCxn id="45" idx="2"/>
                <a:endCxn id="81" idx="0"/>
              </p:cNvCxnSpPr>
              <p:nvPr/>
            </p:nvCxnSpPr>
            <p:spPr>
              <a:xfrm rot="5400000">
                <a:off x="-33908834" y="6491807"/>
                <a:ext cx="994785" cy="2051476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8412657-8B44-FD37-C76C-4B3432834A72}"/>
                  </a:ext>
                </a:extLst>
              </p:cNvPr>
              <p:cNvCxnSpPr>
                <a:stCxn id="82" idx="2"/>
                <a:endCxn id="84" idx="0"/>
              </p:cNvCxnSpPr>
              <p:nvPr/>
            </p:nvCxnSpPr>
            <p:spPr>
              <a:xfrm>
                <a:off x="-32385705" y="8388823"/>
                <a:ext cx="4502" cy="8665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A475393-D116-90F3-CC4B-F234A34ACF6B}"/>
                  </a:ext>
                </a:extLst>
              </p:cNvPr>
              <p:cNvCxnSpPr>
                <a:cxnSpLocks/>
                <a:stCxn id="81" idx="2"/>
                <a:endCxn id="83" idx="0"/>
              </p:cNvCxnSpPr>
              <p:nvPr/>
            </p:nvCxnSpPr>
            <p:spPr>
              <a:xfrm>
                <a:off x="-34437180" y="8388823"/>
                <a:ext cx="1" cy="866535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2ABEC18-5B27-763B-CF41-99B1E38ABA7E}"/>
                  </a:ext>
                </a:extLst>
              </p:cNvPr>
              <p:cNvCxnSpPr>
                <a:cxnSpLocks/>
                <a:stCxn id="41" idx="2"/>
                <a:endCxn id="46" idx="0"/>
              </p:cNvCxnSpPr>
              <p:nvPr/>
            </p:nvCxnSpPr>
            <p:spPr>
              <a:xfrm flipH="1">
                <a:off x="-29474775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연결선: 꺾임 105">
                <a:extLst>
                  <a:ext uri="{FF2B5EF4-FFF2-40B4-BE49-F238E27FC236}">
                    <a16:creationId xmlns:a16="http://schemas.microsoft.com/office/drawing/2014/main" id="{4114CBCD-AA34-DEF5-B510-8779184E8C84}"/>
                  </a:ext>
                </a:extLst>
              </p:cNvPr>
              <p:cNvCxnSpPr>
                <a:cxnSpLocks/>
                <a:stCxn id="41" idx="2"/>
                <a:endCxn id="47" idx="0"/>
              </p:cNvCxnSpPr>
              <p:nvPr/>
            </p:nvCxnSpPr>
            <p:spPr>
              <a:xfrm rot="16200000" flipH="1">
                <a:off x="-28731516" y="4201910"/>
                <a:ext cx="1377934" cy="286445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F4C312D-9FC7-E309-2B58-05CBEF698465}"/>
                  </a:ext>
                </a:extLst>
              </p:cNvPr>
              <p:cNvSpPr txBox="1"/>
              <p:nvPr/>
            </p:nvSpPr>
            <p:spPr>
              <a:xfrm>
                <a:off x="-30249987" y="9255357"/>
                <a:ext cx="1550424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중앙값</a:t>
                </a:r>
                <a:r>
                  <a:rPr lang="en-US" altLang="ko-KR" sz="1400" b="1" dirty="0">
                    <a:latin typeface="+mn-ea"/>
                  </a:rPr>
                  <a:t>, </a:t>
                </a:r>
                <a:r>
                  <a:rPr lang="ko-KR" altLang="en-US" sz="1400" b="1" dirty="0">
                    <a:latin typeface="+mn-ea"/>
                  </a:rPr>
                  <a:t>사분범위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116311C-D7DE-A010-0CD4-36BDFCE8E785}"/>
                  </a:ext>
                </a:extLst>
              </p:cNvPr>
              <p:cNvCxnSpPr>
                <a:cxnSpLocks/>
                <a:stCxn id="46" idx="2"/>
                <a:endCxn id="109" idx="0"/>
              </p:cNvCxnSpPr>
              <p:nvPr/>
            </p:nvCxnSpPr>
            <p:spPr>
              <a:xfrm>
                <a:off x="-29474775" y="7020153"/>
                <a:ext cx="0" cy="223520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01F6720-B3A9-F14B-7E2D-737999C1E9D9}"/>
                  </a:ext>
                </a:extLst>
              </p:cNvPr>
              <p:cNvSpPr txBox="1"/>
              <p:nvPr/>
            </p:nvSpPr>
            <p:spPr>
              <a:xfrm>
                <a:off x="-27092988" y="9255356"/>
                <a:ext cx="96532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비율 검정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649910A-72C9-DA0A-3C25-AE735206D264}"/>
                  </a:ext>
                </a:extLst>
              </p:cNvPr>
              <p:cNvCxnSpPr>
                <a:cxnSpLocks/>
                <a:stCxn id="47" idx="2"/>
                <a:endCxn id="114" idx="0"/>
              </p:cNvCxnSpPr>
              <p:nvPr/>
            </p:nvCxnSpPr>
            <p:spPr>
              <a:xfrm>
                <a:off x="-26610323" y="7020153"/>
                <a:ext cx="0" cy="2235203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D4E5A58-2DD4-FF23-FC13-A169C2002C6E}"/>
                  </a:ext>
                </a:extLst>
              </p:cNvPr>
              <p:cNvSpPr txBox="1"/>
              <p:nvPr/>
            </p:nvSpPr>
            <p:spPr>
              <a:xfrm>
                <a:off x="-23083387" y="4250048"/>
                <a:ext cx="1365758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양적척도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(Quantitative)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CADEFE-C0C8-F202-D718-C32F0D8A3C4D}"/>
                  </a:ext>
                </a:extLst>
              </p:cNvPr>
              <p:cNvSpPr txBox="1"/>
              <p:nvPr/>
            </p:nvSpPr>
            <p:spPr>
              <a:xfrm>
                <a:off x="-20126156" y="4250048"/>
                <a:ext cx="1272977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범주척도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(Categorical)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1CBA295-7D0F-ADA3-1611-2F658F693135}"/>
                  </a:ext>
                </a:extLst>
              </p:cNvPr>
              <p:cNvSpPr txBox="1"/>
              <p:nvPr/>
            </p:nvSpPr>
            <p:spPr>
              <a:xfrm>
                <a:off x="-19959861" y="6325032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37E50-0786-A8B3-269F-D06199ABCE8B}"/>
                  </a:ext>
                </a:extLst>
              </p:cNvPr>
              <p:cNvSpPr txBox="1"/>
              <p:nvPr/>
            </p:nvSpPr>
            <p:spPr>
              <a:xfrm>
                <a:off x="-17143949" y="6325032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  <a:endParaRPr lang="ko-KR" altLang="en-US" sz="1400" b="1" dirty="0">
                  <a:latin typeface="+mn-ea"/>
                </a:endParaRPr>
              </a:p>
            </p:txBody>
          </p:sp>
          <p:cxnSp>
            <p:nvCxnSpPr>
              <p:cNvPr id="131" name="연결선: 꺾임 130">
                <a:extLst>
                  <a:ext uri="{FF2B5EF4-FFF2-40B4-BE49-F238E27FC236}">
                    <a16:creationId xmlns:a16="http://schemas.microsoft.com/office/drawing/2014/main" id="{AAF03700-BF67-A9F3-CCEE-A6EB038063F7}"/>
                  </a:ext>
                </a:extLst>
              </p:cNvPr>
              <p:cNvCxnSpPr>
                <a:cxnSpLocks/>
                <a:stCxn id="126" idx="2"/>
                <a:endCxn id="146" idx="0"/>
              </p:cNvCxnSpPr>
              <p:nvPr/>
            </p:nvCxnSpPr>
            <p:spPr>
              <a:xfrm rot="5400000">
                <a:off x="-23089522" y="5636018"/>
                <a:ext cx="1377934" cy="94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3B699B58-DA50-ED8B-110F-238E73263585}"/>
                  </a:ext>
                </a:extLst>
              </p:cNvPr>
              <p:cNvCxnSpPr>
                <a:cxnSpLocks/>
                <a:stCxn id="127" idx="2"/>
                <a:endCxn id="129" idx="0"/>
              </p:cNvCxnSpPr>
              <p:nvPr/>
            </p:nvCxnSpPr>
            <p:spPr>
              <a:xfrm flipH="1">
                <a:off x="-19489668" y="4947098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연결선: 꺾임 132">
                <a:extLst>
                  <a:ext uri="{FF2B5EF4-FFF2-40B4-BE49-F238E27FC236}">
                    <a16:creationId xmlns:a16="http://schemas.microsoft.com/office/drawing/2014/main" id="{A96ED18D-15B2-AB91-C3B2-E3BBF4C8D529}"/>
                  </a:ext>
                </a:extLst>
              </p:cNvPr>
              <p:cNvCxnSpPr>
                <a:cxnSpLocks/>
                <a:stCxn id="127" idx="2"/>
                <a:endCxn id="130" idx="0"/>
              </p:cNvCxnSpPr>
              <p:nvPr/>
            </p:nvCxnSpPr>
            <p:spPr>
              <a:xfrm rot="16200000" flipH="1">
                <a:off x="-18746409" y="4203839"/>
                <a:ext cx="1377934" cy="286445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F331D9C3-C0E6-EF4E-758D-22F4F51BCED6}"/>
                  </a:ext>
                </a:extLst>
              </p:cNvPr>
              <p:cNvCxnSpPr>
                <a:cxnSpLocks/>
                <a:stCxn id="18" idx="2"/>
                <a:endCxn id="126" idx="0"/>
              </p:cNvCxnSpPr>
              <p:nvPr/>
            </p:nvCxnSpPr>
            <p:spPr>
              <a:xfrm rot="5400000">
                <a:off x="-22086802" y="3207954"/>
                <a:ext cx="728389" cy="135579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연결선: 꺾임 137">
                <a:extLst>
                  <a:ext uri="{FF2B5EF4-FFF2-40B4-BE49-F238E27FC236}">
                    <a16:creationId xmlns:a16="http://schemas.microsoft.com/office/drawing/2014/main" id="{BF2F17F5-1AD4-0C89-86F6-2352DE1BF577}"/>
                  </a:ext>
                </a:extLst>
              </p:cNvPr>
              <p:cNvCxnSpPr>
                <a:cxnSpLocks/>
                <a:stCxn id="18" idx="2"/>
                <a:endCxn id="127" idx="0"/>
              </p:cNvCxnSpPr>
              <p:nvPr/>
            </p:nvCxnSpPr>
            <p:spPr>
              <a:xfrm rot="16200000" flipH="1">
                <a:off x="-20631382" y="3108332"/>
                <a:ext cx="728389" cy="155504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7ACBF56-3668-9A48-B6DD-3297CCB47C05}"/>
                  </a:ext>
                </a:extLst>
              </p:cNvPr>
              <p:cNvSpPr txBox="1"/>
              <p:nvPr/>
            </p:nvSpPr>
            <p:spPr>
              <a:xfrm>
                <a:off x="-23144140" y="6325032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9817F8-3AAD-B57F-6AC9-920A06C6A285}"/>
                  </a:ext>
                </a:extLst>
              </p:cNvPr>
              <p:cNvSpPr txBox="1"/>
              <p:nvPr/>
            </p:nvSpPr>
            <p:spPr>
              <a:xfrm>
                <a:off x="-24903484" y="8016867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5D8D2C-C452-5968-4523-3587A8370444}"/>
                  </a:ext>
                </a:extLst>
              </p:cNvPr>
              <p:cNvSpPr txBox="1"/>
              <p:nvPr/>
            </p:nvSpPr>
            <p:spPr>
              <a:xfrm>
                <a:off x="-22941777" y="7976172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49" name="연결선: 꺾임 148">
                <a:extLst>
                  <a:ext uri="{FF2B5EF4-FFF2-40B4-BE49-F238E27FC236}">
                    <a16:creationId xmlns:a16="http://schemas.microsoft.com/office/drawing/2014/main" id="{3B49BADE-B96C-D4D5-D79C-83BF8BFEF054}"/>
                  </a:ext>
                </a:extLst>
              </p:cNvPr>
              <p:cNvCxnSpPr>
                <a:cxnSpLocks/>
                <a:stCxn id="146" idx="2"/>
                <a:endCxn id="148" idx="0"/>
              </p:cNvCxnSpPr>
              <p:nvPr/>
            </p:nvCxnSpPr>
            <p:spPr>
              <a:xfrm rot="5400000">
                <a:off x="-22877647" y="7499127"/>
                <a:ext cx="954090" cy="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연결선: 꺾임 149">
                <a:extLst>
                  <a:ext uri="{FF2B5EF4-FFF2-40B4-BE49-F238E27FC236}">
                    <a16:creationId xmlns:a16="http://schemas.microsoft.com/office/drawing/2014/main" id="{B993B6EA-32B1-99B6-49E5-D69AD755E758}"/>
                  </a:ext>
                </a:extLst>
              </p:cNvPr>
              <p:cNvCxnSpPr>
                <a:cxnSpLocks/>
                <a:stCxn id="146" idx="2"/>
                <a:endCxn id="147" idx="0"/>
              </p:cNvCxnSpPr>
              <p:nvPr/>
            </p:nvCxnSpPr>
            <p:spPr>
              <a:xfrm rot="5400000">
                <a:off x="-23923732" y="6493736"/>
                <a:ext cx="994785" cy="2051476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1337ABD-9138-26AC-B8E5-D29793B8E91F}"/>
                  </a:ext>
                </a:extLst>
              </p:cNvPr>
              <p:cNvSpPr txBox="1"/>
              <p:nvPr/>
            </p:nvSpPr>
            <p:spPr>
              <a:xfrm>
                <a:off x="-25208697" y="9254055"/>
                <a:ext cx="1520737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 err="1"/>
                  <a:t>일항</a:t>
                </a:r>
                <a:r>
                  <a:rPr lang="ko-KR" altLang="en-US" dirty="0"/>
                  <a:t> 표본 </a:t>
                </a:r>
                <a:r>
                  <a:rPr lang="en-US" altLang="ko-KR" dirty="0"/>
                  <a:t>t-</a:t>
                </a:r>
                <a:r>
                  <a:rPr lang="ko-KR" altLang="en-US" dirty="0"/>
                  <a:t>검정</a:t>
                </a:r>
                <a:endParaRPr lang="en-US" altLang="ko-KR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1F1CF8D-B6CC-071E-1935-6DD1F7DCBEA3}"/>
                  </a:ext>
                </a:extLst>
              </p:cNvPr>
              <p:cNvSpPr txBox="1"/>
              <p:nvPr/>
            </p:nvSpPr>
            <p:spPr>
              <a:xfrm>
                <a:off x="-23079206" y="9254054"/>
                <a:ext cx="1373710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Wilcoxon Test</a:t>
                </a:r>
              </a:p>
            </p:txBody>
          </p: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3170A3F8-E2E4-753E-3976-FC6F6F053436}"/>
                  </a:ext>
                </a:extLst>
              </p:cNvPr>
              <p:cNvCxnSpPr>
                <a:stCxn id="147" idx="2"/>
                <a:endCxn id="152" idx="0"/>
              </p:cNvCxnSpPr>
              <p:nvPr/>
            </p:nvCxnSpPr>
            <p:spPr>
              <a:xfrm>
                <a:off x="-24452078" y="8390752"/>
                <a:ext cx="3750" cy="863303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F42ED5EF-D611-3F2D-7AB5-11441186CBD0}"/>
                  </a:ext>
                </a:extLst>
              </p:cNvPr>
              <p:cNvCxnSpPr>
                <a:cxnSpLocks/>
                <a:stCxn id="148" idx="2"/>
                <a:endCxn id="153" idx="0"/>
              </p:cNvCxnSpPr>
              <p:nvPr/>
            </p:nvCxnSpPr>
            <p:spPr>
              <a:xfrm>
                <a:off x="-22400603" y="8350057"/>
                <a:ext cx="8252" cy="903997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E6607F6-8293-B855-1FEA-9A1FFA0C7D9D}"/>
                  </a:ext>
                </a:extLst>
              </p:cNvPr>
              <p:cNvSpPr txBox="1"/>
              <p:nvPr/>
            </p:nvSpPr>
            <p:spPr>
              <a:xfrm>
                <a:off x="-20176523" y="9254054"/>
                <a:ext cx="137370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Wilcoxon Test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D016239-4D42-9C9F-B0F6-9F772DA932A4}"/>
                  </a:ext>
                </a:extLst>
              </p:cNvPr>
              <p:cNvSpPr txBox="1"/>
              <p:nvPr/>
            </p:nvSpPr>
            <p:spPr>
              <a:xfrm>
                <a:off x="-17318673" y="9254054"/>
                <a:ext cx="1386918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카이 제곱 검정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E6C726E0-9CF3-79C7-574E-68CE07634764}"/>
                  </a:ext>
                </a:extLst>
              </p:cNvPr>
              <p:cNvCxnSpPr>
                <a:cxnSpLocks/>
                <a:stCxn id="129" idx="2"/>
                <a:endCxn id="159" idx="0"/>
              </p:cNvCxnSpPr>
              <p:nvPr/>
            </p:nvCxnSpPr>
            <p:spPr>
              <a:xfrm>
                <a:off x="-19489668" y="7022082"/>
                <a:ext cx="0" cy="2231972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1A538E4B-B80D-84B1-0B7A-0BFF6D638987}"/>
                  </a:ext>
                </a:extLst>
              </p:cNvPr>
              <p:cNvCxnSpPr>
                <a:cxnSpLocks/>
                <a:stCxn id="130" idx="2"/>
                <a:endCxn id="160" idx="0"/>
              </p:cNvCxnSpPr>
              <p:nvPr/>
            </p:nvCxnSpPr>
            <p:spPr>
              <a:xfrm>
                <a:off x="-16625216" y="7022082"/>
                <a:ext cx="2" cy="2231972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0B6C28-7E22-0FEE-051A-620B4C3342CE}"/>
                  </a:ext>
                </a:extLst>
              </p:cNvPr>
              <p:cNvSpPr txBox="1"/>
              <p:nvPr/>
            </p:nvSpPr>
            <p:spPr>
              <a:xfrm>
                <a:off x="-15047316" y="9254053"/>
                <a:ext cx="96532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이항 검정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1F33039B-1482-F4D4-A35B-B010021C7526}"/>
                  </a:ext>
                </a:extLst>
              </p:cNvPr>
              <p:cNvCxnSpPr>
                <a:cxnSpLocks/>
                <a:stCxn id="130" idx="2"/>
                <a:endCxn id="168" idx="0"/>
              </p:cNvCxnSpPr>
              <p:nvPr/>
            </p:nvCxnSpPr>
            <p:spPr>
              <a:xfrm rot="16200000" flipH="1">
                <a:off x="-16710919" y="7107784"/>
                <a:ext cx="2231971" cy="2060565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5268125-1899-66D6-6792-CE741F94DAC9}"/>
                  </a:ext>
                </a:extLst>
              </p:cNvPr>
              <p:cNvSpPr txBox="1"/>
              <p:nvPr/>
            </p:nvSpPr>
            <p:spPr>
              <a:xfrm>
                <a:off x="-10872519" y="8016867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BE99115-52C4-6A95-AAFA-099E2B88542A}"/>
                  </a:ext>
                </a:extLst>
              </p:cNvPr>
              <p:cNvSpPr txBox="1"/>
              <p:nvPr/>
            </p:nvSpPr>
            <p:spPr>
              <a:xfrm>
                <a:off x="-13079546" y="9974916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4EB0995-A4D6-D3C8-CF92-5D37C135F27F}"/>
                  </a:ext>
                </a:extLst>
              </p:cNvPr>
              <p:cNvSpPr txBox="1"/>
              <p:nvPr/>
            </p:nvSpPr>
            <p:spPr>
              <a:xfrm>
                <a:off x="-10670158" y="9974916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7554CA64-D914-249E-35B9-62B2706D0E6F}"/>
                  </a:ext>
                </a:extLst>
              </p:cNvPr>
              <p:cNvCxnSpPr>
                <a:stCxn id="60" idx="2"/>
                <a:endCxn id="172" idx="0"/>
              </p:cNvCxnSpPr>
              <p:nvPr/>
            </p:nvCxnSpPr>
            <p:spPr>
              <a:xfrm>
                <a:off x="-10128984" y="7020153"/>
                <a:ext cx="3" cy="99671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C6665B4-79BC-6547-A11E-D701ABFE599A}"/>
                  </a:ext>
                </a:extLst>
              </p:cNvPr>
              <p:cNvCxnSpPr>
                <a:cxnSpLocks/>
                <a:stCxn id="172" idx="2"/>
                <a:endCxn id="174" idx="0"/>
              </p:cNvCxnSpPr>
              <p:nvPr/>
            </p:nvCxnSpPr>
            <p:spPr>
              <a:xfrm flipH="1">
                <a:off x="-10128984" y="8713917"/>
                <a:ext cx="3" cy="126099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연결선: 꺾임 179">
                <a:extLst>
                  <a:ext uri="{FF2B5EF4-FFF2-40B4-BE49-F238E27FC236}">
                    <a16:creationId xmlns:a16="http://schemas.microsoft.com/office/drawing/2014/main" id="{5D64AC38-FC83-1AB7-8764-6C30D8B38011}"/>
                  </a:ext>
                </a:extLst>
              </p:cNvPr>
              <p:cNvCxnSpPr>
                <a:cxnSpLocks/>
                <a:stCxn id="172" idx="2"/>
                <a:endCxn id="173" idx="0"/>
              </p:cNvCxnSpPr>
              <p:nvPr/>
            </p:nvCxnSpPr>
            <p:spPr>
              <a:xfrm rot="5400000">
                <a:off x="-12009059" y="8094837"/>
                <a:ext cx="1260999" cy="249915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4D1A6D5-829A-DEBF-1572-E165BCACF2CF}"/>
                  </a:ext>
                </a:extLst>
              </p:cNvPr>
              <p:cNvSpPr txBox="1"/>
              <p:nvPr/>
            </p:nvSpPr>
            <p:spPr>
              <a:xfrm>
                <a:off x="-13451925" y="11584440"/>
                <a:ext cx="1647567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(Unpaired) t-</a:t>
                </a:r>
                <a:r>
                  <a:rPr lang="ko-KR" altLang="en-US" dirty="0"/>
                  <a:t>검정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42DB2EE-470B-C805-A1F0-36E49C74BC41}"/>
                  </a:ext>
                </a:extLst>
              </p:cNvPr>
              <p:cNvSpPr txBox="1"/>
              <p:nvPr/>
            </p:nvSpPr>
            <p:spPr>
              <a:xfrm>
                <a:off x="-11128232" y="11584440"/>
                <a:ext cx="1998496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/>
                  <a:t>Mann-whitney</a:t>
                </a:r>
                <a:r>
                  <a:rPr lang="en-US" altLang="ko-KR" dirty="0"/>
                  <a:t> U test</a:t>
                </a:r>
                <a:endParaRPr lang="ko-KR" altLang="en-US" dirty="0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F063600C-B701-A259-655F-266B10E0867D}"/>
                  </a:ext>
                </a:extLst>
              </p:cNvPr>
              <p:cNvCxnSpPr>
                <a:cxnSpLocks/>
                <a:stCxn id="174" idx="2"/>
                <a:endCxn id="184" idx="0"/>
              </p:cNvCxnSpPr>
              <p:nvPr/>
            </p:nvCxnSpPr>
            <p:spPr>
              <a:xfrm>
                <a:off x="-10128984" y="10348801"/>
                <a:ext cx="0" cy="123563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C2B004FE-AD53-9838-8F3D-0738841495B1}"/>
                  </a:ext>
                </a:extLst>
              </p:cNvPr>
              <p:cNvCxnSpPr>
                <a:cxnSpLocks/>
                <a:stCxn id="173" idx="2"/>
                <a:endCxn id="183" idx="0"/>
              </p:cNvCxnSpPr>
              <p:nvPr/>
            </p:nvCxnSpPr>
            <p:spPr>
              <a:xfrm flipH="1">
                <a:off x="-12628141" y="10348801"/>
                <a:ext cx="1" cy="123563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연결선: 꺾임 190">
                <a:extLst>
                  <a:ext uri="{FF2B5EF4-FFF2-40B4-BE49-F238E27FC236}">
                    <a16:creationId xmlns:a16="http://schemas.microsoft.com/office/drawing/2014/main" id="{188C7FC5-398A-9143-0724-B9D6B84AE69B}"/>
                  </a:ext>
                </a:extLst>
              </p:cNvPr>
              <p:cNvCxnSpPr>
                <a:cxnSpLocks/>
                <a:stCxn id="19" idx="2"/>
                <a:endCxn id="48" idx="0"/>
              </p:cNvCxnSpPr>
              <p:nvPr/>
            </p:nvCxnSpPr>
            <p:spPr>
              <a:xfrm rot="5400000">
                <a:off x="-6550770" y="2436835"/>
                <a:ext cx="941903" cy="2680664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연결선: 꺾임 193">
                <a:extLst>
                  <a:ext uri="{FF2B5EF4-FFF2-40B4-BE49-F238E27FC236}">
                    <a16:creationId xmlns:a16="http://schemas.microsoft.com/office/drawing/2014/main" id="{FB1D5991-CD3F-C2D5-887C-B3744F7F93D8}"/>
                  </a:ext>
                </a:extLst>
              </p:cNvPr>
              <p:cNvCxnSpPr>
                <a:cxnSpLocks/>
                <a:stCxn id="19" idx="2"/>
                <a:endCxn id="49" idx="0"/>
              </p:cNvCxnSpPr>
              <p:nvPr/>
            </p:nvCxnSpPr>
            <p:spPr>
              <a:xfrm rot="16200000" flipH="1">
                <a:off x="-4142851" y="2709579"/>
                <a:ext cx="941903" cy="2135175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연결선: 꺾임 196">
                <a:extLst>
                  <a:ext uri="{FF2B5EF4-FFF2-40B4-BE49-F238E27FC236}">
                    <a16:creationId xmlns:a16="http://schemas.microsoft.com/office/drawing/2014/main" id="{00A2FA1C-DEBF-EA4B-0E48-DAED0B2AF57F}"/>
                  </a:ext>
                </a:extLst>
              </p:cNvPr>
              <p:cNvCxnSpPr>
                <a:cxnSpLocks/>
                <a:stCxn id="48" idx="2"/>
                <a:endCxn id="60" idx="0"/>
              </p:cNvCxnSpPr>
              <p:nvPr/>
            </p:nvCxnSpPr>
            <p:spPr>
              <a:xfrm rot="5400000">
                <a:off x="-9463534" y="4279720"/>
                <a:ext cx="1377934" cy="270883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AB3EA955-8F4E-C9A3-C013-FD509A3F5CAB}"/>
                  </a:ext>
                </a:extLst>
              </p:cNvPr>
              <p:cNvCxnSpPr>
                <a:cxnSpLocks/>
                <a:stCxn id="48" idx="2"/>
                <a:endCxn id="61" idx="0"/>
              </p:cNvCxnSpPr>
              <p:nvPr/>
            </p:nvCxnSpPr>
            <p:spPr>
              <a:xfrm flipH="1">
                <a:off x="-7420152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연결선: 꺾임 202">
                <a:extLst>
                  <a:ext uri="{FF2B5EF4-FFF2-40B4-BE49-F238E27FC236}">
                    <a16:creationId xmlns:a16="http://schemas.microsoft.com/office/drawing/2014/main" id="{CFB13410-3552-04B0-EFB3-45F00FA73A30}"/>
                  </a:ext>
                </a:extLst>
              </p:cNvPr>
              <p:cNvCxnSpPr>
                <a:cxnSpLocks/>
                <a:stCxn id="49" idx="2"/>
                <a:endCxn id="63" idx="0"/>
              </p:cNvCxnSpPr>
              <p:nvPr/>
            </p:nvCxnSpPr>
            <p:spPr>
              <a:xfrm rot="16200000" flipH="1">
                <a:off x="-978616" y="3319472"/>
                <a:ext cx="1377934" cy="4629327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8B1C3641-3D34-2759-9FB9-A39ADC035D1C}"/>
                  </a:ext>
                </a:extLst>
              </p:cNvPr>
              <p:cNvCxnSpPr>
                <a:cxnSpLocks/>
                <a:stCxn id="49" idx="2"/>
                <a:endCxn id="62" idx="0"/>
              </p:cNvCxnSpPr>
              <p:nvPr/>
            </p:nvCxnSpPr>
            <p:spPr>
              <a:xfrm flipH="1">
                <a:off x="-2604313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F4CD32C5-B49C-FDC4-1007-FB01497A189B}"/>
                  </a:ext>
                </a:extLst>
              </p:cNvPr>
              <p:cNvSpPr txBox="1"/>
              <p:nvPr/>
            </p:nvSpPr>
            <p:spPr>
              <a:xfrm>
                <a:off x="-3347851" y="8016867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7F7B22F-C50B-10DD-31D8-2179A3F3669F}"/>
                  </a:ext>
                </a:extLst>
              </p:cNvPr>
              <p:cNvCxnSpPr>
                <a:cxnSpLocks/>
                <a:stCxn id="62" idx="2"/>
                <a:endCxn id="210" idx="0"/>
              </p:cNvCxnSpPr>
              <p:nvPr/>
            </p:nvCxnSpPr>
            <p:spPr>
              <a:xfrm>
                <a:off x="-2604313" y="7020153"/>
                <a:ext cx="0" cy="99671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97E8C0F-301F-F5D0-1C52-CF83A6F79BB6}"/>
                  </a:ext>
                </a:extLst>
              </p:cNvPr>
              <p:cNvSpPr txBox="1"/>
              <p:nvPr/>
            </p:nvSpPr>
            <p:spPr>
              <a:xfrm>
                <a:off x="-3055723" y="9970931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511CE0C8-9DF4-2FFA-1565-FE9AC0845E4F}"/>
                  </a:ext>
                </a:extLst>
              </p:cNvPr>
              <p:cNvSpPr txBox="1"/>
              <p:nvPr/>
            </p:nvSpPr>
            <p:spPr>
              <a:xfrm>
                <a:off x="-573810" y="9970931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F9D2F55F-4D57-6D83-7E95-4F6D068A4D87}"/>
                  </a:ext>
                </a:extLst>
              </p:cNvPr>
              <p:cNvCxnSpPr>
                <a:cxnSpLocks/>
                <a:stCxn id="210" idx="2"/>
                <a:endCxn id="215" idx="0"/>
              </p:cNvCxnSpPr>
              <p:nvPr/>
            </p:nvCxnSpPr>
            <p:spPr>
              <a:xfrm flipH="1">
                <a:off x="-2604317" y="8713917"/>
                <a:ext cx="4" cy="125701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연결선: 꺾임 217">
                <a:extLst>
                  <a:ext uri="{FF2B5EF4-FFF2-40B4-BE49-F238E27FC236}">
                    <a16:creationId xmlns:a16="http://schemas.microsoft.com/office/drawing/2014/main" id="{046B222A-60B3-B5A9-F78B-296119709559}"/>
                  </a:ext>
                </a:extLst>
              </p:cNvPr>
              <p:cNvCxnSpPr>
                <a:cxnSpLocks/>
                <a:stCxn id="210" idx="2"/>
                <a:endCxn id="216" idx="0"/>
              </p:cNvCxnSpPr>
              <p:nvPr/>
            </p:nvCxnSpPr>
            <p:spPr>
              <a:xfrm rot="16200000" flipH="1">
                <a:off x="-1946982" y="8056585"/>
                <a:ext cx="1257014" cy="2571677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D7EE083-4952-0286-6319-3ADC57AF902F}"/>
                  </a:ext>
                </a:extLst>
              </p:cNvPr>
              <p:cNvSpPr txBox="1"/>
              <p:nvPr/>
            </p:nvSpPr>
            <p:spPr>
              <a:xfrm>
                <a:off x="1554821" y="7976172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4F250AE-4435-D923-D9D2-A12798B23A36}"/>
                  </a:ext>
                </a:extLst>
              </p:cNvPr>
              <p:cNvSpPr txBox="1"/>
              <p:nvPr/>
            </p:nvSpPr>
            <p:spPr>
              <a:xfrm>
                <a:off x="3709277" y="7976172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33AC8B5-B766-B2D4-415C-13A44ACD6E23}"/>
                  </a:ext>
                </a:extLst>
              </p:cNvPr>
              <p:cNvCxnSpPr>
                <a:cxnSpLocks/>
                <a:stCxn id="63" idx="2"/>
                <a:endCxn id="225" idx="0"/>
              </p:cNvCxnSpPr>
              <p:nvPr/>
            </p:nvCxnSpPr>
            <p:spPr>
              <a:xfrm flipH="1">
                <a:off x="2025014" y="7020153"/>
                <a:ext cx="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연결선: 꺾임 232">
                <a:extLst>
                  <a:ext uri="{FF2B5EF4-FFF2-40B4-BE49-F238E27FC236}">
                    <a16:creationId xmlns:a16="http://schemas.microsoft.com/office/drawing/2014/main" id="{F794835A-26DC-4B8A-F58B-EE66F8EBDED2}"/>
                  </a:ext>
                </a:extLst>
              </p:cNvPr>
              <p:cNvCxnSpPr>
                <a:cxnSpLocks/>
                <a:stCxn id="63" idx="2"/>
                <a:endCxn id="226" idx="0"/>
              </p:cNvCxnSpPr>
              <p:nvPr/>
            </p:nvCxnSpPr>
            <p:spPr>
              <a:xfrm rot="16200000" flipH="1">
                <a:off x="2648503" y="6396664"/>
                <a:ext cx="956019" cy="2202995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D6AF27B-D9A5-9DE6-72C3-E57C41988E92}"/>
                  </a:ext>
                </a:extLst>
              </p:cNvPr>
              <p:cNvSpPr txBox="1"/>
              <p:nvPr/>
            </p:nvSpPr>
            <p:spPr>
              <a:xfrm>
                <a:off x="-3241512" y="11584440"/>
                <a:ext cx="1274388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Paired t-</a:t>
                </a:r>
                <a:r>
                  <a:rPr lang="ko-KR" altLang="en-US" dirty="0"/>
                  <a:t>검정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F9030FE-D074-F33B-C955-74C983585633}"/>
                  </a:ext>
                </a:extLst>
              </p:cNvPr>
              <p:cNvSpPr txBox="1"/>
              <p:nvPr/>
            </p:nvSpPr>
            <p:spPr>
              <a:xfrm>
                <a:off x="-7885473" y="7976172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7A667D6-5C90-2CEA-40CC-DCB46C83EE32}"/>
                  </a:ext>
                </a:extLst>
              </p:cNvPr>
              <p:cNvSpPr txBox="1"/>
              <p:nvPr/>
            </p:nvSpPr>
            <p:spPr>
              <a:xfrm>
                <a:off x="-5710412" y="7976172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D3D3E91-B1CE-686A-B75D-92CEFBB23F02}"/>
                  </a:ext>
                </a:extLst>
              </p:cNvPr>
              <p:cNvSpPr txBox="1"/>
              <p:nvPr/>
            </p:nvSpPr>
            <p:spPr>
              <a:xfrm>
                <a:off x="-8419401" y="11584440"/>
                <a:ext cx="1998496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Mann-</a:t>
                </a:r>
                <a:r>
                  <a:rPr lang="en-US" altLang="ko-KR" dirty="0" err="1"/>
                  <a:t>whitney</a:t>
                </a:r>
                <a:r>
                  <a:rPr lang="en-US" altLang="ko-KR" dirty="0"/>
                  <a:t> U test</a:t>
                </a:r>
                <a:endParaRPr lang="ko-KR" altLang="en-US" dirty="0"/>
              </a:p>
            </p:txBody>
          </p: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1A38FCFF-A2D8-3B55-8413-FDAC0935E483}"/>
                  </a:ext>
                </a:extLst>
              </p:cNvPr>
              <p:cNvCxnSpPr>
                <a:cxnSpLocks/>
                <a:stCxn id="237" idx="2"/>
                <a:endCxn id="239" idx="0"/>
              </p:cNvCxnSpPr>
              <p:nvPr/>
            </p:nvCxnSpPr>
            <p:spPr>
              <a:xfrm flipH="1">
                <a:off x="-7420153" y="8673222"/>
                <a:ext cx="4873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149BE6FC-FBC3-D613-0CD3-36226793B777}"/>
                  </a:ext>
                </a:extLst>
              </p:cNvPr>
              <p:cNvCxnSpPr>
                <a:cxnSpLocks/>
                <a:stCxn id="238" idx="2"/>
                <a:endCxn id="246" idx="0"/>
              </p:cNvCxnSpPr>
              <p:nvPr/>
            </p:nvCxnSpPr>
            <p:spPr>
              <a:xfrm>
                <a:off x="-5191679" y="8673222"/>
                <a:ext cx="3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37973D3-6CCC-1FA0-C2DC-68CC9A18B6B9}"/>
                  </a:ext>
                </a:extLst>
              </p:cNvPr>
              <p:cNvSpPr txBox="1"/>
              <p:nvPr/>
            </p:nvSpPr>
            <p:spPr>
              <a:xfrm>
                <a:off x="-5802453" y="11584440"/>
                <a:ext cx="1221553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Fisher’s Test</a:t>
                </a:r>
                <a:endParaRPr lang="ko-KR" altLang="en-US" dirty="0"/>
              </a:p>
            </p:txBody>
          </p: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D6A323BA-15BA-5CA8-0E6A-3578CA562C38}"/>
                  </a:ext>
                </a:extLst>
              </p:cNvPr>
              <p:cNvCxnSpPr>
                <a:cxnSpLocks/>
                <a:stCxn id="215" idx="2"/>
                <a:endCxn id="236" idx="0"/>
              </p:cNvCxnSpPr>
              <p:nvPr/>
            </p:nvCxnSpPr>
            <p:spPr>
              <a:xfrm flipH="1">
                <a:off x="-2604318" y="10344816"/>
                <a:ext cx="1" cy="123962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A2C59DBA-15B0-216F-5211-157DB37F4F18}"/>
                  </a:ext>
                </a:extLst>
              </p:cNvPr>
              <p:cNvCxnSpPr>
                <a:cxnSpLocks/>
                <a:stCxn id="61" idx="2"/>
                <a:endCxn id="237" idx="0"/>
              </p:cNvCxnSpPr>
              <p:nvPr/>
            </p:nvCxnSpPr>
            <p:spPr>
              <a:xfrm>
                <a:off x="-7420152" y="7020153"/>
                <a:ext cx="4872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연결선: 꺾임 252">
                <a:extLst>
                  <a:ext uri="{FF2B5EF4-FFF2-40B4-BE49-F238E27FC236}">
                    <a16:creationId xmlns:a16="http://schemas.microsoft.com/office/drawing/2014/main" id="{CA734BCD-47A6-832A-E43D-775550AF2B63}"/>
                  </a:ext>
                </a:extLst>
              </p:cNvPr>
              <p:cNvCxnSpPr>
                <a:cxnSpLocks/>
                <a:stCxn id="61" idx="2"/>
                <a:endCxn id="238" idx="0"/>
              </p:cNvCxnSpPr>
              <p:nvPr/>
            </p:nvCxnSpPr>
            <p:spPr>
              <a:xfrm rot="16200000" flipH="1">
                <a:off x="-6783925" y="6383925"/>
                <a:ext cx="956019" cy="222847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5F61CF9-A0E8-2D20-779E-44B571EF2542}"/>
                  </a:ext>
                </a:extLst>
              </p:cNvPr>
              <p:cNvSpPr txBox="1"/>
              <p:nvPr/>
            </p:nvSpPr>
            <p:spPr>
              <a:xfrm>
                <a:off x="-719488" y="11584440"/>
                <a:ext cx="1373710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Wilcoxon Test</a:t>
                </a:r>
                <a:endParaRPr lang="ko-KR" altLang="en-US" dirty="0"/>
              </a:p>
            </p:txBody>
          </p: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3BBA0442-ECB8-9CD7-7834-0901AC1DA9E9}"/>
                  </a:ext>
                </a:extLst>
              </p:cNvPr>
              <p:cNvCxnSpPr>
                <a:cxnSpLocks/>
                <a:stCxn id="216" idx="2"/>
                <a:endCxn id="257" idx="0"/>
              </p:cNvCxnSpPr>
              <p:nvPr/>
            </p:nvCxnSpPr>
            <p:spPr>
              <a:xfrm>
                <a:off x="-32636" y="10344816"/>
                <a:ext cx="3" cy="123962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C4997CC2-4219-504C-5FF7-5B9A91762105}"/>
                  </a:ext>
                </a:extLst>
              </p:cNvPr>
              <p:cNvSpPr txBox="1"/>
              <p:nvPr/>
            </p:nvSpPr>
            <p:spPr>
              <a:xfrm>
                <a:off x="1338159" y="11584440"/>
                <a:ext cx="1373710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Wilcoxon Test</a:t>
                </a:r>
                <a:endParaRPr lang="ko-KR" altLang="en-US" dirty="0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7A76BF7-AAB0-4B64-F159-03009AD10077}"/>
                  </a:ext>
                </a:extLst>
              </p:cNvPr>
              <p:cNvSpPr txBox="1"/>
              <p:nvPr/>
            </p:nvSpPr>
            <p:spPr>
              <a:xfrm>
                <a:off x="3463473" y="11584440"/>
                <a:ext cx="1529073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 err="1"/>
                  <a:t>McNemar's</a:t>
                </a:r>
                <a:r>
                  <a:rPr lang="en-US" altLang="ko-KR" dirty="0"/>
                  <a:t> test</a:t>
                </a:r>
                <a:endParaRPr lang="ko-KR" altLang="en-US" dirty="0"/>
              </a:p>
            </p:txBody>
          </p: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DC243090-AAFC-E607-5575-A1CA0D512911}"/>
                  </a:ext>
                </a:extLst>
              </p:cNvPr>
              <p:cNvCxnSpPr>
                <a:cxnSpLocks/>
                <a:stCxn id="225" idx="2"/>
                <a:endCxn id="261" idx="0"/>
              </p:cNvCxnSpPr>
              <p:nvPr/>
            </p:nvCxnSpPr>
            <p:spPr>
              <a:xfrm>
                <a:off x="2025014" y="8673222"/>
                <a:ext cx="0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47A1FE47-9D00-687E-E7C8-51C316DD7284}"/>
                  </a:ext>
                </a:extLst>
              </p:cNvPr>
              <p:cNvCxnSpPr>
                <a:cxnSpLocks/>
                <a:stCxn id="226" idx="2"/>
                <a:endCxn id="262" idx="0"/>
              </p:cNvCxnSpPr>
              <p:nvPr/>
            </p:nvCxnSpPr>
            <p:spPr>
              <a:xfrm>
                <a:off x="4228010" y="8673222"/>
                <a:ext cx="0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EEDF4452-1FF9-F4C6-800C-8EA74134A58C}"/>
                  </a:ext>
                </a:extLst>
              </p:cNvPr>
              <p:cNvSpPr txBox="1"/>
              <p:nvPr/>
            </p:nvSpPr>
            <p:spPr>
              <a:xfrm>
                <a:off x="8528001" y="7976172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F2B8E37-CEF9-2ABC-E6C9-094A747DEC32}"/>
                  </a:ext>
                </a:extLst>
              </p:cNvPr>
              <p:cNvSpPr txBox="1"/>
              <p:nvPr/>
            </p:nvSpPr>
            <p:spPr>
              <a:xfrm>
                <a:off x="6320974" y="9974916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1ABBF15A-C2CD-D528-85AE-F03243BF208D}"/>
                  </a:ext>
                </a:extLst>
              </p:cNvPr>
              <p:cNvSpPr txBox="1"/>
              <p:nvPr/>
            </p:nvSpPr>
            <p:spPr>
              <a:xfrm>
                <a:off x="8730362" y="9974916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11708B40-33E3-6377-C0B0-0A48CD205C04}"/>
                  </a:ext>
                </a:extLst>
              </p:cNvPr>
              <p:cNvCxnSpPr>
                <a:cxnSpLocks/>
                <a:stCxn id="269" idx="2"/>
                <a:endCxn id="271" idx="0"/>
              </p:cNvCxnSpPr>
              <p:nvPr/>
            </p:nvCxnSpPr>
            <p:spPr>
              <a:xfrm flipH="1">
                <a:off x="9271536" y="8673222"/>
                <a:ext cx="3" cy="130169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연결선: 꺾임 272">
                <a:extLst>
                  <a:ext uri="{FF2B5EF4-FFF2-40B4-BE49-F238E27FC236}">
                    <a16:creationId xmlns:a16="http://schemas.microsoft.com/office/drawing/2014/main" id="{2A8D155B-7D35-1854-5110-B24AE9A8EC38}"/>
                  </a:ext>
                </a:extLst>
              </p:cNvPr>
              <p:cNvCxnSpPr>
                <a:cxnSpLocks/>
                <a:stCxn id="269" idx="2"/>
                <a:endCxn id="270" idx="0"/>
              </p:cNvCxnSpPr>
              <p:nvPr/>
            </p:nvCxnSpPr>
            <p:spPr>
              <a:xfrm rot="5400000">
                <a:off x="7371113" y="8074490"/>
                <a:ext cx="1301694" cy="249915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A9C5F19-B5C3-1943-A747-1CEBD3941F75}"/>
                  </a:ext>
                </a:extLst>
              </p:cNvPr>
              <p:cNvSpPr txBox="1"/>
              <p:nvPr/>
            </p:nvSpPr>
            <p:spPr>
              <a:xfrm>
                <a:off x="5723344" y="11584440"/>
                <a:ext cx="2098075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 err="1"/>
                  <a:t>일항</a:t>
                </a:r>
                <a:r>
                  <a:rPr lang="ko-KR" altLang="en-US" dirty="0"/>
                  <a:t> 분산분석</a:t>
                </a:r>
                <a:r>
                  <a:rPr lang="en-US" altLang="ko-KR" dirty="0"/>
                  <a:t>(ANOVA)</a:t>
                </a:r>
                <a:endParaRPr lang="ko-KR" altLang="en-US" dirty="0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D3A9AC3D-9EF9-2142-9707-902F31E069A3}"/>
                  </a:ext>
                </a:extLst>
              </p:cNvPr>
              <p:cNvSpPr txBox="1"/>
              <p:nvPr/>
            </p:nvSpPr>
            <p:spPr>
              <a:xfrm>
                <a:off x="8392098" y="11584440"/>
                <a:ext cx="175887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Kruskal Wallis test</a:t>
                </a:r>
                <a:endParaRPr lang="ko-KR" altLang="en-US" dirty="0"/>
              </a:p>
            </p:txBody>
          </p: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9AC04790-9117-F206-EE8A-E9772F5BF62C}"/>
                  </a:ext>
                </a:extLst>
              </p:cNvPr>
              <p:cNvCxnSpPr>
                <a:cxnSpLocks/>
                <a:stCxn id="271" idx="2"/>
                <a:endCxn id="275" idx="0"/>
              </p:cNvCxnSpPr>
              <p:nvPr/>
            </p:nvCxnSpPr>
            <p:spPr>
              <a:xfrm>
                <a:off x="9271536" y="10348801"/>
                <a:ext cx="2" cy="123563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532DC886-D9E7-730D-6639-896FF12087E5}"/>
                  </a:ext>
                </a:extLst>
              </p:cNvPr>
              <p:cNvCxnSpPr>
                <a:cxnSpLocks/>
                <a:stCxn id="270" idx="2"/>
                <a:endCxn id="274" idx="0"/>
              </p:cNvCxnSpPr>
              <p:nvPr/>
            </p:nvCxnSpPr>
            <p:spPr>
              <a:xfrm>
                <a:off x="6772380" y="10348801"/>
                <a:ext cx="2" cy="123563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F7C3BB45-8410-8CB7-F5FF-101C363B53E5}"/>
                  </a:ext>
                </a:extLst>
              </p:cNvPr>
              <p:cNvSpPr txBox="1"/>
              <p:nvPr/>
            </p:nvSpPr>
            <p:spPr>
              <a:xfrm>
                <a:off x="16135668" y="7976172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39E1B4C-A513-D26C-4D23-6B00AA7509EF}"/>
                  </a:ext>
                </a:extLst>
              </p:cNvPr>
              <p:cNvSpPr txBox="1"/>
              <p:nvPr/>
            </p:nvSpPr>
            <p:spPr>
              <a:xfrm>
                <a:off x="16427800" y="9970931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3AE88F1A-BC09-EEE3-0D02-96E5735C2153}"/>
                  </a:ext>
                </a:extLst>
              </p:cNvPr>
              <p:cNvSpPr txBox="1"/>
              <p:nvPr/>
            </p:nvSpPr>
            <p:spPr>
              <a:xfrm>
                <a:off x="18918150" y="9970931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0F1534A0-C8CE-FF56-A073-D7DE259903F6}"/>
                  </a:ext>
                </a:extLst>
              </p:cNvPr>
              <p:cNvCxnSpPr>
                <a:cxnSpLocks/>
                <a:stCxn id="278" idx="2"/>
                <a:endCxn id="279" idx="0"/>
              </p:cNvCxnSpPr>
              <p:nvPr/>
            </p:nvCxnSpPr>
            <p:spPr>
              <a:xfrm>
                <a:off x="16879206" y="8673222"/>
                <a:ext cx="0" cy="129770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연결선: 꺾임 281">
                <a:extLst>
                  <a:ext uri="{FF2B5EF4-FFF2-40B4-BE49-F238E27FC236}">
                    <a16:creationId xmlns:a16="http://schemas.microsoft.com/office/drawing/2014/main" id="{43F8A208-D6ED-088B-89AF-0E899024D6F4}"/>
                  </a:ext>
                </a:extLst>
              </p:cNvPr>
              <p:cNvCxnSpPr>
                <a:cxnSpLocks/>
                <a:stCxn id="278" idx="2"/>
                <a:endCxn id="280" idx="0"/>
              </p:cNvCxnSpPr>
              <p:nvPr/>
            </p:nvCxnSpPr>
            <p:spPr>
              <a:xfrm rot="16200000" flipH="1">
                <a:off x="17520411" y="8032017"/>
                <a:ext cx="1297709" cy="258011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028518B1-6C5F-061C-86AB-28115E9A6EAF}"/>
                  </a:ext>
                </a:extLst>
              </p:cNvPr>
              <p:cNvSpPr txBox="1"/>
              <p:nvPr/>
            </p:nvSpPr>
            <p:spPr>
              <a:xfrm>
                <a:off x="20976918" y="7976172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5D494F4-603B-8C64-1C71-3B73ED2ABC61}"/>
                  </a:ext>
                </a:extLst>
              </p:cNvPr>
              <p:cNvSpPr txBox="1"/>
              <p:nvPr/>
            </p:nvSpPr>
            <p:spPr>
              <a:xfrm>
                <a:off x="23201237" y="7976172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3C80D80-B068-5567-5A1B-569930B8B0C9}"/>
                  </a:ext>
                </a:extLst>
              </p:cNvPr>
              <p:cNvSpPr txBox="1"/>
              <p:nvPr/>
            </p:nvSpPr>
            <p:spPr>
              <a:xfrm>
                <a:off x="15619373" y="11584440"/>
                <a:ext cx="2519665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반복 측정 분산분석</a:t>
                </a:r>
                <a:r>
                  <a:rPr lang="en-US" altLang="ko-KR" dirty="0"/>
                  <a:t>(ANOVA)</a:t>
                </a:r>
                <a:endParaRPr lang="ko-KR" altLang="en-US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18C1A72-C6C3-7B04-0296-F21539935885}"/>
                  </a:ext>
                </a:extLst>
              </p:cNvPr>
              <p:cNvSpPr txBox="1"/>
              <p:nvPr/>
            </p:nvSpPr>
            <p:spPr>
              <a:xfrm>
                <a:off x="11525414" y="7976172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CC80CF4-C37E-3B79-56A2-E69B1F82E8D7}"/>
                  </a:ext>
                </a:extLst>
              </p:cNvPr>
              <p:cNvSpPr txBox="1"/>
              <p:nvPr/>
            </p:nvSpPr>
            <p:spPr>
              <a:xfrm>
                <a:off x="13879041" y="7976172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1D825AC-FBCA-A935-1796-C40EA74E07E8}"/>
                  </a:ext>
                </a:extLst>
              </p:cNvPr>
              <p:cNvSpPr txBox="1"/>
              <p:nvPr/>
            </p:nvSpPr>
            <p:spPr>
              <a:xfrm>
                <a:off x="11116167" y="11584440"/>
                <a:ext cx="175887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Kruskal Wallis test</a:t>
                </a:r>
                <a:endParaRPr lang="ko-KR" altLang="en-US" dirty="0"/>
              </a:p>
            </p:txBody>
          </p: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61872E82-9C81-6542-7925-535120D3C4CC}"/>
                  </a:ext>
                </a:extLst>
              </p:cNvPr>
              <p:cNvCxnSpPr>
                <a:cxnSpLocks/>
                <a:stCxn id="286" idx="2"/>
                <a:endCxn id="288" idx="0"/>
              </p:cNvCxnSpPr>
              <p:nvPr/>
            </p:nvCxnSpPr>
            <p:spPr>
              <a:xfrm>
                <a:off x="11995607" y="8673222"/>
                <a:ext cx="0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33F7CFF7-2A3D-25F8-159F-053DC0980F8B}"/>
                  </a:ext>
                </a:extLst>
              </p:cNvPr>
              <p:cNvCxnSpPr>
                <a:cxnSpLocks/>
                <a:stCxn id="287" idx="2"/>
                <a:endCxn id="291" idx="0"/>
              </p:cNvCxnSpPr>
              <p:nvPr/>
            </p:nvCxnSpPr>
            <p:spPr>
              <a:xfrm>
                <a:off x="14397774" y="8673222"/>
                <a:ext cx="1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33CEDD3B-2BF2-7595-BBCD-D3DB29002612}"/>
                  </a:ext>
                </a:extLst>
              </p:cNvPr>
              <p:cNvSpPr txBox="1"/>
              <p:nvPr/>
            </p:nvSpPr>
            <p:spPr>
              <a:xfrm>
                <a:off x="13704316" y="11584440"/>
                <a:ext cx="1386918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카이 제곱 검정</a:t>
                </a:r>
              </a:p>
            </p:txBody>
          </p: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8F04A295-FC57-82F9-6E22-C5582DF56663}"/>
                  </a:ext>
                </a:extLst>
              </p:cNvPr>
              <p:cNvCxnSpPr>
                <a:cxnSpLocks/>
                <a:stCxn id="279" idx="2"/>
                <a:endCxn id="285" idx="0"/>
              </p:cNvCxnSpPr>
              <p:nvPr/>
            </p:nvCxnSpPr>
            <p:spPr>
              <a:xfrm>
                <a:off x="16879206" y="10344816"/>
                <a:ext cx="0" cy="123962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DA36AE9-BDBB-FF03-1AA3-356BC736E476}"/>
                  </a:ext>
                </a:extLst>
              </p:cNvPr>
              <p:cNvSpPr txBox="1"/>
              <p:nvPr/>
            </p:nvSpPr>
            <p:spPr>
              <a:xfrm>
                <a:off x="18767186" y="11584440"/>
                <a:ext cx="1384290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Friedman Test</a:t>
                </a:r>
                <a:endParaRPr lang="ko-KR" altLang="en-US" dirty="0"/>
              </a:p>
            </p:txBody>
          </p: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279F569C-19EE-27DC-087C-E28C0B240F78}"/>
                  </a:ext>
                </a:extLst>
              </p:cNvPr>
              <p:cNvCxnSpPr>
                <a:cxnSpLocks/>
                <a:stCxn id="280" idx="2"/>
                <a:endCxn id="293" idx="0"/>
              </p:cNvCxnSpPr>
              <p:nvPr/>
            </p:nvCxnSpPr>
            <p:spPr>
              <a:xfrm>
                <a:off x="19459324" y="10344816"/>
                <a:ext cx="7" cy="123962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3553158B-E8EB-E248-41A9-97F90B00B540}"/>
                  </a:ext>
                </a:extLst>
              </p:cNvPr>
              <p:cNvSpPr txBox="1"/>
              <p:nvPr/>
            </p:nvSpPr>
            <p:spPr>
              <a:xfrm>
                <a:off x="20760256" y="11584440"/>
                <a:ext cx="1373710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Friedman Test</a:t>
                </a:r>
                <a:endParaRPr lang="ko-KR" altLang="en-US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2264ECD-62F4-4E30-C8C0-3D0DDAE1A3DA}"/>
                  </a:ext>
                </a:extLst>
              </p:cNvPr>
              <p:cNvSpPr txBox="1"/>
              <p:nvPr/>
            </p:nvSpPr>
            <p:spPr>
              <a:xfrm>
                <a:off x="22928310" y="11584440"/>
                <a:ext cx="158331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Cochran's Q test</a:t>
                </a:r>
                <a:endParaRPr lang="ko-KR" altLang="en-US" dirty="0"/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F0F5C91A-BF93-B74C-60EC-F5288CAE2255}"/>
                  </a:ext>
                </a:extLst>
              </p:cNvPr>
              <p:cNvCxnSpPr>
                <a:cxnSpLocks/>
                <a:stCxn id="283" idx="2"/>
                <a:endCxn id="295" idx="0"/>
              </p:cNvCxnSpPr>
              <p:nvPr/>
            </p:nvCxnSpPr>
            <p:spPr>
              <a:xfrm>
                <a:off x="21447111" y="8673222"/>
                <a:ext cx="0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DB2D3B0C-2981-2648-7F3B-BDBDDD95DBF5}"/>
                  </a:ext>
                </a:extLst>
              </p:cNvPr>
              <p:cNvCxnSpPr>
                <a:cxnSpLocks/>
                <a:stCxn id="284" idx="2"/>
                <a:endCxn id="296" idx="0"/>
              </p:cNvCxnSpPr>
              <p:nvPr/>
            </p:nvCxnSpPr>
            <p:spPr>
              <a:xfrm>
                <a:off x="23719970" y="8673222"/>
                <a:ext cx="0" cy="2911218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284BF8B4-1A96-6067-867F-A00847430D8D}"/>
                  </a:ext>
                </a:extLst>
              </p:cNvPr>
              <p:cNvCxnSpPr>
                <a:cxnSpLocks/>
                <a:stCxn id="64" idx="2"/>
                <a:endCxn id="269" idx="0"/>
              </p:cNvCxnSpPr>
              <p:nvPr/>
            </p:nvCxnSpPr>
            <p:spPr>
              <a:xfrm flipH="1">
                <a:off x="9271539" y="7020153"/>
                <a:ext cx="50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BFCDAA73-6693-3BC2-C5FE-4699E8ECAA6B}"/>
                  </a:ext>
                </a:extLst>
              </p:cNvPr>
              <p:cNvCxnSpPr>
                <a:cxnSpLocks/>
                <a:stCxn id="278" idx="0"/>
                <a:endCxn id="66" idx="2"/>
              </p:cNvCxnSpPr>
              <p:nvPr/>
            </p:nvCxnSpPr>
            <p:spPr>
              <a:xfrm flipH="1" flipV="1">
                <a:off x="16879205" y="7020153"/>
                <a:ext cx="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48B2AD5B-E071-782B-9F09-E6DB9EA75AA8}"/>
                  </a:ext>
                </a:extLst>
              </p:cNvPr>
              <p:cNvCxnSpPr>
                <a:cxnSpLocks/>
                <a:stCxn id="283" idx="0"/>
                <a:endCxn id="67" idx="2"/>
              </p:cNvCxnSpPr>
              <p:nvPr/>
            </p:nvCxnSpPr>
            <p:spPr>
              <a:xfrm flipV="1">
                <a:off x="21447111" y="7020153"/>
                <a:ext cx="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연결선: 꺾임 310">
                <a:extLst>
                  <a:ext uri="{FF2B5EF4-FFF2-40B4-BE49-F238E27FC236}">
                    <a16:creationId xmlns:a16="http://schemas.microsoft.com/office/drawing/2014/main" id="{699E823B-8A50-3CA8-1F44-9CEA0B4895BC}"/>
                  </a:ext>
                </a:extLst>
              </p:cNvPr>
              <p:cNvCxnSpPr>
                <a:cxnSpLocks/>
                <a:stCxn id="67" idx="2"/>
                <a:endCxn id="284" idx="0"/>
              </p:cNvCxnSpPr>
              <p:nvPr/>
            </p:nvCxnSpPr>
            <p:spPr>
              <a:xfrm rot="16200000" flipH="1">
                <a:off x="22105532" y="6361733"/>
                <a:ext cx="956019" cy="227285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490780F0-2ECE-905C-24E5-9D27872E2B01}"/>
                  </a:ext>
                </a:extLst>
              </p:cNvPr>
              <p:cNvCxnSpPr>
                <a:cxnSpLocks/>
                <a:stCxn id="65" idx="0"/>
                <a:endCxn id="50" idx="2"/>
              </p:cNvCxnSpPr>
              <p:nvPr/>
            </p:nvCxnSpPr>
            <p:spPr>
              <a:xfrm flipH="1" flipV="1">
                <a:off x="11995607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975FCCD8-C65F-341D-8B63-99ADB431FB69}"/>
                  </a:ext>
                </a:extLst>
              </p:cNvPr>
              <p:cNvCxnSpPr>
                <a:cxnSpLocks/>
                <a:stCxn id="286" idx="0"/>
                <a:endCxn id="65" idx="2"/>
              </p:cNvCxnSpPr>
              <p:nvPr/>
            </p:nvCxnSpPr>
            <p:spPr>
              <a:xfrm flipV="1">
                <a:off x="11995607" y="7020153"/>
                <a:ext cx="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연결선: 꺾임 319">
                <a:extLst>
                  <a:ext uri="{FF2B5EF4-FFF2-40B4-BE49-F238E27FC236}">
                    <a16:creationId xmlns:a16="http://schemas.microsoft.com/office/drawing/2014/main" id="{3FBF9D01-1221-AD38-0FB5-7319FE44808E}"/>
                  </a:ext>
                </a:extLst>
              </p:cNvPr>
              <p:cNvCxnSpPr>
                <a:cxnSpLocks/>
                <a:stCxn id="65" idx="2"/>
                <a:endCxn id="287" idx="0"/>
              </p:cNvCxnSpPr>
              <p:nvPr/>
            </p:nvCxnSpPr>
            <p:spPr>
              <a:xfrm rot="16200000" flipH="1">
                <a:off x="12718682" y="6297079"/>
                <a:ext cx="956019" cy="2402166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연결선: 꺾임 322">
                <a:extLst>
                  <a:ext uri="{FF2B5EF4-FFF2-40B4-BE49-F238E27FC236}">
                    <a16:creationId xmlns:a16="http://schemas.microsoft.com/office/drawing/2014/main" id="{48BDFE5D-1177-F62F-B7D4-C21750341987}"/>
                  </a:ext>
                </a:extLst>
              </p:cNvPr>
              <p:cNvCxnSpPr>
                <a:cxnSpLocks/>
                <a:stCxn id="51" idx="2"/>
                <a:endCxn id="66" idx="0"/>
              </p:cNvCxnSpPr>
              <p:nvPr/>
            </p:nvCxnSpPr>
            <p:spPr>
              <a:xfrm rot="16200000" flipH="1">
                <a:off x="15118477" y="4562374"/>
                <a:ext cx="1701099" cy="1820357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연결선: 꺾임 325">
                <a:extLst>
                  <a:ext uri="{FF2B5EF4-FFF2-40B4-BE49-F238E27FC236}">
                    <a16:creationId xmlns:a16="http://schemas.microsoft.com/office/drawing/2014/main" id="{FE8CE8ED-E94B-532B-B6D1-8095C3034F46}"/>
                  </a:ext>
                </a:extLst>
              </p:cNvPr>
              <p:cNvCxnSpPr>
                <a:cxnSpLocks/>
                <a:stCxn id="51" idx="2"/>
                <a:endCxn id="67" idx="0"/>
              </p:cNvCxnSpPr>
              <p:nvPr/>
            </p:nvCxnSpPr>
            <p:spPr>
              <a:xfrm rot="16200000" flipH="1">
                <a:off x="17402431" y="2278421"/>
                <a:ext cx="1701099" cy="6388264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연결선: 꺾임 328">
                <a:extLst>
                  <a:ext uri="{FF2B5EF4-FFF2-40B4-BE49-F238E27FC236}">
                    <a16:creationId xmlns:a16="http://schemas.microsoft.com/office/drawing/2014/main" id="{E7406D6D-47E6-A008-2A5D-6A2879CCC535}"/>
                  </a:ext>
                </a:extLst>
              </p:cNvPr>
              <p:cNvCxnSpPr>
                <a:cxnSpLocks/>
                <a:stCxn id="50" idx="2"/>
                <a:endCxn id="64" idx="0"/>
              </p:cNvCxnSpPr>
              <p:nvPr/>
            </p:nvCxnSpPr>
            <p:spPr>
              <a:xfrm rot="5400000">
                <a:off x="9944857" y="4272353"/>
                <a:ext cx="1377934" cy="2723567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연결선: 꺾임 332">
                <a:extLst>
                  <a:ext uri="{FF2B5EF4-FFF2-40B4-BE49-F238E27FC236}">
                    <a16:creationId xmlns:a16="http://schemas.microsoft.com/office/drawing/2014/main" id="{28775B56-D8BC-D9EA-B745-1BF984F2DF78}"/>
                  </a:ext>
                </a:extLst>
              </p:cNvPr>
              <p:cNvCxnSpPr>
                <a:cxnSpLocks/>
                <a:stCxn id="20" idx="2"/>
                <a:endCxn id="51" idx="0"/>
              </p:cNvCxnSpPr>
              <p:nvPr/>
            </p:nvCxnSpPr>
            <p:spPr>
              <a:xfrm rot="16200000" flipH="1">
                <a:off x="13803756" y="2993026"/>
                <a:ext cx="941903" cy="15682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연결선: 꺾임 335">
                <a:extLst>
                  <a:ext uri="{FF2B5EF4-FFF2-40B4-BE49-F238E27FC236}">
                    <a16:creationId xmlns:a16="http://schemas.microsoft.com/office/drawing/2014/main" id="{AD784C22-858F-8168-B663-2323B0B0F6BB}"/>
                  </a:ext>
                </a:extLst>
              </p:cNvPr>
              <p:cNvCxnSpPr>
                <a:cxnSpLocks/>
                <a:stCxn id="20" idx="2"/>
                <a:endCxn id="50" idx="0"/>
              </p:cNvCxnSpPr>
              <p:nvPr/>
            </p:nvCxnSpPr>
            <p:spPr>
              <a:xfrm rot="5400000">
                <a:off x="12272136" y="3029687"/>
                <a:ext cx="941903" cy="1494960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EB087870-0F56-8FF8-F525-BABD332A5878}"/>
                  </a:ext>
                </a:extLst>
              </p:cNvPr>
              <p:cNvSpPr txBox="1"/>
              <p:nvPr/>
            </p:nvSpPr>
            <p:spPr>
              <a:xfrm>
                <a:off x="31243201" y="6323103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2BB02F-9190-2B8A-6CFB-0F365EE75ED9}"/>
                  </a:ext>
                </a:extLst>
              </p:cNvPr>
              <p:cNvSpPr txBox="1"/>
              <p:nvPr/>
            </p:nvSpPr>
            <p:spPr>
              <a:xfrm>
                <a:off x="27733116" y="6323103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707B746-5664-7175-8821-1E3F9E1E64B0}"/>
                  </a:ext>
                </a:extLst>
              </p:cNvPr>
              <p:cNvSpPr txBox="1"/>
              <p:nvPr/>
            </p:nvSpPr>
            <p:spPr>
              <a:xfrm>
                <a:off x="33659133" y="6323103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7986D2F-58D2-BA27-7743-4407F1ED93F4}"/>
                  </a:ext>
                </a:extLst>
              </p:cNvPr>
              <p:cNvSpPr txBox="1"/>
              <p:nvPr/>
            </p:nvSpPr>
            <p:spPr>
              <a:xfrm>
                <a:off x="25545419" y="7976172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1874C57-9170-1D58-05A3-C0726B0858A5}"/>
                  </a:ext>
                </a:extLst>
              </p:cNvPr>
              <p:cNvSpPr txBox="1"/>
              <p:nvPr/>
            </p:nvSpPr>
            <p:spPr>
              <a:xfrm>
                <a:off x="27935479" y="7976172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7014AD9-DB0E-B7A1-B329-61657A07DDE2}"/>
                  </a:ext>
                </a:extLst>
              </p:cNvPr>
              <p:cNvSpPr txBox="1"/>
              <p:nvPr/>
            </p:nvSpPr>
            <p:spPr>
              <a:xfrm>
                <a:off x="25205165" y="9254053"/>
                <a:ext cx="158331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Cochran's Q test</a:t>
                </a:r>
                <a:endParaRPr lang="ko-KR" altLang="en-US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8BEAC73F-95CF-1492-F356-2C203DCDCF71}"/>
                  </a:ext>
                </a:extLst>
              </p:cNvPr>
              <p:cNvSpPr txBox="1"/>
              <p:nvPr/>
            </p:nvSpPr>
            <p:spPr>
              <a:xfrm>
                <a:off x="27684994" y="9254053"/>
                <a:ext cx="158331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Cochran's Q test</a:t>
                </a:r>
                <a:endParaRPr lang="ko-KR" altLang="en-US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327CA23-1645-1F9C-59C6-BE681FD2217E}"/>
                  </a:ext>
                </a:extLst>
              </p:cNvPr>
              <p:cNvSpPr txBox="1"/>
              <p:nvPr/>
            </p:nvSpPr>
            <p:spPr>
              <a:xfrm>
                <a:off x="30921735" y="9254053"/>
                <a:ext cx="158331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Cochran's Q test</a:t>
                </a:r>
                <a:endParaRPr lang="ko-KR" altLang="en-US" dirty="0"/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D92A7973-E000-5901-5536-05F79189F97D}"/>
                  </a:ext>
                </a:extLst>
              </p:cNvPr>
              <p:cNvSpPr txBox="1"/>
              <p:nvPr/>
            </p:nvSpPr>
            <p:spPr>
              <a:xfrm>
                <a:off x="33386206" y="9254053"/>
                <a:ext cx="1583319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Cochran's Q test</a:t>
                </a:r>
                <a:endParaRPr lang="ko-KR" altLang="en-US" dirty="0"/>
              </a:p>
            </p:txBody>
          </p:sp>
          <p:cxnSp>
            <p:nvCxnSpPr>
              <p:cNvPr id="351" name="연결선: 꺾임 350">
                <a:extLst>
                  <a:ext uri="{FF2B5EF4-FFF2-40B4-BE49-F238E27FC236}">
                    <a16:creationId xmlns:a16="http://schemas.microsoft.com/office/drawing/2014/main" id="{7F53150D-471F-CA48-61E0-9BD9FEBDABBF}"/>
                  </a:ext>
                </a:extLst>
              </p:cNvPr>
              <p:cNvCxnSpPr>
                <a:cxnSpLocks/>
                <a:stCxn id="21" idx="2"/>
                <a:endCxn id="52" idx="0"/>
              </p:cNvCxnSpPr>
              <p:nvPr/>
            </p:nvCxnSpPr>
            <p:spPr>
              <a:xfrm rot="5400000">
                <a:off x="28884521" y="2898348"/>
                <a:ext cx="941903" cy="175763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연결선: 꺾임 353">
                <a:extLst>
                  <a:ext uri="{FF2B5EF4-FFF2-40B4-BE49-F238E27FC236}">
                    <a16:creationId xmlns:a16="http://schemas.microsoft.com/office/drawing/2014/main" id="{DE91545F-7B46-385E-5612-DF00F26F5CBC}"/>
                  </a:ext>
                </a:extLst>
              </p:cNvPr>
              <p:cNvCxnSpPr>
                <a:cxnSpLocks/>
                <a:stCxn id="21" idx="2"/>
                <a:endCxn id="53" idx="0"/>
              </p:cNvCxnSpPr>
              <p:nvPr/>
            </p:nvCxnSpPr>
            <p:spPr>
              <a:xfrm rot="16200000" flipH="1">
                <a:off x="30502892" y="3037615"/>
                <a:ext cx="941903" cy="1479104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연결선: 꺾임 356">
                <a:extLst>
                  <a:ext uri="{FF2B5EF4-FFF2-40B4-BE49-F238E27FC236}">
                    <a16:creationId xmlns:a16="http://schemas.microsoft.com/office/drawing/2014/main" id="{BDCD90E7-F53D-B7BB-B95F-A8A1E5E25CEA}"/>
                  </a:ext>
                </a:extLst>
              </p:cNvPr>
              <p:cNvCxnSpPr>
                <a:cxnSpLocks/>
                <a:stCxn id="53" idx="2"/>
                <a:endCxn id="344" idx="0"/>
              </p:cNvCxnSpPr>
              <p:nvPr/>
            </p:nvCxnSpPr>
            <p:spPr>
              <a:xfrm rot="16200000" flipH="1">
                <a:off x="32256663" y="4401900"/>
                <a:ext cx="1377934" cy="246447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472CB796-34E1-783D-9A29-DDF06EC5749E}"/>
                  </a:ext>
                </a:extLst>
              </p:cNvPr>
              <p:cNvCxnSpPr>
                <a:cxnSpLocks/>
                <a:stCxn id="52" idx="2"/>
                <a:endCxn id="339" idx="0"/>
              </p:cNvCxnSpPr>
              <p:nvPr/>
            </p:nvCxnSpPr>
            <p:spPr>
              <a:xfrm>
                <a:off x="28476653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CD653DEC-A359-5A39-381E-880B8EF3BA26}"/>
                  </a:ext>
                </a:extLst>
              </p:cNvPr>
              <p:cNvCxnSpPr>
                <a:cxnSpLocks/>
                <a:stCxn id="339" idx="2"/>
                <a:endCxn id="346" idx="0"/>
              </p:cNvCxnSpPr>
              <p:nvPr/>
            </p:nvCxnSpPr>
            <p:spPr>
              <a:xfrm flipH="1">
                <a:off x="28476653" y="7020153"/>
                <a:ext cx="1" cy="956019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D0EB9E78-02CF-DCE7-F066-FBF0F182F844}"/>
                  </a:ext>
                </a:extLst>
              </p:cNvPr>
              <p:cNvCxnSpPr>
                <a:cxnSpLocks/>
                <a:stCxn id="346" idx="2"/>
                <a:endCxn id="348" idx="0"/>
              </p:cNvCxnSpPr>
              <p:nvPr/>
            </p:nvCxnSpPr>
            <p:spPr>
              <a:xfrm>
                <a:off x="28476653" y="8350057"/>
                <a:ext cx="1" cy="903996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CF717763-EB04-9297-6444-4027F49D6FC4}"/>
                  </a:ext>
                </a:extLst>
              </p:cNvPr>
              <p:cNvCxnSpPr>
                <a:cxnSpLocks/>
                <a:stCxn id="53" idx="2"/>
                <a:endCxn id="343" idx="0"/>
              </p:cNvCxnSpPr>
              <p:nvPr/>
            </p:nvCxnSpPr>
            <p:spPr>
              <a:xfrm flipH="1">
                <a:off x="31713394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A94B71E9-8118-0AF1-77E5-BC9E436D0024}"/>
                  </a:ext>
                </a:extLst>
              </p:cNvPr>
              <p:cNvCxnSpPr>
                <a:cxnSpLocks/>
                <a:stCxn id="343" idx="2"/>
                <a:endCxn id="349" idx="0"/>
              </p:cNvCxnSpPr>
              <p:nvPr/>
            </p:nvCxnSpPr>
            <p:spPr>
              <a:xfrm>
                <a:off x="31713394" y="7020153"/>
                <a:ext cx="1" cy="2233900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55F275CA-38A7-833F-96A2-5FDFFF03A001}"/>
                  </a:ext>
                </a:extLst>
              </p:cNvPr>
              <p:cNvCxnSpPr>
                <a:cxnSpLocks/>
                <a:stCxn id="344" idx="2"/>
                <a:endCxn id="350" idx="0"/>
              </p:cNvCxnSpPr>
              <p:nvPr/>
            </p:nvCxnSpPr>
            <p:spPr>
              <a:xfrm>
                <a:off x="34177866" y="7020153"/>
                <a:ext cx="0" cy="2233900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연결선: 꺾임 377">
                <a:extLst>
                  <a:ext uri="{FF2B5EF4-FFF2-40B4-BE49-F238E27FC236}">
                    <a16:creationId xmlns:a16="http://schemas.microsoft.com/office/drawing/2014/main" id="{C786DBE8-9284-37F6-406A-6F81F8017B89}"/>
                  </a:ext>
                </a:extLst>
              </p:cNvPr>
              <p:cNvCxnSpPr>
                <a:cxnSpLocks/>
                <a:stCxn id="339" idx="2"/>
                <a:endCxn id="345" idx="0"/>
              </p:cNvCxnSpPr>
              <p:nvPr/>
            </p:nvCxnSpPr>
            <p:spPr>
              <a:xfrm rot="5400000">
                <a:off x="26758731" y="6258248"/>
                <a:ext cx="956019" cy="247982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45C21615-4C3A-F451-2B70-57DAFA8A64D6}"/>
                  </a:ext>
                </a:extLst>
              </p:cNvPr>
              <p:cNvCxnSpPr>
                <a:cxnSpLocks/>
                <a:stCxn id="345" idx="2"/>
                <a:endCxn id="347" idx="0"/>
              </p:cNvCxnSpPr>
              <p:nvPr/>
            </p:nvCxnSpPr>
            <p:spPr>
              <a:xfrm>
                <a:off x="25996825" y="8350057"/>
                <a:ext cx="0" cy="903996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4A1C404-2038-34C1-50B5-BDA44CDFA0C1}"/>
                  </a:ext>
                </a:extLst>
              </p:cNvPr>
              <p:cNvSpPr txBox="1"/>
              <p:nvPr/>
            </p:nvSpPr>
            <p:spPr>
              <a:xfrm>
                <a:off x="40049450" y="7701037"/>
                <a:ext cx="940386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서열척도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(Ordinal)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89AF4567-3A45-98A7-EFC6-48E611A61223}"/>
                  </a:ext>
                </a:extLst>
              </p:cNvPr>
              <p:cNvSpPr txBox="1"/>
              <p:nvPr/>
            </p:nvSpPr>
            <p:spPr>
              <a:xfrm>
                <a:off x="37887085" y="7968995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67A46E0-79E7-1457-2E30-3685EDB4F369}"/>
                  </a:ext>
                </a:extLst>
              </p:cNvPr>
              <p:cNvSpPr txBox="1"/>
              <p:nvPr/>
            </p:nvSpPr>
            <p:spPr>
              <a:xfrm>
                <a:off x="41995064" y="7701037"/>
                <a:ext cx="103746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52E76097-8DE8-898D-284A-63D3BC1F485B}"/>
                  </a:ext>
                </a:extLst>
              </p:cNvPr>
              <p:cNvSpPr txBox="1"/>
              <p:nvPr/>
            </p:nvSpPr>
            <p:spPr>
              <a:xfrm>
                <a:off x="35952574" y="9555490"/>
                <a:ext cx="902811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5223E2E-8043-F2D8-D141-7AADB3E674FE}"/>
                  </a:ext>
                </a:extLst>
              </p:cNvPr>
              <p:cNvSpPr txBox="1"/>
              <p:nvPr/>
            </p:nvSpPr>
            <p:spPr>
              <a:xfrm>
                <a:off x="38089448" y="9555490"/>
                <a:ext cx="1082348" cy="37388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비정규분포</a:t>
                </a:r>
                <a:endParaRPr lang="en-US" altLang="ko-KR" sz="1400" b="1" dirty="0">
                  <a:latin typeface="+mn-ea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8CC4887-9593-1ED9-8746-569FADB0AD61}"/>
                  </a:ext>
                </a:extLst>
              </p:cNvPr>
              <p:cNvSpPr txBox="1"/>
              <p:nvPr/>
            </p:nvSpPr>
            <p:spPr>
              <a:xfrm>
                <a:off x="44536230" y="7814589"/>
                <a:ext cx="1487075" cy="6970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ko-KR" altLang="en-US" sz="1400" b="1" dirty="0">
                    <a:latin typeface="+mn-ea"/>
                  </a:rPr>
                  <a:t>비율</a:t>
                </a:r>
                <a:r>
                  <a:rPr lang="en-US" altLang="ko-KR" sz="1400" b="1" dirty="0">
                    <a:latin typeface="+mn-ea"/>
                  </a:rPr>
                  <a:t>/</a:t>
                </a:r>
                <a:r>
                  <a:rPr lang="ko-KR" altLang="en-US" sz="1400" b="1" dirty="0" err="1">
                    <a:latin typeface="+mn-ea"/>
                  </a:rPr>
                  <a:t>등간척도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FontTx/>
                  <a:buNone/>
                </a:pPr>
                <a:r>
                  <a:rPr lang="en-US" altLang="ko-KR" sz="1400" b="1" dirty="0">
                    <a:latin typeface="+mn-ea"/>
                  </a:rPr>
                  <a:t>(Ratio/Interval)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9CAF694C-56B8-7E21-C883-2B28A6405FB3}"/>
                  </a:ext>
                </a:extLst>
              </p:cNvPr>
              <p:cNvSpPr txBox="1"/>
              <p:nvPr/>
            </p:nvSpPr>
            <p:spPr>
              <a:xfrm>
                <a:off x="48092118" y="7701037"/>
                <a:ext cx="1037465" cy="6970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indent="0" algn="ctr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+mn-ea"/>
                  </a:rPr>
                  <a:t>명목척도</a:t>
                </a:r>
                <a:endParaRPr lang="en-US" altLang="ko-KR" sz="1400" b="1" dirty="0">
                  <a:latin typeface="+mn-ea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+mn-ea"/>
                  </a:rPr>
                  <a:t>(Nominal)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B97F5D0-5C26-6D1D-4F79-E88CC3799094}"/>
                  </a:ext>
                </a:extLst>
              </p:cNvPr>
              <p:cNvSpPr txBox="1"/>
              <p:nvPr/>
            </p:nvSpPr>
            <p:spPr>
              <a:xfrm>
                <a:off x="-15409024" y="11584440"/>
                <a:ext cx="1203343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ko-KR" altLang="en-US" dirty="0"/>
                  <a:t>표본 </a:t>
                </a:r>
                <a:r>
                  <a:rPr lang="en-US" altLang="ko-KR" dirty="0"/>
                  <a:t>t-</a:t>
                </a:r>
                <a:r>
                  <a:rPr lang="ko-KR" altLang="en-US" dirty="0"/>
                  <a:t>검정</a:t>
                </a:r>
              </a:p>
            </p:txBody>
          </p:sp>
          <p:cxnSp>
            <p:nvCxnSpPr>
              <p:cNvPr id="393" name="연결선: 꺾임 392">
                <a:extLst>
                  <a:ext uri="{FF2B5EF4-FFF2-40B4-BE49-F238E27FC236}">
                    <a16:creationId xmlns:a16="http://schemas.microsoft.com/office/drawing/2014/main" id="{A254E18D-71B0-F5FF-D4AC-F72677A1CCD5}"/>
                  </a:ext>
                </a:extLst>
              </p:cNvPr>
              <p:cNvCxnSpPr>
                <a:cxnSpLocks/>
                <a:stCxn id="173" idx="2"/>
                <a:endCxn id="392" idx="0"/>
              </p:cNvCxnSpPr>
              <p:nvPr/>
            </p:nvCxnSpPr>
            <p:spPr>
              <a:xfrm rot="5400000">
                <a:off x="-14335565" y="9877014"/>
                <a:ext cx="1235639" cy="217921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AE64B7FB-60FF-5967-00D2-5C01B5058660}"/>
                  </a:ext>
                </a:extLst>
              </p:cNvPr>
              <p:cNvSpPr txBox="1"/>
              <p:nvPr/>
            </p:nvSpPr>
            <p:spPr>
              <a:xfrm>
                <a:off x="35530984" y="11584440"/>
                <a:ext cx="1745991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단순 선형 회귀분석</a:t>
                </a: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CD3781DE-C9AA-F368-1899-ED84C4E04E94}"/>
                  </a:ext>
                </a:extLst>
              </p:cNvPr>
              <p:cNvSpPr txBox="1"/>
              <p:nvPr/>
            </p:nvSpPr>
            <p:spPr>
              <a:xfrm>
                <a:off x="37878654" y="11584440"/>
                <a:ext cx="1503937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 err="1"/>
                  <a:t>비모수</a:t>
                </a:r>
                <a:r>
                  <a:rPr lang="ko-KR" altLang="en-US" dirty="0"/>
                  <a:t> 회귀분석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35EA4919-0DB6-1C6F-9305-1184822751E1}"/>
                  </a:ext>
                </a:extLst>
              </p:cNvPr>
              <p:cNvSpPr txBox="1"/>
              <p:nvPr/>
            </p:nvSpPr>
            <p:spPr>
              <a:xfrm>
                <a:off x="39767675" y="11584440"/>
                <a:ext cx="1503937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 err="1"/>
                  <a:t>비모수</a:t>
                </a:r>
                <a:r>
                  <a:rPr lang="ko-KR" altLang="en-US" dirty="0"/>
                  <a:t> 회귀분석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C09CF8DB-D461-D750-9501-4E4AD07AE7AA}"/>
                  </a:ext>
                </a:extLst>
              </p:cNvPr>
              <p:cNvSpPr txBox="1"/>
              <p:nvPr/>
            </p:nvSpPr>
            <p:spPr>
              <a:xfrm>
                <a:off x="41461265" y="11584440"/>
                <a:ext cx="2105063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단순 로지스틱 회귀분석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6FEA0675-B5B1-6A0F-F490-0B8DBB8E7E93}"/>
                  </a:ext>
                </a:extLst>
              </p:cNvPr>
              <p:cNvSpPr txBox="1"/>
              <p:nvPr/>
            </p:nvSpPr>
            <p:spPr>
              <a:xfrm>
                <a:off x="43781932" y="11584440"/>
                <a:ext cx="1745991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다중 선형 회귀분석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323348A-547A-4A2A-1D62-02942B19AC7B}"/>
                  </a:ext>
                </a:extLst>
              </p:cNvPr>
              <p:cNvSpPr txBox="1"/>
              <p:nvPr/>
            </p:nvSpPr>
            <p:spPr>
              <a:xfrm>
                <a:off x="45870739" y="11584440"/>
                <a:ext cx="1144864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다중 비선형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A3853775-B09F-D24B-7D7E-9175F201CFC8}"/>
                  </a:ext>
                </a:extLst>
              </p:cNvPr>
              <p:cNvSpPr txBox="1"/>
              <p:nvPr/>
            </p:nvSpPr>
            <p:spPr>
              <a:xfrm>
                <a:off x="47558319" y="11584440"/>
                <a:ext cx="2105063" cy="3738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indent="0" algn="ctr">
                  <a:lnSpc>
                    <a:spcPct val="150000"/>
                  </a:lnSpc>
                  <a:buNone/>
                  <a:defRPr sz="1400" b="1">
                    <a:latin typeface="+mn-ea"/>
                  </a:defRPr>
                </a:lvl1pPr>
              </a:lstStyle>
              <a:p>
                <a:r>
                  <a:rPr lang="ko-KR" altLang="en-US" dirty="0"/>
                  <a:t>다중 로지스틱 회귀분석</a:t>
                </a:r>
              </a:p>
            </p:txBody>
          </p:sp>
          <p:cxnSp>
            <p:nvCxnSpPr>
              <p:cNvPr id="403" name="연결선: 꺾임 402">
                <a:extLst>
                  <a:ext uri="{FF2B5EF4-FFF2-40B4-BE49-F238E27FC236}">
                    <a16:creationId xmlns:a16="http://schemas.microsoft.com/office/drawing/2014/main" id="{A914541E-83D2-319C-4B6D-455BCBBC334F}"/>
                  </a:ext>
                </a:extLst>
              </p:cNvPr>
              <p:cNvCxnSpPr>
                <a:cxnSpLocks/>
                <a:stCxn id="22" idx="2"/>
                <a:endCxn id="54" idx="0"/>
              </p:cNvCxnSpPr>
              <p:nvPr/>
            </p:nvCxnSpPr>
            <p:spPr>
              <a:xfrm rot="5400000">
                <a:off x="42636477" y="3183536"/>
                <a:ext cx="941903" cy="11872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연결선: 꺾임 405">
                <a:extLst>
                  <a:ext uri="{FF2B5EF4-FFF2-40B4-BE49-F238E27FC236}">
                    <a16:creationId xmlns:a16="http://schemas.microsoft.com/office/drawing/2014/main" id="{F6CFE68A-8FDE-6BE9-3260-299350EE5195}"/>
                  </a:ext>
                </a:extLst>
              </p:cNvPr>
              <p:cNvCxnSpPr>
                <a:cxnSpLocks/>
                <a:stCxn id="22" idx="2"/>
                <a:endCxn id="55" idx="0"/>
              </p:cNvCxnSpPr>
              <p:nvPr/>
            </p:nvCxnSpPr>
            <p:spPr>
              <a:xfrm rot="16200000" flipH="1">
                <a:off x="44019462" y="2987812"/>
                <a:ext cx="941903" cy="1578709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연결선: 꺾임 408">
                <a:extLst>
                  <a:ext uri="{FF2B5EF4-FFF2-40B4-BE49-F238E27FC236}">
                    <a16:creationId xmlns:a16="http://schemas.microsoft.com/office/drawing/2014/main" id="{9CE9105B-6CFD-9C61-F15B-6CFC1074B3C0}"/>
                  </a:ext>
                </a:extLst>
              </p:cNvPr>
              <p:cNvCxnSpPr>
                <a:cxnSpLocks/>
                <a:stCxn id="54" idx="2"/>
                <a:endCxn id="72" idx="0"/>
              </p:cNvCxnSpPr>
              <p:nvPr/>
            </p:nvCxnSpPr>
            <p:spPr>
              <a:xfrm rot="5400000">
                <a:off x="39883243" y="3692549"/>
                <a:ext cx="1377934" cy="3883175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연결선: 꺾임 411">
                <a:extLst>
                  <a:ext uri="{FF2B5EF4-FFF2-40B4-BE49-F238E27FC236}">
                    <a16:creationId xmlns:a16="http://schemas.microsoft.com/office/drawing/2014/main" id="{E63DA61D-45D3-0984-9407-1AB9378F3DD0}"/>
                  </a:ext>
                </a:extLst>
              </p:cNvPr>
              <p:cNvCxnSpPr>
                <a:cxnSpLocks/>
                <a:stCxn id="73" idx="2"/>
                <a:endCxn id="384" idx="0"/>
              </p:cNvCxnSpPr>
              <p:nvPr/>
            </p:nvCxnSpPr>
            <p:spPr>
              <a:xfrm rot="5400000">
                <a:off x="41176278" y="6363518"/>
                <a:ext cx="680884" cy="1994154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연결선: 꺾임 414">
                <a:extLst>
                  <a:ext uri="{FF2B5EF4-FFF2-40B4-BE49-F238E27FC236}">
                    <a16:creationId xmlns:a16="http://schemas.microsoft.com/office/drawing/2014/main" id="{C1A65409-5C74-8C36-0A51-759F4B6CBFAC}"/>
                  </a:ext>
                </a:extLst>
              </p:cNvPr>
              <p:cNvCxnSpPr>
                <a:cxnSpLocks/>
                <a:stCxn id="385" idx="2"/>
                <a:endCxn id="387" idx="0"/>
              </p:cNvCxnSpPr>
              <p:nvPr/>
            </p:nvCxnSpPr>
            <p:spPr>
              <a:xfrm rot="5400000">
                <a:off x="37072580" y="7997446"/>
                <a:ext cx="889445" cy="222664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연결선: 꺾임 417">
                <a:extLst>
                  <a:ext uri="{FF2B5EF4-FFF2-40B4-BE49-F238E27FC236}">
                    <a16:creationId xmlns:a16="http://schemas.microsoft.com/office/drawing/2014/main" id="{7C49DEB2-4A3C-5903-5698-003BD2A62FA9}"/>
                  </a:ext>
                </a:extLst>
              </p:cNvPr>
              <p:cNvCxnSpPr>
                <a:cxnSpLocks/>
                <a:stCxn id="55" idx="2"/>
                <a:endCxn id="75" idx="0"/>
              </p:cNvCxnSpPr>
              <p:nvPr/>
            </p:nvCxnSpPr>
            <p:spPr>
              <a:xfrm rot="16200000" flipH="1">
                <a:off x="46256342" y="3968594"/>
                <a:ext cx="1377934" cy="333108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8E99D2BF-0180-3530-D7DF-BD350080C438}"/>
                  </a:ext>
                </a:extLst>
              </p:cNvPr>
              <p:cNvCxnSpPr>
                <a:cxnSpLocks/>
                <a:stCxn id="72" idx="2"/>
                <a:endCxn id="385" idx="0"/>
              </p:cNvCxnSpPr>
              <p:nvPr/>
            </p:nvCxnSpPr>
            <p:spPr>
              <a:xfrm>
                <a:off x="38630622" y="7020153"/>
                <a:ext cx="1" cy="948842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45C46073-58F7-0A20-FD53-2E9D3438D206}"/>
                  </a:ext>
                </a:extLst>
              </p:cNvPr>
              <p:cNvCxnSpPr>
                <a:cxnSpLocks/>
                <a:stCxn id="54" idx="2"/>
                <a:endCxn id="73" idx="0"/>
              </p:cNvCxnSpPr>
              <p:nvPr/>
            </p:nvCxnSpPr>
            <p:spPr>
              <a:xfrm>
                <a:off x="42513797" y="4945169"/>
                <a:ext cx="0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C338EA23-8D8E-081E-AA42-70FF71B38B15}"/>
                  </a:ext>
                </a:extLst>
              </p:cNvPr>
              <p:cNvCxnSpPr>
                <a:cxnSpLocks/>
                <a:stCxn id="73" idx="2"/>
                <a:endCxn id="386" idx="0"/>
              </p:cNvCxnSpPr>
              <p:nvPr/>
            </p:nvCxnSpPr>
            <p:spPr>
              <a:xfrm>
                <a:off x="42513797" y="7020153"/>
                <a:ext cx="0" cy="68088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6169729-5F65-4373-F28C-7435433ED974}"/>
                  </a:ext>
                </a:extLst>
              </p:cNvPr>
              <p:cNvCxnSpPr>
                <a:cxnSpLocks/>
                <a:stCxn id="386" idx="2"/>
                <a:endCxn id="399" idx="0"/>
              </p:cNvCxnSpPr>
              <p:nvPr/>
            </p:nvCxnSpPr>
            <p:spPr>
              <a:xfrm>
                <a:off x="42513797" y="8398087"/>
                <a:ext cx="0" cy="3186353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754500ED-55D7-6737-8DFA-E6BE1074E6F4}"/>
                  </a:ext>
                </a:extLst>
              </p:cNvPr>
              <p:cNvCxnSpPr>
                <a:cxnSpLocks/>
                <a:stCxn id="384" idx="2"/>
                <a:endCxn id="398" idx="0"/>
              </p:cNvCxnSpPr>
              <p:nvPr/>
            </p:nvCxnSpPr>
            <p:spPr>
              <a:xfrm>
                <a:off x="40519643" y="8398087"/>
                <a:ext cx="1" cy="3186353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A1AF6B8D-7B82-44F7-88BD-1DF254EA01E9}"/>
                  </a:ext>
                </a:extLst>
              </p:cNvPr>
              <p:cNvCxnSpPr>
                <a:cxnSpLocks/>
                <a:stCxn id="385" idx="2"/>
                <a:endCxn id="388" idx="0"/>
              </p:cNvCxnSpPr>
              <p:nvPr/>
            </p:nvCxnSpPr>
            <p:spPr>
              <a:xfrm flipH="1">
                <a:off x="38630622" y="8666045"/>
                <a:ext cx="1" cy="889445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FF0124A-29CC-56B7-9DFC-AD9508C46F3E}"/>
                  </a:ext>
                </a:extLst>
              </p:cNvPr>
              <p:cNvCxnSpPr>
                <a:cxnSpLocks/>
                <a:stCxn id="387" idx="2"/>
                <a:endCxn id="396" idx="0"/>
              </p:cNvCxnSpPr>
              <p:nvPr/>
            </p:nvCxnSpPr>
            <p:spPr>
              <a:xfrm>
                <a:off x="36403980" y="9929375"/>
                <a:ext cx="0" cy="1655065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4C9BB449-D973-6D97-E076-D30B65EE8D38}"/>
                  </a:ext>
                </a:extLst>
              </p:cNvPr>
              <p:cNvCxnSpPr>
                <a:cxnSpLocks/>
                <a:stCxn id="388" idx="2"/>
                <a:endCxn id="397" idx="0"/>
              </p:cNvCxnSpPr>
              <p:nvPr/>
            </p:nvCxnSpPr>
            <p:spPr>
              <a:xfrm>
                <a:off x="38630622" y="9929375"/>
                <a:ext cx="1" cy="1655065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86CDE81F-3A3C-EAD7-1C8E-942BD02F3864}"/>
                  </a:ext>
                </a:extLst>
              </p:cNvPr>
              <p:cNvCxnSpPr>
                <a:cxnSpLocks/>
                <a:stCxn id="55" idx="2"/>
                <a:endCxn id="74" idx="0"/>
              </p:cNvCxnSpPr>
              <p:nvPr/>
            </p:nvCxnSpPr>
            <p:spPr>
              <a:xfrm flipH="1">
                <a:off x="45279767" y="4945169"/>
                <a:ext cx="1" cy="137793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98E2EDFB-91A1-1283-37A2-DFDF6B0ABB5C}"/>
                  </a:ext>
                </a:extLst>
              </p:cNvPr>
              <p:cNvCxnSpPr>
                <a:cxnSpLocks/>
                <a:stCxn id="74" idx="2"/>
                <a:endCxn id="389" idx="0"/>
              </p:cNvCxnSpPr>
              <p:nvPr/>
            </p:nvCxnSpPr>
            <p:spPr>
              <a:xfrm>
                <a:off x="45279767" y="7020153"/>
                <a:ext cx="1" cy="794436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연결선: 꺾임 455">
                <a:extLst>
                  <a:ext uri="{FF2B5EF4-FFF2-40B4-BE49-F238E27FC236}">
                    <a16:creationId xmlns:a16="http://schemas.microsoft.com/office/drawing/2014/main" id="{4B8FD258-43FB-9603-F210-6D98679C8058}"/>
                  </a:ext>
                </a:extLst>
              </p:cNvPr>
              <p:cNvCxnSpPr>
                <a:cxnSpLocks/>
                <a:stCxn id="389" idx="2"/>
                <a:endCxn id="400" idx="0"/>
              </p:cNvCxnSpPr>
              <p:nvPr/>
            </p:nvCxnSpPr>
            <p:spPr>
              <a:xfrm rot="5400000">
                <a:off x="43430948" y="9735619"/>
                <a:ext cx="3072801" cy="624840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연결선: 꺾임 459">
                <a:extLst>
                  <a:ext uri="{FF2B5EF4-FFF2-40B4-BE49-F238E27FC236}">
                    <a16:creationId xmlns:a16="http://schemas.microsoft.com/office/drawing/2014/main" id="{435DB090-AF2E-D41C-4A26-A28D2C750728}"/>
                  </a:ext>
                </a:extLst>
              </p:cNvPr>
              <p:cNvCxnSpPr>
                <a:cxnSpLocks/>
                <a:stCxn id="389" idx="2"/>
                <a:endCxn id="401" idx="0"/>
              </p:cNvCxnSpPr>
              <p:nvPr/>
            </p:nvCxnSpPr>
            <p:spPr>
              <a:xfrm rot="16200000" flipH="1">
                <a:off x="44325069" y="9466337"/>
                <a:ext cx="3072801" cy="116340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1603B0B8-BE03-BB8F-2B4C-4AFA31F88731}"/>
                  </a:ext>
                </a:extLst>
              </p:cNvPr>
              <p:cNvCxnSpPr>
                <a:cxnSpLocks/>
                <a:stCxn id="75" idx="2"/>
                <a:endCxn id="391" idx="0"/>
              </p:cNvCxnSpPr>
              <p:nvPr/>
            </p:nvCxnSpPr>
            <p:spPr>
              <a:xfrm>
                <a:off x="48610851" y="7020153"/>
                <a:ext cx="0" cy="680884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5C74D83B-3653-3A55-1224-3FDB442E09B0}"/>
                  </a:ext>
                </a:extLst>
              </p:cNvPr>
              <p:cNvCxnSpPr>
                <a:cxnSpLocks/>
                <a:stCxn id="391" idx="2"/>
                <a:endCxn id="402" idx="0"/>
              </p:cNvCxnSpPr>
              <p:nvPr/>
            </p:nvCxnSpPr>
            <p:spPr>
              <a:xfrm>
                <a:off x="48610851" y="8398087"/>
                <a:ext cx="0" cy="3186353"/>
              </a:xfrm>
              <a:prstGeom prst="line">
                <a:avLst/>
              </a:prstGeom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69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D2BD1CA-F3FA-A0B2-E1EE-EC52C433DD15}"/>
              </a:ext>
            </a:extLst>
          </p:cNvPr>
          <p:cNvGrpSpPr/>
          <p:nvPr/>
        </p:nvGrpSpPr>
        <p:grpSpPr>
          <a:xfrm>
            <a:off x="-3048000" y="1299259"/>
            <a:ext cx="16291036" cy="19001006"/>
            <a:chOff x="-3048000" y="1299259"/>
            <a:chExt cx="16291036" cy="190010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725D25-E848-DDC2-7ABB-EB534C263D3A}"/>
                </a:ext>
              </a:extLst>
            </p:cNvPr>
            <p:cNvSpPr/>
            <p:nvPr/>
          </p:nvSpPr>
          <p:spPr>
            <a:xfrm>
              <a:off x="-3048000" y="1334358"/>
              <a:ext cx="16287646" cy="18965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5E1AC5-544C-5178-545B-EE48DA0FA7EC}"/>
                </a:ext>
              </a:extLst>
            </p:cNvPr>
            <p:cNvSpPr/>
            <p:nvPr/>
          </p:nvSpPr>
          <p:spPr>
            <a:xfrm>
              <a:off x="-3046008" y="220419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AAEFB7-4E72-3DE9-2FFF-51D77F62EEBB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91" t="1547" r="5620" b="86792"/>
            <a:stretch/>
          </p:blipFill>
          <p:spPr>
            <a:xfrm>
              <a:off x="-3001693" y="2254573"/>
              <a:ext cx="2016000" cy="1584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3FE3BB-FB3A-B152-5A19-CBB39EBC4E63}"/>
                </a:ext>
              </a:extLst>
            </p:cNvPr>
            <p:cNvSpPr/>
            <p:nvPr/>
          </p:nvSpPr>
          <p:spPr>
            <a:xfrm>
              <a:off x="3599455" y="10357315"/>
              <a:ext cx="1406126" cy="865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시각화 기법</a:t>
              </a:r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선택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D0AB5-3316-42B5-F674-8396703C0D9F}"/>
                </a:ext>
              </a:extLst>
            </p:cNvPr>
            <p:cNvSpPr txBox="1"/>
            <p:nvPr/>
          </p:nvSpPr>
          <p:spPr>
            <a:xfrm>
              <a:off x="3637593" y="9370496"/>
              <a:ext cx="1329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분포</a:t>
              </a:r>
              <a:endParaRPr lang="en-US" altLang="ko-KR" sz="140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latin typeface="+mn-ea"/>
                </a:rPr>
                <a:t>(Distribution)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91FBE-9136-DA36-C52C-37D22F3B0FAD}"/>
                </a:ext>
              </a:extLst>
            </p:cNvPr>
            <p:cNvSpPr txBox="1"/>
            <p:nvPr/>
          </p:nvSpPr>
          <p:spPr>
            <a:xfrm>
              <a:off x="3620347" y="11686222"/>
              <a:ext cx="1364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관계</a:t>
              </a:r>
              <a:endParaRPr lang="en-US" altLang="ko-KR" sz="140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latin typeface="+mn-ea"/>
                </a:rPr>
                <a:t>(Relationship)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E958F-670D-8220-3B1F-14A1C7AC06D4}"/>
                </a:ext>
              </a:extLst>
            </p:cNvPr>
            <p:cNvSpPr txBox="1"/>
            <p:nvPr/>
          </p:nvSpPr>
          <p:spPr>
            <a:xfrm>
              <a:off x="5240475" y="10528359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구성</a:t>
              </a:r>
              <a:endParaRPr lang="en-US" altLang="ko-KR" sz="140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latin typeface="+mn-ea"/>
                </a:rPr>
                <a:t>(Composition)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F6D43E-55C2-256D-0C13-075B248A7F90}"/>
                </a:ext>
              </a:extLst>
            </p:cNvPr>
            <p:cNvSpPr txBox="1"/>
            <p:nvPr/>
          </p:nvSpPr>
          <p:spPr>
            <a:xfrm>
              <a:off x="1664792" y="10528359"/>
              <a:ext cx="1385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비교</a:t>
              </a:r>
              <a:endParaRPr lang="en-US" altLang="ko-KR" sz="140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latin typeface="+mn-ea"/>
                </a:rPr>
                <a:t>(Comparison)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3B7048E-BD4A-2DAC-DDA5-C4877A69CC5F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005581" y="10789969"/>
              <a:ext cx="234894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B6B5B98-4872-EB7A-96AE-222805FF296E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4302518" y="9893716"/>
              <a:ext cx="1" cy="463599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F9E0FC1-C5B3-302F-717D-F9341C48C62F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4302518" y="11222623"/>
              <a:ext cx="3" cy="463599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1FFF5C0-BE92-A407-4F45-AD60E10EA06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364561" y="10789969"/>
              <a:ext cx="234894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35B043-B1B7-2F34-8F4D-0BE763669C90}"/>
                </a:ext>
              </a:extLst>
            </p:cNvPr>
            <p:cNvSpPr txBox="1"/>
            <p:nvPr/>
          </p:nvSpPr>
          <p:spPr>
            <a:xfrm>
              <a:off x="797876" y="5725460"/>
              <a:ext cx="1479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시계열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en-US" altLang="ko-KR" sz="1200" b="1" dirty="0">
                  <a:latin typeface="+mn-ea"/>
                </a:rPr>
                <a:t>(</a:t>
              </a:r>
              <a:r>
                <a:rPr lang="ko-KR" altLang="en-US" sz="1200" b="1" dirty="0">
                  <a:latin typeface="+mn-ea"/>
                </a:rPr>
                <a:t>시간에 따른 변화</a:t>
              </a:r>
              <a:r>
                <a:rPr lang="en-US" altLang="ko-KR" sz="1200" b="1" dirty="0">
                  <a:latin typeface="+mn-ea"/>
                </a:rPr>
                <a:t>)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5B7E5A-9EE6-3D2B-91AB-D02C1B9264E4}"/>
                </a:ext>
              </a:extLst>
            </p:cNvPr>
            <p:cNvSpPr txBox="1"/>
            <p:nvPr/>
          </p:nvSpPr>
          <p:spPr>
            <a:xfrm>
              <a:off x="-217141" y="420469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적은 기간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53FEC1-F049-7338-B55C-45E7293C6269}"/>
                </a:ext>
              </a:extLst>
            </p:cNvPr>
            <p:cNvSpPr txBox="1"/>
            <p:nvPr/>
          </p:nvSpPr>
          <p:spPr>
            <a:xfrm>
              <a:off x="-217141" y="800008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많은 기간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7BBB60-2114-DBED-239F-A1E6040A1C6D}"/>
                </a:ext>
              </a:extLst>
            </p:cNvPr>
            <p:cNvSpPr txBox="1"/>
            <p:nvPr/>
          </p:nvSpPr>
          <p:spPr>
            <a:xfrm>
              <a:off x="-856571" y="313249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많은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dirty="0">
                  <a:latin typeface="+mn-ea"/>
                </a:rPr>
                <a:t>항목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48AD9A-3B18-F857-77F0-D930B78A6CBC}"/>
                </a:ext>
              </a:extLst>
            </p:cNvPr>
            <p:cNvSpPr txBox="1"/>
            <p:nvPr/>
          </p:nvSpPr>
          <p:spPr>
            <a:xfrm>
              <a:off x="9967288" y="3175778"/>
              <a:ext cx="854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구성 요소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중의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구성 요소</a:t>
              </a: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0B826B-9784-B263-7CD7-C468F8A7BA91}"/>
                </a:ext>
              </a:extLst>
            </p:cNvPr>
            <p:cNvCxnSpPr>
              <a:stCxn id="13" idx="0"/>
              <a:endCxn id="31" idx="3"/>
            </p:cNvCxnSpPr>
            <p:nvPr/>
          </p:nvCxnSpPr>
          <p:spPr>
            <a:xfrm rot="16200000" flipV="1">
              <a:off x="31609" y="8202453"/>
              <a:ext cx="4572066" cy="79745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73C3DED-2FB2-9C1F-9AC3-3B70FDAED8B6}"/>
                </a:ext>
              </a:extLst>
            </p:cNvPr>
            <p:cNvCxnSpPr>
              <a:cxnSpLocks/>
              <a:stCxn id="32" idx="3"/>
              <a:endCxn id="31" idx="1"/>
            </p:cNvCxnSpPr>
            <p:nvPr/>
          </p:nvCxnSpPr>
          <p:spPr>
            <a:xfrm>
              <a:off x="637580" y="4343199"/>
              <a:ext cx="160296" cy="16130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BEC7974D-8AE6-DE20-37FF-183821637F7E}"/>
                </a:ext>
              </a:extLst>
            </p:cNvPr>
            <p:cNvCxnSpPr>
              <a:cxnSpLocks/>
              <a:stCxn id="32" idx="1"/>
              <a:endCxn id="34" idx="2"/>
            </p:cNvCxnSpPr>
            <p:nvPr/>
          </p:nvCxnSpPr>
          <p:spPr>
            <a:xfrm rot="10800000">
              <a:off x="-610349" y="3594159"/>
              <a:ext cx="393208" cy="749040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81209BF4-F11A-4E18-5127-8E5E239D8E2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-610349" y="4343199"/>
              <a:ext cx="393209" cy="690766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83DA26-CF4E-4E02-A691-38087FB4621F}"/>
                </a:ext>
              </a:extLst>
            </p:cNvPr>
            <p:cNvSpPr txBox="1"/>
            <p:nvPr/>
          </p:nvSpPr>
          <p:spPr>
            <a:xfrm>
              <a:off x="-2998302" y="3857796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선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FE2E99E-6760-2E5F-6E31-F134D144FB00}"/>
                </a:ext>
              </a:extLst>
            </p:cNvPr>
            <p:cNvSpPr/>
            <p:nvPr/>
          </p:nvSpPr>
          <p:spPr>
            <a:xfrm>
              <a:off x="-3043528" y="4335609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DD6081-2B5E-6BEE-5039-F878778A37DE}"/>
                </a:ext>
              </a:extLst>
            </p:cNvPr>
            <p:cNvSpPr txBox="1"/>
            <p:nvPr/>
          </p:nvSpPr>
          <p:spPr>
            <a:xfrm>
              <a:off x="-2995822" y="5958732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세로 막대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9F7C7B05-3513-9E14-5966-9A486F403F1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96" t="1785" r="17126" b="87459"/>
            <a:stretch/>
          </p:blipFill>
          <p:spPr>
            <a:xfrm>
              <a:off x="-2999213" y="4380759"/>
              <a:ext cx="2016000" cy="1584000"/>
            </a:xfrm>
            <a:prstGeom prst="rect">
              <a:avLst/>
            </a:prstGeom>
          </p:spPr>
        </p:pic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408EB690-C14B-8433-F0AF-A8CD5F60C7FC}"/>
                </a:ext>
              </a:extLst>
            </p:cNvPr>
            <p:cNvCxnSpPr>
              <a:cxnSpLocks/>
              <a:stCxn id="31" idx="1"/>
              <a:endCxn id="33" idx="3"/>
            </p:cNvCxnSpPr>
            <p:nvPr/>
          </p:nvCxnSpPr>
          <p:spPr>
            <a:xfrm rot="10800000" flipV="1">
              <a:off x="637580" y="5956293"/>
              <a:ext cx="160296" cy="218229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1EA2D8-6A12-87CE-B9DD-17B91ACC96E4}"/>
                </a:ext>
              </a:extLst>
            </p:cNvPr>
            <p:cNvSpPr txBox="1"/>
            <p:nvPr/>
          </p:nvSpPr>
          <p:spPr>
            <a:xfrm>
              <a:off x="-856571" y="725921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비순환적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데이터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B1C0E1-8997-25A9-12AD-9EEABD74CA2F}"/>
                </a:ext>
              </a:extLst>
            </p:cNvPr>
            <p:cNvSpPr txBox="1"/>
            <p:nvPr/>
          </p:nvSpPr>
          <p:spPr>
            <a:xfrm>
              <a:off x="-856571" y="930352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순환적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데이터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ABA98C8-E0F9-C49D-C65D-330439E5E9C7}"/>
                </a:ext>
              </a:extLst>
            </p:cNvPr>
            <p:cNvSpPr/>
            <p:nvPr/>
          </p:nvSpPr>
          <p:spPr>
            <a:xfrm>
              <a:off x="-3043528" y="657218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8D39B1-7690-9928-AD12-170DBBD299DF}"/>
                </a:ext>
              </a:extLst>
            </p:cNvPr>
            <p:cNvSpPr txBox="1"/>
            <p:nvPr/>
          </p:nvSpPr>
          <p:spPr>
            <a:xfrm>
              <a:off x="-2995822" y="8195306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선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1683DF-4AAD-C121-CA8A-5FFE7F3945CD}"/>
                </a:ext>
              </a:extLst>
            </p:cNvPr>
            <p:cNvSpPr/>
            <p:nvPr/>
          </p:nvSpPr>
          <p:spPr>
            <a:xfrm>
              <a:off x="-3046007" y="8636095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82F1A9-9E53-CB9F-7EBB-3EF9C4778697}"/>
                </a:ext>
              </a:extLst>
            </p:cNvPr>
            <p:cNvSpPr txBox="1"/>
            <p:nvPr/>
          </p:nvSpPr>
          <p:spPr>
            <a:xfrm>
              <a:off x="-2998301" y="10259218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순환적 영역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45506DBE-39C3-B665-3AA6-6A4448BAF922}"/>
                </a:ext>
              </a:extLst>
            </p:cNvPr>
            <p:cNvCxnSpPr>
              <a:cxnSpLocks/>
              <a:stCxn id="33" idx="1"/>
              <a:endCxn id="74" idx="0"/>
            </p:cNvCxnSpPr>
            <p:nvPr/>
          </p:nvCxnSpPr>
          <p:spPr>
            <a:xfrm rot="10800000" flipV="1">
              <a:off x="-533405" y="8138584"/>
              <a:ext cx="316264" cy="1164937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45037C10-0B1D-13C9-CB18-9DDDCD75D9C0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rot="10800000">
              <a:off x="-533405" y="7774977"/>
              <a:ext cx="316265" cy="363608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4FF98FD-0ECB-90EE-35BF-A2BD23C13348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8" t="1572" r="27942" b="86994"/>
            <a:stretch/>
          </p:blipFill>
          <p:spPr>
            <a:xfrm>
              <a:off x="-2999213" y="6621338"/>
              <a:ext cx="2016000" cy="1584000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05E176F-45B2-8670-A274-7D24A47AA095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45" t="1566" r="39395" b="87001"/>
            <a:stretch/>
          </p:blipFill>
          <p:spPr>
            <a:xfrm>
              <a:off x="-3001692" y="8687190"/>
              <a:ext cx="2016000" cy="15840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89F497-41AF-38F2-A089-2D284B018540}"/>
                </a:ext>
              </a:extLst>
            </p:cNvPr>
            <p:cNvSpPr txBox="1"/>
            <p:nvPr/>
          </p:nvSpPr>
          <p:spPr>
            <a:xfrm>
              <a:off x="1158957" y="17235231"/>
              <a:ext cx="727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정적</a:t>
              </a: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79A9927-CB27-A20C-B779-C65B054EF771}"/>
                </a:ext>
              </a:extLst>
            </p:cNvPr>
            <p:cNvCxnSpPr>
              <a:cxnSpLocks/>
              <a:stCxn id="13" idx="2"/>
              <a:endCxn id="97" idx="3"/>
            </p:cNvCxnSpPr>
            <p:nvPr/>
          </p:nvCxnSpPr>
          <p:spPr>
            <a:xfrm rot="5400000">
              <a:off x="-1046909" y="13984696"/>
              <a:ext cx="6337541" cy="471307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250406-DA87-D0CC-DE80-E9C48E6022BF}"/>
                </a:ext>
              </a:extLst>
            </p:cNvPr>
            <p:cNvSpPr txBox="1"/>
            <p:nvPr/>
          </p:nvSpPr>
          <p:spPr>
            <a:xfrm>
              <a:off x="54115" y="13786703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1</a:t>
              </a:r>
              <a:r>
                <a:rPr lang="ko-KR" altLang="en-US" sz="1200" b="1" dirty="0">
                  <a:latin typeface="+mn-ea"/>
                </a:rPr>
                <a:t>개 변인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167B76-3DCE-37AC-3DC8-4D9978909FF1}"/>
                </a:ext>
              </a:extLst>
            </p:cNvPr>
            <p:cNvSpPr txBox="1"/>
            <p:nvPr/>
          </p:nvSpPr>
          <p:spPr>
            <a:xfrm>
              <a:off x="-302069" y="18074471"/>
              <a:ext cx="1152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2</a:t>
              </a:r>
              <a:r>
                <a:rPr lang="ko-KR" altLang="en-US" sz="1200" b="1" dirty="0">
                  <a:latin typeface="+mn-ea"/>
                </a:rPr>
                <a:t>개 변인 이상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A214746-E6E5-4C57-BE04-BCE2779CF431}"/>
                </a:ext>
              </a:extLst>
            </p:cNvPr>
            <p:cNvSpPr txBox="1"/>
            <p:nvPr/>
          </p:nvSpPr>
          <p:spPr>
            <a:xfrm>
              <a:off x="-690400" y="1269216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적은 항목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71592C0-F87F-6277-14CC-E601DA122961}"/>
                </a:ext>
              </a:extLst>
            </p:cNvPr>
            <p:cNvSpPr txBox="1"/>
            <p:nvPr/>
          </p:nvSpPr>
          <p:spPr>
            <a:xfrm>
              <a:off x="-690400" y="1596564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많은 항목</a:t>
              </a:r>
            </a:p>
          </p:txBody>
        </p: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7AB917D6-6CA8-1611-3B3B-DCBD0AEA30FE}"/>
                </a:ext>
              </a:extLst>
            </p:cNvPr>
            <p:cNvCxnSpPr>
              <a:cxnSpLocks/>
              <a:stCxn id="108" idx="3"/>
              <a:endCxn id="97" idx="1"/>
            </p:cNvCxnSpPr>
            <p:nvPr/>
          </p:nvCxnSpPr>
          <p:spPr>
            <a:xfrm>
              <a:off x="844716" y="13925203"/>
              <a:ext cx="314241" cy="34639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D5E8A703-8D32-52BA-D4C2-E93467019ACA}"/>
                </a:ext>
              </a:extLst>
            </p:cNvPr>
            <p:cNvCxnSpPr>
              <a:cxnSpLocks/>
              <a:stCxn id="108" idx="1"/>
              <a:endCxn id="110" idx="2"/>
            </p:cNvCxnSpPr>
            <p:nvPr/>
          </p:nvCxnSpPr>
          <p:spPr>
            <a:xfrm rot="10800000">
              <a:off x="-263039" y="12969161"/>
              <a:ext cx="317154" cy="956043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2D063329-ED8B-988E-A9D9-0BA1F2844ACE}"/>
                </a:ext>
              </a:extLst>
            </p:cNvPr>
            <p:cNvCxnSpPr>
              <a:cxnSpLocks/>
              <a:stCxn id="108" idx="1"/>
              <a:endCxn id="111" idx="0"/>
            </p:cNvCxnSpPr>
            <p:nvPr/>
          </p:nvCxnSpPr>
          <p:spPr>
            <a:xfrm rot="10800000" flipV="1">
              <a:off x="-263039" y="13925202"/>
              <a:ext cx="317154" cy="2040443"/>
            </a:xfrm>
            <a:prstGeom prst="bent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D795F2C1-41F9-5CF4-72E0-CE98D9B6C2D3}"/>
                </a:ext>
              </a:extLst>
            </p:cNvPr>
            <p:cNvCxnSpPr>
              <a:cxnSpLocks/>
              <a:stCxn id="97" idx="1"/>
              <a:endCxn id="109" idx="3"/>
            </p:cNvCxnSpPr>
            <p:nvPr/>
          </p:nvCxnSpPr>
          <p:spPr>
            <a:xfrm rot="10800000" flipV="1">
              <a:off x="850813" y="17389119"/>
              <a:ext cx="308145" cy="8238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EA5876F-5FF5-C0E8-319E-FCCE7FEEE222}"/>
                </a:ext>
              </a:extLst>
            </p:cNvPr>
            <p:cNvSpPr/>
            <p:nvPr/>
          </p:nvSpPr>
          <p:spPr>
            <a:xfrm>
              <a:off x="-3042197" y="10803846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0EBA5A-F6DA-2F90-34D4-225D927312FB}"/>
                </a:ext>
              </a:extLst>
            </p:cNvPr>
            <p:cNvSpPr txBox="1"/>
            <p:nvPr/>
          </p:nvSpPr>
          <p:spPr>
            <a:xfrm>
              <a:off x="-2994491" y="12426969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세로 막대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A911566-6FEC-6C6C-83F2-020E738DD103}"/>
                </a:ext>
              </a:extLst>
            </p:cNvPr>
            <p:cNvSpPr/>
            <p:nvPr/>
          </p:nvSpPr>
          <p:spPr>
            <a:xfrm>
              <a:off x="-3040150" y="13008906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D9BC12E-3DE3-28B9-E65F-5B596B9F91F9}"/>
                </a:ext>
              </a:extLst>
            </p:cNvPr>
            <p:cNvSpPr txBox="1"/>
            <p:nvPr/>
          </p:nvSpPr>
          <p:spPr>
            <a:xfrm>
              <a:off x="-2992444" y="14632029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수평 막대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88B0E4D-2852-9F5E-4F40-E9CD37CA8EB2}"/>
                </a:ext>
              </a:extLst>
            </p:cNvPr>
            <p:cNvCxnSpPr>
              <a:cxnSpLocks/>
              <a:stCxn id="134" idx="3"/>
              <a:endCxn id="110" idx="1"/>
            </p:cNvCxnSpPr>
            <p:nvPr/>
          </p:nvCxnSpPr>
          <p:spPr>
            <a:xfrm>
              <a:off x="-937567" y="11784387"/>
              <a:ext cx="247167" cy="10462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꺾임 147">
              <a:extLst>
                <a:ext uri="{FF2B5EF4-FFF2-40B4-BE49-F238E27FC236}">
                  <a16:creationId xmlns:a16="http://schemas.microsoft.com/office/drawing/2014/main" id="{9EF05F19-E9EB-E5FA-DA6A-84AE6C19C592}"/>
                </a:ext>
              </a:extLst>
            </p:cNvPr>
            <p:cNvCxnSpPr>
              <a:cxnSpLocks/>
              <a:stCxn id="138" idx="3"/>
              <a:endCxn id="110" idx="1"/>
            </p:cNvCxnSpPr>
            <p:nvPr/>
          </p:nvCxnSpPr>
          <p:spPr>
            <a:xfrm flipV="1">
              <a:off x="-935520" y="12830661"/>
              <a:ext cx="245120" cy="11587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9EA78047-2359-53DB-1984-7FDC1991BEEC}"/>
                </a:ext>
              </a:extLst>
            </p:cNvPr>
            <p:cNvCxnSpPr>
              <a:cxnSpLocks/>
              <a:stCxn id="111" idx="1"/>
              <a:endCxn id="162" idx="3"/>
            </p:cNvCxnSpPr>
            <p:nvPr/>
          </p:nvCxnSpPr>
          <p:spPr>
            <a:xfrm rot="10800000">
              <a:off x="-943370" y="16101282"/>
              <a:ext cx="252970" cy="28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EE66506-D0B3-413A-9DDB-03636D4C146B}"/>
                </a:ext>
              </a:extLst>
            </p:cNvPr>
            <p:cNvSpPr/>
            <p:nvPr/>
          </p:nvSpPr>
          <p:spPr>
            <a:xfrm>
              <a:off x="-3048000" y="15120740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89C3E4-99D5-22CB-2D7F-5B8D4A5F8077}"/>
                </a:ext>
              </a:extLst>
            </p:cNvPr>
            <p:cNvSpPr txBox="1"/>
            <p:nvPr/>
          </p:nvSpPr>
          <p:spPr>
            <a:xfrm>
              <a:off x="-3000294" y="16774343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표 또는 차트가 삽입된 표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533D42F-89EC-8366-A10B-D220D3B907B5}"/>
                </a:ext>
              </a:extLst>
            </p:cNvPr>
            <p:cNvSpPr/>
            <p:nvPr/>
          </p:nvSpPr>
          <p:spPr>
            <a:xfrm>
              <a:off x="-3048000" y="17232454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9812B58-57EE-B4E9-1A51-4CA48F062926}"/>
                </a:ext>
              </a:extLst>
            </p:cNvPr>
            <p:cNvSpPr txBox="1"/>
            <p:nvPr/>
          </p:nvSpPr>
          <p:spPr>
            <a:xfrm>
              <a:off x="-3000294" y="18916537"/>
              <a:ext cx="20092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『</a:t>
              </a:r>
              <a:r>
                <a:rPr lang="ko-KR" altLang="en-US" sz="1000" b="1" dirty="0">
                  <a:latin typeface="+mn-ea"/>
                </a:rPr>
                <a:t>다양한 넓이의 세로 막대 차트</a:t>
              </a:r>
              <a:r>
                <a:rPr lang="en-US" altLang="ko-KR" sz="1000" b="1" dirty="0">
                  <a:latin typeface="+mn-ea"/>
                </a:rPr>
                <a:t>』</a:t>
              </a:r>
              <a:endParaRPr lang="ko-KR" altLang="en-US" sz="1000" b="1" dirty="0">
                <a:latin typeface="+mn-ea"/>
              </a:endParaRPr>
            </a:p>
          </p:txBody>
        </p: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FFC388B4-C9BB-0F80-9A04-C297F23F55A8}"/>
                </a:ext>
              </a:extLst>
            </p:cNvPr>
            <p:cNvCxnSpPr>
              <a:cxnSpLocks/>
              <a:stCxn id="109" idx="1"/>
              <a:endCxn id="167" idx="3"/>
            </p:cNvCxnSpPr>
            <p:nvPr/>
          </p:nvCxnSpPr>
          <p:spPr>
            <a:xfrm rot="10800000" flipV="1">
              <a:off x="-943369" y="18212971"/>
              <a:ext cx="641301" cy="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10787502-82FC-7F97-C3A0-8B429E53858D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96" t="1785" r="17126" b="87459"/>
            <a:stretch/>
          </p:blipFill>
          <p:spPr>
            <a:xfrm>
              <a:off x="-2997882" y="10839984"/>
              <a:ext cx="2016000" cy="158400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6FB543B-15E4-A8DD-BFCC-EC2AA56FA83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8" t="1782" r="61815" b="87196"/>
            <a:stretch/>
          </p:blipFill>
          <p:spPr>
            <a:xfrm>
              <a:off x="-2995835" y="13059315"/>
              <a:ext cx="2016000" cy="1584000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A45EF3B-D5E5-9F05-B107-35935401DE5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2" t="1787" r="73066" b="87075"/>
            <a:stretch/>
          </p:blipFill>
          <p:spPr>
            <a:xfrm>
              <a:off x="-3003685" y="15169375"/>
              <a:ext cx="2016000" cy="1584000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CA846125-79A4-C49F-322A-2176097A6F1D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4" t="1614" r="84196" b="87132"/>
            <a:stretch/>
          </p:blipFill>
          <p:spPr>
            <a:xfrm>
              <a:off x="-3003685" y="17288370"/>
              <a:ext cx="2016000" cy="1584000"/>
            </a:xfrm>
            <a:prstGeom prst="rect">
              <a:avLst/>
            </a:prstGeom>
          </p:spPr>
        </p:pic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8618C40F-4E8C-6B04-4DCE-916C05FD0CEB}"/>
                </a:ext>
              </a:extLst>
            </p:cNvPr>
            <p:cNvSpPr/>
            <p:nvPr/>
          </p:nvSpPr>
          <p:spPr>
            <a:xfrm>
              <a:off x="-207600" y="1299259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BDB2059-6BD9-4CA0-7F2B-1244706FE8A0}"/>
                </a:ext>
              </a:extLst>
            </p:cNvPr>
            <p:cNvSpPr txBox="1"/>
            <p:nvPr/>
          </p:nvSpPr>
          <p:spPr>
            <a:xfrm>
              <a:off x="-159894" y="2952862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세로 막대 히스토그램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8D5C3E4-C84E-A1AD-CAA7-937B2604CBE6}"/>
                </a:ext>
              </a:extLst>
            </p:cNvPr>
            <p:cNvSpPr/>
            <p:nvPr/>
          </p:nvSpPr>
          <p:spPr>
            <a:xfrm>
              <a:off x="2232814" y="1299259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91B9481-6BB8-B54E-68E1-2B13A804C8FA}"/>
                </a:ext>
              </a:extLst>
            </p:cNvPr>
            <p:cNvSpPr txBox="1"/>
            <p:nvPr/>
          </p:nvSpPr>
          <p:spPr>
            <a:xfrm>
              <a:off x="2280520" y="2952862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선 히스토그램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44180C40-80C3-80C3-A34A-B23E693F46C1}"/>
                </a:ext>
              </a:extLst>
            </p:cNvPr>
            <p:cNvSpPr/>
            <p:nvPr/>
          </p:nvSpPr>
          <p:spPr>
            <a:xfrm>
              <a:off x="4653119" y="1299259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D8BA8B-CD81-CBB7-28DF-6AE239B67C2F}"/>
                </a:ext>
              </a:extLst>
            </p:cNvPr>
            <p:cNvSpPr txBox="1"/>
            <p:nvPr/>
          </p:nvSpPr>
          <p:spPr>
            <a:xfrm>
              <a:off x="4700825" y="2952862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산포도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177A9BA-83ED-0CB8-4817-54BF29151537}"/>
                </a:ext>
              </a:extLst>
            </p:cNvPr>
            <p:cNvSpPr/>
            <p:nvPr/>
          </p:nvSpPr>
          <p:spPr>
            <a:xfrm>
              <a:off x="7131673" y="1299259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C02A913-2D51-57B9-1FE5-FE5FDE3E0AB8}"/>
                </a:ext>
              </a:extLst>
            </p:cNvPr>
            <p:cNvSpPr txBox="1"/>
            <p:nvPr/>
          </p:nvSpPr>
          <p:spPr>
            <a:xfrm>
              <a:off x="7179379" y="2952862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영역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B99B03E-9A1B-91B6-1559-0193EA2210B3}"/>
                </a:ext>
              </a:extLst>
            </p:cNvPr>
            <p:cNvSpPr txBox="1"/>
            <p:nvPr/>
          </p:nvSpPr>
          <p:spPr>
            <a:xfrm>
              <a:off x="417355" y="359388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적은 항목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B9D89CB-46C8-6917-3B22-7231AEEAB299}"/>
                </a:ext>
              </a:extLst>
            </p:cNvPr>
            <p:cNvSpPr txBox="1"/>
            <p:nvPr/>
          </p:nvSpPr>
          <p:spPr>
            <a:xfrm>
              <a:off x="2857769" y="359388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많은 항목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40E2FCD-0240-7BAF-DB07-14EEBA2DC7D6}"/>
                </a:ext>
              </a:extLst>
            </p:cNvPr>
            <p:cNvSpPr txBox="1"/>
            <p:nvPr/>
          </p:nvSpPr>
          <p:spPr>
            <a:xfrm>
              <a:off x="5173878" y="3593882"/>
              <a:ext cx="1063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두 개의 변인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54E5A98-3027-E1DB-5657-20B1E4EA044D}"/>
                </a:ext>
              </a:extLst>
            </p:cNvPr>
            <p:cNvSpPr txBox="1"/>
            <p:nvPr/>
          </p:nvSpPr>
          <p:spPr>
            <a:xfrm>
              <a:off x="7652432" y="3593882"/>
              <a:ext cx="1063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세 개의 변인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D94EBC9-E51F-5185-83C4-A0FFD4A8E965}"/>
                </a:ext>
              </a:extLst>
            </p:cNvPr>
            <p:cNvSpPr txBox="1"/>
            <p:nvPr/>
          </p:nvSpPr>
          <p:spPr>
            <a:xfrm>
              <a:off x="1685936" y="447362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단독 변인</a:t>
              </a:r>
            </a:p>
          </p:txBody>
        </p:sp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id="{ECCA8AD6-0BF7-6DEA-BDF2-E0BF7BBBFA1A}"/>
                </a:ext>
              </a:extLst>
            </p:cNvPr>
            <p:cNvCxnSpPr>
              <a:cxnSpLocks/>
              <a:stCxn id="10" idx="0"/>
              <a:endCxn id="224" idx="2"/>
            </p:cNvCxnSpPr>
            <p:nvPr/>
          </p:nvCxnSpPr>
          <p:spPr>
            <a:xfrm rot="16200000" flipV="1">
              <a:off x="897971" y="5965948"/>
              <a:ext cx="4619875" cy="2189222"/>
            </a:xfrm>
            <a:prstGeom prst="bentConnector3">
              <a:avLst>
                <a:gd name="adj1" fmla="val 84637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연결선: 꺾임 229">
              <a:extLst>
                <a:ext uri="{FF2B5EF4-FFF2-40B4-BE49-F238E27FC236}">
                  <a16:creationId xmlns:a16="http://schemas.microsoft.com/office/drawing/2014/main" id="{DC92D495-B32D-C3A6-D0F5-6F58CF4D4AD7}"/>
                </a:ext>
              </a:extLst>
            </p:cNvPr>
            <p:cNvCxnSpPr>
              <a:cxnSpLocks/>
              <a:stCxn id="10" idx="0"/>
              <a:endCxn id="222" idx="2"/>
            </p:cNvCxnSpPr>
            <p:nvPr/>
          </p:nvCxnSpPr>
          <p:spPr>
            <a:xfrm rot="5400000" flipH="1" flipV="1">
              <a:off x="2254170" y="5919231"/>
              <a:ext cx="5499615" cy="1402916"/>
            </a:xfrm>
            <a:prstGeom prst="bentConnector3">
              <a:avLst>
                <a:gd name="adj1" fmla="val 71303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연결선: 꺾임 234">
              <a:extLst>
                <a:ext uri="{FF2B5EF4-FFF2-40B4-BE49-F238E27FC236}">
                  <a16:creationId xmlns:a16="http://schemas.microsoft.com/office/drawing/2014/main" id="{46F1873D-B0AA-FE48-E7B3-09E9DB3369A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3493446" y="4679955"/>
              <a:ext cx="5499614" cy="3881468"/>
            </a:xfrm>
            <a:prstGeom prst="bentConnector3">
              <a:avLst>
                <a:gd name="adj1" fmla="val 70783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DBDF4619-D194-C0C3-E344-0F84A1F6B99F}"/>
                </a:ext>
              </a:extLst>
            </p:cNvPr>
            <p:cNvCxnSpPr>
              <a:cxnSpLocks/>
              <a:stCxn id="224" idx="0"/>
              <a:endCxn id="221" idx="2"/>
            </p:cNvCxnSpPr>
            <p:nvPr/>
          </p:nvCxnSpPr>
          <p:spPr>
            <a:xfrm rot="5400000" flipH="1" flipV="1">
              <a:off x="2397843" y="3586336"/>
              <a:ext cx="602741" cy="11718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연결선: 꺾임 243">
              <a:extLst>
                <a:ext uri="{FF2B5EF4-FFF2-40B4-BE49-F238E27FC236}">
                  <a16:creationId xmlns:a16="http://schemas.microsoft.com/office/drawing/2014/main" id="{7D7DC7C9-B11E-43DC-D128-79D39CFA34A7}"/>
                </a:ext>
              </a:extLst>
            </p:cNvPr>
            <p:cNvCxnSpPr>
              <a:cxnSpLocks/>
              <a:stCxn id="224" idx="0"/>
              <a:endCxn id="220" idx="2"/>
            </p:cNvCxnSpPr>
            <p:nvPr/>
          </p:nvCxnSpPr>
          <p:spPr>
            <a:xfrm rot="16200000" flipV="1">
              <a:off x="1177637" y="3537961"/>
              <a:ext cx="602741" cy="126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연결선: 꺾임 246">
              <a:extLst>
                <a:ext uri="{FF2B5EF4-FFF2-40B4-BE49-F238E27FC236}">
                  <a16:creationId xmlns:a16="http://schemas.microsoft.com/office/drawing/2014/main" id="{7E7B3AFB-026F-3770-3A39-427E20D609F4}"/>
                </a:ext>
              </a:extLst>
            </p:cNvPr>
            <p:cNvCxnSpPr>
              <a:cxnSpLocks/>
              <a:stCxn id="206" idx="2"/>
              <a:endCxn id="220" idx="0"/>
            </p:cNvCxnSpPr>
            <p:nvPr/>
          </p:nvCxnSpPr>
          <p:spPr>
            <a:xfrm rot="16200000" flipH="1">
              <a:off x="677945" y="3427110"/>
              <a:ext cx="33354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연결선: 꺾임 250">
              <a:extLst>
                <a:ext uri="{FF2B5EF4-FFF2-40B4-BE49-F238E27FC236}">
                  <a16:creationId xmlns:a16="http://schemas.microsoft.com/office/drawing/2014/main" id="{C91347B4-9C93-0933-214C-A9C8A3B8EA4A}"/>
                </a:ext>
              </a:extLst>
            </p:cNvPr>
            <p:cNvCxnSpPr>
              <a:cxnSpLocks/>
              <a:stCxn id="209" idx="2"/>
              <a:endCxn id="221" idx="0"/>
            </p:cNvCxnSpPr>
            <p:nvPr/>
          </p:nvCxnSpPr>
          <p:spPr>
            <a:xfrm rot="16200000" flipH="1">
              <a:off x="3118359" y="3427110"/>
              <a:ext cx="33354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05667900-0409-44DF-1338-DA3EABF49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32" t="3412" r="17161" b="90640"/>
            <a:stretch/>
          </p:blipFill>
          <p:spPr>
            <a:xfrm>
              <a:off x="7206175" y="1334358"/>
              <a:ext cx="1955627" cy="1609888"/>
            </a:xfrm>
            <a:prstGeom prst="rect">
              <a:avLst/>
            </a:prstGeom>
          </p:spPr>
        </p:pic>
        <p:pic>
          <p:nvPicPr>
            <p:cNvPr id="255" name="그림 254">
              <a:extLst>
                <a:ext uri="{FF2B5EF4-FFF2-40B4-BE49-F238E27FC236}">
                  <a16:creationId xmlns:a16="http://schemas.microsoft.com/office/drawing/2014/main" id="{41E031AA-A8D8-7053-82BD-8204BE9D040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93" t="31016" r="2977" b="58230"/>
            <a:stretch/>
          </p:blipFill>
          <p:spPr>
            <a:xfrm>
              <a:off x="-163285" y="1334358"/>
              <a:ext cx="2016000" cy="1584000"/>
            </a:xfrm>
            <a:prstGeom prst="rect">
              <a:avLst/>
            </a:prstGeom>
          </p:spPr>
        </p:pic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FA151AD8-58BD-5134-B390-72D916C7F42F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22" t="43461" r="2987" b="45145"/>
            <a:stretch/>
          </p:blipFill>
          <p:spPr>
            <a:xfrm>
              <a:off x="2277129" y="1334358"/>
              <a:ext cx="2016000" cy="1584000"/>
            </a:xfrm>
            <a:prstGeom prst="rect">
              <a:avLst/>
            </a:prstGeom>
          </p:spPr>
        </p:pic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9B4817AF-67A4-F5DF-E99C-BC913FA2D99F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00" t="56135" r="2986" b="32472"/>
            <a:stretch/>
          </p:blipFill>
          <p:spPr>
            <a:xfrm>
              <a:off x="4697434" y="1334358"/>
              <a:ext cx="2016000" cy="1584000"/>
            </a:xfrm>
            <a:prstGeom prst="rect">
              <a:avLst/>
            </a:prstGeom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98A8E7C-85CC-449F-523A-5707FFC9A5E3}"/>
                </a:ext>
              </a:extLst>
            </p:cNvPr>
            <p:cNvSpPr txBox="1"/>
            <p:nvPr/>
          </p:nvSpPr>
          <p:spPr>
            <a:xfrm>
              <a:off x="7444284" y="17158286"/>
              <a:ext cx="1479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시계열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en-US" altLang="ko-KR" sz="1200" b="1" dirty="0">
                  <a:latin typeface="+mn-ea"/>
                </a:rPr>
                <a:t>(</a:t>
              </a:r>
              <a:r>
                <a:rPr lang="ko-KR" altLang="en-US" sz="1200" b="1" dirty="0">
                  <a:latin typeface="+mn-ea"/>
                </a:rPr>
                <a:t>시간에 따른 변화</a:t>
              </a:r>
              <a:r>
                <a:rPr lang="en-US" altLang="ko-KR" sz="1200" b="1" dirty="0">
                  <a:latin typeface="+mn-ea"/>
                </a:rPr>
                <a:t>)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EEE4071-E180-A4B0-F1D8-C4A5F7785C4E}"/>
                </a:ext>
              </a:extLst>
            </p:cNvPr>
            <p:cNvSpPr txBox="1"/>
            <p:nvPr/>
          </p:nvSpPr>
          <p:spPr>
            <a:xfrm>
              <a:off x="8289530" y="5725460"/>
              <a:ext cx="727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정적</a:t>
              </a:r>
            </a:p>
          </p:txBody>
        </p:sp>
        <p:cxnSp>
          <p:nvCxnSpPr>
            <p:cNvPr id="267" name="연결선: 꺾임 266">
              <a:extLst>
                <a:ext uri="{FF2B5EF4-FFF2-40B4-BE49-F238E27FC236}">
                  <a16:creationId xmlns:a16="http://schemas.microsoft.com/office/drawing/2014/main" id="{28CA8C49-8134-4819-E881-C0DF9FAA93A0}"/>
                </a:ext>
              </a:extLst>
            </p:cNvPr>
            <p:cNvCxnSpPr>
              <a:cxnSpLocks/>
              <a:stCxn id="12" idx="3"/>
              <a:endCxn id="266" idx="1"/>
            </p:cNvCxnSpPr>
            <p:nvPr/>
          </p:nvCxnSpPr>
          <p:spPr>
            <a:xfrm flipV="1">
              <a:off x="6638615" y="5879349"/>
              <a:ext cx="1650915" cy="4910620"/>
            </a:xfrm>
            <a:prstGeom prst="bentConnector3">
              <a:avLst>
                <a:gd name="adj1" fmla="val 24037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연결선: 꺾임 269">
              <a:extLst>
                <a:ext uri="{FF2B5EF4-FFF2-40B4-BE49-F238E27FC236}">
                  <a16:creationId xmlns:a16="http://schemas.microsoft.com/office/drawing/2014/main" id="{109F681A-0C7E-9334-1D42-7959924AC732}"/>
                </a:ext>
              </a:extLst>
            </p:cNvPr>
            <p:cNvCxnSpPr>
              <a:cxnSpLocks/>
              <a:stCxn id="12" idx="3"/>
              <a:endCxn id="265" idx="1"/>
            </p:cNvCxnSpPr>
            <p:nvPr/>
          </p:nvCxnSpPr>
          <p:spPr>
            <a:xfrm>
              <a:off x="6638615" y="10789969"/>
              <a:ext cx="805669" cy="65991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AFE58AE-7325-951C-491C-BF8D93B6684F}"/>
                </a:ext>
              </a:extLst>
            </p:cNvPr>
            <p:cNvSpPr txBox="1"/>
            <p:nvPr/>
          </p:nvSpPr>
          <p:spPr>
            <a:xfrm>
              <a:off x="-704171" y="5186365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단독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혹은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적은 항목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1EB99F9-3062-F223-845A-076A909DAAB3}"/>
                </a:ext>
              </a:extLst>
            </p:cNvPr>
            <p:cNvSpPr txBox="1"/>
            <p:nvPr/>
          </p:nvSpPr>
          <p:spPr>
            <a:xfrm>
              <a:off x="9799825" y="5556182"/>
              <a:ext cx="1217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전체에 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대한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누적 혹은 공제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F328A08-F11C-9CC7-7A0D-B6A1C79CDEDF}"/>
                </a:ext>
              </a:extLst>
            </p:cNvPr>
            <p:cNvSpPr/>
            <p:nvPr/>
          </p:nvSpPr>
          <p:spPr>
            <a:xfrm>
              <a:off x="11138406" y="2082241"/>
              <a:ext cx="2104630" cy="2122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B0AF624-A804-B3D6-7CE7-8C1EAE10493D}"/>
                </a:ext>
              </a:extLst>
            </p:cNvPr>
            <p:cNvSpPr txBox="1"/>
            <p:nvPr/>
          </p:nvSpPr>
          <p:spPr>
            <a:xfrm>
              <a:off x="11186112" y="3735844"/>
              <a:ext cx="2009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하부 구성 요소를 가진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dirty="0">
                  <a:latin typeface="+mn-ea"/>
                </a:rPr>
                <a:t>퇴적 </a:t>
              </a:r>
              <a:r>
                <a:rPr lang="en-US" altLang="ko-KR" sz="1200" b="1" dirty="0">
                  <a:latin typeface="+mn-ea"/>
                </a:rPr>
                <a:t>100%</a:t>
              </a:r>
              <a:r>
                <a:rPr lang="ko-KR" altLang="en-US" sz="1200" b="1" dirty="0">
                  <a:latin typeface="+mn-ea"/>
                </a:rPr>
                <a:t>세로 막대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613610D-2D71-89A5-97EF-08B1917F3843}"/>
                </a:ext>
              </a:extLst>
            </p:cNvPr>
            <p:cNvSpPr/>
            <p:nvPr/>
          </p:nvSpPr>
          <p:spPr>
            <a:xfrm>
              <a:off x="11138406" y="4436226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59D827E-A682-FC9B-8A50-41638A19B1EE}"/>
                </a:ext>
              </a:extLst>
            </p:cNvPr>
            <p:cNvSpPr txBox="1"/>
            <p:nvPr/>
          </p:nvSpPr>
          <p:spPr>
            <a:xfrm>
              <a:off x="11186112" y="6089829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폭포형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3DC34511-A5F7-468C-AD73-16C9119F5CC2}"/>
                </a:ext>
              </a:extLst>
            </p:cNvPr>
            <p:cNvSpPr/>
            <p:nvPr/>
          </p:nvSpPr>
          <p:spPr>
            <a:xfrm>
              <a:off x="11138406" y="6546371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2F1ED4-696E-49A8-BA0E-FB2675D2A022}"/>
                </a:ext>
              </a:extLst>
            </p:cNvPr>
            <p:cNvSpPr txBox="1"/>
            <p:nvPr/>
          </p:nvSpPr>
          <p:spPr>
            <a:xfrm>
              <a:off x="11186112" y="8199974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파이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F45DA87-85A9-1F4B-F4FA-F95C04808E7D}"/>
                </a:ext>
              </a:extLst>
            </p:cNvPr>
            <p:cNvSpPr/>
            <p:nvPr/>
          </p:nvSpPr>
          <p:spPr>
            <a:xfrm>
              <a:off x="11138406" y="8656516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957FFF-1BCA-BAD7-1D80-25E57EE152C8}"/>
                </a:ext>
              </a:extLst>
            </p:cNvPr>
            <p:cNvSpPr txBox="1"/>
            <p:nvPr/>
          </p:nvSpPr>
          <p:spPr>
            <a:xfrm>
              <a:off x="11186112" y="10310119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트리 맵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cxnSp>
          <p:nvCxnSpPr>
            <p:cNvPr id="294" name="연결선: 꺾임 293">
              <a:extLst>
                <a:ext uri="{FF2B5EF4-FFF2-40B4-BE49-F238E27FC236}">
                  <a16:creationId xmlns:a16="http://schemas.microsoft.com/office/drawing/2014/main" id="{15248446-9964-ADE0-B652-FE2A48331912}"/>
                </a:ext>
              </a:extLst>
            </p:cNvPr>
            <p:cNvCxnSpPr>
              <a:cxnSpLocks/>
              <a:stCxn id="35" idx="1"/>
              <a:endCxn id="266" idx="3"/>
            </p:cNvCxnSpPr>
            <p:nvPr/>
          </p:nvCxnSpPr>
          <p:spPr>
            <a:xfrm rot="10800000" flipV="1">
              <a:off x="9016780" y="3498943"/>
              <a:ext cx="950508" cy="23804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6656D9DC-048D-8138-080B-607393413009}"/>
                </a:ext>
              </a:extLst>
            </p:cNvPr>
            <p:cNvSpPr/>
            <p:nvPr/>
          </p:nvSpPr>
          <p:spPr>
            <a:xfrm>
              <a:off x="11135016" y="11048648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5676EE2-A452-761A-706F-514A019DEEEE}"/>
                </a:ext>
              </a:extLst>
            </p:cNvPr>
            <p:cNvSpPr txBox="1"/>
            <p:nvPr/>
          </p:nvSpPr>
          <p:spPr>
            <a:xfrm>
              <a:off x="11182722" y="12702251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퇴적 영역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6AC5E7D9-0B6B-888F-B6A3-DED6845D1437}"/>
                </a:ext>
              </a:extLst>
            </p:cNvPr>
            <p:cNvSpPr/>
            <p:nvPr/>
          </p:nvSpPr>
          <p:spPr>
            <a:xfrm>
              <a:off x="11135016" y="1315879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58799BE-2B80-ECE0-41F2-41B5E448457C}"/>
                </a:ext>
              </a:extLst>
            </p:cNvPr>
            <p:cNvSpPr txBox="1"/>
            <p:nvPr/>
          </p:nvSpPr>
          <p:spPr>
            <a:xfrm>
              <a:off x="11182722" y="14812396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퇴적 </a:t>
              </a:r>
              <a:r>
                <a:rPr lang="en-US" altLang="ko-KR" sz="1200" b="1" dirty="0">
                  <a:latin typeface="+mn-ea"/>
                </a:rPr>
                <a:t>100% </a:t>
              </a:r>
              <a:r>
                <a:rPr lang="ko-KR" altLang="en-US" sz="1200" b="1" dirty="0">
                  <a:latin typeface="+mn-ea"/>
                </a:rPr>
                <a:t>영역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4A7EE2D-C0CE-782E-4BCB-A4A593C18B29}"/>
                </a:ext>
              </a:extLst>
            </p:cNvPr>
            <p:cNvSpPr/>
            <p:nvPr/>
          </p:nvSpPr>
          <p:spPr>
            <a:xfrm>
              <a:off x="11135016" y="15268938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670FCC4-6674-3C99-F64C-0B8AD85E1F77}"/>
                </a:ext>
              </a:extLst>
            </p:cNvPr>
            <p:cNvSpPr txBox="1"/>
            <p:nvPr/>
          </p:nvSpPr>
          <p:spPr>
            <a:xfrm>
              <a:off x="11182722" y="16922541"/>
              <a:ext cx="2009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『</a:t>
              </a:r>
              <a:r>
                <a:rPr lang="ko-KR" altLang="en-US" sz="1200" b="1" dirty="0">
                  <a:latin typeface="+mn-ea"/>
                </a:rPr>
                <a:t>퇴적 세로 막대 차트</a:t>
              </a:r>
              <a:r>
                <a:rPr lang="en-US" altLang="ko-KR" sz="1200" b="1" dirty="0">
                  <a:latin typeface="+mn-ea"/>
                </a:rPr>
                <a:t>』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A7ABE94-ACC4-D73B-80E6-BCFFE9DD2F8B}"/>
                </a:ext>
              </a:extLst>
            </p:cNvPr>
            <p:cNvSpPr/>
            <p:nvPr/>
          </p:nvSpPr>
          <p:spPr>
            <a:xfrm>
              <a:off x="11135016" y="1737908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AC5F461-CFB6-CC6A-EFCD-193842D55EB6}"/>
                </a:ext>
              </a:extLst>
            </p:cNvPr>
            <p:cNvSpPr txBox="1"/>
            <p:nvPr/>
          </p:nvSpPr>
          <p:spPr>
            <a:xfrm>
              <a:off x="11182722" y="19067411"/>
              <a:ext cx="2009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『</a:t>
              </a:r>
              <a:r>
                <a:rPr lang="ko-KR" altLang="en-US" sz="1050" b="1" dirty="0">
                  <a:latin typeface="+mn-ea"/>
                </a:rPr>
                <a:t>퇴적 </a:t>
              </a:r>
              <a:r>
                <a:rPr lang="en-US" altLang="ko-KR" sz="1050" b="1" dirty="0">
                  <a:latin typeface="+mn-ea"/>
                </a:rPr>
                <a:t>100% </a:t>
              </a:r>
              <a:r>
                <a:rPr lang="ko-KR" altLang="en-US" sz="1050" b="1" dirty="0">
                  <a:latin typeface="+mn-ea"/>
                </a:rPr>
                <a:t>세로 막대 차트</a:t>
              </a:r>
              <a:r>
                <a:rPr lang="en-US" altLang="ko-KR" sz="1050" b="1" dirty="0">
                  <a:latin typeface="+mn-ea"/>
                </a:rPr>
                <a:t>』</a:t>
              </a:r>
              <a:endParaRPr lang="ko-KR" altLang="en-US" sz="1050" b="1" dirty="0">
                <a:latin typeface="+mn-ea"/>
              </a:endParaRPr>
            </a:p>
          </p:txBody>
        </p:sp>
        <p:cxnSp>
          <p:nvCxnSpPr>
            <p:cNvPr id="309" name="연결선: 꺾임 308">
              <a:extLst>
                <a:ext uri="{FF2B5EF4-FFF2-40B4-BE49-F238E27FC236}">
                  <a16:creationId xmlns:a16="http://schemas.microsoft.com/office/drawing/2014/main" id="{AFEC741B-D533-EC1C-3EA2-E1E40F9A4DAB}"/>
                </a:ext>
              </a:extLst>
            </p:cNvPr>
            <p:cNvCxnSpPr>
              <a:cxnSpLocks/>
              <a:stCxn id="277" idx="1"/>
              <a:endCxn id="266" idx="3"/>
            </p:cNvCxnSpPr>
            <p:nvPr/>
          </p:nvCxnSpPr>
          <p:spPr>
            <a:xfrm rot="10800000" flipV="1">
              <a:off x="9016781" y="5879347"/>
              <a:ext cx="78304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CE46EBD0-7D2E-F20D-FC46-EC15903B5FEA}"/>
                </a:ext>
              </a:extLst>
            </p:cNvPr>
            <p:cNvSpPr txBox="1"/>
            <p:nvPr/>
          </p:nvSpPr>
          <p:spPr>
            <a:xfrm>
              <a:off x="9799825" y="7259213"/>
              <a:ext cx="1008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전체에 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대한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단순한 점유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959074E-4C5A-278E-0AC0-B60C02359BEE}"/>
                </a:ext>
              </a:extLst>
            </p:cNvPr>
            <p:cNvSpPr txBox="1"/>
            <p:nvPr/>
          </p:nvSpPr>
          <p:spPr>
            <a:xfrm>
              <a:off x="9745361" y="9248357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총량 및 절대적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차이에 대한 누적</a:t>
              </a:r>
            </a:p>
          </p:txBody>
        </p:sp>
        <p:cxnSp>
          <p:nvCxnSpPr>
            <p:cNvPr id="316" name="연결선: 꺾임 315">
              <a:extLst>
                <a:ext uri="{FF2B5EF4-FFF2-40B4-BE49-F238E27FC236}">
                  <a16:creationId xmlns:a16="http://schemas.microsoft.com/office/drawing/2014/main" id="{8ED659D4-CE64-DBD7-4185-552318FC002D}"/>
                </a:ext>
              </a:extLst>
            </p:cNvPr>
            <p:cNvCxnSpPr>
              <a:cxnSpLocks/>
              <a:stCxn id="314" idx="1"/>
              <a:endCxn id="266" idx="3"/>
            </p:cNvCxnSpPr>
            <p:nvPr/>
          </p:nvCxnSpPr>
          <p:spPr>
            <a:xfrm rot="10800000">
              <a:off x="9016781" y="5879349"/>
              <a:ext cx="783045" cy="1703030"/>
            </a:xfrm>
            <a:prstGeom prst="bentConnector3">
              <a:avLst>
                <a:gd name="adj1" fmla="val 3889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연결선: 꺾임 318">
              <a:extLst>
                <a:ext uri="{FF2B5EF4-FFF2-40B4-BE49-F238E27FC236}">
                  <a16:creationId xmlns:a16="http://schemas.microsoft.com/office/drawing/2014/main" id="{1570D4B0-4464-38F9-6F05-1B3D7E4095FE}"/>
                </a:ext>
              </a:extLst>
            </p:cNvPr>
            <p:cNvCxnSpPr>
              <a:cxnSpLocks/>
              <a:stCxn id="315" idx="1"/>
              <a:endCxn id="266" idx="3"/>
            </p:cNvCxnSpPr>
            <p:nvPr/>
          </p:nvCxnSpPr>
          <p:spPr>
            <a:xfrm rot="10800000">
              <a:off x="9016781" y="5879350"/>
              <a:ext cx="728581" cy="3599841"/>
            </a:xfrm>
            <a:prstGeom prst="bentConnector3">
              <a:avLst>
                <a:gd name="adj1" fmla="val 34312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58401642-D4C4-2FCC-76CC-E3133F292EE8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89" t="84162" r="5718" b="4450"/>
            <a:stretch/>
          </p:blipFill>
          <p:spPr>
            <a:xfrm>
              <a:off x="11182721" y="8708570"/>
              <a:ext cx="2016000" cy="1584000"/>
            </a:xfrm>
            <a:prstGeom prst="rect">
              <a:avLst/>
            </a:prstGeom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82A07ACF-D04A-9FAB-46B2-6535241158FE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97" t="84193" r="16966" b="4480"/>
            <a:stretch/>
          </p:blipFill>
          <p:spPr>
            <a:xfrm>
              <a:off x="11182721" y="2139302"/>
              <a:ext cx="2016000" cy="1584000"/>
            </a:xfrm>
            <a:prstGeom prst="rect">
              <a:avLst/>
            </a:prstGeom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BE58C0C8-F497-C915-72CB-E7597F42DA26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73" t="84164" r="28302" b="4571"/>
            <a:stretch/>
          </p:blipFill>
          <p:spPr>
            <a:xfrm>
              <a:off x="11182721" y="4471028"/>
              <a:ext cx="2016000" cy="1584000"/>
            </a:xfrm>
            <a:prstGeom prst="rect">
              <a:avLst/>
            </a:prstGeom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B4999FB9-8748-F744-4B2C-83883A5D9454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89" t="84715" r="39333" b="4355"/>
            <a:stretch/>
          </p:blipFill>
          <p:spPr>
            <a:xfrm>
              <a:off x="11182721" y="6610359"/>
              <a:ext cx="2016000" cy="1584000"/>
            </a:xfrm>
            <a:prstGeom prst="rect">
              <a:avLst/>
            </a:prstGeom>
          </p:spPr>
        </p:pic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D17E56F-87B4-B521-C3A4-9356D0FD9F65}"/>
                </a:ext>
              </a:extLst>
            </p:cNvPr>
            <p:cNvSpPr txBox="1"/>
            <p:nvPr/>
          </p:nvSpPr>
          <p:spPr>
            <a:xfrm>
              <a:off x="9165051" y="1286802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많은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dirty="0">
                  <a:latin typeface="+mn-ea"/>
                </a:rPr>
                <a:t>기간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AA998B7-F069-6140-430C-87E2903E5C6D}"/>
                </a:ext>
              </a:extLst>
            </p:cNvPr>
            <p:cNvSpPr txBox="1"/>
            <p:nvPr/>
          </p:nvSpPr>
          <p:spPr>
            <a:xfrm>
              <a:off x="9165051" y="171614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적은</a:t>
              </a:r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200" b="1" dirty="0">
                  <a:latin typeface="+mn-ea"/>
                </a:rPr>
                <a:t>기간</a:t>
              </a:r>
            </a:p>
          </p:txBody>
        </p:sp>
        <p:cxnSp>
          <p:nvCxnSpPr>
            <p:cNvPr id="342" name="연결선: 꺾임 341">
              <a:extLst>
                <a:ext uri="{FF2B5EF4-FFF2-40B4-BE49-F238E27FC236}">
                  <a16:creationId xmlns:a16="http://schemas.microsoft.com/office/drawing/2014/main" id="{4E503E06-EC00-BE6B-954F-41E7821C5220}"/>
                </a:ext>
              </a:extLst>
            </p:cNvPr>
            <p:cNvCxnSpPr>
              <a:cxnSpLocks/>
              <a:stCxn id="265" idx="3"/>
              <a:endCxn id="340" idx="1"/>
            </p:cNvCxnSpPr>
            <p:nvPr/>
          </p:nvCxnSpPr>
          <p:spPr>
            <a:xfrm>
              <a:off x="8924177" y="17389119"/>
              <a:ext cx="240874" cy="31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연결선: 꺾임 344">
              <a:extLst>
                <a:ext uri="{FF2B5EF4-FFF2-40B4-BE49-F238E27FC236}">
                  <a16:creationId xmlns:a16="http://schemas.microsoft.com/office/drawing/2014/main" id="{DA419599-7C15-111D-1BF7-FEAB8E65DB87}"/>
                </a:ext>
              </a:extLst>
            </p:cNvPr>
            <p:cNvCxnSpPr>
              <a:cxnSpLocks/>
              <a:stCxn id="265" idx="3"/>
              <a:endCxn id="339" idx="1"/>
            </p:cNvCxnSpPr>
            <p:nvPr/>
          </p:nvCxnSpPr>
          <p:spPr>
            <a:xfrm flipV="1">
              <a:off x="8924177" y="13098861"/>
              <a:ext cx="240874" cy="429025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97BE1CC-1F7E-572C-50AF-67B962ECDBE3}"/>
                </a:ext>
              </a:extLst>
            </p:cNvPr>
            <p:cNvSpPr txBox="1"/>
            <p:nvPr/>
          </p:nvSpPr>
          <p:spPr>
            <a:xfrm>
              <a:off x="10054811" y="11661193"/>
              <a:ext cx="8547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상대적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그리고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적대적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차이 문제</a:t>
              </a:r>
            </a:p>
          </p:txBody>
        </p:sp>
        <p:cxnSp>
          <p:nvCxnSpPr>
            <p:cNvPr id="349" name="연결선: 꺾임 348">
              <a:extLst>
                <a:ext uri="{FF2B5EF4-FFF2-40B4-BE49-F238E27FC236}">
                  <a16:creationId xmlns:a16="http://schemas.microsoft.com/office/drawing/2014/main" id="{D52C2063-AFD3-B4AF-C3DB-A286B42AED14}"/>
                </a:ext>
              </a:extLst>
            </p:cNvPr>
            <p:cNvCxnSpPr>
              <a:cxnSpLocks/>
              <a:stCxn id="339" idx="3"/>
              <a:endCxn id="348" idx="1"/>
            </p:cNvCxnSpPr>
            <p:nvPr/>
          </p:nvCxnSpPr>
          <p:spPr>
            <a:xfrm flipV="1">
              <a:off x="9657494" y="12076692"/>
              <a:ext cx="397317" cy="102216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8A7F96C-D338-83AC-2DDB-8FA9989EC1C7}"/>
                </a:ext>
              </a:extLst>
            </p:cNvPr>
            <p:cNvSpPr txBox="1"/>
            <p:nvPr/>
          </p:nvSpPr>
          <p:spPr>
            <a:xfrm>
              <a:off x="10054811" y="13648203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단지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상대적인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차이 문제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F62E3E8-BAB7-2C62-0D55-57B47BBC8C96}"/>
                </a:ext>
              </a:extLst>
            </p:cNvPr>
            <p:cNvSpPr txBox="1"/>
            <p:nvPr/>
          </p:nvSpPr>
          <p:spPr>
            <a:xfrm>
              <a:off x="10054811" y="15730559"/>
              <a:ext cx="8547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상대적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그리고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적대적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차이 문제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699BF7E-5BF3-E59D-B4F3-805EC4680552}"/>
                </a:ext>
              </a:extLst>
            </p:cNvPr>
            <p:cNvSpPr txBox="1"/>
            <p:nvPr/>
          </p:nvSpPr>
          <p:spPr>
            <a:xfrm>
              <a:off x="10054811" y="17935971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단지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상대적인</a:t>
              </a:r>
              <a:endParaRPr lang="en-US" altLang="ko-KR" sz="1200" b="1" dirty="0">
                <a:latin typeface="+mn-ea"/>
              </a:endParaRPr>
            </a:p>
            <a:p>
              <a:r>
                <a:rPr lang="ko-KR" altLang="en-US" sz="1200" b="1" dirty="0">
                  <a:latin typeface="+mn-ea"/>
                </a:rPr>
                <a:t>차이 문제</a:t>
              </a:r>
            </a:p>
          </p:txBody>
        </p:sp>
        <p:cxnSp>
          <p:nvCxnSpPr>
            <p:cNvPr id="355" name="연결선: 꺾임 354">
              <a:extLst>
                <a:ext uri="{FF2B5EF4-FFF2-40B4-BE49-F238E27FC236}">
                  <a16:creationId xmlns:a16="http://schemas.microsoft.com/office/drawing/2014/main" id="{04BE5D24-6A3B-35C6-B699-24277BF64B6A}"/>
                </a:ext>
              </a:extLst>
            </p:cNvPr>
            <p:cNvCxnSpPr>
              <a:cxnSpLocks/>
              <a:stCxn id="339" idx="3"/>
              <a:endCxn id="352" idx="1"/>
            </p:cNvCxnSpPr>
            <p:nvPr/>
          </p:nvCxnSpPr>
          <p:spPr>
            <a:xfrm>
              <a:off x="9657494" y="13098861"/>
              <a:ext cx="397317" cy="87250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연결선: 꺾임 357">
              <a:extLst>
                <a:ext uri="{FF2B5EF4-FFF2-40B4-BE49-F238E27FC236}">
                  <a16:creationId xmlns:a16="http://schemas.microsoft.com/office/drawing/2014/main" id="{4D41B5EA-C2DE-E1D9-8B9B-4A94C047A431}"/>
                </a:ext>
              </a:extLst>
            </p:cNvPr>
            <p:cNvCxnSpPr>
              <a:cxnSpLocks/>
              <a:stCxn id="340" idx="3"/>
              <a:endCxn id="353" idx="1"/>
            </p:cNvCxnSpPr>
            <p:nvPr/>
          </p:nvCxnSpPr>
          <p:spPr>
            <a:xfrm flipV="1">
              <a:off x="9657494" y="16146058"/>
              <a:ext cx="397317" cy="12461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연결선: 꺾임 360">
              <a:extLst>
                <a:ext uri="{FF2B5EF4-FFF2-40B4-BE49-F238E27FC236}">
                  <a16:creationId xmlns:a16="http://schemas.microsoft.com/office/drawing/2014/main" id="{3A150E7B-520B-C61B-E73D-E9537710EBC4}"/>
                </a:ext>
              </a:extLst>
            </p:cNvPr>
            <p:cNvCxnSpPr>
              <a:cxnSpLocks/>
              <a:stCxn id="340" idx="3"/>
              <a:endCxn id="354" idx="1"/>
            </p:cNvCxnSpPr>
            <p:nvPr/>
          </p:nvCxnSpPr>
          <p:spPr>
            <a:xfrm>
              <a:off x="9657494" y="17392249"/>
              <a:ext cx="397317" cy="8668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6" name="그림 365">
              <a:extLst>
                <a:ext uri="{FF2B5EF4-FFF2-40B4-BE49-F238E27FC236}">
                  <a16:creationId xmlns:a16="http://schemas.microsoft.com/office/drawing/2014/main" id="{C616E3FB-3753-4B89-3296-308133D9BA1E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6" t="84232" r="61862" b="4454"/>
            <a:stretch/>
          </p:blipFill>
          <p:spPr>
            <a:xfrm>
              <a:off x="11179331" y="13217752"/>
              <a:ext cx="2016000" cy="1584000"/>
            </a:xfrm>
            <a:prstGeom prst="rect">
              <a:avLst/>
            </a:prstGeom>
          </p:spPr>
        </p:pic>
        <p:pic>
          <p:nvPicPr>
            <p:cNvPr id="367" name="그림 366">
              <a:extLst>
                <a:ext uri="{FF2B5EF4-FFF2-40B4-BE49-F238E27FC236}">
                  <a16:creationId xmlns:a16="http://schemas.microsoft.com/office/drawing/2014/main" id="{48D6B23B-E24D-70AD-37B8-0016A0947CDE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4" t="84311" r="73024" b="4771"/>
            <a:stretch/>
          </p:blipFill>
          <p:spPr>
            <a:xfrm>
              <a:off x="11179331" y="15316042"/>
              <a:ext cx="2016000" cy="1584000"/>
            </a:xfrm>
            <a:prstGeom prst="rect">
              <a:avLst/>
            </a:prstGeom>
          </p:spPr>
        </p:pic>
        <p:pic>
          <p:nvPicPr>
            <p:cNvPr id="368" name="그림 367">
              <a:extLst>
                <a:ext uri="{FF2B5EF4-FFF2-40B4-BE49-F238E27FC236}">
                  <a16:creationId xmlns:a16="http://schemas.microsoft.com/office/drawing/2014/main" id="{FBD78039-6A47-9E35-F02C-598AFB375F7E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8" t="84191" r="84120" b="4580"/>
            <a:stretch/>
          </p:blipFill>
          <p:spPr>
            <a:xfrm>
              <a:off x="11179331" y="17410658"/>
              <a:ext cx="2016000" cy="1584000"/>
            </a:xfrm>
            <a:prstGeom prst="rect">
              <a:avLst/>
            </a:prstGeom>
          </p:spPr>
        </p:pic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609E4D47-C5CB-C8E1-1F08-BF0D2322B274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83" t="84638" r="50859" b="4529"/>
            <a:stretch/>
          </p:blipFill>
          <p:spPr>
            <a:xfrm>
              <a:off x="11179331" y="11081875"/>
              <a:ext cx="2016000" cy="1584000"/>
            </a:xfrm>
            <a:prstGeom prst="rect">
              <a:avLst/>
            </a:prstGeom>
          </p:spPr>
        </p:pic>
        <p:cxnSp>
          <p:nvCxnSpPr>
            <p:cNvPr id="369" name="연결선: 꺾임 368">
              <a:extLst>
                <a:ext uri="{FF2B5EF4-FFF2-40B4-BE49-F238E27FC236}">
                  <a16:creationId xmlns:a16="http://schemas.microsoft.com/office/drawing/2014/main" id="{AC6881F4-FDFE-0202-34DE-F7ACCEF0183E}"/>
                </a:ext>
              </a:extLst>
            </p:cNvPr>
            <p:cNvCxnSpPr>
              <a:cxnSpLocks/>
              <a:stCxn id="11" idx="2"/>
              <a:endCxn id="372" idx="0"/>
            </p:cNvCxnSpPr>
            <p:nvPr/>
          </p:nvCxnSpPr>
          <p:spPr>
            <a:xfrm rot="5400000">
              <a:off x="887437" y="14179776"/>
              <a:ext cx="5385418" cy="14447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8F9EF8E-77D9-017B-9C24-A82DA3087A35}"/>
                </a:ext>
              </a:extLst>
            </p:cNvPr>
            <p:cNvSpPr txBox="1"/>
            <p:nvPr/>
          </p:nvSpPr>
          <p:spPr>
            <a:xfrm>
              <a:off x="2326213" y="17594860"/>
              <a:ext cx="1063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두 개의 변인</a:t>
              </a: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6163D5AD-7731-7E64-F4FE-0E7290F5E80B}"/>
                </a:ext>
              </a:extLst>
            </p:cNvPr>
            <p:cNvSpPr/>
            <p:nvPr/>
          </p:nvSpPr>
          <p:spPr>
            <a:xfrm>
              <a:off x="1805454" y="1833918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848664A1-3026-BB60-7C80-A22B0B1910BF}"/>
                </a:ext>
              </a:extLst>
            </p:cNvPr>
            <p:cNvSpPr txBox="1"/>
            <p:nvPr/>
          </p:nvSpPr>
          <p:spPr>
            <a:xfrm>
              <a:off x="1853160" y="20027511"/>
              <a:ext cx="2009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『</a:t>
              </a:r>
              <a:r>
                <a:rPr lang="ko-KR" altLang="en-US" sz="1050" b="1" dirty="0">
                  <a:latin typeface="+mn-ea"/>
                </a:rPr>
                <a:t>산포도 차트</a:t>
              </a:r>
              <a:r>
                <a:rPr lang="en-US" altLang="ko-KR" sz="1050" b="1" dirty="0">
                  <a:latin typeface="+mn-ea"/>
                </a:rPr>
                <a:t>』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B6D9A4F3-8A10-A80B-E9F8-49AD4E23C535}"/>
                </a:ext>
              </a:extLst>
            </p:cNvPr>
            <p:cNvSpPr/>
            <p:nvPr/>
          </p:nvSpPr>
          <p:spPr>
            <a:xfrm>
              <a:off x="4858042" y="18339183"/>
              <a:ext cx="2104630" cy="1961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1E9FD57-F45A-9B86-7CDA-7BDFFF99DEE2}"/>
                </a:ext>
              </a:extLst>
            </p:cNvPr>
            <p:cNvSpPr txBox="1"/>
            <p:nvPr/>
          </p:nvSpPr>
          <p:spPr>
            <a:xfrm>
              <a:off x="4905748" y="20027511"/>
              <a:ext cx="2009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『</a:t>
              </a:r>
              <a:r>
                <a:rPr lang="ko-KR" altLang="en-US" sz="1050" b="1" dirty="0">
                  <a:latin typeface="+mn-ea"/>
                </a:rPr>
                <a:t>방울 차트</a:t>
              </a:r>
              <a:r>
                <a:rPr lang="en-US" altLang="ko-KR" sz="1050" b="1" dirty="0">
                  <a:latin typeface="+mn-ea"/>
                </a:rPr>
                <a:t>』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8FE8F62-5253-B743-BD7F-CD87C778503A}"/>
                </a:ext>
              </a:extLst>
            </p:cNvPr>
            <p:cNvSpPr txBox="1"/>
            <p:nvPr/>
          </p:nvSpPr>
          <p:spPr>
            <a:xfrm>
              <a:off x="5378801" y="17594860"/>
              <a:ext cx="1063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</a:rPr>
                <a:t>세 개의 변인</a:t>
              </a:r>
            </a:p>
          </p:txBody>
        </p:sp>
        <p:cxnSp>
          <p:nvCxnSpPr>
            <p:cNvPr id="383" name="연결선: 꺾임 382">
              <a:extLst>
                <a:ext uri="{FF2B5EF4-FFF2-40B4-BE49-F238E27FC236}">
                  <a16:creationId xmlns:a16="http://schemas.microsoft.com/office/drawing/2014/main" id="{41F2358D-2532-4189-CF67-31B319FAB5C2}"/>
                </a:ext>
              </a:extLst>
            </p:cNvPr>
            <p:cNvCxnSpPr>
              <a:cxnSpLocks/>
              <a:stCxn id="11" idx="2"/>
              <a:endCxn id="381" idx="0"/>
            </p:cNvCxnSpPr>
            <p:nvPr/>
          </p:nvCxnSpPr>
          <p:spPr>
            <a:xfrm rot="16200000" flipH="1">
              <a:off x="2413730" y="14098232"/>
              <a:ext cx="5385418" cy="16078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연결선: 꺾임 390">
              <a:extLst>
                <a:ext uri="{FF2B5EF4-FFF2-40B4-BE49-F238E27FC236}">
                  <a16:creationId xmlns:a16="http://schemas.microsoft.com/office/drawing/2014/main" id="{0B407FD5-022D-F8E3-A184-23A204186ED5}"/>
                </a:ext>
              </a:extLst>
            </p:cNvPr>
            <p:cNvCxnSpPr>
              <a:cxnSpLocks/>
              <a:stCxn id="372" idx="2"/>
              <a:endCxn id="373" idx="0"/>
            </p:cNvCxnSpPr>
            <p:nvPr/>
          </p:nvCxnSpPr>
          <p:spPr>
            <a:xfrm rot="5400000">
              <a:off x="2624108" y="18105521"/>
              <a:ext cx="46732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연결선: 꺾임 394">
              <a:extLst>
                <a:ext uri="{FF2B5EF4-FFF2-40B4-BE49-F238E27FC236}">
                  <a16:creationId xmlns:a16="http://schemas.microsoft.com/office/drawing/2014/main" id="{50D7FA24-AEC1-3172-105E-577159F7A200}"/>
                </a:ext>
              </a:extLst>
            </p:cNvPr>
            <p:cNvCxnSpPr>
              <a:cxnSpLocks/>
              <a:stCxn id="381" idx="2"/>
              <a:endCxn id="376" idx="0"/>
            </p:cNvCxnSpPr>
            <p:nvPr/>
          </p:nvCxnSpPr>
          <p:spPr>
            <a:xfrm rot="5400000">
              <a:off x="5676696" y="18105521"/>
              <a:ext cx="46732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8" name="그림 397">
              <a:extLst>
                <a:ext uri="{FF2B5EF4-FFF2-40B4-BE49-F238E27FC236}">
                  <a16:creationId xmlns:a16="http://schemas.microsoft.com/office/drawing/2014/main" id="{45732D78-D9F8-3F86-205B-F31B42F0B99D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" t="49653" r="86986" b="38864"/>
            <a:stretch/>
          </p:blipFill>
          <p:spPr>
            <a:xfrm>
              <a:off x="4902357" y="18379773"/>
              <a:ext cx="2016000" cy="1584000"/>
            </a:xfrm>
            <a:prstGeom prst="rect">
              <a:avLst/>
            </a:prstGeom>
          </p:spPr>
        </p:pic>
        <p:pic>
          <p:nvPicPr>
            <p:cNvPr id="365" name="그림 364">
              <a:extLst>
                <a:ext uri="{FF2B5EF4-FFF2-40B4-BE49-F238E27FC236}">
                  <a16:creationId xmlns:a16="http://schemas.microsoft.com/office/drawing/2014/main" id="{EA0A6B01-7201-F238-E5D4-F25DA3420B94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" t="36657" r="87192" b="52096"/>
            <a:stretch/>
          </p:blipFill>
          <p:spPr>
            <a:xfrm>
              <a:off x="1849769" y="18379773"/>
              <a:ext cx="2016000" cy="158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0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2613</Words>
  <Application>Microsoft Office PowerPoint</Application>
  <PresentationFormat>사용자 지정</PresentationFormat>
  <Paragraphs>600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Otaku</dc:creator>
  <cp:lastModifiedBy>King Otaku</cp:lastModifiedBy>
  <cp:revision>114</cp:revision>
  <dcterms:created xsi:type="dcterms:W3CDTF">2022-05-25T00:23:36Z</dcterms:created>
  <dcterms:modified xsi:type="dcterms:W3CDTF">2022-06-07T02:45:02Z</dcterms:modified>
</cp:coreProperties>
</file>