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8A2F9-E3B1-42E7-B2E7-69C619D0C86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A769D-000F-41EA-8685-9EC9B3B3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7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7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B686-6021-4345-B5F9-1CCD1E7E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CAB16-4416-4217-B1E1-B3936A333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C6D8-013A-42C1-AB6D-94C0909B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D06A-39EF-4E7D-BDE8-A4EC43E9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37E5-83E1-48CB-B858-E080F29C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E06D-3CF5-4004-A6FE-13D12FD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69A3F-D06E-452D-8AA9-312C7B82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4EA3-8EED-4D73-AF6C-AA6C4EF3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CE3A8-1CBA-446B-91BA-2D362290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4AE7-675B-45DA-9AEC-92F904F1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EEA55-BDBE-40EE-9C16-13543947E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B393-EF22-43B0-8EB0-BDF27ADDB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6A5E-D76B-41C3-9356-D071F142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F2DB-FDC2-4263-9EF8-DABD5A29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D61A-B80A-4E27-95FF-55DC2C39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9499-091A-487C-89B0-16264E31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9165-ECD7-4EC3-94FA-998CBA8EE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CC23-2075-4F21-8545-7B653B92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9D67-73BC-43FD-B868-70BD3AED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B8A7-2779-4956-B812-09A0E67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EF20-6AED-487F-8A34-1CD3DDAA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61A2-45FF-4863-993A-CC955486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5448-A31F-4B09-B554-5691511F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6F4F-8ED2-4724-9BEC-2EB4D537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6A20-2A24-43AD-ACD0-6EB5E810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4363-E607-409F-A180-5661F795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2056-4735-468D-98F8-9DAF190B1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6471-2129-4EA5-A995-45117471A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61876-19A6-4F53-B494-1AE58D4A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8EE4D-2778-4FD7-AD94-BB53E059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1CD40-7AD6-45E3-985D-97BCC11F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AA32-7B7F-4717-A0D2-B861BAEA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F44B-0708-4DBA-BD03-7B046E29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9E5B-080A-4A3D-9C7E-906132014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8A005-89C6-4084-8549-E2E3A49F4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70583-C8E2-4790-ADF7-D54B41415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243DC-1C76-4971-8E37-09F4A43F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E41DC-8317-43C6-A3DE-70D065E6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764EB-805A-40C5-8AC1-4C80B761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E268-9AAB-4184-8FD6-40F295CF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4B5B-CA9B-4F74-A3AD-92097AE7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05C0-3483-480A-BA00-34740E30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69C05-D867-42E0-AFD5-4247E8EA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6B605-A2EB-4BC6-B309-418C6D17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2D382-1C21-4A99-8929-1885AA0D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51F66-B347-4584-86D6-4BA4E58D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189B-B430-41B8-87AB-1D311E32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1085-02D2-4709-8000-DB364ECC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EF84-1486-445B-8D51-8A25B5AA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2EF2A-19BC-446A-A414-2610FC16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4772-C3BB-40B1-857F-B83F2A7D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23BB8-D44C-4683-9D7E-47CFA75F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1F15-6543-493B-B26D-87A50567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60B06-DC2F-4EE1-8CD7-1238469B5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0901-3EEF-4D65-85C4-CE9E218C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73773-CC46-4A2E-A76E-1B865322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7530F-0B77-4623-B9F7-7F5EA4C8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823A8-0AE7-4304-870E-2951ADFC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7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91EAF-D506-4078-BD09-299969D1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D3B8D-2D60-4AD6-9A8F-490AC08AB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84036-E62E-43D2-90D9-D44D9B244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623B-8090-4865-9266-76A9BBEE706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6D5B-C603-49A8-B0E8-B6FC097ED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4BAD-D220-4CEC-B1CB-686BF6002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D639-4590-472E-91EA-B5828DC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8104" y="1389342"/>
            <a:ext cx="6223794" cy="1173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Facial Emotion Recognition Using Deep Learning</a:t>
            </a:r>
            <a:endParaRPr lang="en-US" sz="366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84EDA-07DB-4E8A-8FCF-E2DCE9723C60}"/>
              </a:ext>
            </a:extLst>
          </p:cNvPr>
          <p:cNvSpPr txBox="1"/>
          <p:nvPr/>
        </p:nvSpPr>
        <p:spPr>
          <a:xfrm>
            <a:off x="698104" y="4656436"/>
            <a:ext cx="6470341" cy="121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583"/>
              </a:lnSpc>
            </a:pPr>
            <a:r>
              <a:rPr lang="en-US" sz="2400" dirty="0">
                <a:solidFill>
                  <a:srgbClr val="1F1E1E"/>
                </a:solidFill>
                <a:latin typeface="Red Hat Text" panose="020B0604020202020204" charset="0"/>
                <a:ea typeface="Red Hat Text" panose="020B0604020202020204" charset="0"/>
                <a:cs typeface="Red Hat Text" panose="020B0604020202020204" charset="0"/>
              </a:rPr>
              <a:t>By Nguyễn Minh Quang (20520918)</a:t>
            </a:r>
          </a:p>
          <a:p>
            <a:pPr>
              <a:lnSpc>
                <a:spcPts val="4583"/>
              </a:lnSpc>
            </a:pPr>
            <a:r>
              <a:rPr lang="en-US" sz="2400" dirty="0">
                <a:solidFill>
                  <a:srgbClr val="1F1E1E"/>
                </a:solidFill>
                <a:latin typeface="Red Hat Text" panose="020B0604020202020204" charset="0"/>
                <a:ea typeface="Red Hat Text" panose="020B0604020202020204" charset="0"/>
                <a:cs typeface="Red Hat Text" panose="020B0604020202020204" charset="0"/>
              </a:rPr>
              <a:t>By </a:t>
            </a:r>
            <a:endParaRPr lang="en-US" sz="24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03792" y="2063128"/>
            <a:ext cx="5272187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Model Architecture (2/2)</a:t>
            </a:r>
            <a:endParaRPr lang="en-US" sz="3667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93" y="2948953"/>
            <a:ext cx="498673" cy="4986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3793" y="3647057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Output Layer</a:t>
            </a:r>
            <a:endParaRPr lang="en-US" sz="1833" dirty="0"/>
          </a:p>
        </p:txBody>
      </p:sp>
      <p:sp>
        <p:nvSpPr>
          <p:cNvPr id="6" name="Text 2"/>
          <p:cNvSpPr/>
          <p:nvPr/>
        </p:nvSpPr>
        <p:spPr>
          <a:xfrm>
            <a:off x="6203792" y="4125687"/>
            <a:ext cx="6223794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Softmax activation for predicting probabilities of multiple emotion categories.</a:t>
            </a:r>
            <a:endParaRPr lang="en-US" sz="1542" dirty="0"/>
          </a:p>
        </p:txBody>
      </p:sp>
      <p:pic>
        <p:nvPicPr>
          <p:cNvPr id="7" name="Picture 2" descr="Facial expressions recognition general CNN architecture With... | Download  Scientific Diagram">
            <a:extLst>
              <a:ext uri="{FF2B5EF4-FFF2-40B4-BE49-F238E27FC236}">
                <a16:creationId xmlns:a16="http://schemas.microsoft.com/office/drawing/2014/main" id="{53B76AC7-F5AA-4597-BE74-B86EF82B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43990"/>
            <a:ext cx="5958470" cy="215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4" y="2056607"/>
            <a:ext cx="6588621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Training Process: A Closer Look</a:t>
            </a:r>
            <a:endParaRPr lang="en-US" sz="3667" dirty="0"/>
          </a:p>
        </p:txBody>
      </p:sp>
      <p:sp>
        <p:nvSpPr>
          <p:cNvPr id="3" name="Text 1"/>
          <p:cNvSpPr/>
          <p:nvPr/>
        </p:nvSpPr>
        <p:spPr>
          <a:xfrm>
            <a:off x="698104" y="3141861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Data Split </a:t>
            </a:r>
            <a:endParaRPr lang="en-US" sz="1833" dirty="0"/>
          </a:p>
        </p:txBody>
      </p:sp>
      <p:sp>
        <p:nvSpPr>
          <p:cNvPr id="4" name="Text 2"/>
          <p:cNvSpPr/>
          <p:nvPr/>
        </p:nvSpPr>
        <p:spPr>
          <a:xfrm>
            <a:off x="698103" y="3634582"/>
            <a:ext cx="3273822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Training: 70%</a:t>
            </a:r>
            <a:endParaRPr lang="en-US" sz="1542" dirty="0"/>
          </a:p>
        </p:txBody>
      </p:sp>
      <p:sp>
        <p:nvSpPr>
          <p:cNvPr id="5" name="Text 3"/>
          <p:cNvSpPr/>
          <p:nvPr/>
        </p:nvSpPr>
        <p:spPr>
          <a:xfrm>
            <a:off x="698103" y="4023519"/>
            <a:ext cx="3273822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Validation: 15%</a:t>
            </a:r>
            <a:endParaRPr lang="en-US" sz="1542" dirty="0"/>
          </a:p>
        </p:txBody>
      </p:sp>
      <p:sp>
        <p:nvSpPr>
          <p:cNvPr id="6" name="Text 4"/>
          <p:cNvSpPr/>
          <p:nvPr/>
        </p:nvSpPr>
        <p:spPr>
          <a:xfrm>
            <a:off x="698103" y="4412457"/>
            <a:ext cx="3273822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Testing: 15%</a:t>
            </a:r>
            <a:endParaRPr lang="en-US" sz="1542" dirty="0"/>
          </a:p>
        </p:txBody>
      </p:sp>
      <p:sp>
        <p:nvSpPr>
          <p:cNvPr id="7" name="Text 5"/>
          <p:cNvSpPr/>
          <p:nvPr/>
        </p:nvSpPr>
        <p:spPr>
          <a:xfrm>
            <a:off x="4464845" y="3141861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Hyperparameters</a:t>
            </a:r>
            <a:endParaRPr lang="en-US" sz="1833" dirty="0"/>
          </a:p>
        </p:txBody>
      </p:sp>
      <p:sp>
        <p:nvSpPr>
          <p:cNvPr id="8" name="Text 6"/>
          <p:cNvSpPr/>
          <p:nvPr/>
        </p:nvSpPr>
        <p:spPr>
          <a:xfrm>
            <a:off x="4464844" y="3634582"/>
            <a:ext cx="3273822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Learning rate: 0.0001</a:t>
            </a:r>
            <a:endParaRPr lang="en-US" sz="1542" dirty="0"/>
          </a:p>
        </p:txBody>
      </p:sp>
      <p:sp>
        <p:nvSpPr>
          <p:cNvPr id="9" name="Text 7"/>
          <p:cNvSpPr/>
          <p:nvPr/>
        </p:nvSpPr>
        <p:spPr>
          <a:xfrm>
            <a:off x="4464844" y="4023519"/>
            <a:ext cx="3273822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Batch size: 64</a:t>
            </a:r>
            <a:endParaRPr lang="en-US" sz="1542" dirty="0"/>
          </a:p>
        </p:txBody>
      </p:sp>
      <p:sp>
        <p:nvSpPr>
          <p:cNvPr id="10" name="Text 8"/>
          <p:cNvSpPr/>
          <p:nvPr/>
        </p:nvSpPr>
        <p:spPr>
          <a:xfrm>
            <a:off x="4464844" y="4412457"/>
            <a:ext cx="3273822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Epochs: 48</a:t>
            </a:r>
            <a:endParaRPr lang="en-US" sz="1542" dirty="0"/>
          </a:p>
        </p:txBody>
      </p:sp>
      <p:sp>
        <p:nvSpPr>
          <p:cNvPr id="11" name="Text 9"/>
          <p:cNvSpPr/>
          <p:nvPr/>
        </p:nvSpPr>
        <p:spPr>
          <a:xfrm>
            <a:off x="8231585" y="3141861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Hardware</a:t>
            </a:r>
            <a:endParaRPr lang="en-US" sz="1833" dirty="0"/>
          </a:p>
        </p:txBody>
      </p:sp>
      <p:sp>
        <p:nvSpPr>
          <p:cNvPr id="12" name="Text 10"/>
          <p:cNvSpPr/>
          <p:nvPr/>
        </p:nvSpPr>
        <p:spPr>
          <a:xfrm>
            <a:off x="8231584" y="3634582"/>
            <a:ext cx="3273822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Google Collab GPU</a:t>
            </a:r>
            <a:endParaRPr lang="en-US" sz="154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91915" y="127204"/>
            <a:ext cx="4787114" cy="315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Experiment Results</a:t>
            </a:r>
            <a:endParaRPr lang="en-US" sz="3667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9B211B-02CD-42D4-A2A8-904AF7C0A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5" y="670888"/>
            <a:ext cx="11001788" cy="60599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880" y="979808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Performance Analysis</a:t>
            </a:r>
            <a:endParaRPr lang="en-US" sz="3667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2C7430-0C5B-440D-A201-6F74301E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58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30" dirty="0">
                <a:latin typeface="Red Hat Text" panose="020B0604020202020204"/>
              </a:rPr>
              <a:t>Loss Analysis (Left Chart):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40" dirty="0">
                <a:latin typeface="Roboto Light" panose="02000000000000000000" pitchFamily="2" charset="0"/>
                <a:ea typeface="Roboto Light" panose="02000000000000000000" pitchFamily="2" charset="0"/>
              </a:rPr>
              <a:t>Training Loss: Consistently decreases over epochs, indicating the model is learning effectively from the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40" dirty="0">
                <a:latin typeface="Roboto Light" panose="02000000000000000000" pitchFamily="2" charset="0"/>
                <a:ea typeface="Roboto Light" panose="02000000000000000000" pitchFamily="2" charset="0"/>
              </a:rPr>
              <a:t>Validation Loss: Initially decreases but starts increasing slightly after ~epoch 20. This suggests overfitting, where the model begins to memorize the training data rather than generalizing well to unseen data.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BAF150-C950-4AF6-83D7-FEDFF470A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58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30" dirty="0">
                <a:latin typeface="Red Hat Text" panose="020B0604020202020204"/>
              </a:rPr>
              <a:t>Accuracy Analysis (Right Chart):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40" dirty="0">
                <a:latin typeface="Roboto Light" panose="02000000000000000000" pitchFamily="2" charset="0"/>
                <a:ea typeface="Roboto Light" panose="02000000000000000000" pitchFamily="2" charset="0"/>
              </a:rPr>
              <a:t>Training Accuracy: Increases steadily and reaches a high value, showing the model performs well on the training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40" dirty="0">
                <a:latin typeface="Roboto Light" panose="02000000000000000000" pitchFamily="2" charset="0"/>
                <a:ea typeface="Roboto Light" panose="02000000000000000000" pitchFamily="2" charset="0"/>
              </a:rPr>
              <a:t>Validation Accuracy: Increases initially but plateaus around epoch 20-30, with a gap between training and validation accuracy growing wider. This again points to overfitting.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880" y="979808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Evaluation</a:t>
            </a:r>
            <a:endParaRPr lang="en-US" sz="3667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2C7430-0C5B-440D-A201-6F74301E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58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30" dirty="0">
                <a:latin typeface="Red Hat Text" panose="020B0604020202020204"/>
                <a:ea typeface="Roboto Light" panose="02000000000000000000" pitchFamily="2" charset="0"/>
              </a:rPr>
              <a:t>Strengths:</a:t>
            </a:r>
          </a:p>
          <a:p>
            <a:r>
              <a:rPr lang="en-US" sz="1540" dirty="0">
                <a:latin typeface="Roboto Light" panose="02000000000000000000" pitchFamily="2" charset="0"/>
                <a:ea typeface="Roboto Light" panose="02000000000000000000" pitchFamily="2" charset="0"/>
              </a:rPr>
              <a:t>The model learns effectively on the training set, as reflected by consistent improvements in training loss and accuracy.</a:t>
            </a:r>
          </a:p>
          <a:p>
            <a:endParaRPr lang="en-US" sz="154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540" dirty="0">
                <a:latin typeface="Roboto Light" panose="02000000000000000000" pitchFamily="2" charset="0"/>
                <a:ea typeface="Roboto Light" panose="02000000000000000000" pitchFamily="2" charset="0"/>
              </a:rPr>
              <a:t>It performs decently on the validation set in the initial stages (before overfitting kicks in).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BAF150-C950-4AF6-83D7-FEDFF470A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58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30" dirty="0">
                <a:latin typeface="Red Hat Text" panose="020B0604020202020204"/>
                <a:ea typeface="Roboto Light" panose="02000000000000000000" pitchFamily="2" charset="0"/>
              </a:rPr>
              <a:t>Weaknesses</a:t>
            </a:r>
            <a:r>
              <a:rPr lang="en-US" sz="1830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r>
              <a:rPr lang="en-US" sz="1540" dirty="0">
                <a:latin typeface="Roboto Light" panose="02000000000000000000" pitchFamily="2" charset="0"/>
                <a:ea typeface="Roboto Light" panose="02000000000000000000" pitchFamily="2" charset="0"/>
              </a:rPr>
              <a:t>The model suffers from overfitting after around epoch 20, as seen by the increasing validation loss and the plateauing validation accuracy.</a:t>
            </a:r>
          </a:p>
          <a:p>
            <a:r>
              <a:rPr lang="en-US" sz="1540" dirty="0">
                <a:latin typeface="Roboto Light" panose="02000000000000000000" pitchFamily="2" charset="0"/>
                <a:ea typeface="Roboto Light" panose="02000000000000000000" pitchFamily="2" charset="0"/>
              </a:rPr>
              <a:t>The widening gap between training and validation metrics highlights issues in the model's ability to generalize to new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0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70103" y="1747342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Discussion</a:t>
            </a:r>
            <a:endParaRPr lang="en-US" sz="3667" dirty="0"/>
          </a:p>
        </p:txBody>
      </p:sp>
      <p:sp>
        <p:nvSpPr>
          <p:cNvPr id="4" name="Shape 1"/>
          <p:cNvSpPr/>
          <p:nvPr/>
        </p:nvSpPr>
        <p:spPr>
          <a:xfrm>
            <a:off x="5270103" y="2633167"/>
            <a:ext cx="3012182" cy="2477493"/>
          </a:xfrm>
          <a:prstGeom prst="roundRect">
            <a:avLst>
              <a:gd name="adj" fmla="val 1208"/>
            </a:avLst>
          </a:prstGeom>
          <a:solidFill>
            <a:srgbClr val="F3E8E8"/>
          </a:solidFill>
          <a:ln/>
        </p:spPr>
      </p:sp>
      <p:sp>
        <p:nvSpPr>
          <p:cNvPr id="5" name="Text 2"/>
          <p:cNvSpPr/>
          <p:nvPr/>
        </p:nvSpPr>
        <p:spPr>
          <a:xfrm>
            <a:off x="5469533" y="2832596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Strengths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5469533" y="3245544"/>
            <a:ext cx="261332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High accuracy across diverse datasets</a:t>
            </a:r>
            <a:endParaRPr lang="en-US" sz="1542" dirty="0"/>
          </a:p>
        </p:txBody>
      </p:sp>
      <p:sp>
        <p:nvSpPr>
          <p:cNvPr id="7" name="Text 4"/>
          <p:cNvSpPr/>
          <p:nvPr/>
        </p:nvSpPr>
        <p:spPr>
          <a:xfrm>
            <a:off x="5469533" y="3953669"/>
            <a:ext cx="261332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Resilience to variations in input quality</a:t>
            </a:r>
            <a:endParaRPr lang="en-US" sz="1542" dirty="0"/>
          </a:p>
        </p:txBody>
      </p:sp>
      <p:sp>
        <p:nvSpPr>
          <p:cNvPr id="8" name="Shape 5"/>
          <p:cNvSpPr/>
          <p:nvPr/>
        </p:nvSpPr>
        <p:spPr>
          <a:xfrm>
            <a:off x="8481715" y="2633167"/>
            <a:ext cx="3012182" cy="2477493"/>
          </a:xfrm>
          <a:prstGeom prst="roundRect">
            <a:avLst>
              <a:gd name="adj" fmla="val 1208"/>
            </a:avLst>
          </a:prstGeom>
          <a:solidFill>
            <a:srgbClr val="F3E8E8"/>
          </a:solidFill>
          <a:ln/>
        </p:spPr>
      </p:sp>
      <p:sp>
        <p:nvSpPr>
          <p:cNvPr id="9" name="Text 6"/>
          <p:cNvSpPr/>
          <p:nvPr/>
        </p:nvSpPr>
        <p:spPr>
          <a:xfrm>
            <a:off x="8681145" y="2832596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Weaknesses</a:t>
            </a:r>
            <a:endParaRPr lang="en-US" sz="1833" dirty="0"/>
          </a:p>
        </p:txBody>
      </p:sp>
      <p:sp>
        <p:nvSpPr>
          <p:cNvPr id="10" name="Text 7"/>
          <p:cNvSpPr/>
          <p:nvPr/>
        </p:nvSpPr>
        <p:spPr>
          <a:xfrm>
            <a:off x="8681144" y="3245544"/>
            <a:ext cx="261332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Sensitivity to extreme occlusion and lighting</a:t>
            </a:r>
            <a:endParaRPr lang="en-US" sz="1542" dirty="0"/>
          </a:p>
        </p:txBody>
      </p:sp>
      <p:sp>
        <p:nvSpPr>
          <p:cNvPr id="11" name="Text 8"/>
          <p:cNvSpPr/>
          <p:nvPr/>
        </p:nvSpPr>
        <p:spPr>
          <a:xfrm>
            <a:off x="8681144" y="3953669"/>
            <a:ext cx="2613323" cy="95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Limited generalization for highly imbalanced datasets</a:t>
            </a:r>
            <a:endParaRPr lang="en-US" sz="1542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3" y="2056607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Performance Factors</a:t>
            </a:r>
            <a:endParaRPr lang="en-US" sz="3667" dirty="0"/>
          </a:p>
        </p:txBody>
      </p:sp>
      <p:sp>
        <p:nvSpPr>
          <p:cNvPr id="3" name="Text 1"/>
          <p:cNvSpPr/>
          <p:nvPr/>
        </p:nvSpPr>
        <p:spPr>
          <a:xfrm>
            <a:off x="698104" y="3141861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Factors</a:t>
            </a:r>
            <a:endParaRPr lang="en-US" sz="1833" dirty="0"/>
          </a:p>
        </p:txBody>
      </p:sp>
      <p:sp>
        <p:nvSpPr>
          <p:cNvPr id="4" name="Text 2"/>
          <p:cNvSpPr/>
          <p:nvPr/>
        </p:nvSpPr>
        <p:spPr>
          <a:xfrm>
            <a:off x="698104" y="3634582"/>
            <a:ext cx="515461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Dataset diversity and quality</a:t>
            </a:r>
            <a:endParaRPr lang="en-US" sz="1542" dirty="0"/>
          </a:p>
        </p:txBody>
      </p:sp>
      <p:sp>
        <p:nvSpPr>
          <p:cNvPr id="5" name="Text 3"/>
          <p:cNvSpPr/>
          <p:nvPr/>
        </p:nvSpPr>
        <p:spPr>
          <a:xfrm>
            <a:off x="698104" y="4023519"/>
            <a:ext cx="515461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Preprocessing and hyperparameter tuning</a:t>
            </a:r>
            <a:endParaRPr lang="en-US" sz="1542" dirty="0"/>
          </a:p>
        </p:txBody>
      </p:sp>
      <p:sp>
        <p:nvSpPr>
          <p:cNvPr id="6" name="Text 4"/>
          <p:cNvSpPr/>
          <p:nvPr/>
        </p:nvSpPr>
        <p:spPr>
          <a:xfrm>
            <a:off x="698104" y="4412457"/>
            <a:ext cx="515461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00"/>
              </a:lnSpc>
              <a:buSzPct val="100000"/>
              <a:buChar char="•"/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Model complexity and training resources</a:t>
            </a:r>
            <a:endParaRPr lang="en-US" sz="1542" dirty="0"/>
          </a:p>
        </p:txBody>
      </p:sp>
      <p:sp>
        <p:nvSpPr>
          <p:cNvPr id="7" name="Text 5"/>
          <p:cNvSpPr/>
          <p:nvPr/>
        </p:nvSpPr>
        <p:spPr>
          <a:xfrm>
            <a:off x="6345635" y="3141861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Trade-offs</a:t>
            </a:r>
            <a:endParaRPr lang="en-US" sz="1833" dirty="0"/>
          </a:p>
        </p:txBody>
      </p:sp>
      <p:sp>
        <p:nvSpPr>
          <p:cNvPr id="8" name="Text 6"/>
          <p:cNvSpPr/>
          <p:nvPr/>
        </p:nvSpPr>
        <p:spPr>
          <a:xfrm>
            <a:off x="6345634" y="3634582"/>
            <a:ext cx="515461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Balancing accuracy with computational efficiency</a:t>
            </a:r>
            <a:endParaRPr lang="en-US" sz="1542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8103" y="937420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Applications of FER</a:t>
            </a:r>
            <a:endParaRPr lang="en-US" sz="3667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4" y="1823244"/>
            <a:ext cx="498673" cy="4986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8104" y="2521347"/>
            <a:ext cx="2783284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Real-Time Communication</a:t>
            </a:r>
            <a:endParaRPr lang="en-US" sz="1833" dirty="0"/>
          </a:p>
        </p:txBody>
      </p:sp>
      <p:sp>
        <p:nvSpPr>
          <p:cNvPr id="6" name="Text 2"/>
          <p:cNvSpPr/>
          <p:nvPr/>
        </p:nvSpPr>
        <p:spPr>
          <a:xfrm>
            <a:off x="698103" y="2934295"/>
            <a:ext cx="2962275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Enhancing video calls by detecting participants' emotions</a:t>
            </a:r>
            <a:endParaRPr lang="en-US" sz="154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23" y="1823244"/>
            <a:ext cx="498673" cy="49867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59523" y="2521347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Gaming</a:t>
            </a:r>
            <a:endParaRPr lang="en-US" sz="1833" dirty="0"/>
          </a:p>
        </p:txBody>
      </p:sp>
      <p:sp>
        <p:nvSpPr>
          <p:cNvPr id="9" name="Text 4"/>
          <p:cNvSpPr/>
          <p:nvPr/>
        </p:nvSpPr>
        <p:spPr>
          <a:xfrm>
            <a:off x="3959523" y="2934295"/>
            <a:ext cx="2962374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Adapting scenarios based on player emotions</a:t>
            </a:r>
            <a:endParaRPr lang="en-US" sz="1542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04" y="4171057"/>
            <a:ext cx="498673" cy="49867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98104" y="4869160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Healthcare</a:t>
            </a:r>
            <a:endParaRPr lang="en-US" sz="1833" dirty="0"/>
          </a:p>
        </p:txBody>
      </p:sp>
      <p:sp>
        <p:nvSpPr>
          <p:cNvPr id="12" name="Text 6"/>
          <p:cNvSpPr/>
          <p:nvPr/>
        </p:nvSpPr>
        <p:spPr>
          <a:xfrm>
            <a:off x="698103" y="5282109"/>
            <a:ext cx="2962275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Monitoring emotional well-being and identifying distress signals</a:t>
            </a:r>
            <a:endParaRPr lang="en-US" sz="1542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8103" y="770930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Limitations of FER</a:t>
            </a:r>
            <a:endParaRPr lang="en-US" sz="3667" dirty="0"/>
          </a:p>
        </p:txBody>
      </p:sp>
      <p:sp>
        <p:nvSpPr>
          <p:cNvPr id="4" name="Shape 1"/>
          <p:cNvSpPr/>
          <p:nvPr/>
        </p:nvSpPr>
        <p:spPr>
          <a:xfrm>
            <a:off x="984548" y="1656755"/>
            <a:ext cx="25400" cy="4430217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5" name="Shape 2"/>
          <p:cNvSpPr/>
          <p:nvPr/>
        </p:nvSpPr>
        <p:spPr>
          <a:xfrm>
            <a:off x="1196231" y="2092722"/>
            <a:ext cx="698103" cy="25400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6" name="Shape 3"/>
          <p:cNvSpPr/>
          <p:nvPr/>
        </p:nvSpPr>
        <p:spPr>
          <a:xfrm>
            <a:off x="772864" y="1881088"/>
            <a:ext cx="448767" cy="448767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7" name="Text 4"/>
          <p:cNvSpPr/>
          <p:nvPr/>
        </p:nvSpPr>
        <p:spPr>
          <a:xfrm>
            <a:off x="953939" y="1964631"/>
            <a:ext cx="8651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1</a:t>
            </a:r>
            <a:endParaRPr lang="en-US" sz="2208" dirty="0"/>
          </a:p>
        </p:txBody>
      </p:sp>
      <p:sp>
        <p:nvSpPr>
          <p:cNvPr id="8" name="Text 5"/>
          <p:cNvSpPr/>
          <p:nvPr/>
        </p:nvSpPr>
        <p:spPr>
          <a:xfrm>
            <a:off x="2094409" y="185618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Generalization Issues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2094409" y="2269133"/>
            <a:ext cx="4827488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Performance varies across ethnicities and cultural expressions</a:t>
            </a:r>
            <a:endParaRPr lang="en-US" sz="1542" dirty="0"/>
          </a:p>
        </p:txBody>
      </p:sp>
      <p:sp>
        <p:nvSpPr>
          <p:cNvPr id="10" name="Shape 7"/>
          <p:cNvSpPr/>
          <p:nvPr/>
        </p:nvSpPr>
        <p:spPr>
          <a:xfrm>
            <a:off x="1196231" y="3742333"/>
            <a:ext cx="698103" cy="25400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11" name="Shape 8"/>
          <p:cNvSpPr/>
          <p:nvPr/>
        </p:nvSpPr>
        <p:spPr>
          <a:xfrm>
            <a:off x="772864" y="3530699"/>
            <a:ext cx="448767" cy="448767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12" name="Text 9"/>
          <p:cNvSpPr/>
          <p:nvPr/>
        </p:nvSpPr>
        <p:spPr>
          <a:xfrm>
            <a:off x="912763" y="3614242"/>
            <a:ext cx="16896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</a:t>
            </a:r>
            <a:endParaRPr lang="en-US" sz="2208" dirty="0"/>
          </a:p>
        </p:txBody>
      </p:sp>
      <p:sp>
        <p:nvSpPr>
          <p:cNvPr id="13" name="Text 10"/>
          <p:cNvSpPr/>
          <p:nvPr/>
        </p:nvSpPr>
        <p:spPr>
          <a:xfrm>
            <a:off x="2094409" y="350579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Occlusion Challenges</a:t>
            </a:r>
            <a:endParaRPr lang="en-US" sz="1833" dirty="0"/>
          </a:p>
        </p:txBody>
      </p:sp>
      <p:sp>
        <p:nvSpPr>
          <p:cNvPr id="14" name="Text 11"/>
          <p:cNvSpPr/>
          <p:nvPr/>
        </p:nvSpPr>
        <p:spPr>
          <a:xfrm>
            <a:off x="2094409" y="3918744"/>
            <a:ext cx="4827488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Difficulty in handling faces partially covered by masks or glasses</a:t>
            </a:r>
            <a:endParaRPr lang="en-US" sz="1542" dirty="0"/>
          </a:p>
        </p:txBody>
      </p:sp>
      <p:sp>
        <p:nvSpPr>
          <p:cNvPr id="15" name="Shape 12"/>
          <p:cNvSpPr/>
          <p:nvPr/>
        </p:nvSpPr>
        <p:spPr>
          <a:xfrm>
            <a:off x="1196231" y="5391944"/>
            <a:ext cx="698103" cy="25400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16" name="Shape 13"/>
          <p:cNvSpPr/>
          <p:nvPr/>
        </p:nvSpPr>
        <p:spPr>
          <a:xfrm>
            <a:off x="772864" y="5180310"/>
            <a:ext cx="448767" cy="448767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sp>
        <p:nvSpPr>
          <p:cNvPr id="17" name="Text 14"/>
          <p:cNvSpPr/>
          <p:nvPr/>
        </p:nvSpPr>
        <p:spPr>
          <a:xfrm>
            <a:off x="912763" y="5263853"/>
            <a:ext cx="16896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3</a:t>
            </a:r>
            <a:endParaRPr lang="en-US" sz="2208" dirty="0"/>
          </a:p>
        </p:txBody>
      </p:sp>
      <p:sp>
        <p:nvSpPr>
          <p:cNvPr id="18" name="Text 15"/>
          <p:cNvSpPr/>
          <p:nvPr/>
        </p:nvSpPr>
        <p:spPr>
          <a:xfrm>
            <a:off x="2094409" y="5155407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Computational Costs</a:t>
            </a:r>
            <a:endParaRPr lang="en-US" sz="1833" dirty="0"/>
          </a:p>
        </p:txBody>
      </p:sp>
      <p:sp>
        <p:nvSpPr>
          <p:cNvPr id="19" name="Text 16"/>
          <p:cNvSpPr/>
          <p:nvPr/>
        </p:nvSpPr>
        <p:spPr>
          <a:xfrm>
            <a:off x="2094409" y="5568355"/>
            <a:ext cx="4827488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High resource requirements for real-time applications</a:t>
            </a:r>
            <a:endParaRPr lang="en-US" sz="1542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4934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8103" y="4073228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References</a:t>
            </a:r>
            <a:endParaRPr lang="en-US" sz="3667" dirty="0"/>
          </a:p>
        </p:txBody>
      </p:sp>
      <p:sp>
        <p:nvSpPr>
          <p:cNvPr id="4" name="Text 1"/>
          <p:cNvSpPr/>
          <p:nvPr/>
        </p:nvSpPr>
        <p:spPr>
          <a:xfrm>
            <a:off x="698103" y="4742330"/>
            <a:ext cx="10795793" cy="1317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buFont typeface="+mj-lt"/>
              <a:buAutoNum type="arabicPeriod"/>
            </a:pPr>
            <a:r>
              <a:rPr lang="en-US" sz="1540" dirty="0">
                <a:latin typeface="Red Hat Text" panose="020B0604020202020204"/>
              </a:rPr>
              <a:t>Mollahosseini, A., Hasani, B., Mahoor, M. H. (2019). AffectNet: A database for facial expression.</a:t>
            </a:r>
          </a:p>
          <a:p>
            <a:pPr>
              <a:buFont typeface="+mj-lt"/>
              <a:buAutoNum type="arabicPeriod"/>
            </a:pPr>
            <a:r>
              <a:rPr lang="en-US" sz="1540" dirty="0">
                <a:latin typeface="Red Hat Text" panose="020B0604020202020204"/>
              </a:rPr>
              <a:t>Hu, J., Shen, L., Sun, G. (2018). Squeeze-and-excitation networks.</a:t>
            </a:r>
          </a:p>
          <a:p>
            <a:pPr>
              <a:buFont typeface="+mj-lt"/>
              <a:buAutoNum type="arabicPeriod"/>
            </a:pPr>
            <a:r>
              <a:rPr lang="en-US" sz="1540" dirty="0">
                <a:latin typeface="Red Hat Text" panose="020B0604020202020204"/>
              </a:rPr>
              <a:t>He, K., Zhang, X., Ren, S., Sun, J. (2016). Deep residual learning for image recognition.</a:t>
            </a:r>
          </a:p>
          <a:p>
            <a:pPr>
              <a:buFont typeface="+mj-lt"/>
              <a:buAutoNum type="arabicPeriod"/>
            </a:pPr>
            <a:r>
              <a:rPr lang="en-US" sz="1540" dirty="0">
                <a:latin typeface="Red Hat Text" panose="020B0604020202020204"/>
              </a:rPr>
              <a:t>Beaudry, O., Roy-Charland, A. et al. (2013). Featural processing in emotional facial expressions.</a:t>
            </a:r>
          </a:p>
          <a:p>
            <a:pPr>
              <a:buFont typeface="+mj-lt"/>
              <a:buAutoNum type="arabicPeriod"/>
            </a:pPr>
            <a:r>
              <a:rPr lang="en-US" sz="1540" dirty="0">
                <a:latin typeface="Red Hat Text" panose="020B0604020202020204"/>
              </a:rPr>
              <a:t>Huang, Z.-Y. et al. (2023). Scientific Reports, 13, 8425.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70103" y="1131888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Abstract</a:t>
            </a:r>
            <a:endParaRPr lang="en-US" sz="3667" dirty="0"/>
          </a:p>
        </p:txBody>
      </p:sp>
      <p:sp>
        <p:nvSpPr>
          <p:cNvPr id="4" name="Shape 1"/>
          <p:cNvSpPr/>
          <p:nvPr/>
        </p:nvSpPr>
        <p:spPr>
          <a:xfrm>
            <a:off x="5270103" y="2242046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</p:sp>
      <p:sp>
        <p:nvSpPr>
          <p:cNvPr id="5" name="Text 2"/>
          <p:cNvSpPr/>
          <p:nvPr/>
        </p:nvSpPr>
        <p:spPr>
          <a:xfrm>
            <a:off x="5818585" y="2242046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FER Systems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5818585" y="2654994"/>
            <a:ext cx="2463701" cy="95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In-depth analysis of FER systems and their applications.</a:t>
            </a:r>
            <a:endParaRPr lang="en-US" sz="1542" dirty="0"/>
          </a:p>
        </p:txBody>
      </p:sp>
      <p:sp>
        <p:nvSpPr>
          <p:cNvPr id="7" name="Shape 4"/>
          <p:cNvSpPr/>
          <p:nvPr/>
        </p:nvSpPr>
        <p:spPr>
          <a:xfrm>
            <a:off x="8481715" y="2242046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</p:sp>
      <p:sp>
        <p:nvSpPr>
          <p:cNvPr id="8" name="Text 5"/>
          <p:cNvSpPr/>
          <p:nvPr/>
        </p:nvSpPr>
        <p:spPr>
          <a:xfrm>
            <a:off x="9030196" y="2242046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Deep Learning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9030196" y="2654994"/>
            <a:ext cx="2463701" cy="95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Leveraging deep learning techniques for advancements.</a:t>
            </a:r>
            <a:endParaRPr lang="en-US" sz="1542" dirty="0"/>
          </a:p>
        </p:txBody>
      </p:sp>
      <p:sp>
        <p:nvSpPr>
          <p:cNvPr id="10" name="Shape 7"/>
          <p:cNvSpPr/>
          <p:nvPr/>
        </p:nvSpPr>
        <p:spPr>
          <a:xfrm>
            <a:off x="5270103" y="4036318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</p:sp>
      <p:sp>
        <p:nvSpPr>
          <p:cNvPr id="11" name="Text 8"/>
          <p:cNvSpPr/>
          <p:nvPr/>
        </p:nvSpPr>
        <p:spPr>
          <a:xfrm>
            <a:off x="5818585" y="4036319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Applications</a:t>
            </a:r>
            <a:endParaRPr lang="en-US" sz="1833" dirty="0"/>
          </a:p>
        </p:txBody>
      </p:sp>
      <p:sp>
        <p:nvSpPr>
          <p:cNvPr id="12" name="Text 9"/>
          <p:cNvSpPr/>
          <p:nvPr/>
        </p:nvSpPr>
        <p:spPr>
          <a:xfrm>
            <a:off x="5818585" y="4449267"/>
            <a:ext cx="2463701" cy="12767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Practical applications in healthcare, customer experience, and communication.</a:t>
            </a:r>
            <a:endParaRPr lang="en-US" sz="1542" dirty="0"/>
          </a:p>
        </p:txBody>
      </p:sp>
      <p:sp>
        <p:nvSpPr>
          <p:cNvPr id="13" name="Shape 10"/>
          <p:cNvSpPr/>
          <p:nvPr/>
        </p:nvSpPr>
        <p:spPr>
          <a:xfrm>
            <a:off x="8481715" y="4036318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</p:sp>
      <p:sp>
        <p:nvSpPr>
          <p:cNvPr id="14" name="Text 11"/>
          <p:cNvSpPr/>
          <p:nvPr/>
        </p:nvSpPr>
        <p:spPr>
          <a:xfrm>
            <a:off x="9030196" y="4036319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Methodologies</a:t>
            </a:r>
            <a:endParaRPr lang="en-US" sz="1833" dirty="0"/>
          </a:p>
        </p:txBody>
      </p:sp>
      <p:sp>
        <p:nvSpPr>
          <p:cNvPr id="15" name="Text 12"/>
          <p:cNvSpPr/>
          <p:nvPr/>
        </p:nvSpPr>
        <p:spPr>
          <a:xfrm>
            <a:off x="9030196" y="4449267"/>
            <a:ext cx="2463701" cy="95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Insights into FER research methodologies and frameworks.</a:t>
            </a:r>
            <a:endParaRPr lang="en-US" sz="1542" dirty="0"/>
          </a:p>
        </p:txBody>
      </p:sp>
      <p:pic>
        <p:nvPicPr>
          <p:cNvPr id="16" name="Picture 2" descr="Image and Real-Time Emotion Detection using KERAS - Jahanvisharma - Medium">
            <a:extLst>
              <a:ext uri="{FF2B5EF4-FFF2-40B4-BE49-F238E27FC236}">
                <a16:creationId xmlns:a16="http://schemas.microsoft.com/office/drawing/2014/main" id="{D36FF71A-8D0A-47E1-B99C-9BF83E4A40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085"/>
            <a:ext cx="5188462" cy="43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3" y="2231033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Introduction (1/2)</a:t>
            </a:r>
            <a:endParaRPr lang="en-US" sz="3667" dirty="0"/>
          </a:p>
        </p:txBody>
      </p:sp>
      <p:sp>
        <p:nvSpPr>
          <p:cNvPr id="3" name="Text 1"/>
          <p:cNvSpPr/>
          <p:nvPr/>
        </p:nvSpPr>
        <p:spPr>
          <a:xfrm>
            <a:off x="698104" y="3316288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FER Definition</a:t>
            </a:r>
            <a:endParaRPr lang="en-US" sz="1833" dirty="0"/>
          </a:p>
        </p:txBody>
      </p:sp>
      <p:sp>
        <p:nvSpPr>
          <p:cNvPr id="4" name="Text 2"/>
          <p:cNvSpPr/>
          <p:nvPr/>
        </p:nvSpPr>
        <p:spPr>
          <a:xfrm>
            <a:off x="698104" y="3809008"/>
            <a:ext cx="51546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Automated detection and classification of human emotions through facial expressions.</a:t>
            </a:r>
            <a:endParaRPr lang="en-US" sz="1542" dirty="0"/>
          </a:p>
        </p:txBody>
      </p:sp>
      <p:sp>
        <p:nvSpPr>
          <p:cNvPr id="5" name="Text 3"/>
          <p:cNvSpPr/>
          <p:nvPr/>
        </p:nvSpPr>
        <p:spPr>
          <a:xfrm>
            <a:off x="6345635" y="3316288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Applications</a:t>
            </a:r>
            <a:endParaRPr lang="en-US" sz="1833" dirty="0"/>
          </a:p>
        </p:txBody>
      </p:sp>
      <p:sp>
        <p:nvSpPr>
          <p:cNvPr id="6" name="Text 4"/>
          <p:cNvSpPr/>
          <p:nvPr/>
        </p:nvSpPr>
        <p:spPr>
          <a:xfrm>
            <a:off x="6345634" y="3809008"/>
            <a:ext cx="51546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Human-computer interaction, psychological analysis, education, and customer service.</a:t>
            </a:r>
            <a:endParaRPr lang="en-US" sz="15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8103" y="1291531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Introduction </a:t>
            </a:r>
            <a:endParaRPr lang="en-US" sz="3667" dirty="0"/>
          </a:p>
        </p:txBody>
      </p:sp>
      <p:sp>
        <p:nvSpPr>
          <p:cNvPr id="4" name="Shape 1"/>
          <p:cNvSpPr/>
          <p:nvPr/>
        </p:nvSpPr>
        <p:spPr>
          <a:xfrm>
            <a:off x="367138" y="2401689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</p:sp>
      <p:sp>
        <p:nvSpPr>
          <p:cNvPr id="5" name="Text 2"/>
          <p:cNvSpPr/>
          <p:nvPr/>
        </p:nvSpPr>
        <p:spPr>
          <a:xfrm>
            <a:off x="1026331" y="2462474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Deep Learning Impact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1246585" y="2814637"/>
            <a:ext cx="2463701" cy="12767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Improved FER through automated feature extraction and enhanced accuracy.</a:t>
            </a:r>
            <a:endParaRPr lang="en-US" sz="1542" dirty="0"/>
          </a:p>
        </p:txBody>
      </p:sp>
      <p:sp>
        <p:nvSpPr>
          <p:cNvPr id="7" name="Shape 4"/>
          <p:cNvSpPr/>
          <p:nvPr/>
        </p:nvSpPr>
        <p:spPr>
          <a:xfrm>
            <a:off x="3612976" y="2393114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</p:sp>
      <p:sp>
        <p:nvSpPr>
          <p:cNvPr id="8" name="Text 5"/>
          <p:cNvSpPr/>
          <p:nvPr/>
        </p:nvSpPr>
        <p:spPr>
          <a:xfrm>
            <a:off x="4158425" y="2462474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Datasets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4159994" y="2898528"/>
            <a:ext cx="2463701" cy="95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FER-2013, CK+, and AffectNet: benchmarks for FER research.</a:t>
            </a:r>
            <a:endParaRPr lang="en-US" sz="1542" dirty="0"/>
          </a:p>
        </p:txBody>
      </p:sp>
      <p:sp>
        <p:nvSpPr>
          <p:cNvPr id="10" name="Shape 7"/>
          <p:cNvSpPr/>
          <p:nvPr/>
        </p:nvSpPr>
        <p:spPr>
          <a:xfrm>
            <a:off x="349051" y="4446658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1026331" y="4502419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Objectives</a:t>
            </a:r>
            <a:endParaRPr lang="en-US" sz="1833" dirty="0"/>
          </a:p>
        </p:txBody>
      </p:sp>
      <p:sp>
        <p:nvSpPr>
          <p:cNvPr id="12" name="Text 9"/>
          <p:cNvSpPr/>
          <p:nvPr/>
        </p:nvSpPr>
        <p:spPr>
          <a:xfrm>
            <a:off x="1026331" y="4928096"/>
            <a:ext cx="56753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Explore state-of-the-art methods, analyze deep learning impact, and present advancements.</a:t>
            </a:r>
            <a:endParaRPr lang="en-US" sz="1542" dirty="0"/>
          </a:p>
        </p:txBody>
      </p:sp>
      <p:pic>
        <p:nvPicPr>
          <p:cNvPr id="3074" name="Picture 2" descr="Examples of images from FER13, RAF-DB, and AffectNet datasets. | Download  Scientific Diagram">
            <a:extLst>
              <a:ext uri="{FF2B5EF4-FFF2-40B4-BE49-F238E27FC236}">
                <a16:creationId xmlns:a16="http://schemas.microsoft.com/office/drawing/2014/main" id="{152B3456-C252-4A45-B043-0048A4FA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83" y="2169063"/>
            <a:ext cx="5472917" cy="232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3" y="2231033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Related Work </a:t>
            </a:r>
            <a:endParaRPr lang="en-US" sz="3667" dirty="0"/>
          </a:p>
        </p:txBody>
      </p:sp>
      <p:sp>
        <p:nvSpPr>
          <p:cNvPr id="3" name="Text 1"/>
          <p:cNvSpPr/>
          <p:nvPr/>
        </p:nvSpPr>
        <p:spPr>
          <a:xfrm>
            <a:off x="698104" y="3316288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Traditional Methods</a:t>
            </a:r>
            <a:endParaRPr lang="en-US" sz="1833" dirty="0"/>
          </a:p>
        </p:txBody>
      </p:sp>
      <p:sp>
        <p:nvSpPr>
          <p:cNvPr id="4" name="Text 2"/>
          <p:cNvSpPr/>
          <p:nvPr/>
        </p:nvSpPr>
        <p:spPr>
          <a:xfrm>
            <a:off x="698104" y="3809008"/>
            <a:ext cx="51546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Handcrafted features: edge detection, histogram analysis, statistical modeling.</a:t>
            </a:r>
            <a:endParaRPr lang="en-US" sz="1542" dirty="0"/>
          </a:p>
        </p:txBody>
      </p:sp>
      <p:sp>
        <p:nvSpPr>
          <p:cNvPr id="5" name="Text 3"/>
          <p:cNvSpPr/>
          <p:nvPr/>
        </p:nvSpPr>
        <p:spPr>
          <a:xfrm>
            <a:off x="6345635" y="3316288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Challenges</a:t>
            </a:r>
            <a:endParaRPr lang="en-US" sz="1833" dirty="0"/>
          </a:p>
        </p:txBody>
      </p:sp>
      <p:sp>
        <p:nvSpPr>
          <p:cNvPr id="6" name="Text 4"/>
          <p:cNvSpPr/>
          <p:nvPr/>
        </p:nvSpPr>
        <p:spPr>
          <a:xfrm>
            <a:off x="6345634" y="3809008"/>
            <a:ext cx="51546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Generalization and scalability across diverse datasets and scenarios.</a:t>
            </a:r>
            <a:endParaRPr lang="en-US" sz="15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32348" y="1202431"/>
            <a:ext cx="4786664" cy="638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</a:rPr>
              <a:t>Related Work</a:t>
            </a:r>
            <a:endParaRPr lang="en-US" sz="3667" dirty="0"/>
          </a:p>
        </p:txBody>
      </p:sp>
      <p:sp>
        <p:nvSpPr>
          <p:cNvPr id="4" name="Shape 1"/>
          <p:cNvSpPr/>
          <p:nvPr/>
        </p:nvSpPr>
        <p:spPr>
          <a:xfrm>
            <a:off x="5583868" y="2193755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</p:sp>
      <p:sp>
        <p:nvSpPr>
          <p:cNvPr id="5" name="Text 2"/>
          <p:cNvSpPr/>
          <p:nvPr/>
        </p:nvSpPr>
        <p:spPr>
          <a:xfrm>
            <a:off x="6132350" y="2193755"/>
            <a:ext cx="2463701" cy="5865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Deep Learning Solutions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6132350" y="2899993"/>
            <a:ext cx="2463701" cy="12767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CNNs and RNNs: automated, end-to-end solutions for feature learning and classification.</a:t>
            </a:r>
            <a:endParaRPr lang="en-US" sz="1542" dirty="0"/>
          </a:p>
        </p:txBody>
      </p:sp>
      <p:sp>
        <p:nvSpPr>
          <p:cNvPr id="7" name="Shape 4"/>
          <p:cNvSpPr/>
          <p:nvPr/>
        </p:nvSpPr>
        <p:spPr>
          <a:xfrm>
            <a:off x="8809743" y="2194140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</p:sp>
      <p:sp>
        <p:nvSpPr>
          <p:cNvPr id="8" name="Text 5"/>
          <p:cNvSpPr/>
          <p:nvPr/>
        </p:nvSpPr>
        <p:spPr>
          <a:xfrm>
            <a:off x="9343961" y="2193756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Advancements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9343961" y="2606703"/>
            <a:ext cx="2463701" cy="12767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Transformers for contextual relationships, hybrid models combining CNNs and attention mechanisms.</a:t>
            </a:r>
            <a:endParaRPr lang="en-US" sz="1542" dirty="0"/>
          </a:p>
        </p:txBody>
      </p:sp>
      <p:sp>
        <p:nvSpPr>
          <p:cNvPr id="10" name="Shape 7"/>
          <p:cNvSpPr/>
          <p:nvPr/>
        </p:nvSpPr>
        <p:spPr>
          <a:xfrm>
            <a:off x="5583868" y="4600504"/>
            <a:ext cx="349052" cy="349052"/>
          </a:xfrm>
          <a:prstGeom prst="roundRect">
            <a:avLst>
              <a:gd name="adj" fmla="val 8573"/>
            </a:avLst>
          </a:prstGeom>
          <a:solidFill>
            <a:srgbClr val="F3E8E8"/>
          </a:solidFill>
          <a:ln/>
        </p:spPr>
      </p:sp>
      <p:sp>
        <p:nvSpPr>
          <p:cNvPr id="11" name="Text 8"/>
          <p:cNvSpPr/>
          <p:nvPr/>
        </p:nvSpPr>
        <p:spPr>
          <a:xfrm>
            <a:off x="6132350" y="460050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Limitations</a:t>
            </a:r>
            <a:endParaRPr lang="en-US" sz="1833" dirty="0"/>
          </a:p>
        </p:txBody>
      </p:sp>
      <p:sp>
        <p:nvSpPr>
          <p:cNvPr id="12" name="Text 9"/>
          <p:cNvSpPr/>
          <p:nvPr/>
        </p:nvSpPr>
        <p:spPr>
          <a:xfrm>
            <a:off x="6132349" y="5013453"/>
            <a:ext cx="56753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High computational demands, sensitivity to input quality and dataset bias.</a:t>
            </a:r>
            <a:endParaRPr lang="en-US" sz="154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3" y="599480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Proposal Overview</a:t>
            </a:r>
            <a:endParaRPr lang="en-US" sz="3667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012" y="1585120"/>
            <a:ext cx="1335882" cy="11309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58654" y="2090837"/>
            <a:ext cx="76597" cy="398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125"/>
              </a:lnSpc>
            </a:pPr>
            <a:r>
              <a:rPr lang="en-US" sz="1958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1</a:t>
            </a:r>
            <a:endParaRPr lang="en-US" sz="1958" dirty="0"/>
          </a:p>
        </p:txBody>
      </p:sp>
      <p:sp>
        <p:nvSpPr>
          <p:cNvPr id="5" name="Text 2"/>
          <p:cNvSpPr/>
          <p:nvPr/>
        </p:nvSpPr>
        <p:spPr>
          <a:xfrm>
            <a:off x="4264323" y="2003921"/>
            <a:ext cx="2748260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Deep Learning FER Model</a:t>
            </a:r>
            <a:endParaRPr lang="en-US" sz="1833" dirty="0"/>
          </a:p>
        </p:txBody>
      </p:sp>
      <p:sp>
        <p:nvSpPr>
          <p:cNvPr id="6" name="Shape 3"/>
          <p:cNvSpPr/>
          <p:nvPr/>
        </p:nvSpPr>
        <p:spPr>
          <a:xfrm>
            <a:off x="4114701" y="2728318"/>
            <a:ext cx="7329388" cy="12700"/>
          </a:xfrm>
          <a:prstGeom prst="roundRect">
            <a:avLst>
              <a:gd name="adj" fmla="val 235611"/>
            </a:avLst>
          </a:prstGeom>
          <a:solidFill>
            <a:srgbClr val="D9CECE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71" y="2765921"/>
            <a:ext cx="2671862" cy="113099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322142" y="3131940"/>
            <a:ext cx="149622" cy="398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125"/>
              </a:lnSpc>
            </a:pPr>
            <a:r>
              <a:rPr lang="en-US" sz="1958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</a:t>
            </a:r>
            <a:endParaRPr lang="en-US" sz="1958" dirty="0"/>
          </a:p>
        </p:txBody>
      </p:sp>
      <p:sp>
        <p:nvSpPr>
          <p:cNvPr id="9" name="Text 5"/>
          <p:cNvSpPr/>
          <p:nvPr/>
        </p:nvSpPr>
        <p:spPr>
          <a:xfrm>
            <a:off x="4932363" y="2965351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Preprocessing</a:t>
            </a:r>
            <a:endParaRPr lang="en-US" sz="1833" dirty="0"/>
          </a:p>
        </p:txBody>
      </p:sp>
      <p:sp>
        <p:nvSpPr>
          <p:cNvPr id="10" name="Text 6"/>
          <p:cNvSpPr/>
          <p:nvPr/>
        </p:nvSpPr>
        <p:spPr>
          <a:xfrm>
            <a:off x="4932363" y="3378299"/>
            <a:ext cx="3410446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Standardizing and augmenting images.</a:t>
            </a:r>
            <a:endParaRPr lang="en-US" sz="1542" dirty="0"/>
          </a:p>
        </p:txBody>
      </p:sp>
      <p:sp>
        <p:nvSpPr>
          <p:cNvPr id="11" name="Shape 7"/>
          <p:cNvSpPr/>
          <p:nvPr/>
        </p:nvSpPr>
        <p:spPr>
          <a:xfrm>
            <a:off x="4782741" y="3909119"/>
            <a:ext cx="6661348" cy="12700"/>
          </a:xfrm>
          <a:prstGeom prst="roundRect">
            <a:avLst>
              <a:gd name="adj" fmla="val 235611"/>
            </a:avLst>
          </a:prstGeom>
          <a:solidFill>
            <a:srgbClr val="D9CECE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032" y="3946724"/>
            <a:ext cx="4007843" cy="113099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322042" y="4312742"/>
            <a:ext cx="149622" cy="398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125"/>
              </a:lnSpc>
            </a:pPr>
            <a:r>
              <a:rPr lang="en-US" sz="1958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3</a:t>
            </a:r>
            <a:endParaRPr lang="en-US" sz="1958" dirty="0"/>
          </a:p>
        </p:txBody>
      </p:sp>
      <p:sp>
        <p:nvSpPr>
          <p:cNvPr id="14" name="Text 9"/>
          <p:cNvSpPr/>
          <p:nvPr/>
        </p:nvSpPr>
        <p:spPr>
          <a:xfrm>
            <a:off x="5600304" y="4166096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Model Architecture</a:t>
            </a:r>
            <a:endParaRPr lang="en-US" sz="1833" dirty="0"/>
          </a:p>
        </p:txBody>
      </p:sp>
      <p:sp>
        <p:nvSpPr>
          <p:cNvPr id="15" name="Text 10"/>
          <p:cNvSpPr/>
          <p:nvPr/>
        </p:nvSpPr>
        <p:spPr>
          <a:xfrm>
            <a:off x="5600304" y="4559102"/>
            <a:ext cx="5676801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CNNs for feature extraction, transformers for contextual analysis.</a:t>
            </a:r>
            <a:endParaRPr lang="en-US" sz="1542" dirty="0"/>
          </a:p>
        </p:txBody>
      </p:sp>
      <p:sp>
        <p:nvSpPr>
          <p:cNvPr id="16" name="Shape 11"/>
          <p:cNvSpPr/>
          <p:nvPr/>
        </p:nvSpPr>
        <p:spPr>
          <a:xfrm>
            <a:off x="5450682" y="5089922"/>
            <a:ext cx="5993408" cy="12700"/>
          </a:xfrm>
          <a:prstGeom prst="roundRect">
            <a:avLst>
              <a:gd name="adj" fmla="val 235611"/>
            </a:avLst>
          </a:prstGeom>
          <a:solidFill>
            <a:srgbClr val="D9CECE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091" y="5127526"/>
            <a:ext cx="5343823" cy="1130994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319859" y="5493545"/>
            <a:ext cx="154087" cy="398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125"/>
              </a:lnSpc>
            </a:pPr>
            <a:r>
              <a:rPr lang="en-US" sz="1958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4</a:t>
            </a:r>
            <a:endParaRPr lang="en-US" sz="1958" dirty="0"/>
          </a:p>
        </p:txBody>
      </p:sp>
      <p:sp>
        <p:nvSpPr>
          <p:cNvPr id="19" name="Text 13"/>
          <p:cNvSpPr/>
          <p:nvPr/>
        </p:nvSpPr>
        <p:spPr>
          <a:xfrm>
            <a:off x="6268343" y="5326956"/>
            <a:ext cx="2420640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Training and Evaluation</a:t>
            </a:r>
            <a:endParaRPr lang="en-US" sz="1833" dirty="0"/>
          </a:p>
        </p:txBody>
      </p:sp>
      <p:sp>
        <p:nvSpPr>
          <p:cNvPr id="20" name="Text 14"/>
          <p:cNvSpPr/>
          <p:nvPr/>
        </p:nvSpPr>
        <p:spPr>
          <a:xfrm>
            <a:off x="6268344" y="5739904"/>
            <a:ext cx="3721398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Robust methodologies for model reliability.</a:t>
            </a:r>
            <a:endParaRPr lang="en-US" sz="154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4934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8103" y="3507681"/>
            <a:ext cx="469374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Dataset Description</a:t>
            </a:r>
            <a:endParaRPr lang="en-US" sz="3667" dirty="0"/>
          </a:p>
        </p:txBody>
      </p:sp>
      <p:sp>
        <p:nvSpPr>
          <p:cNvPr id="4" name="Shape 1"/>
          <p:cNvSpPr/>
          <p:nvPr/>
        </p:nvSpPr>
        <p:spPr>
          <a:xfrm>
            <a:off x="698103" y="4393506"/>
            <a:ext cx="5298182" cy="1450182"/>
          </a:xfrm>
          <a:prstGeom prst="roundRect">
            <a:avLst>
              <a:gd name="adj" fmla="val 2063"/>
            </a:avLst>
          </a:prstGeom>
          <a:solidFill>
            <a:srgbClr val="F3E8E8"/>
          </a:solidFill>
          <a:ln/>
        </p:spPr>
      </p:sp>
      <p:sp>
        <p:nvSpPr>
          <p:cNvPr id="5" name="Text 2"/>
          <p:cNvSpPr/>
          <p:nvPr/>
        </p:nvSpPr>
        <p:spPr>
          <a:xfrm>
            <a:off x="897533" y="459293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Datasets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897533" y="5005884"/>
            <a:ext cx="489932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FER-2013, AffectNet: labeled emotions, diverse expressions.</a:t>
            </a:r>
            <a:endParaRPr lang="en-US" sz="1542" dirty="0"/>
          </a:p>
        </p:txBody>
      </p:sp>
      <p:sp>
        <p:nvSpPr>
          <p:cNvPr id="7" name="Shape 4"/>
          <p:cNvSpPr/>
          <p:nvPr/>
        </p:nvSpPr>
        <p:spPr>
          <a:xfrm>
            <a:off x="6195715" y="4393506"/>
            <a:ext cx="5298182" cy="1450182"/>
          </a:xfrm>
          <a:prstGeom prst="roundRect">
            <a:avLst>
              <a:gd name="adj" fmla="val 2063"/>
            </a:avLst>
          </a:prstGeom>
          <a:solidFill>
            <a:srgbClr val="F3E8E8"/>
          </a:solidFill>
          <a:ln/>
        </p:spPr>
      </p:sp>
      <p:sp>
        <p:nvSpPr>
          <p:cNvPr id="8" name="Text 5"/>
          <p:cNvSpPr/>
          <p:nvPr/>
        </p:nvSpPr>
        <p:spPr>
          <a:xfrm>
            <a:off x="6395145" y="4592935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Data Augmentation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6395144" y="5005884"/>
            <a:ext cx="489932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Rotation, flipping, cropping, brightness and contrast adjustments.</a:t>
            </a:r>
            <a:endParaRPr lang="en-US" sz="154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4" y="2231033"/>
            <a:ext cx="5134669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Model Architecture (1/2)</a:t>
            </a:r>
            <a:endParaRPr lang="en-US" sz="3667" dirty="0"/>
          </a:p>
        </p:txBody>
      </p:sp>
      <p:sp>
        <p:nvSpPr>
          <p:cNvPr id="3" name="Text 1"/>
          <p:cNvSpPr/>
          <p:nvPr/>
        </p:nvSpPr>
        <p:spPr>
          <a:xfrm>
            <a:off x="698104" y="3316288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Base Model</a:t>
            </a:r>
            <a:endParaRPr lang="en-US" sz="1833" dirty="0"/>
          </a:p>
        </p:txBody>
      </p:sp>
      <p:sp>
        <p:nvSpPr>
          <p:cNvPr id="4" name="Text 2"/>
          <p:cNvSpPr/>
          <p:nvPr/>
        </p:nvSpPr>
        <p:spPr>
          <a:xfrm>
            <a:off x="698104" y="3809008"/>
            <a:ext cx="51546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CNN architecture with convolutional and pooling layers for spatial feature extraction.</a:t>
            </a:r>
            <a:endParaRPr lang="en-US" sz="1542" dirty="0"/>
          </a:p>
        </p:txBody>
      </p:sp>
      <p:sp>
        <p:nvSpPr>
          <p:cNvPr id="5" name="Text 3"/>
          <p:cNvSpPr/>
          <p:nvPr/>
        </p:nvSpPr>
        <p:spPr>
          <a:xfrm>
            <a:off x="6345635" y="3316288"/>
            <a:ext cx="2346821" cy="293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Dense Layers</a:t>
            </a:r>
            <a:endParaRPr lang="en-US" sz="1833" dirty="0"/>
          </a:p>
        </p:txBody>
      </p:sp>
      <p:sp>
        <p:nvSpPr>
          <p:cNvPr id="6" name="Text 4"/>
          <p:cNvSpPr/>
          <p:nvPr/>
        </p:nvSpPr>
        <p:spPr>
          <a:xfrm>
            <a:off x="6345634" y="3809008"/>
            <a:ext cx="5154613" cy="638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42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Dense layers for classification, using ReLU activation for non-linear transformations.</a:t>
            </a:r>
            <a:endParaRPr lang="en-US" sz="15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792</Words>
  <Application>Microsoft Office PowerPoint</Application>
  <PresentationFormat>Widescreen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Red Hat Text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Nguyễn</dc:creator>
  <cp:lastModifiedBy>Quang Nguyễn</cp:lastModifiedBy>
  <cp:revision>14</cp:revision>
  <dcterms:created xsi:type="dcterms:W3CDTF">2025-01-23T05:42:40Z</dcterms:created>
  <dcterms:modified xsi:type="dcterms:W3CDTF">2025-01-24T00:33:22Z</dcterms:modified>
</cp:coreProperties>
</file>