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83" r:id="rId6"/>
    <p:sldId id="262" r:id="rId7"/>
    <p:sldId id="263" r:id="rId8"/>
    <p:sldId id="264" r:id="rId9"/>
    <p:sldId id="284" r:id="rId10"/>
    <p:sldId id="265" r:id="rId11"/>
    <p:sldId id="266" r:id="rId12"/>
    <p:sldId id="267" r:id="rId13"/>
    <p:sldId id="285" r:id="rId14"/>
    <p:sldId id="282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891"/>
    <a:srgbClr val="3F89C1"/>
    <a:srgbClr val="3677A8"/>
    <a:srgbClr val="B1D6E6"/>
    <a:srgbClr val="85BED7"/>
    <a:srgbClr val="B2D6E6"/>
    <a:srgbClr val="335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0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03T22:52:38.975" idx="1">
    <p:pos x="479" y="3453"/>
    <p:text>과거에 한참 관심을 끌었던 포켓몬GO라는 게임이 있었습니다. 이 게임은 해당 위치를 GPS로 인식하여 주변에 포켓몬이 있을 경우 포켓몬을 잡는 형식의 게임입니다. 이 게임의 가장 큰 단점은 대도시위주로 포켓몬을 잡을 수 있어서 많은 플레이어들에게 아쉬움을 남겼었습니다. 저는 굳이 사용자가 이동을 하지 않더라도 게임을 쉽게 즐길 수 있는 게임을 만들어보고자 이 앱을 개발하게 되었습니다. 가장 큰 목적은 게임을 함으로써 즐거움을 선사할 수 있다는 점이 게임의 주 목적이라고 생각합니다.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03T22:52:51.543" idx="2">
    <p:pos x="216" y="3779"/>
    <p:text>이 게임은 조이스틱과 같은 버튼으로 케릭터를 이동시켜서 캐릭터를 만났을 경우 그 캐릭터를 포획을 시도하는 게임이며 포획에 성공했을 경우에 수집하는 게임입니다.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4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9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7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1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5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6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khrireg&amp;logNo=22051743764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D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/>
          <p:cNvSpPr/>
          <p:nvPr/>
        </p:nvSpPr>
        <p:spPr>
          <a:xfrm>
            <a:off x="0" y="4565191"/>
            <a:ext cx="12192000" cy="2292809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19735" y="2271617"/>
            <a:ext cx="4759230" cy="2292809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01870" y="2298650"/>
            <a:ext cx="58387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 err="1" smtClean="0">
                <a:solidFill>
                  <a:srgbClr val="2F6891"/>
                </a:solidFill>
              </a:rPr>
              <a:t>나혼자</a:t>
            </a:r>
            <a:r>
              <a:rPr lang="ko-KR" altLang="en-US" sz="4800" b="1" i="1" dirty="0" smtClean="0">
                <a:solidFill>
                  <a:srgbClr val="2F6891"/>
                </a:solidFill>
              </a:rPr>
              <a:t> </a:t>
            </a:r>
            <a:r>
              <a:rPr lang="en-US" altLang="ko-KR" sz="4800" b="1" i="1" dirty="0" smtClean="0">
                <a:solidFill>
                  <a:srgbClr val="2F6891"/>
                </a:solidFill>
              </a:rPr>
              <a:t>GO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( 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게임</a:t>
            </a:r>
            <a:r>
              <a:rPr lang="ko-KR" altLang="en-US" sz="2000" b="1" i="1" dirty="0" smtClean="0">
                <a:solidFill>
                  <a:srgbClr val="2F6891"/>
                </a:solidFill>
              </a:rPr>
              <a:t> </a:t>
            </a:r>
            <a:r>
              <a:rPr lang="en-US" altLang="ko-KR" sz="2000" b="1" dirty="0" smtClean="0">
                <a:solidFill>
                  <a:srgbClr val="2F6891"/>
                </a:solidFill>
              </a:rPr>
              <a:t>)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16946" y="3575600"/>
            <a:ext cx="2391632" cy="892228"/>
          </a:xfrm>
          <a:prstGeom prst="rect">
            <a:avLst/>
          </a:prstGeom>
          <a:solidFill>
            <a:srgbClr val="2F6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043916" y="3717390"/>
            <a:ext cx="2109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컴퓨터공학과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600" dirty="0" smtClean="0">
                <a:solidFill>
                  <a:prstClr val="white"/>
                </a:solidFill>
              </a:rPr>
              <a:t>20125107</a:t>
            </a:r>
            <a:r>
              <a:rPr lang="ko-KR" altLang="en-US" sz="1600" dirty="0" smtClean="0">
                <a:solidFill>
                  <a:prstClr val="white"/>
                </a:solidFill>
              </a:rPr>
              <a:t>김동영</a:t>
            </a:r>
            <a:endParaRPr lang="ko-KR" altLang="en-US" sz="16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419735" y="2271987"/>
            <a:ext cx="4545407" cy="4775060"/>
            <a:chOff x="7419735" y="2271987"/>
            <a:chExt cx="4545407" cy="4775060"/>
          </a:xfrm>
        </p:grpSpPr>
        <p:grpSp>
          <p:nvGrpSpPr>
            <p:cNvPr id="38" name="그룹 37"/>
            <p:cNvGrpSpPr/>
            <p:nvPr/>
          </p:nvGrpSpPr>
          <p:grpSpPr>
            <a:xfrm rot="16200000">
              <a:off x="8106160" y="1585562"/>
              <a:ext cx="2292439" cy="3665289"/>
              <a:chOff x="7662686" y="1586207"/>
              <a:chExt cx="1686693" cy="269678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5080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자유형 73"/>
            <p:cNvSpPr/>
            <p:nvPr/>
          </p:nvSpPr>
          <p:spPr>
            <a:xfrm rot="19800000">
              <a:off x="10986467" y="3987564"/>
              <a:ext cx="944662" cy="3050284"/>
            </a:xfrm>
            <a:custGeom>
              <a:avLst/>
              <a:gdLst>
                <a:gd name="connsiteX0" fmla="*/ 944662 w 944662"/>
                <a:gd name="connsiteY0" fmla="*/ 0 h 3050284"/>
                <a:gd name="connsiteX1" fmla="*/ 944662 w 944662"/>
                <a:gd name="connsiteY1" fmla="*/ 2147374 h 3050284"/>
                <a:gd name="connsiteX2" fmla="*/ 423367 w 944662"/>
                <a:gd name="connsiteY2" fmla="*/ 3050284 h 3050284"/>
                <a:gd name="connsiteX3" fmla="*/ 0 w 944662"/>
                <a:gd name="connsiteY3" fmla="*/ 2805853 h 3050284"/>
                <a:gd name="connsiteX4" fmla="*/ 0 w 944662"/>
                <a:gd name="connsiteY4" fmla="*/ 0 h 30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662" h="3050284">
                  <a:moveTo>
                    <a:pt x="944662" y="0"/>
                  </a:moveTo>
                  <a:lnTo>
                    <a:pt x="944662" y="2147374"/>
                  </a:lnTo>
                  <a:lnTo>
                    <a:pt x="423367" y="3050284"/>
                  </a:lnTo>
                  <a:lnTo>
                    <a:pt x="0" y="2805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6E6"/>
            </a:solidFill>
            <a:ln w="50800">
              <a:solidFill>
                <a:srgbClr val="2F68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 rot="19800000">
              <a:off x="11067305" y="4147958"/>
              <a:ext cx="897837" cy="2899089"/>
            </a:xfrm>
            <a:custGeom>
              <a:avLst/>
              <a:gdLst>
                <a:gd name="connsiteX0" fmla="*/ 944662 w 944662"/>
                <a:gd name="connsiteY0" fmla="*/ 0 h 3050284"/>
                <a:gd name="connsiteX1" fmla="*/ 944662 w 944662"/>
                <a:gd name="connsiteY1" fmla="*/ 2147374 h 3050284"/>
                <a:gd name="connsiteX2" fmla="*/ 423367 w 944662"/>
                <a:gd name="connsiteY2" fmla="*/ 3050284 h 3050284"/>
                <a:gd name="connsiteX3" fmla="*/ 0 w 944662"/>
                <a:gd name="connsiteY3" fmla="*/ 2805853 h 3050284"/>
                <a:gd name="connsiteX4" fmla="*/ 0 w 944662"/>
                <a:gd name="connsiteY4" fmla="*/ 0 h 30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662" h="3050284">
                  <a:moveTo>
                    <a:pt x="944662" y="0"/>
                  </a:moveTo>
                  <a:lnTo>
                    <a:pt x="944662" y="2147374"/>
                  </a:lnTo>
                  <a:lnTo>
                    <a:pt x="423367" y="3050284"/>
                  </a:lnTo>
                  <a:lnTo>
                    <a:pt x="0" y="2805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D6E6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30" y="573122"/>
            <a:ext cx="4998693" cy="53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0" y="822370"/>
            <a:ext cx="4763308" cy="161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1" y="2560725"/>
            <a:ext cx="661035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64719" y="146683"/>
            <a:ext cx="583875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Screen1 : 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로딩 화면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45" y="403654"/>
            <a:ext cx="5002088" cy="549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36" y="985286"/>
            <a:ext cx="5029226" cy="29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3999159"/>
            <a:ext cx="5082746" cy="193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64719" y="146683"/>
            <a:ext cx="5838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Screen2 : </a:t>
            </a:r>
            <a:r>
              <a:rPr lang="ko-KR" altLang="en-US" sz="2000" b="1" dirty="0" err="1" smtClean="0">
                <a:solidFill>
                  <a:srgbClr val="2F6891"/>
                </a:solidFill>
              </a:rPr>
              <a:t>포켓몬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 찾기 화면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9" y="890695"/>
            <a:ext cx="7906073" cy="525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64719" y="146683"/>
            <a:ext cx="5838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Screen3 : </a:t>
            </a:r>
            <a:r>
              <a:rPr lang="ko-KR" altLang="en-US" sz="2000" b="1" dirty="0" err="1" smtClean="0">
                <a:solidFill>
                  <a:srgbClr val="2F6891"/>
                </a:solidFill>
              </a:rPr>
              <a:t>포켓몬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 잡기 화면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2" y="915410"/>
            <a:ext cx="5838786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4" y="735536"/>
            <a:ext cx="5192582" cy="487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64719" y="146683"/>
            <a:ext cx="5838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Screen3 : </a:t>
            </a:r>
            <a:r>
              <a:rPr lang="ko-KR" altLang="en-US" sz="2000" b="1" dirty="0" err="1" smtClean="0">
                <a:solidFill>
                  <a:srgbClr val="2F6891"/>
                </a:solidFill>
              </a:rPr>
              <a:t>포켓몬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 잡기 화면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64719" y="146683"/>
            <a:ext cx="583875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2F6891"/>
                </a:solidFill>
              </a:rPr>
              <a:t>참고 문헌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56116" y="818066"/>
            <a:ext cx="11109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2F6891"/>
                </a:solidFill>
              </a:rPr>
              <a:t>- </a:t>
            </a:r>
            <a:r>
              <a:rPr lang="ko-KR" altLang="en-US" sz="2000" dirty="0" err="1" smtClean="0">
                <a:solidFill>
                  <a:srgbClr val="2F6891"/>
                </a:solidFill>
              </a:rPr>
              <a:t>안드로이드</a:t>
            </a:r>
            <a:r>
              <a:rPr lang="ko-KR" altLang="en-US" sz="2000" dirty="0" smtClean="0">
                <a:solidFill>
                  <a:srgbClr val="2F6891"/>
                </a:solidFill>
              </a:rPr>
              <a:t> </a:t>
            </a:r>
            <a:r>
              <a:rPr lang="ko-KR" altLang="en-US" sz="2000" dirty="0" err="1" smtClean="0">
                <a:solidFill>
                  <a:srgbClr val="2F6891"/>
                </a:solidFill>
              </a:rPr>
              <a:t>앱</a:t>
            </a:r>
            <a:r>
              <a:rPr lang="ko-KR" altLang="en-US" sz="2000" dirty="0" smtClean="0">
                <a:solidFill>
                  <a:srgbClr val="2F6891"/>
                </a:solidFill>
              </a:rPr>
              <a:t> </a:t>
            </a:r>
            <a:r>
              <a:rPr lang="ko-KR" altLang="en-US" sz="2000" dirty="0" err="1" smtClean="0">
                <a:solidFill>
                  <a:srgbClr val="2F6891"/>
                </a:solidFill>
              </a:rPr>
              <a:t>인벤터</a:t>
            </a:r>
            <a:r>
              <a:rPr lang="ko-KR" altLang="en-US" sz="2000" dirty="0" smtClean="0">
                <a:solidFill>
                  <a:srgbClr val="2F6891"/>
                </a:solidFill>
              </a:rPr>
              <a:t> 강좌</a:t>
            </a:r>
            <a:r>
              <a:rPr lang="en-US" altLang="ko-KR" sz="2000" dirty="0" smtClean="0">
                <a:solidFill>
                  <a:srgbClr val="2F6891"/>
                </a:solidFill>
              </a:rPr>
              <a:t>-9</a:t>
            </a:r>
            <a:r>
              <a:rPr lang="ko-KR" altLang="en-US" sz="2000" dirty="0" smtClean="0">
                <a:solidFill>
                  <a:srgbClr val="2F6891"/>
                </a:solidFill>
              </a:rPr>
              <a:t>부</a:t>
            </a:r>
            <a:r>
              <a:rPr lang="en-US" altLang="ko-KR" sz="2000" dirty="0" smtClean="0">
                <a:solidFill>
                  <a:srgbClr val="2F6891"/>
                </a:solidFill>
              </a:rPr>
              <a:t> </a:t>
            </a:r>
            <a:r>
              <a:rPr lang="ko-KR" altLang="en-US" sz="2000" dirty="0" smtClean="0">
                <a:solidFill>
                  <a:srgbClr val="2F6891"/>
                </a:solidFill>
              </a:rPr>
              <a:t>게임 패드 만들기 </a:t>
            </a:r>
            <a:r>
              <a:rPr lang="en-US" altLang="ko-KR" sz="2000" dirty="0" smtClean="0">
                <a:solidFill>
                  <a:srgbClr val="2F6891"/>
                </a:solidFill>
              </a:rPr>
              <a:t>(</a:t>
            </a:r>
            <a:r>
              <a:rPr lang="ko-KR" altLang="en-US" sz="2000" dirty="0" smtClean="0">
                <a:solidFill>
                  <a:srgbClr val="2F6891"/>
                </a:solidFill>
              </a:rPr>
              <a:t>조이스틱</a:t>
            </a:r>
            <a:r>
              <a:rPr lang="en-US" altLang="ko-KR" sz="2000" dirty="0" smtClean="0">
                <a:solidFill>
                  <a:srgbClr val="2F6891"/>
                </a:solidFill>
              </a:rPr>
              <a:t>). </a:t>
            </a:r>
            <a:r>
              <a:rPr lang="ko-KR" altLang="en-US" sz="2000" dirty="0" smtClean="0">
                <a:solidFill>
                  <a:srgbClr val="2F6891"/>
                </a:solidFill>
              </a:rPr>
              <a:t>학성</a:t>
            </a:r>
            <a:r>
              <a:rPr lang="en-US" altLang="ko-KR" sz="2000" dirty="0" smtClean="0">
                <a:solidFill>
                  <a:srgbClr val="2F6891"/>
                </a:solidFill>
              </a:rPr>
              <a:t>IT</a:t>
            </a:r>
            <a:r>
              <a:rPr lang="ko-KR" altLang="en-US" sz="2000" dirty="0" smtClean="0">
                <a:solidFill>
                  <a:srgbClr val="2F6891"/>
                </a:solidFill>
              </a:rPr>
              <a:t>교육재단</a:t>
            </a:r>
            <a:r>
              <a:rPr lang="en-US" altLang="ko-KR" sz="2000" dirty="0" smtClean="0">
                <a:solidFill>
                  <a:srgbClr val="2F6891"/>
                </a:solidFill>
              </a:rPr>
              <a:t>.</a:t>
            </a:r>
            <a:r>
              <a:rPr lang="ko-KR" altLang="en-US" sz="2000" dirty="0" smtClean="0">
                <a:solidFill>
                  <a:srgbClr val="2F6891"/>
                </a:solidFill>
              </a:rPr>
              <a:t> </a:t>
            </a:r>
            <a:r>
              <a:rPr lang="en-US" altLang="ko-KR" sz="2000" dirty="0" smtClean="0">
                <a:solidFill>
                  <a:srgbClr val="2F6891"/>
                </a:solidFill>
              </a:rPr>
              <a:t>2015</a:t>
            </a:r>
            <a:r>
              <a:rPr lang="ko-KR" altLang="en-US" sz="2000" dirty="0" smtClean="0">
                <a:solidFill>
                  <a:srgbClr val="2F6891"/>
                </a:solidFill>
              </a:rPr>
              <a:t>년</a:t>
            </a:r>
            <a:r>
              <a:rPr lang="en-US" altLang="ko-KR" sz="2000" dirty="0" smtClean="0">
                <a:solidFill>
                  <a:srgbClr val="2F6891"/>
                </a:solidFill>
              </a:rPr>
              <a:t>10</a:t>
            </a:r>
            <a:r>
              <a:rPr lang="ko-KR" altLang="en-US" sz="2000" dirty="0" smtClean="0">
                <a:solidFill>
                  <a:srgbClr val="2F6891"/>
                </a:solidFill>
              </a:rPr>
              <a:t>월</a:t>
            </a:r>
            <a:r>
              <a:rPr lang="en-US" altLang="ko-KR" sz="2000" dirty="0" smtClean="0">
                <a:solidFill>
                  <a:srgbClr val="2F6891"/>
                </a:solidFill>
              </a:rPr>
              <a:t>23</a:t>
            </a:r>
            <a:r>
              <a:rPr lang="ko-KR" altLang="en-US" sz="2000" dirty="0" smtClean="0">
                <a:solidFill>
                  <a:srgbClr val="2F6891"/>
                </a:solidFill>
              </a:rPr>
              <a:t>일 수정</a:t>
            </a:r>
            <a:r>
              <a:rPr lang="en-US" altLang="ko-KR" sz="2000" dirty="0" smtClean="0">
                <a:solidFill>
                  <a:srgbClr val="2F6891"/>
                </a:solidFill>
              </a:rPr>
              <a:t>. 2018</a:t>
            </a:r>
            <a:r>
              <a:rPr lang="ko-KR" altLang="en-US" sz="2000" dirty="0" smtClean="0">
                <a:solidFill>
                  <a:srgbClr val="2F6891"/>
                </a:solidFill>
              </a:rPr>
              <a:t>년 </a:t>
            </a:r>
            <a:r>
              <a:rPr lang="en-US" altLang="ko-KR" sz="2000" dirty="0" smtClean="0">
                <a:solidFill>
                  <a:srgbClr val="2F6891"/>
                </a:solidFill>
              </a:rPr>
              <a:t>5</a:t>
            </a:r>
            <a:r>
              <a:rPr lang="ko-KR" altLang="en-US" sz="2000" dirty="0" smtClean="0">
                <a:solidFill>
                  <a:srgbClr val="2F6891"/>
                </a:solidFill>
              </a:rPr>
              <a:t>월 </a:t>
            </a:r>
            <a:r>
              <a:rPr lang="en-US" altLang="ko-KR" sz="2000" dirty="0" smtClean="0">
                <a:solidFill>
                  <a:srgbClr val="2F6891"/>
                </a:solidFill>
              </a:rPr>
              <a:t>10</a:t>
            </a:r>
            <a:r>
              <a:rPr lang="ko-KR" altLang="en-US" sz="2000" dirty="0" smtClean="0">
                <a:solidFill>
                  <a:srgbClr val="2F6891"/>
                </a:solidFill>
              </a:rPr>
              <a:t>일 접속</a:t>
            </a:r>
            <a:r>
              <a:rPr lang="en-US" altLang="ko-KR" sz="2000" dirty="0" smtClean="0">
                <a:solidFill>
                  <a:srgbClr val="2F6891"/>
                </a:solidFill>
              </a:rPr>
              <a:t>.</a:t>
            </a:r>
            <a:r>
              <a:rPr lang="en-US" altLang="ko-KR" sz="2000" dirty="0" smtClean="0">
                <a:solidFill>
                  <a:srgbClr val="2F6891"/>
                </a:solidFill>
                <a:hlinkClick r:id="rId2"/>
              </a:rPr>
              <a:t> http://blog.naver.com/PostView.nhn?blogId=khrireg&amp;logNo=220517437648</a:t>
            </a:r>
            <a:r>
              <a:rPr lang="en-US" altLang="ko-KR" sz="2000" dirty="0" smtClean="0">
                <a:solidFill>
                  <a:srgbClr val="2F6891"/>
                </a:solidFill>
              </a:rPr>
              <a:t>. </a:t>
            </a:r>
          </a:p>
          <a:p>
            <a:endParaRPr lang="en-US" altLang="ko-KR" sz="2000" dirty="0" smtClean="0">
              <a:solidFill>
                <a:srgbClr val="2F6891"/>
              </a:solidFill>
            </a:endParaRPr>
          </a:p>
          <a:p>
            <a:r>
              <a:rPr lang="en-US" altLang="ko-KR" sz="2000" dirty="0" smtClean="0">
                <a:solidFill>
                  <a:srgbClr val="2F6891"/>
                </a:solidFill>
              </a:rPr>
              <a:t>- </a:t>
            </a:r>
            <a:r>
              <a:rPr lang="ko-KR" altLang="en-US" sz="2000" dirty="0" smtClean="0">
                <a:solidFill>
                  <a:srgbClr val="2F6891"/>
                </a:solidFill>
              </a:rPr>
              <a:t>수업 자료</a:t>
            </a:r>
            <a:endParaRPr lang="en-US" altLang="ko-KR" sz="2000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68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2442485" y="2014535"/>
            <a:ext cx="583875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schemeClr val="bg1"/>
                </a:solidFill>
              </a:rPr>
              <a:t>Q&amp;A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6036" y="3416300"/>
            <a:ext cx="1901951" cy="3429000"/>
          </a:xfrm>
          <a:prstGeom prst="rect">
            <a:avLst/>
          </a:prstGeom>
          <a:pattFill prst="diagBrick">
            <a:fgClr>
              <a:srgbClr val="3F89C1"/>
            </a:fgClr>
            <a:bgClr>
              <a:srgbClr val="2F689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6029" y="0"/>
            <a:ext cx="3765972" cy="6858000"/>
          </a:xfrm>
          <a:prstGeom prst="rect">
            <a:avLst/>
          </a:prstGeom>
          <a:pattFill prst="diagBrick">
            <a:fgClr>
              <a:srgbClr val="3F89C1"/>
            </a:fgClr>
            <a:bgClr>
              <a:srgbClr val="2F689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69256" y="3416300"/>
            <a:ext cx="3549336" cy="3636851"/>
            <a:chOff x="4869256" y="3416300"/>
            <a:chExt cx="3549336" cy="3636851"/>
          </a:xfrm>
          <a:solidFill>
            <a:schemeClr val="bg1"/>
          </a:solidFill>
        </p:grpSpPr>
        <p:grpSp>
          <p:nvGrpSpPr>
            <p:cNvPr id="38" name="그룹 37"/>
            <p:cNvGrpSpPr/>
            <p:nvPr/>
          </p:nvGrpSpPr>
          <p:grpSpPr>
            <a:xfrm>
              <a:off x="6526037" y="3416300"/>
              <a:ext cx="1892555" cy="3025930"/>
              <a:chOff x="7662686" y="1586207"/>
              <a:chExt cx="1686693" cy="2696787"/>
            </a:xfrm>
            <a:grpFill/>
          </p:grpSpPr>
          <p:grpSp>
            <p:nvGrpSpPr>
              <p:cNvPr id="3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  <a:grpFill/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grpFill/>
              <a:ln w="5080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3600000">
              <a:off x="5536767" y="5591680"/>
              <a:ext cx="779879" cy="2104823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solidFill>
                <a:srgbClr val="2F68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3600000">
              <a:off x="5488277" y="5705403"/>
              <a:ext cx="728727" cy="1966769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1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D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0"/>
            <a:ext cx="5838758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rgbClr val="2F6891"/>
                </a:solidFill>
              </a:rPr>
              <a:t> 목차</a:t>
            </a:r>
            <a:endParaRPr lang="en-US" altLang="ko-KR" sz="3000" b="1" dirty="0">
              <a:solidFill>
                <a:srgbClr val="2F689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6036" y="3416300"/>
            <a:ext cx="1901951" cy="3429000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6029" y="0"/>
            <a:ext cx="3765972" cy="6858000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363" y="786313"/>
            <a:ext cx="5728612" cy="454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ko-KR" altLang="en-US" sz="2400" b="1" dirty="0" err="1" smtClean="0">
                <a:solidFill>
                  <a:srgbClr val="2F6891"/>
                </a:solidFill>
              </a:rPr>
              <a:t>앱의</a:t>
            </a:r>
            <a:r>
              <a:rPr lang="ko-KR" altLang="en-US" sz="2400" b="1" dirty="0" smtClean="0">
                <a:solidFill>
                  <a:srgbClr val="2F6891"/>
                </a:solidFill>
              </a:rPr>
              <a:t> 개발 및 목적</a:t>
            </a:r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/>
            <a:r>
              <a:rPr lang="en-US" altLang="ko-KR" sz="2400" b="1" dirty="0" smtClean="0">
                <a:solidFill>
                  <a:srgbClr val="2F6891"/>
                </a:solidFill>
              </a:rPr>
              <a:t>2) </a:t>
            </a:r>
            <a:r>
              <a:rPr lang="ko-KR" altLang="en-US" sz="2400" b="1" dirty="0" err="1" smtClean="0">
                <a:solidFill>
                  <a:srgbClr val="2F6891"/>
                </a:solidFill>
              </a:rPr>
              <a:t>앱의</a:t>
            </a:r>
            <a:r>
              <a:rPr lang="ko-KR" altLang="en-US" sz="2400" b="1" dirty="0" smtClean="0">
                <a:solidFill>
                  <a:srgbClr val="2F6891"/>
                </a:solidFill>
              </a:rPr>
              <a:t> 특징 및 기능</a:t>
            </a:r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/>
            <a:r>
              <a:rPr lang="en-US" altLang="ko-KR" sz="2400" b="1" dirty="0" smtClean="0">
                <a:solidFill>
                  <a:srgbClr val="2F6891"/>
                </a:solidFill>
              </a:rPr>
              <a:t>3) </a:t>
            </a:r>
            <a:r>
              <a:rPr lang="ko-KR" altLang="en-US" sz="2400" b="1" dirty="0" smtClean="0">
                <a:solidFill>
                  <a:srgbClr val="2F6891"/>
                </a:solidFill>
              </a:rPr>
              <a:t>화면 구성 및 컴포넌트</a:t>
            </a:r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/>
            <a:r>
              <a:rPr lang="en-US" altLang="ko-KR" sz="2400" b="1" dirty="0" smtClean="0">
                <a:solidFill>
                  <a:srgbClr val="2F6891"/>
                </a:solidFill>
              </a:rPr>
              <a:t>4) </a:t>
            </a:r>
            <a:r>
              <a:rPr lang="ko-KR" altLang="en-US" sz="2400" b="1" dirty="0" smtClean="0">
                <a:solidFill>
                  <a:srgbClr val="2F6891"/>
                </a:solidFill>
              </a:rPr>
              <a:t>주요 알고리즘</a:t>
            </a:r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>
              <a:buAutoNum type="arabicParenR"/>
            </a:pPr>
            <a:endParaRPr lang="en-US" altLang="ko-KR" sz="2400" b="1" dirty="0" smtClean="0">
              <a:solidFill>
                <a:srgbClr val="2F6891"/>
              </a:solidFill>
            </a:endParaRPr>
          </a:p>
          <a:p>
            <a:pPr marL="342900" indent="-342900"/>
            <a:r>
              <a:rPr lang="en-US" altLang="ko-KR" sz="2400" b="1" dirty="0" smtClean="0">
                <a:solidFill>
                  <a:srgbClr val="2F6891"/>
                </a:solidFill>
              </a:rPr>
              <a:t>5) </a:t>
            </a:r>
            <a:r>
              <a:rPr lang="ko-KR" altLang="en-US" sz="2400" b="1" dirty="0" smtClean="0">
                <a:solidFill>
                  <a:srgbClr val="2F6891"/>
                </a:solidFill>
              </a:rPr>
              <a:t>참고문헌</a:t>
            </a:r>
          </a:p>
          <a:p>
            <a:pPr algn="ctr"/>
            <a:endParaRPr lang="ko-KR" altLang="en-US" sz="2400" b="1" dirty="0">
              <a:solidFill>
                <a:srgbClr val="2F689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69256" y="3416300"/>
            <a:ext cx="3549336" cy="3636851"/>
            <a:chOff x="4869256" y="3416300"/>
            <a:chExt cx="3549336" cy="3636851"/>
          </a:xfrm>
          <a:solidFill>
            <a:schemeClr val="bg1"/>
          </a:solidFill>
        </p:grpSpPr>
        <p:grpSp>
          <p:nvGrpSpPr>
            <p:cNvPr id="38" name="그룹 37"/>
            <p:cNvGrpSpPr/>
            <p:nvPr/>
          </p:nvGrpSpPr>
          <p:grpSpPr>
            <a:xfrm>
              <a:off x="6526037" y="3416300"/>
              <a:ext cx="1892555" cy="3025930"/>
              <a:chOff x="7662686" y="1586207"/>
              <a:chExt cx="1686693" cy="2696787"/>
            </a:xfrm>
            <a:grpFill/>
          </p:grpSpPr>
          <p:grpSp>
            <p:nvGrpSpPr>
              <p:cNvPr id="3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  <a:grpFill/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grpFill/>
              <a:ln w="5080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3600000">
              <a:off x="5536767" y="5591680"/>
              <a:ext cx="779879" cy="2104823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solidFill>
                <a:srgbClr val="2F68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3600000">
              <a:off x="5488277" y="5705403"/>
              <a:ext cx="728727" cy="1966769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64719" y="146683"/>
            <a:ext cx="583875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2F6891"/>
                </a:solidFill>
              </a:rPr>
              <a:t>앱의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 개발 및 목적</a:t>
            </a:r>
            <a:endParaRPr lang="en-US" altLang="ko-KR" sz="900" b="1" dirty="0">
              <a:solidFill>
                <a:srgbClr val="2F689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 descr="C:\Users\user\Desktop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36725"/>
            <a:ext cx="6695494" cy="30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user\Desktop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717" y="2258675"/>
            <a:ext cx="2578796" cy="25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user\Desktop\다운로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71" y="2286000"/>
            <a:ext cx="2477728" cy="24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 descr="C:\Users\use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9" y="1107405"/>
            <a:ext cx="3629323" cy="45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user\Desktop\다운로드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4" y="1170657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user\Desktop\다운로드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22" y="3500523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user\Desktop\다운로드 (3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54" y="22976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64719" y="146683"/>
            <a:ext cx="583875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2F6891"/>
                </a:solidFill>
              </a:rPr>
              <a:t>앱의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 특징 및 기능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526036" y="3416300"/>
            <a:ext cx="1901951" cy="3429000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6029" y="0"/>
            <a:ext cx="3765972" cy="6858000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8"/>
          <p:cNvGrpSpPr/>
          <p:nvPr/>
        </p:nvGrpSpPr>
        <p:grpSpPr>
          <a:xfrm>
            <a:off x="4869256" y="3416300"/>
            <a:ext cx="3549336" cy="3636851"/>
            <a:chOff x="4869256" y="3416300"/>
            <a:chExt cx="3549336" cy="3636851"/>
          </a:xfrm>
          <a:solidFill>
            <a:schemeClr val="bg1"/>
          </a:solidFill>
        </p:grpSpPr>
        <p:grpSp>
          <p:nvGrpSpPr>
            <p:cNvPr id="5" name="그룹 37"/>
            <p:cNvGrpSpPr/>
            <p:nvPr/>
          </p:nvGrpSpPr>
          <p:grpSpPr>
            <a:xfrm>
              <a:off x="6526037" y="3416300"/>
              <a:ext cx="1892555" cy="3025930"/>
              <a:chOff x="7662686" y="1586207"/>
              <a:chExt cx="1686693" cy="2696787"/>
            </a:xfrm>
            <a:grpFill/>
          </p:grpSpPr>
          <p:grpSp>
            <p:nvGrpSpPr>
              <p:cNvPr id="6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  <a:grpFill/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grpFill/>
              <a:ln w="5080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3600000">
              <a:off x="5536767" y="5591680"/>
              <a:ext cx="779879" cy="2104823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solidFill>
                <a:srgbClr val="2F68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3600000">
              <a:off x="5488277" y="5705403"/>
              <a:ext cx="728727" cy="1966769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01870" y="2298650"/>
            <a:ext cx="5838758" cy="216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2F6891"/>
                </a:solidFill>
              </a:rPr>
              <a:t>화면 구성 </a:t>
            </a:r>
            <a:endParaRPr lang="en-US" altLang="ko-KR" sz="4800" b="1" dirty="0" smtClean="0">
              <a:solidFill>
                <a:srgbClr val="2F68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2F6891"/>
                </a:solidFill>
              </a:rPr>
              <a:t>및 컴포넌트</a:t>
            </a:r>
            <a:endParaRPr lang="en-US" altLang="ko-KR" sz="48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64719" y="146683"/>
            <a:ext cx="583875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Screen1 : 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로딩 화면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66" y="1049415"/>
            <a:ext cx="32289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41" y="1049415"/>
            <a:ext cx="20193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0" y="1051200"/>
            <a:ext cx="32575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14" y="1059590"/>
            <a:ext cx="18859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4719" y="146683"/>
            <a:ext cx="5838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Screen2 : </a:t>
            </a:r>
            <a:r>
              <a:rPr lang="ko-KR" altLang="en-US" sz="2000" b="1" dirty="0" err="1" smtClean="0">
                <a:solidFill>
                  <a:srgbClr val="2F6891"/>
                </a:solidFill>
              </a:rPr>
              <a:t>포켓몬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 찾기 화면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"/>
          <p:cNvGrpSpPr/>
          <p:nvPr/>
        </p:nvGrpSpPr>
        <p:grpSpPr>
          <a:xfrm>
            <a:off x="0" y="6008627"/>
            <a:ext cx="12208268" cy="863740"/>
            <a:chOff x="0" y="6008627"/>
            <a:chExt cx="12208268" cy="863740"/>
          </a:xfrm>
        </p:grpSpPr>
        <p:sp>
          <p:nvSpPr>
            <p:cNvPr id="19" name="직사각형 18"/>
            <p:cNvSpPr/>
            <p:nvPr/>
          </p:nvSpPr>
          <p:spPr>
            <a:xfrm>
              <a:off x="0" y="6433899"/>
              <a:ext cx="12208268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9108" y="6008627"/>
              <a:ext cx="2669160" cy="438468"/>
            </a:xfrm>
            <a:prstGeom prst="rect">
              <a:avLst/>
            </a:prstGeom>
            <a:pattFill prst="dotGrid">
              <a:fgClr>
                <a:srgbClr val="85BED7"/>
              </a:fgClr>
              <a:bgClr>
                <a:srgbClr val="B2D6E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7"/>
            <p:cNvGrpSpPr/>
            <p:nvPr/>
          </p:nvGrpSpPr>
          <p:grpSpPr>
            <a:xfrm rot="16200000">
              <a:off x="9666447" y="5881288"/>
              <a:ext cx="425272" cy="679949"/>
              <a:chOff x="7662686" y="1586207"/>
              <a:chExt cx="1686693" cy="2696787"/>
            </a:xfrm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solidFill>
                  <a:srgbClr val="B2D6E6"/>
                </a:solidFill>
                <a:ln w="1905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solidFill>
                <a:srgbClr val="B1D6E6"/>
              </a:solidFill>
              <a:ln w="1905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solidFill>
                <a:srgbClr val="B2D6E6"/>
              </a:solidFill>
              <a:ln w="1905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0" y="1051200"/>
            <a:ext cx="3238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35" y="1056117"/>
            <a:ext cx="1828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4719" y="146683"/>
            <a:ext cx="5838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F6891"/>
                </a:solidFill>
              </a:rPr>
              <a:t>Screen3 : </a:t>
            </a:r>
            <a:r>
              <a:rPr lang="ko-KR" altLang="en-US" sz="2000" b="1" dirty="0" err="1" smtClean="0">
                <a:solidFill>
                  <a:srgbClr val="2F6891"/>
                </a:solidFill>
              </a:rPr>
              <a:t>포켓몬</a:t>
            </a:r>
            <a:r>
              <a:rPr lang="ko-KR" altLang="en-US" sz="2000" b="1" dirty="0" smtClean="0">
                <a:solidFill>
                  <a:srgbClr val="2F6891"/>
                </a:solidFill>
              </a:rPr>
              <a:t> 잡기 화면</a:t>
            </a:r>
            <a:endParaRPr lang="en-US" altLang="ko-KR" sz="20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526036" y="3416300"/>
            <a:ext cx="1901951" cy="3429000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6029" y="0"/>
            <a:ext cx="3765972" cy="6858000"/>
          </a:xfrm>
          <a:prstGeom prst="rect">
            <a:avLst/>
          </a:prstGeom>
          <a:pattFill prst="wdUpDiag">
            <a:fgClr>
              <a:srgbClr val="85BED7"/>
            </a:fgClr>
            <a:bgClr>
              <a:srgbClr val="B2D6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8"/>
          <p:cNvGrpSpPr/>
          <p:nvPr/>
        </p:nvGrpSpPr>
        <p:grpSpPr>
          <a:xfrm>
            <a:off x="4869256" y="3416300"/>
            <a:ext cx="3549336" cy="3636851"/>
            <a:chOff x="4869256" y="3416300"/>
            <a:chExt cx="3549336" cy="3636851"/>
          </a:xfrm>
          <a:solidFill>
            <a:schemeClr val="bg1"/>
          </a:solidFill>
        </p:grpSpPr>
        <p:grpSp>
          <p:nvGrpSpPr>
            <p:cNvPr id="4" name="그룹 37"/>
            <p:cNvGrpSpPr/>
            <p:nvPr/>
          </p:nvGrpSpPr>
          <p:grpSpPr>
            <a:xfrm>
              <a:off x="6526037" y="3416300"/>
              <a:ext cx="1892555" cy="3025930"/>
              <a:chOff x="7662686" y="1586207"/>
              <a:chExt cx="1686693" cy="2696787"/>
            </a:xfrm>
            <a:grpFill/>
          </p:grpSpPr>
          <p:grpSp>
            <p:nvGrpSpPr>
              <p:cNvPr id="5" name="그룹 2"/>
              <p:cNvGrpSpPr/>
              <p:nvPr/>
            </p:nvGrpSpPr>
            <p:grpSpPr>
              <a:xfrm>
                <a:off x="7662686" y="1586207"/>
                <a:ext cx="1686693" cy="889301"/>
                <a:chOff x="2461137" y="2178363"/>
                <a:chExt cx="6437364" cy="3394069"/>
              </a:xfrm>
              <a:grpFill/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2461137" y="2178363"/>
                  <a:ext cx="6437364" cy="31852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1" name="직사각형 1030"/>
                <p:cNvSpPr/>
                <p:nvPr/>
              </p:nvSpPr>
              <p:spPr>
                <a:xfrm>
                  <a:off x="2461137" y="2496884"/>
                  <a:ext cx="6437364" cy="760973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2" name="사다리꼴 1031"/>
                <p:cNvSpPr/>
                <p:nvPr/>
              </p:nvSpPr>
              <p:spPr>
                <a:xfrm flipV="1">
                  <a:off x="4294248" y="3257857"/>
                  <a:ext cx="2771141" cy="1010164"/>
                </a:xfrm>
                <a:prstGeom prst="trapezoid">
                  <a:avLst>
                    <a:gd name="adj" fmla="val 98547"/>
                  </a:avLst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3" name="직사각형 1032"/>
                <p:cNvSpPr/>
                <p:nvPr/>
              </p:nvSpPr>
              <p:spPr>
                <a:xfrm>
                  <a:off x="5334537" y="4268021"/>
                  <a:ext cx="690562" cy="1304411"/>
                </a:xfrm>
                <a:prstGeom prst="rect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5510212" y="3593333"/>
                  <a:ext cx="339211" cy="339211"/>
                </a:xfrm>
                <a:prstGeom prst="ellipse">
                  <a:avLst/>
                </a:prstGeom>
                <a:grpFill/>
                <a:ln w="50800">
                  <a:solidFill>
                    <a:srgbClr val="2F68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8329298" y="2475508"/>
                <a:ext cx="343404" cy="220003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8329298" y="2695511"/>
                <a:ext cx="343404" cy="1533589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 rot="3600000">
                <a:off x="8002806" y="3100216"/>
                <a:ext cx="917575" cy="939800"/>
              </a:xfrm>
              <a:custGeom>
                <a:avLst/>
                <a:gdLst>
                  <a:gd name="T0" fmla="*/ 1722 w 1732"/>
                  <a:gd name="T1" fmla="*/ 596 h 1776"/>
                  <a:gd name="T2" fmla="*/ 1709 w 1732"/>
                  <a:gd name="T3" fmla="*/ 499 h 1776"/>
                  <a:gd name="T4" fmla="*/ 1662 w 1732"/>
                  <a:gd name="T5" fmla="*/ 408 h 1776"/>
                  <a:gd name="T6" fmla="*/ 1546 w 1732"/>
                  <a:gd name="T7" fmla="*/ 325 h 1776"/>
                  <a:gd name="T8" fmla="*/ 1423 w 1732"/>
                  <a:gd name="T9" fmla="*/ 289 h 1776"/>
                  <a:gd name="T10" fmla="*/ 1394 w 1732"/>
                  <a:gd name="T11" fmla="*/ 238 h 1776"/>
                  <a:gd name="T12" fmla="*/ 1290 w 1732"/>
                  <a:gd name="T13" fmla="*/ 132 h 1776"/>
                  <a:gd name="T14" fmla="*/ 1176 w 1732"/>
                  <a:gd name="T15" fmla="*/ 117 h 1776"/>
                  <a:gd name="T16" fmla="*/ 1074 w 1732"/>
                  <a:gd name="T17" fmla="*/ 149 h 1776"/>
                  <a:gd name="T18" fmla="*/ 1055 w 1732"/>
                  <a:gd name="T19" fmla="*/ 127 h 1776"/>
                  <a:gd name="T20" fmla="*/ 1000 w 1732"/>
                  <a:gd name="T21" fmla="*/ 54 h 1776"/>
                  <a:gd name="T22" fmla="*/ 924 w 1732"/>
                  <a:gd name="T23" fmla="*/ 8 h 1776"/>
                  <a:gd name="T24" fmla="*/ 803 w 1732"/>
                  <a:gd name="T25" fmla="*/ 11 h 1776"/>
                  <a:gd name="T26" fmla="*/ 699 w 1732"/>
                  <a:gd name="T27" fmla="*/ 60 h 1776"/>
                  <a:gd name="T28" fmla="*/ 659 w 1732"/>
                  <a:gd name="T29" fmla="*/ 57 h 1776"/>
                  <a:gd name="T30" fmla="*/ 547 w 1732"/>
                  <a:gd name="T31" fmla="*/ 44 h 1776"/>
                  <a:gd name="T32" fmla="*/ 443 w 1732"/>
                  <a:gd name="T33" fmla="*/ 65 h 1776"/>
                  <a:gd name="T34" fmla="*/ 343 w 1732"/>
                  <a:gd name="T35" fmla="*/ 152 h 1776"/>
                  <a:gd name="T36" fmla="*/ 299 w 1732"/>
                  <a:gd name="T37" fmla="*/ 258 h 1776"/>
                  <a:gd name="T38" fmla="*/ 290 w 1732"/>
                  <a:gd name="T39" fmla="*/ 310 h 1776"/>
                  <a:gd name="T40" fmla="*/ 280 w 1732"/>
                  <a:gd name="T41" fmla="*/ 635 h 1776"/>
                  <a:gd name="T42" fmla="*/ 276 w 1732"/>
                  <a:gd name="T43" fmla="*/ 642 h 1776"/>
                  <a:gd name="T44" fmla="*/ 232 w 1732"/>
                  <a:gd name="T45" fmla="*/ 578 h 1776"/>
                  <a:gd name="T46" fmla="*/ 160 w 1732"/>
                  <a:gd name="T47" fmla="*/ 584 h 1776"/>
                  <a:gd name="T48" fmla="*/ 116 w 1732"/>
                  <a:gd name="T49" fmla="*/ 614 h 1776"/>
                  <a:gd name="T50" fmla="*/ 38 w 1732"/>
                  <a:gd name="T51" fmla="*/ 721 h 1776"/>
                  <a:gd name="T52" fmla="*/ 0 w 1732"/>
                  <a:gd name="T53" fmla="*/ 839 h 1776"/>
                  <a:gd name="T54" fmla="*/ 16 w 1732"/>
                  <a:gd name="T55" fmla="*/ 956 h 1776"/>
                  <a:gd name="T56" fmla="*/ 49 w 1732"/>
                  <a:gd name="T57" fmla="*/ 1011 h 1776"/>
                  <a:gd name="T58" fmla="*/ 251 w 1732"/>
                  <a:gd name="T59" fmla="*/ 1277 h 1776"/>
                  <a:gd name="T60" fmla="*/ 538 w 1732"/>
                  <a:gd name="T61" fmla="*/ 1584 h 1776"/>
                  <a:gd name="T62" fmla="*/ 594 w 1732"/>
                  <a:gd name="T63" fmla="*/ 1645 h 1776"/>
                  <a:gd name="T64" fmla="*/ 617 w 1732"/>
                  <a:gd name="T65" fmla="*/ 1707 h 1776"/>
                  <a:gd name="T66" fmla="*/ 598 w 1732"/>
                  <a:gd name="T67" fmla="*/ 1764 h 1776"/>
                  <a:gd name="T68" fmla="*/ 1528 w 1732"/>
                  <a:gd name="T69" fmla="*/ 1776 h 1776"/>
                  <a:gd name="T70" fmla="*/ 1598 w 1732"/>
                  <a:gd name="T71" fmla="*/ 1566 h 1776"/>
                  <a:gd name="T72" fmla="*/ 1670 w 1732"/>
                  <a:gd name="T73" fmla="*/ 1364 h 1776"/>
                  <a:gd name="T74" fmla="*/ 1724 w 1732"/>
                  <a:gd name="T75" fmla="*/ 1037 h 1776"/>
                  <a:gd name="T76" fmla="*/ 1722 w 1732"/>
                  <a:gd name="T77" fmla="*/ 642 h 1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32" h="1776">
                    <a:moveTo>
                      <a:pt x="1719" y="623"/>
                    </a:moveTo>
                    <a:lnTo>
                      <a:pt x="1722" y="596"/>
                    </a:lnTo>
                    <a:lnTo>
                      <a:pt x="1719" y="544"/>
                    </a:lnTo>
                    <a:lnTo>
                      <a:pt x="1709" y="499"/>
                    </a:lnTo>
                    <a:lnTo>
                      <a:pt x="1693" y="459"/>
                    </a:lnTo>
                    <a:lnTo>
                      <a:pt x="1662" y="408"/>
                    </a:lnTo>
                    <a:lnTo>
                      <a:pt x="1607" y="358"/>
                    </a:lnTo>
                    <a:lnTo>
                      <a:pt x="1546" y="325"/>
                    </a:lnTo>
                    <a:lnTo>
                      <a:pt x="1489" y="303"/>
                    </a:lnTo>
                    <a:lnTo>
                      <a:pt x="1423" y="289"/>
                    </a:lnTo>
                    <a:lnTo>
                      <a:pt x="1412" y="287"/>
                    </a:lnTo>
                    <a:lnTo>
                      <a:pt x="1394" y="238"/>
                    </a:lnTo>
                    <a:lnTo>
                      <a:pt x="1345" y="170"/>
                    </a:lnTo>
                    <a:lnTo>
                      <a:pt x="1290" y="132"/>
                    </a:lnTo>
                    <a:lnTo>
                      <a:pt x="1232" y="116"/>
                    </a:lnTo>
                    <a:lnTo>
                      <a:pt x="1176" y="117"/>
                    </a:lnTo>
                    <a:lnTo>
                      <a:pt x="1127" y="127"/>
                    </a:lnTo>
                    <a:lnTo>
                      <a:pt x="1074" y="149"/>
                    </a:lnTo>
                    <a:lnTo>
                      <a:pt x="1067" y="153"/>
                    </a:lnTo>
                    <a:lnTo>
                      <a:pt x="1055" y="127"/>
                    </a:lnTo>
                    <a:lnTo>
                      <a:pt x="1029" y="85"/>
                    </a:lnTo>
                    <a:lnTo>
                      <a:pt x="1000" y="54"/>
                    </a:lnTo>
                    <a:lnTo>
                      <a:pt x="970" y="31"/>
                    </a:lnTo>
                    <a:lnTo>
                      <a:pt x="924" y="8"/>
                    </a:lnTo>
                    <a:lnTo>
                      <a:pt x="862" y="0"/>
                    </a:lnTo>
                    <a:lnTo>
                      <a:pt x="803" y="11"/>
                    </a:lnTo>
                    <a:lnTo>
                      <a:pt x="753" y="31"/>
                    </a:lnTo>
                    <a:lnTo>
                      <a:pt x="699" y="60"/>
                    </a:lnTo>
                    <a:lnTo>
                      <a:pt x="692" y="67"/>
                    </a:lnTo>
                    <a:lnTo>
                      <a:pt x="659" y="57"/>
                    </a:lnTo>
                    <a:lnTo>
                      <a:pt x="600" y="47"/>
                    </a:lnTo>
                    <a:lnTo>
                      <a:pt x="547" y="44"/>
                    </a:lnTo>
                    <a:lnTo>
                      <a:pt x="500" y="48"/>
                    </a:lnTo>
                    <a:lnTo>
                      <a:pt x="443" y="65"/>
                    </a:lnTo>
                    <a:lnTo>
                      <a:pt x="384" y="104"/>
                    </a:lnTo>
                    <a:lnTo>
                      <a:pt x="343" y="152"/>
                    </a:lnTo>
                    <a:lnTo>
                      <a:pt x="317" y="201"/>
                    </a:lnTo>
                    <a:lnTo>
                      <a:pt x="299" y="258"/>
                    </a:lnTo>
                    <a:lnTo>
                      <a:pt x="299" y="268"/>
                    </a:lnTo>
                    <a:lnTo>
                      <a:pt x="290" y="310"/>
                    </a:lnTo>
                    <a:lnTo>
                      <a:pt x="281" y="439"/>
                    </a:lnTo>
                    <a:lnTo>
                      <a:pt x="280" y="635"/>
                    </a:lnTo>
                    <a:lnTo>
                      <a:pt x="281" y="673"/>
                    </a:lnTo>
                    <a:lnTo>
                      <a:pt x="276" y="642"/>
                    </a:lnTo>
                    <a:lnTo>
                      <a:pt x="257" y="600"/>
                    </a:lnTo>
                    <a:lnTo>
                      <a:pt x="232" y="578"/>
                    </a:lnTo>
                    <a:lnTo>
                      <a:pt x="204" y="573"/>
                    </a:lnTo>
                    <a:lnTo>
                      <a:pt x="160" y="584"/>
                    </a:lnTo>
                    <a:lnTo>
                      <a:pt x="120" y="610"/>
                    </a:lnTo>
                    <a:lnTo>
                      <a:pt x="116" y="614"/>
                    </a:lnTo>
                    <a:lnTo>
                      <a:pt x="84" y="652"/>
                    </a:lnTo>
                    <a:lnTo>
                      <a:pt x="38" y="721"/>
                    </a:lnTo>
                    <a:lnTo>
                      <a:pt x="12" y="784"/>
                    </a:lnTo>
                    <a:lnTo>
                      <a:pt x="0" y="839"/>
                    </a:lnTo>
                    <a:lnTo>
                      <a:pt x="0" y="905"/>
                    </a:lnTo>
                    <a:lnTo>
                      <a:pt x="16" y="956"/>
                    </a:lnTo>
                    <a:lnTo>
                      <a:pt x="19" y="960"/>
                    </a:lnTo>
                    <a:lnTo>
                      <a:pt x="49" y="1011"/>
                    </a:lnTo>
                    <a:lnTo>
                      <a:pt x="124" y="1117"/>
                    </a:lnTo>
                    <a:lnTo>
                      <a:pt x="251" y="1277"/>
                    </a:lnTo>
                    <a:lnTo>
                      <a:pt x="493" y="1540"/>
                    </a:lnTo>
                    <a:lnTo>
                      <a:pt x="538" y="1584"/>
                    </a:lnTo>
                    <a:lnTo>
                      <a:pt x="562" y="1606"/>
                    </a:lnTo>
                    <a:lnTo>
                      <a:pt x="594" y="1645"/>
                    </a:lnTo>
                    <a:lnTo>
                      <a:pt x="611" y="1678"/>
                    </a:lnTo>
                    <a:lnTo>
                      <a:pt x="617" y="1707"/>
                    </a:lnTo>
                    <a:lnTo>
                      <a:pt x="613" y="1740"/>
                    </a:lnTo>
                    <a:lnTo>
                      <a:pt x="598" y="1764"/>
                    </a:lnTo>
                    <a:lnTo>
                      <a:pt x="595" y="1767"/>
                    </a:lnTo>
                    <a:lnTo>
                      <a:pt x="1528" y="1776"/>
                    </a:lnTo>
                    <a:lnTo>
                      <a:pt x="1578" y="1603"/>
                    </a:lnTo>
                    <a:lnTo>
                      <a:pt x="1598" y="1566"/>
                    </a:lnTo>
                    <a:lnTo>
                      <a:pt x="1631" y="1486"/>
                    </a:lnTo>
                    <a:lnTo>
                      <a:pt x="1670" y="1364"/>
                    </a:lnTo>
                    <a:lnTo>
                      <a:pt x="1706" y="1197"/>
                    </a:lnTo>
                    <a:lnTo>
                      <a:pt x="1724" y="1037"/>
                    </a:lnTo>
                    <a:lnTo>
                      <a:pt x="1732" y="822"/>
                    </a:lnTo>
                    <a:lnTo>
                      <a:pt x="1722" y="642"/>
                    </a:lnTo>
                    <a:lnTo>
                      <a:pt x="1719" y="623"/>
                    </a:lnTo>
                    <a:close/>
                  </a:path>
                </a:pathLst>
              </a:custGeom>
              <a:grpFill/>
              <a:ln w="50800">
                <a:solidFill>
                  <a:srgbClr val="2F689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3600000">
                <a:off x="7696486" y="3806690"/>
                <a:ext cx="695048" cy="257560"/>
              </a:xfrm>
              <a:prstGeom prst="rect">
                <a:avLst/>
              </a:prstGeom>
              <a:grpFill/>
              <a:ln w="50800">
                <a:solidFill>
                  <a:srgbClr val="2F68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3600000">
              <a:off x="5536767" y="5591680"/>
              <a:ext cx="779879" cy="2104823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solidFill>
                <a:srgbClr val="2F68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3600000">
              <a:off x="5488277" y="5705403"/>
              <a:ext cx="728727" cy="1966769"/>
            </a:xfrm>
            <a:custGeom>
              <a:avLst/>
              <a:gdLst>
                <a:gd name="connsiteX0" fmla="*/ 0 w 779879"/>
                <a:gd name="connsiteY0" fmla="*/ 0 h 2104823"/>
                <a:gd name="connsiteX1" fmla="*/ 779879 w 779879"/>
                <a:gd name="connsiteY1" fmla="*/ 0 h 2104823"/>
                <a:gd name="connsiteX2" fmla="*/ 779879 w 779879"/>
                <a:gd name="connsiteY2" fmla="*/ 754032 h 2104823"/>
                <a:gd name="connsiteX3" fmla="*/ 0 w 779879"/>
                <a:gd name="connsiteY3" fmla="*/ 2104823 h 210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879" h="2104823">
                  <a:moveTo>
                    <a:pt x="0" y="0"/>
                  </a:moveTo>
                  <a:lnTo>
                    <a:pt x="779879" y="0"/>
                  </a:lnTo>
                  <a:lnTo>
                    <a:pt x="779879" y="754032"/>
                  </a:lnTo>
                  <a:lnTo>
                    <a:pt x="0" y="2104823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01870" y="2298650"/>
            <a:ext cx="5838758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2F6891"/>
                </a:solidFill>
              </a:rPr>
              <a:t>주요 알고리즘</a:t>
            </a:r>
            <a:endParaRPr lang="en-US" altLang="ko-KR" sz="4800" b="1" dirty="0">
              <a:solidFill>
                <a:srgbClr val="2F6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124</Words>
  <Application>Microsoft Office PowerPoint</Application>
  <PresentationFormat>사용자 지정</PresentationFormat>
  <Paragraphs>31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18</cp:revision>
  <dcterms:created xsi:type="dcterms:W3CDTF">2018-05-03T08:41:25Z</dcterms:created>
  <dcterms:modified xsi:type="dcterms:W3CDTF">2018-06-03T13:52:53Z</dcterms:modified>
</cp:coreProperties>
</file>