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80" r:id="rId5"/>
    <p:sldId id="301" r:id="rId6"/>
    <p:sldId id="258" r:id="rId7"/>
    <p:sldId id="302" r:id="rId8"/>
    <p:sldId id="259" r:id="rId9"/>
    <p:sldId id="319" r:id="rId10"/>
    <p:sldId id="323" r:id="rId11"/>
    <p:sldId id="320" r:id="rId12"/>
    <p:sldId id="282" r:id="rId13"/>
    <p:sldId id="276" r:id="rId14"/>
    <p:sldId id="296" r:id="rId15"/>
    <p:sldId id="333" r:id="rId16"/>
    <p:sldId id="334" r:id="rId17"/>
    <p:sldId id="335" r:id="rId18"/>
    <p:sldId id="336" r:id="rId19"/>
    <p:sldId id="337" r:id="rId20"/>
    <p:sldId id="338" r:id="rId21"/>
    <p:sldId id="339" r:id="rId22"/>
    <p:sldId id="340" r:id="rId23"/>
    <p:sldId id="341" r:id="rId24"/>
    <p:sldId id="357" r:id="rId25"/>
    <p:sldId id="342" r:id="rId26"/>
    <p:sldId id="358" r:id="rId27"/>
    <p:sldId id="380" r:id="rId28"/>
    <p:sldId id="381" r:id="rId29"/>
    <p:sldId id="382" r:id="rId30"/>
    <p:sldId id="343" r:id="rId31"/>
    <p:sldId id="349" r:id="rId32"/>
    <p:sldId id="351" r:id="rId33"/>
    <p:sldId id="352" r:id="rId34"/>
    <p:sldId id="353" r:id="rId35"/>
    <p:sldId id="354" r:id="rId36"/>
    <p:sldId id="355" r:id="rId37"/>
    <p:sldId id="356" r:id="rId38"/>
    <p:sldId id="383" r:id="rId39"/>
    <p:sldId id="384" r:id="rId40"/>
    <p:sldId id="385" r:id="rId41"/>
    <p:sldId id="344" r:id="rId42"/>
    <p:sldId id="373" r:id="rId43"/>
    <p:sldId id="374" r:id="rId44"/>
    <p:sldId id="375" r:id="rId45"/>
    <p:sldId id="321" r:id="rId46"/>
    <p:sldId id="322" r:id="rId47"/>
    <p:sldId id="332" r:id="rId48"/>
    <p:sldId id="278" r:id="rId49"/>
  </p:sldIdLst>
  <p:sldSz cx="9144000" cy="5143500" type="screen16x9"/>
  <p:notesSz cx="6858000" cy="9144000"/>
  <p:embeddedFontLst>
    <p:embeddedFont>
      <p:font typeface="Montserrat" panose="00000800000000000000"/>
      <p:bold r:id="rId53"/>
      <p:boldItalic r:id="rId54"/>
    </p:embeddedFont>
    <p:embeddedFont>
      <p:font typeface="Lato" panose="020F0502020204030203"/>
      <p:regular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152" autoAdjust="0"/>
  </p:normalViewPr>
  <p:slideViewPr>
    <p:cSldViewPr snapToGrid="0">
      <p:cViewPr varScale="1">
        <p:scale>
          <a:sx n="137" d="100"/>
          <a:sy n="137" d="100"/>
        </p:scale>
        <p:origin x="864" y="120"/>
      </p:cViewPr>
      <p:guideLst>
        <p:guide orient="horz" pos="1644"/>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font" Target="fonts/font3.fntdata"/><Relationship Id="rId54" Type="http://schemas.openxmlformats.org/officeDocument/2006/relationships/font" Target="fonts/font2.fntdata"/><Relationship Id="rId53" Type="http://schemas.openxmlformats.org/officeDocument/2006/relationships/font" Target="fonts/font1.fntdata"/><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8"/>
        <p:cNvGrpSpPr/>
        <p:nvPr/>
      </p:nvGrpSpPr>
      <p:grpSpPr>
        <a:xfrm>
          <a:off x="0" y="0"/>
          <a:ext cx="0" cy="0"/>
          <a:chOff x="0" y="0"/>
          <a:chExt cx="0" cy="0"/>
        </a:xfrm>
      </p:grpSpPr>
      <p:sp>
        <p:nvSpPr>
          <p:cNvPr id="159" name="Google Shape;159;g7c61410635_0_4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7c61410635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5"/>
        <p:cNvGrpSpPr/>
        <p:nvPr/>
      </p:nvGrpSpPr>
      <p:grpSpPr>
        <a:xfrm>
          <a:off x="0" y="0"/>
          <a:ext cx="0" cy="0"/>
          <a:chOff x="0" y="0"/>
          <a:chExt cx="0" cy="0"/>
        </a:xfrm>
      </p:grpSpPr>
      <p:sp>
        <p:nvSpPr>
          <p:cNvPr id="276" name="Google Shape;276;g7c61410635_0_5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7c61410635_0_5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5"/>
        <p:cNvGrpSpPr/>
        <p:nvPr/>
      </p:nvGrpSpPr>
      <p:grpSpPr>
        <a:xfrm>
          <a:off x="0" y="0"/>
          <a:ext cx="0" cy="0"/>
          <a:chOff x="0" y="0"/>
          <a:chExt cx="0" cy="0"/>
        </a:xfrm>
      </p:grpSpPr>
      <p:sp>
        <p:nvSpPr>
          <p:cNvPr id="286" name="Google Shape;286;g7c61410635_0_5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7c61410635_0_5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g7c61410635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c61410635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5"/>
        <p:cNvGrpSpPr/>
        <p:nvPr/>
      </p:nvGrpSpPr>
      <p:grpSpPr>
        <a:xfrm>
          <a:off x="0" y="0"/>
          <a:ext cx="0" cy="0"/>
          <a:chOff x="0" y="0"/>
          <a:chExt cx="0" cy="0"/>
        </a:xfrm>
      </p:grpSpPr>
      <p:sp>
        <p:nvSpPr>
          <p:cNvPr id="146" name="Google Shape;146;g7c61410635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7c61410635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1"/>
        <p:cNvGrpSpPr/>
        <p:nvPr/>
      </p:nvGrpSpPr>
      <p:grpSpPr>
        <a:xfrm>
          <a:off x="0" y="0"/>
          <a:ext cx="0" cy="0"/>
          <a:chOff x="0" y="0"/>
          <a:chExt cx="0" cy="0"/>
        </a:xfrm>
      </p:grpSpPr>
      <p:sp>
        <p:nvSpPr>
          <p:cNvPr id="152" name="Google Shape;152;g7c61410635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7c61410635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1"/>
        <p:cNvGrpSpPr/>
        <p:nvPr/>
      </p:nvGrpSpPr>
      <p:grpSpPr>
        <a:xfrm>
          <a:off x="0" y="0"/>
          <a:ext cx="0" cy="0"/>
          <a:chOff x="0" y="0"/>
          <a:chExt cx="0" cy="0"/>
        </a:xfrm>
      </p:grpSpPr>
      <p:sp>
        <p:nvSpPr>
          <p:cNvPr id="152" name="Google Shape;152;g7c61410635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7c61410635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1"/>
        <p:cNvGrpSpPr/>
        <p:nvPr/>
      </p:nvGrpSpPr>
      <p:grpSpPr>
        <a:xfrm>
          <a:off x="0" y="0"/>
          <a:ext cx="0" cy="0"/>
          <a:chOff x="0" y="0"/>
          <a:chExt cx="0" cy="0"/>
        </a:xfrm>
      </p:grpSpPr>
      <p:sp>
        <p:nvSpPr>
          <p:cNvPr id="152" name="Google Shape;152;g7c61410635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7c61410635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8"/>
        <p:cNvGrpSpPr/>
        <p:nvPr/>
      </p:nvGrpSpPr>
      <p:grpSpPr>
        <a:xfrm>
          <a:off x="0" y="0"/>
          <a:ext cx="0" cy="0"/>
          <a:chOff x="0" y="0"/>
          <a:chExt cx="0" cy="0"/>
        </a:xfrm>
      </p:grpSpPr>
      <p:sp>
        <p:nvSpPr>
          <p:cNvPr id="159" name="Google Shape;159;g7c61410635_0_4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7c61410635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8"/>
        <p:cNvGrpSpPr/>
        <p:nvPr/>
      </p:nvGrpSpPr>
      <p:grpSpPr>
        <a:xfrm>
          <a:off x="0" y="0"/>
          <a:ext cx="0" cy="0"/>
          <a:chOff x="0" y="0"/>
          <a:chExt cx="0" cy="0"/>
        </a:xfrm>
      </p:grpSpPr>
      <p:sp>
        <p:nvSpPr>
          <p:cNvPr id="259" name="Google Shape;259;g7c61410635_0_5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7c61410635_0_5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panose="00000800000000000000"/>
              <a:buNone/>
              <a:defRPr sz="2800">
                <a:solidFill>
                  <a:schemeClr val="lt1"/>
                </a:solidFill>
                <a:latin typeface="Montserrat" panose="00000800000000000000"/>
                <a:ea typeface="Montserrat" panose="00000800000000000000"/>
                <a:cs typeface="Montserrat" panose="00000800000000000000"/>
                <a:sym typeface="Montserrat" panose="00000800000000000000"/>
              </a:defRPr>
            </a:lvl1pPr>
            <a:lvl2pPr lvl="1">
              <a:spcBef>
                <a:spcPts val="0"/>
              </a:spcBef>
              <a:spcAft>
                <a:spcPts val="0"/>
              </a:spcAft>
              <a:buClr>
                <a:schemeClr val="lt1"/>
              </a:buClr>
              <a:buSzPts val="2800"/>
              <a:buFont typeface="Montserrat" panose="00000800000000000000"/>
              <a:buNone/>
              <a:defRPr sz="2800">
                <a:solidFill>
                  <a:schemeClr val="lt1"/>
                </a:solidFill>
                <a:latin typeface="Montserrat" panose="00000800000000000000"/>
                <a:ea typeface="Montserrat" panose="00000800000000000000"/>
                <a:cs typeface="Montserrat" panose="00000800000000000000"/>
                <a:sym typeface="Montserrat" panose="00000800000000000000"/>
              </a:defRPr>
            </a:lvl2pPr>
            <a:lvl3pPr lvl="2">
              <a:spcBef>
                <a:spcPts val="0"/>
              </a:spcBef>
              <a:spcAft>
                <a:spcPts val="0"/>
              </a:spcAft>
              <a:buClr>
                <a:schemeClr val="lt1"/>
              </a:buClr>
              <a:buSzPts val="2800"/>
              <a:buFont typeface="Montserrat" panose="00000800000000000000"/>
              <a:buNone/>
              <a:defRPr sz="2800">
                <a:solidFill>
                  <a:schemeClr val="lt1"/>
                </a:solidFill>
                <a:latin typeface="Montserrat" panose="00000800000000000000"/>
                <a:ea typeface="Montserrat" panose="00000800000000000000"/>
                <a:cs typeface="Montserrat" panose="00000800000000000000"/>
                <a:sym typeface="Montserrat" panose="00000800000000000000"/>
              </a:defRPr>
            </a:lvl3pPr>
            <a:lvl4pPr lvl="3">
              <a:spcBef>
                <a:spcPts val="0"/>
              </a:spcBef>
              <a:spcAft>
                <a:spcPts val="0"/>
              </a:spcAft>
              <a:buClr>
                <a:schemeClr val="lt1"/>
              </a:buClr>
              <a:buSzPts val="2800"/>
              <a:buFont typeface="Montserrat" panose="00000800000000000000"/>
              <a:buNone/>
              <a:defRPr sz="2800">
                <a:solidFill>
                  <a:schemeClr val="lt1"/>
                </a:solidFill>
                <a:latin typeface="Montserrat" panose="00000800000000000000"/>
                <a:ea typeface="Montserrat" panose="00000800000000000000"/>
                <a:cs typeface="Montserrat" panose="00000800000000000000"/>
                <a:sym typeface="Montserrat" panose="00000800000000000000"/>
              </a:defRPr>
            </a:lvl4pPr>
            <a:lvl5pPr lvl="4">
              <a:spcBef>
                <a:spcPts val="0"/>
              </a:spcBef>
              <a:spcAft>
                <a:spcPts val="0"/>
              </a:spcAft>
              <a:buClr>
                <a:schemeClr val="lt1"/>
              </a:buClr>
              <a:buSzPts val="2800"/>
              <a:buFont typeface="Montserrat" panose="00000800000000000000"/>
              <a:buNone/>
              <a:defRPr sz="2800">
                <a:solidFill>
                  <a:schemeClr val="lt1"/>
                </a:solidFill>
                <a:latin typeface="Montserrat" panose="00000800000000000000"/>
                <a:ea typeface="Montserrat" panose="00000800000000000000"/>
                <a:cs typeface="Montserrat" panose="00000800000000000000"/>
                <a:sym typeface="Montserrat" panose="00000800000000000000"/>
              </a:defRPr>
            </a:lvl5pPr>
            <a:lvl6pPr lvl="5">
              <a:spcBef>
                <a:spcPts val="0"/>
              </a:spcBef>
              <a:spcAft>
                <a:spcPts val="0"/>
              </a:spcAft>
              <a:buClr>
                <a:schemeClr val="lt1"/>
              </a:buClr>
              <a:buSzPts val="2800"/>
              <a:buFont typeface="Montserrat" panose="00000800000000000000"/>
              <a:buNone/>
              <a:defRPr sz="2800">
                <a:solidFill>
                  <a:schemeClr val="lt1"/>
                </a:solidFill>
                <a:latin typeface="Montserrat" panose="00000800000000000000"/>
                <a:ea typeface="Montserrat" panose="00000800000000000000"/>
                <a:cs typeface="Montserrat" panose="00000800000000000000"/>
                <a:sym typeface="Montserrat" panose="00000800000000000000"/>
              </a:defRPr>
            </a:lvl6pPr>
            <a:lvl7pPr lvl="6">
              <a:spcBef>
                <a:spcPts val="0"/>
              </a:spcBef>
              <a:spcAft>
                <a:spcPts val="0"/>
              </a:spcAft>
              <a:buClr>
                <a:schemeClr val="lt1"/>
              </a:buClr>
              <a:buSzPts val="2800"/>
              <a:buFont typeface="Montserrat" panose="00000800000000000000"/>
              <a:buNone/>
              <a:defRPr sz="2800">
                <a:solidFill>
                  <a:schemeClr val="lt1"/>
                </a:solidFill>
                <a:latin typeface="Montserrat" panose="00000800000000000000"/>
                <a:ea typeface="Montserrat" panose="00000800000000000000"/>
                <a:cs typeface="Montserrat" panose="00000800000000000000"/>
                <a:sym typeface="Montserrat" panose="00000800000000000000"/>
              </a:defRPr>
            </a:lvl7pPr>
            <a:lvl8pPr lvl="7">
              <a:spcBef>
                <a:spcPts val="0"/>
              </a:spcBef>
              <a:spcAft>
                <a:spcPts val="0"/>
              </a:spcAft>
              <a:buClr>
                <a:schemeClr val="lt1"/>
              </a:buClr>
              <a:buSzPts val="2800"/>
              <a:buFont typeface="Montserrat" panose="00000800000000000000"/>
              <a:buNone/>
              <a:defRPr sz="2800">
                <a:solidFill>
                  <a:schemeClr val="lt1"/>
                </a:solidFill>
                <a:latin typeface="Montserrat" panose="00000800000000000000"/>
                <a:ea typeface="Montserrat" panose="00000800000000000000"/>
                <a:cs typeface="Montserrat" panose="00000800000000000000"/>
                <a:sym typeface="Montserrat" panose="00000800000000000000"/>
              </a:defRPr>
            </a:lvl8pPr>
            <a:lvl9pPr lvl="8">
              <a:spcBef>
                <a:spcPts val="0"/>
              </a:spcBef>
              <a:spcAft>
                <a:spcPts val="0"/>
              </a:spcAft>
              <a:buClr>
                <a:schemeClr val="lt1"/>
              </a:buClr>
              <a:buSzPts val="2800"/>
              <a:buFont typeface="Montserrat" panose="00000800000000000000"/>
              <a:buNone/>
              <a:defRPr sz="2800">
                <a:solidFill>
                  <a:schemeClr val="lt1"/>
                </a:solidFill>
                <a:latin typeface="Montserrat" panose="00000800000000000000"/>
                <a:ea typeface="Montserrat" panose="00000800000000000000"/>
                <a:cs typeface="Montserrat" panose="00000800000000000000"/>
                <a:sym typeface="Montserrat" panose="00000800000000000000"/>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panose="020F0502020204030203"/>
              <a:buChar char="●"/>
              <a:defRPr sz="1300">
                <a:solidFill>
                  <a:schemeClr val="lt1"/>
                </a:solidFill>
                <a:latin typeface="Lato" panose="020F0502020204030203"/>
                <a:ea typeface="Lato" panose="020F0502020204030203"/>
                <a:cs typeface="Lato" panose="020F0502020204030203"/>
                <a:sym typeface="Lato" panose="020F0502020204030203"/>
              </a:defRPr>
            </a:lvl1pPr>
            <a:lvl2pPr marL="914400" lvl="1"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2pPr>
            <a:lvl3pPr marL="1371600" lvl="2"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3pPr>
            <a:lvl4pPr marL="1828800" lvl="3"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4pPr>
            <a:lvl5pPr marL="2286000" lvl="4"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5pPr>
            <a:lvl6pPr marL="2743200" lvl="5"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6pPr>
            <a:lvl7pPr marL="3200400" lvl="6"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7pPr>
            <a:lvl8pPr marL="3657600" lvl="7"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8pPr>
            <a:lvl9pPr marL="4114800" lvl="8" indent="-298450">
              <a:lnSpc>
                <a:spcPct val="115000"/>
              </a:lnSpc>
              <a:spcBef>
                <a:spcPts val="1600"/>
              </a:spcBef>
              <a:spcAft>
                <a:spcPts val="160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panose="020F0502020204030203"/>
                <a:ea typeface="Lato" panose="020F0502020204030203"/>
                <a:cs typeface="Lato" panose="020F0502020204030203"/>
                <a:sym typeface="Lato" panose="020F0502020204030203"/>
              </a:defRPr>
            </a:lvl1pPr>
            <a:lvl2pPr lvl="1" algn="r">
              <a:buNone/>
              <a:defRPr sz="1000">
                <a:solidFill>
                  <a:schemeClr val="lt1"/>
                </a:solidFill>
                <a:latin typeface="Lato" panose="020F0502020204030203"/>
                <a:ea typeface="Lato" panose="020F0502020204030203"/>
                <a:cs typeface="Lato" panose="020F0502020204030203"/>
                <a:sym typeface="Lato" panose="020F0502020204030203"/>
              </a:defRPr>
            </a:lvl2pPr>
            <a:lvl3pPr lvl="2" algn="r">
              <a:buNone/>
              <a:defRPr sz="1000">
                <a:solidFill>
                  <a:schemeClr val="lt1"/>
                </a:solidFill>
                <a:latin typeface="Lato" panose="020F0502020204030203"/>
                <a:ea typeface="Lato" panose="020F0502020204030203"/>
                <a:cs typeface="Lato" panose="020F0502020204030203"/>
                <a:sym typeface="Lato" panose="020F0502020204030203"/>
              </a:defRPr>
            </a:lvl3pPr>
            <a:lvl4pPr lvl="3" algn="r">
              <a:buNone/>
              <a:defRPr sz="1000">
                <a:solidFill>
                  <a:schemeClr val="lt1"/>
                </a:solidFill>
                <a:latin typeface="Lato" panose="020F0502020204030203"/>
                <a:ea typeface="Lato" panose="020F0502020204030203"/>
                <a:cs typeface="Lato" panose="020F0502020204030203"/>
                <a:sym typeface="Lato" panose="020F0502020204030203"/>
              </a:defRPr>
            </a:lvl4pPr>
            <a:lvl5pPr lvl="4" algn="r">
              <a:buNone/>
              <a:defRPr sz="1000">
                <a:solidFill>
                  <a:schemeClr val="lt1"/>
                </a:solidFill>
                <a:latin typeface="Lato" panose="020F0502020204030203"/>
                <a:ea typeface="Lato" panose="020F0502020204030203"/>
                <a:cs typeface="Lato" panose="020F0502020204030203"/>
                <a:sym typeface="Lato" panose="020F0502020204030203"/>
              </a:defRPr>
            </a:lvl5pPr>
            <a:lvl6pPr lvl="5" algn="r">
              <a:buNone/>
              <a:defRPr sz="1000">
                <a:solidFill>
                  <a:schemeClr val="lt1"/>
                </a:solidFill>
                <a:latin typeface="Lato" panose="020F0502020204030203"/>
                <a:ea typeface="Lato" panose="020F0502020204030203"/>
                <a:cs typeface="Lato" panose="020F0502020204030203"/>
                <a:sym typeface="Lato" panose="020F0502020204030203"/>
              </a:defRPr>
            </a:lvl6pPr>
            <a:lvl7pPr lvl="6" algn="r">
              <a:buNone/>
              <a:defRPr sz="1000">
                <a:solidFill>
                  <a:schemeClr val="lt1"/>
                </a:solidFill>
                <a:latin typeface="Lato" panose="020F0502020204030203"/>
                <a:ea typeface="Lato" panose="020F0502020204030203"/>
                <a:cs typeface="Lato" panose="020F0502020204030203"/>
                <a:sym typeface="Lato" panose="020F0502020204030203"/>
              </a:defRPr>
            </a:lvl7pPr>
            <a:lvl8pPr lvl="7" algn="r">
              <a:buNone/>
              <a:defRPr sz="1000">
                <a:solidFill>
                  <a:schemeClr val="lt1"/>
                </a:solidFill>
                <a:latin typeface="Lato" panose="020F0502020204030203"/>
                <a:ea typeface="Lato" panose="020F0502020204030203"/>
                <a:cs typeface="Lato" panose="020F0502020204030203"/>
                <a:sym typeface="Lato" panose="020F0502020204030203"/>
              </a:defRPr>
            </a:lvl8pPr>
            <a:lvl9pPr lvl="8" algn="r">
              <a:buNone/>
              <a:defRPr sz="1000">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01241" y="2620480"/>
            <a:ext cx="5017500" cy="1042200"/>
          </a:xfrm>
          <a:prstGeom prst="rect">
            <a:avLst/>
          </a:prstGeom>
        </p:spPr>
        <p:txBody>
          <a:bodyPr spcFirstLastPara="1" wrap="square" lIns="91425" tIns="91425" rIns="91425" bIns="91425" anchor="t" anchorCtr="0">
            <a:noAutofit/>
          </a:bodyPr>
          <a:lstStyle/>
          <a:p>
            <a:r>
              <a:rPr lang="en-US" sz="2400" dirty="0"/>
              <a:t>TITLE: IMPLEMENTATION OF PARALLELIZATION OF SEARCHING USING DATABASES</a:t>
            </a:r>
            <a:endParaRPr lang="en-US" sz="2400" dirty="0"/>
          </a:p>
        </p:txBody>
      </p:sp>
      <p:sp>
        <p:nvSpPr>
          <p:cNvPr id="136" name="Google Shape;136;p13"/>
          <p:cNvSpPr txBox="1"/>
          <p:nvPr/>
        </p:nvSpPr>
        <p:spPr>
          <a:xfrm>
            <a:off x="2579297" y="129600"/>
            <a:ext cx="6012300" cy="933300"/>
          </a:xfrm>
          <a:prstGeom prst="rect">
            <a:avLst/>
          </a:prstGeom>
          <a:noFill/>
          <a:ln>
            <a:noFill/>
          </a:ln>
        </p:spPr>
        <p:txBody>
          <a:bodyPr spcFirstLastPara="1" wrap="square" lIns="91425" tIns="91425" rIns="91425" bIns="91425" anchor="t" anchorCtr="0">
            <a:noAutofit/>
          </a:bodyPr>
          <a:lstStyle/>
          <a:p>
            <a:pPr lvl="0" algn="ctr"/>
            <a:r>
              <a:rPr lang="en-GB" sz="2400" dirty="0">
                <a:solidFill>
                  <a:schemeClr val="lt1"/>
                </a:solidFill>
                <a:latin typeface="Lato" panose="020F0502020204030203"/>
                <a:ea typeface="Lato" panose="020F0502020204030203"/>
                <a:cs typeface="Lato" panose="020F0502020204030203"/>
                <a:sym typeface="Lato" panose="020F0502020204030203"/>
              </a:rPr>
              <a:t>PARALLEL AND DISTRIBUTED COMPUTING</a:t>
            </a:r>
            <a:r>
              <a:rPr lang="en-US" altLang="en-GB" sz="2400" dirty="0">
                <a:solidFill>
                  <a:schemeClr val="lt1"/>
                </a:solidFill>
                <a:latin typeface="Lato" panose="020F0502020204030203"/>
                <a:ea typeface="Lato" panose="020F0502020204030203"/>
                <a:cs typeface="Lato" panose="020F0502020204030203"/>
                <a:sym typeface="Lato" panose="020F0502020204030203"/>
              </a:rPr>
              <a:t>-CSE4001</a:t>
            </a:r>
            <a:r>
              <a:rPr lang="en-GB" sz="2400" dirty="0">
                <a:solidFill>
                  <a:schemeClr val="lt1"/>
                </a:solidFill>
                <a:latin typeface="Lato" panose="020F0502020204030203"/>
                <a:ea typeface="Lato" panose="020F0502020204030203"/>
                <a:cs typeface="Lato" panose="020F0502020204030203"/>
                <a:sym typeface="Lato" panose="020F0502020204030203"/>
              </a:rPr>
              <a:t> </a:t>
            </a:r>
            <a:endParaRPr lang="en-GB" sz="2400" dirty="0">
              <a:solidFill>
                <a:schemeClr val="lt1"/>
              </a:solidFill>
              <a:latin typeface="Lato" panose="020F0502020204030203"/>
              <a:ea typeface="Lato" panose="020F0502020204030203"/>
              <a:cs typeface="Lato" panose="020F0502020204030203"/>
              <a:sym typeface="Lato" panose="020F0502020204030203"/>
            </a:endParaRPr>
          </a:p>
          <a:p>
            <a:pPr lvl="0" algn="ctr"/>
            <a:r>
              <a:rPr lang="en-US" sz="2400" b="1" dirty="0">
                <a:solidFill>
                  <a:schemeClr val="bg1"/>
                </a:solidFill>
              </a:rPr>
              <a:t>SLOT:</a:t>
            </a:r>
            <a:r>
              <a:rPr lang="en-US" sz="2400" dirty="0">
                <a:solidFill>
                  <a:schemeClr val="bg1"/>
                </a:solidFill>
              </a:rPr>
              <a:t> C2/ L1+L2</a:t>
            </a:r>
            <a:endParaRPr lang="en-GB" sz="2400" dirty="0">
              <a:solidFill>
                <a:schemeClr val="bg1"/>
              </a:solidFill>
              <a:latin typeface="Lato" panose="020F0502020204030203"/>
              <a:ea typeface="Lato" panose="020F0502020204030203"/>
              <a:cs typeface="Lato" panose="020F0502020204030203"/>
              <a:sym typeface="Lato" panose="020F0502020204030203"/>
            </a:endParaRPr>
          </a:p>
          <a:p>
            <a:pPr lvl="0" algn="ctr"/>
            <a:endParaRPr lang="en-GB" sz="2400" dirty="0">
              <a:solidFill>
                <a:schemeClr val="lt1"/>
              </a:solidFill>
              <a:latin typeface="Lato" panose="020F0502020204030203"/>
              <a:ea typeface="Lato" panose="020F0502020204030203"/>
              <a:cs typeface="Lato" panose="020F0502020204030203"/>
              <a:sym typeface="Lato" panose="020F0502020204030203"/>
            </a:endParaRPr>
          </a:p>
          <a:p>
            <a:pPr lvl="0" algn="ctr"/>
            <a:r>
              <a:rPr lang="en-GB" sz="2400" dirty="0">
                <a:solidFill>
                  <a:schemeClr val="lt1"/>
                </a:solidFill>
                <a:latin typeface="Lato" panose="020F0502020204030203"/>
                <a:ea typeface="Lato" panose="020F0502020204030203"/>
                <a:cs typeface="Lato" panose="020F0502020204030203"/>
                <a:sym typeface="Lato" panose="020F0502020204030203"/>
              </a:rPr>
              <a:t>J</a:t>
            </a:r>
            <a:r>
              <a:rPr lang="en-US" altLang="en-GB" sz="2400" dirty="0">
                <a:solidFill>
                  <a:schemeClr val="lt1"/>
                </a:solidFill>
                <a:latin typeface="Lato" panose="020F0502020204030203"/>
                <a:ea typeface="Lato" panose="020F0502020204030203"/>
                <a:cs typeface="Lato" panose="020F0502020204030203"/>
                <a:sym typeface="Lato" panose="020F0502020204030203"/>
              </a:rPr>
              <a:t>-</a:t>
            </a:r>
            <a:r>
              <a:rPr lang="en-GB" sz="2400" dirty="0">
                <a:solidFill>
                  <a:schemeClr val="lt1"/>
                </a:solidFill>
                <a:latin typeface="Lato" panose="020F0502020204030203"/>
                <a:ea typeface="Lato" panose="020F0502020204030203"/>
                <a:cs typeface="Lato" panose="020F0502020204030203"/>
                <a:sym typeface="Lato" panose="020F0502020204030203"/>
              </a:rPr>
              <a:t> COMPONENT REVIEW </a:t>
            </a:r>
            <a:r>
              <a:rPr lang="en-US" altLang="en-GB" sz="2400" dirty="0">
                <a:solidFill>
                  <a:schemeClr val="lt1"/>
                </a:solidFill>
                <a:latin typeface="Lato" panose="020F0502020204030203"/>
                <a:ea typeface="Lato" panose="020F0502020204030203"/>
                <a:cs typeface="Lato" panose="020F0502020204030203"/>
                <a:sym typeface="Lato" panose="020F0502020204030203"/>
              </a:rPr>
              <a:t>3</a:t>
            </a:r>
            <a:endParaRPr lang="en-US" altLang="en-GB" sz="2400" dirty="0">
              <a:solidFill>
                <a:schemeClr val="lt1"/>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r>
              <a:rPr lang="en-US" b="1" dirty="0"/>
              <a:t>AREAS OF PARALLELISM</a:t>
            </a:r>
            <a:br>
              <a:rPr lang="en-US" sz="1400" dirty="0"/>
            </a:br>
            <a:endParaRPr dirty="0"/>
          </a:p>
        </p:txBody>
      </p:sp>
      <p:sp>
        <p:nvSpPr>
          <p:cNvPr id="163" name="Google Shape;163;p17"/>
          <p:cNvSpPr txBox="1">
            <a:spLocks noGrp="1"/>
          </p:cNvSpPr>
          <p:nvPr>
            <p:ph type="body" idx="1"/>
          </p:nvPr>
        </p:nvSpPr>
        <p:spPr>
          <a:xfrm>
            <a:off x="1297500" y="1223791"/>
            <a:ext cx="6739595" cy="2911200"/>
          </a:xfrm>
          <a:prstGeom prst="rect">
            <a:avLst/>
          </a:prstGeom>
        </p:spPr>
        <p:txBody>
          <a:bodyPr spcFirstLastPara="1" wrap="square" lIns="91425" tIns="91425" rIns="91425" bIns="91425" anchor="t" anchorCtr="0">
            <a:noAutofit/>
          </a:bodyPr>
          <a:lstStyle/>
          <a:p>
            <a:r>
              <a:rPr lang="en-US" sz="1600" dirty="0"/>
              <a:t>An application built with the hybrid model of parallel programming can run on a computer cluster using both OpenMP and Message Passing Interface (MPI), such that OpenMP is used for parallelism within a (multicore) node while MPI is used for parallelism between nodes.</a:t>
            </a:r>
            <a:endParaRPr lang="en-US" sz="1600" dirty="0"/>
          </a:p>
          <a:p>
            <a:pPr marL="146050" indent="0">
              <a:buNone/>
            </a:pPr>
            <a:r>
              <a:rPr lang="en-US" sz="1600" dirty="0"/>
              <a:t> </a:t>
            </a:r>
            <a:endParaRPr lang="en-US" sz="1600" dirty="0"/>
          </a:p>
          <a:p>
            <a:r>
              <a:rPr lang="en-US" sz="1600" dirty="0"/>
              <a:t>Work-sharing constructs can be used to divide a task among the threads so that each thread executes its allocated part of the code. Both task parallelism and data parallelism can be achieved using OpenMP in this way.</a:t>
            </a:r>
            <a:endParaRPr lang="en-US" sz="1600" dirty="0"/>
          </a:p>
          <a:p>
            <a:pPr marL="146050" lvl="0" indent="0">
              <a:buNone/>
            </a:pP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1"/>
        <p:cNvGrpSpPr/>
        <p:nvPr/>
      </p:nvGrpSpPr>
      <p:grpSpPr>
        <a:xfrm>
          <a:off x="0" y="0"/>
          <a:ext cx="0" cy="0"/>
          <a:chOff x="0" y="0"/>
          <a:chExt cx="0" cy="0"/>
        </a:xfrm>
      </p:grpSpPr>
      <p:sp>
        <p:nvSpPr>
          <p:cNvPr id="262" name="Google Shape;262;p33"/>
          <p:cNvSpPr txBox="1">
            <a:spLocks noGrp="1"/>
          </p:cNvSpPr>
          <p:nvPr>
            <p:ph type="title"/>
          </p:nvPr>
        </p:nvSpPr>
        <p:spPr>
          <a:xfrm>
            <a:off x="1297500" y="393750"/>
            <a:ext cx="7038900" cy="3892500"/>
          </a:xfrm>
          <a:prstGeom prst="rect">
            <a:avLst/>
          </a:prstGeom>
        </p:spPr>
        <p:txBody>
          <a:bodyPr spcFirstLastPara="1" wrap="square" lIns="91425" tIns="91425" rIns="91425" bIns="91425" anchor="t" anchorCtr="0">
            <a:noAutofit/>
          </a:bodyPr>
          <a:lstStyle/>
          <a:p>
            <a:pPr lvl="0" algn="just"/>
            <a:r>
              <a:rPr lang="en-GB" dirty="0"/>
              <a:t>WORKFLOW FOR </a:t>
            </a:r>
            <a:r>
              <a:rPr lang="en-US" altLang="en-GB" dirty="0"/>
              <a:t>PARALLELISM</a:t>
            </a:r>
            <a:br>
              <a:rPr lang="en-GB" dirty="0"/>
            </a:br>
            <a:br>
              <a:rPr lang="en-GB" dirty="0"/>
            </a:br>
            <a:br>
              <a:rPr lang="en-GB" dirty="0"/>
            </a:br>
            <a:endParaRPr dirty="0"/>
          </a:p>
        </p:txBody>
      </p:sp>
      <p:pic>
        <p:nvPicPr>
          <p:cNvPr id="3" name="Picture 2"/>
          <p:cNvPicPr>
            <a:picLocks noChangeAspect="1"/>
          </p:cNvPicPr>
          <p:nvPr/>
        </p:nvPicPr>
        <p:blipFill>
          <a:blip r:embed="rId1"/>
          <a:stretch>
            <a:fillRect/>
          </a:stretch>
        </p:blipFill>
        <p:spPr>
          <a:xfrm>
            <a:off x="2045970" y="1508760"/>
            <a:ext cx="5052060" cy="21259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7"/>
          <p:cNvSpPr txBox="1">
            <a:spLocks noGrp="1"/>
          </p:cNvSpPr>
          <p:nvPr>
            <p:ph type="title"/>
          </p:nvPr>
        </p:nvSpPr>
        <p:spPr>
          <a:xfrm>
            <a:off x="1297500" y="393750"/>
            <a:ext cx="7038900" cy="556369"/>
          </a:xfrm>
          <a:prstGeom prst="rect">
            <a:avLst/>
          </a:prstGeom>
        </p:spPr>
        <p:txBody>
          <a:bodyPr spcFirstLastPara="1" wrap="square" lIns="91425" tIns="91425" rIns="91425" bIns="91425" anchor="t" anchorCtr="0">
            <a:noAutofit/>
          </a:bodyPr>
          <a:lstStyle/>
          <a:p>
            <a:r>
              <a:rPr lang="en-US" b="1" dirty="0"/>
              <a:t> Algorithm and Analysis</a:t>
            </a:r>
            <a:endParaRPr lang="en-US" dirty="0"/>
          </a:p>
        </p:txBody>
      </p:sp>
      <p:sp>
        <p:nvSpPr>
          <p:cNvPr id="163" name="Google Shape;163;p17"/>
          <p:cNvSpPr txBox="1">
            <a:spLocks noGrp="1"/>
          </p:cNvSpPr>
          <p:nvPr>
            <p:ph type="body" idx="1"/>
          </p:nvPr>
        </p:nvSpPr>
        <p:spPr>
          <a:xfrm>
            <a:off x="1085850" y="1223790"/>
            <a:ext cx="7879556" cy="3805409"/>
          </a:xfrm>
          <a:prstGeom prst="rect">
            <a:avLst/>
          </a:prstGeom>
        </p:spPr>
        <p:txBody>
          <a:bodyPr spcFirstLastPara="1" wrap="square" lIns="91425" tIns="91425" rIns="91425" bIns="91425" anchor="t" anchorCtr="0">
            <a:noAutofit/>
          </a:bodyPr>
          <a:lstStyle/>
          <a:p>
            <a:pPr lvl="0" algn="just"/>
            <a:r>
              <a:rPr lang="en-US" sz="1600" dirty="0"/>
              <a:t>The PageRank algorithm outputs a probability distribution used to represent the likelihood that a person randomly clicking on links will arrive at any particular page. PageRank can be calculated for collections of documents of any size.</a:t>
            </a:r>
            <a:endParaRPr lang="en-US" sz="1600" dirty="0"/>
          </a:p>
          <a:p>
            <a:pPr lvl="0" algn="just"/>
            <a:r>
              <a:rPr lang="en-US" sz="1600" dirty="0"/>
              <a:t> It is assumed in several research papers that the distribution is evenly divided among all documents in the collection at the beginning of the computational process.</a:t>
            </a:r>
            <a:endParaRPr lang="en-US" sz="1600" dirty="0"/>
          </a:p>
          <a:p>
            <a:pPr lvl="0" algn="just"/>
            <a:r>
              <a:rPr lang="en-US" sz="1600" dirty="0"/>
              <a:t> The PageRank computations require several passes, called “iterations”, through the collection to adjust approximate PageRank values to more closely reflect the theoretical true value. Cartoon illustrating the basic principle of PageRank.</a:t>
            </a:r>
            <a:endParaRPr lang="en-US" sz="1600" dirty="0"/>
          </a:p>
          <a:p>
            <a:pPr lvl="0" algn="just"/>
            <a:r>
              <a:rPr lang="en-US" sz="1600" dirty="0"/>
              <a:t> The size of each face is proportional to the total size of the other faces which are pointing to it.</a:t>
            </a:r>
            <a:endParaRPr lang="en-US" sz="1600" dirty="0"/>
          </a:p>
          <a:p>
            <a:pPr marL="146050" lvl="0" indent="0" algn="just">
              <a:buNone/>
            </a:pPr>
            <a:endParaRPr lang="en-US"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Work</a:t>
            </a:r>
            <a:endParaRPr lang="en-US" dirty="0"/>
          </a:p>
        </p:txBody>
      </p:sp>
      <p:sp>
        <p:nvSpPr>
          <p:cNvPr id="3" name="Text Placeholder 2"/>
          <p:cNvSpPr>
            <a:spLocks noGrp="1"/>
          </p:cNvSpPr>
          <p:nvPr>
            <p:ph type="body" idx="1"/>
          </p:nvPr>
        </p:nvSpPr>
        <p:spPr/>
        <p:txBody>
          <a:bodyPr/>
          <a:lstStyle/>
          <a:p>
            <a:r>
              <a:rPr lang="en-US" sz="1400" dirty="0"/>
              <a:t>Linear-search and parallel computation for Pattern-Matching algorithms for solving Puzzles and Jigsaws. Program search jigsaws are a variation where you must search for fragments of program syntax, rather than words, then put them together to make a working program. </a:t>
            </a:r>
            <a:endParaRPr lang="en-US" sz="1400" dirty="0"/>
          </a:p>
          <a:p>
            <a:r>
              <a:rPr lang="en-US" sz="1400" dirty="0"/>
              <a:t>Searching for Keywords , Key phrases or segments which represent the most relevant information contained in a document. These are then used for providing the meta data for some applications, this can mainly be seen in the search engines and optimizing it will require parallel processing to a very high degree.</a:t>
            </a:r>
            <a:endParaRPr lang="en-US" sz="1400" dirty="0"/>
          </a:p>
          <a:p>
            <a:r>
              <a:rPr lang="en-US" sz="1400" dirty="0"/>
              <a:t>DNA sequencing using parallelization to search for certain biological traits/words. </a:t>
            </a:r>
            <a:endParaRPr lang="en-US" sz="1400" dirty="0"/>
          </a:p>
          <a:p>
            <a:r>
              <a:rPr lang="en-US" sz="1400" dirty="0"/>
              <a:t>Use of CUDA on GPGPUs to boost the efficiency and reduce the run time of well known string/pattern matching algorithms.</a:t>
            </a:r>
            <a:endParaRPr lang="en-US" sz="1400" dirty="0"/>
          </a:p>
          <a:p>
            <a:pPr marL="146050" indent="0">
              <a:buNone/>
            </a:pPr>
            <a:endParaRPr lang="en-US" dirty="0"/>
          </a:p>
          <a:p>
            <a:pPr marL="146050" indent="0">
              <a:buNone/>
            </a:pPr>
            <a:endParaRPr lang="en-US" dirty="0"/>
          </a:p>
          <a:p>
            <a:pPr marL="146050" indent="0">
              <a:buNone/>
            </a:pPr>
            <a:endParaRPr lang="en-US" dirty="0"/>
          </a:p>
          <a:p>
            <a:pPr marL="146050" indent="0">
              <a:buNone/>
            </a:pPr>
            <a:r>
              <a:rPr lang="en-US" dirty="0"/>
              <a:t>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WORK</a:t>
            </a:r>
            <a:endParaRPr lang="en-US" dirty="0"/>
          </a:p>
        </p:txBody>
      </p:sp>
      <p:sp>
        <p:nvSpPr>
          <p:cNvPr id="3" name="Text Placeholder 2"/>
          <p:cNvSpPr>
            <a:spLocks noGrp="1"/>
          </p:cNvSpPr>
          <p:nvPr>
            <p:ph type="body" idx="1"/>
          </p:nvPr>
        </p:nvSpPr>
        <p:spPr/>
        <p:txBody>
          <a:bodyPr/>
          <a:lstStyle/>
          <a:p>
            <a:r>
              <a:rPr lang="en-US" dirty="0"/>
              <a:t>As it can be observed from the related works, all the work related to searching of entities like DNA traits, puzzles, key-words and key-phrases and many more from a certain data store require the same word searching mechanism or in other words “pattern-matching” algorithms. </a:t>
            </a:r>
            <a:endParaRPr lang="en-US" dirty="0"/>
          </a:p>
          <a:p>
            <a:r>
              <a:rPr lang="en-US" dirty="0"/>
              <a:t>These algorithms heavily CPU intensive in most cases. Even though there is work going on to make them rely on GPU and get the maximum efficiency from GPGPUs, the work is not close to being complete. Hence, we see a massive void of computing to fill which can only be achieved with the right parallel processing techniques which are efficient and reliable.</a:t>
            </a:r>
            <a:endParaRPr lang="en-US" dirty="0"/>
          </a:p>
          <a:p>
            <a:r>
              <a:rPr lang="en-US" dirty="0"/>
              <a:t>Hence for the optimization of the of these techniques, there is a need to develop and test every new and old algorithm with sequential processing  as well as parallel processing to get the observations and analysis.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Work</a:t>
            </a:r>
            <a:endParaRPr lang="en-US" dirty="0"/>
          </a:p>
        </p:txBody>
      </p:sp>
      <p:sp>
        <p:nvSpPr>
          <p:cNvPr id="3" name="Text Placeholder 2"/>
          <p:cNvSpPr>
            <a:spLocks noGrp="1"/>
          </p:cNvSpPr>
          <p:nvPr>
            <p:ph type="body" idx="1"/>
          </p:nvPr>
        </p:nvSpPr>
        <p:spPr>
          <a:xfrm>
            <a:off x="1122995" y="1003915"/>
            <a:ext cx="7769719" cy="3882192"/>
          </a:xfrm>
        </p:spPr>
        <p:txBody>
          <a:bodyPr/>
          <a:lstStyle/>
          <a:p>
            <a:r>
              <a:rPr lang="en-US" sz="1400" dirty="0"/>
              <a:t>Word search is a subcategory of Pattern Matching. Word search is tasked with the automatic identification of terms that best describe the subject of a document. Key phrases, key terms, key segments or just keywords are the terminology which is used for defining the terms that represent the most relevant information contained in the document. Keyword extraction task is important problem in Text Mining, Information Retrieval and Natural Language Processing. There is a need to find improvements and heuristics that help solve them more quickly, encouraging the development of algorithmic thinking skills. </a:t>
            </a:r>
            <a:endParaRPr lang="en-US" sz="1400" dirty="0"/>
          </a:p>
          <a:p>
            <a:r>
              <a:rPr lang="en-US" sz="1400" dirty="0"/>
              <a:t>Implementing algorithms for pattern matching or word search needs to help reduce the time for computation and retrieving the particular words or a set of words/ patterns from a data store . These algorithms will be implemented in serial as well as parallel computing environments to get the results. These results will be comparatively analyzed.</a:t>
            </a:r>
            <a:endParaRPr lang="en-US" sz="1400" dirty="0"/>
          </a:p>
          <a:p>
            <a:r>
              <a:rPr lang="en-US" sz="1400" dirty="0"/>
              <a:t>The parallel computing will be performed using OpenMP. OpenMP uses a portable, scalable model that gives programmers a simple and flexible interface for developing parallel applications for platforms ranging from the standard desktop computer to the supercomputer</a:t>
            </a: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52550" y="565392"/>
            <a:ext cx="7038900" cy="4285814"/>
          </a:xfrm>
        </p:spPr>
        <p:txBody>
          <a:bodyPr/>
          <a:lstStyle/>
          <a:p>
            <a:r>
              <a:rPr lang="en-US" sz="1400" dirty="0"/>
              <a:t>OpenMP is an implementation of multithreaded processing, a method of parallelizing whereby a master thread (a series of instructions executed consecutively) forks a specified number of slave threads and the system divides a task among them. The threads then run concurrently, with the runtime environment allocating threads to different processors. The Parallelism in a single multicore node is performed by OpenMP whereas the parallelism between nodes is done by the Message Passing Interface(MPI)</a:t>
            </a:r>
            <a:endParaRPr lang="en-US" sz="1400" dirty="0"/>
          </a:p>
          <a:p>
            <a:r>
              <a:rPr lang="en-US" sz="1400" dirty="0"/>
              <a:t>Word search searches for words in multiple text files (data store) parallelly using OpenMP concepts. The documents are scanned word by word and a dictionary is maintained so that words can be searched. Since documents can have several thousands of terms scanning each term can take a lot of time and hence there is a lot of scope for parallelization. </a:t>
            </a:r>
            <a:endParaRPr lang="en-US" sz="1400" dirty="0"/>
          </a:p>
          <a:p>
            <a:r>
              <a:rPr lang="en-US" sz="1400" dirty="0"/>
              <a:t>The ultimate purpose of this project is to identify after a thorough analysis of serial and parallel methods for word search is more robust and efficient for handling huge data stores to search from. The conclusion of the same will give us the most efficient method for word search and subsequently lead the future research in word search engines and pattern matching algorithms in the right direction.</a:t>
            </a:r>
            <a:endParaRPr 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for Sequential Word Search</a:t>
            </a:r>
            <a:endParaRPr lang="en-US" dirty="0"/>
          </a:p>
        </p:txBody>
      </p:sp>
      <p:sp>
        <p:nvSpPr>
          <p:cNvPr id="7" name="Rectangle 6"/>
          <p:cNvSpPr/>
          <p:nvPr/>
        </p:nvSpPr>
        <p:spPr>
          <a:xfrm>
            <a:off x="4565020" y="1138215"/>
            <a:ext cx="1800879" cy="635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717420" y="1290615"/>
            <a:ext cx="1800879" cy="635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869820" y="1443015"/>
            <a:ext cx="1800879" cy="635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022220" y="1595415"/>
            <a:ext cx="1800879" cy="635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174620" y="1747815"/>
            <a:ext cx="1800879" cy="635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File </a:t>
            </a:r>
            <a:endParaRPr lang="en-US" dirty="0"/>
          </a:p>
          <a:p>
            <a:pPr algn="ctr"/>
            <a:r>
              <a:rPr lang="en-US" dirty="0"/>
              <a:t>(Data Store)</a:t>
            </a:r>
            <a:endParaRPr lang="en-US" dirty="0"/>
          </a:p>
        </p:txBody>
      </p:sp>
      <p:sp>
        <p:nvSpPr>
          <p:cNvPr id="16" name="Rectangle: Rounded Corners 15"/>
          <p:cNvSpPr/>
          <p:nvPr/>
        </p:nvSpPr>
        <p:spPr>
          <a:xfrm>
            <a:off x="1297500" y="2400244"/>
            <a:ext cx="1689197" cy="914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Sequential Code</a:t>
            </a:r>
            <a:endParaRPr lang="en-US" dirty="0"/>
          </a:p>
        </p:txBody>
      </p:sp>
      <p:sp>
        <p:nvSpPr>
          <p:cNvPr id="17" name="Rectangle 16"/>
          <p:cNvSpPr/>
          <p:nvPr/>
        </p:nvSpPr>
        <p:spPr>
          <a:xfrm>
            <a:off x="3915866" y="3161944"/>
            <a:ext cx="1549594" cy="6992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 pattern Matching and Find</a:t>
            </a:r>
            <a:endParaRPr lang="en-US" dirty="0"/>
          </a:p>
        </p:txBody>
      </p:sp>
      <p:sp>
        <p:nvSpPr>
          <p:cNvPr id="18" name="Oval 17"/>
          <p:cNvSpPr/>
          <p:nvPr/>
        </p:nvSpPr>
        <p:spPr>
          <a:xfrm>
            <a:off x="3678540" y="4243933"/>
            <a:ext cx="2066126" cy="5058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 </a:t>
            </a:r>
            <a:endParaRPr lang="en-US" dirty="0"/>
          </a:p>
        </p:txBody>
      </p:sp>
      <p:cxnSp>
        <p:nvCxnSpPr>
          <p:cNvPr id="20" name="Straight Arrow Connector 19"/>
          <p:cNvCxnSpPr>
            <a:stCxn id="15" idx="1"/>
          </p:cNvCxnSpPr>
          <p:nvPr/>
        </p:nvCxnSpPr>
        <p:spPr>
          <a:xfrm flipH="1">
            <a:off x="3252752" y="2065412"/>
            <a:ext cx="1921868" cy="46169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2" name="Straight Arrow Connector 21"/>
          <p:cNvCxnSpPr/>
          <p:nvPr/>
        </p:nvCxnSpPr>
        <p:spPr>
          <a:xfrm>
            <a:off x="3162009" y="3314344"/>
            <a:ext cx="516531" cy="28043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3" name="Straight Arrow Connector 22"/>
          <p:cNvCxnSpPr>
            <a:stCxn id="17" idx="2"/>
            <a:endCxn id="18" idx="0"/>
          </p:cNvCxnSpPr>
          <p:nvPr/>
        </p:nvCxnSpPr>
        <p:spPr>
          <a:xfrm>
            <a:off x="4690663" y="3861188"/>
            <a:ext cx="20940" cy="38274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8" name="Straight Arrow Connector 27"/>
          <p:cNvCxnSpPr/>
          <p:nvPr/>
        </p:nvCxnSpPr>
        <p:spPr>
          <a:xfrm>
            <a:off x="3818144" y="1282312"/>
            <a:ext cx="593312" cy="87455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9" name="TextBox 28"/>
          <p:cNvSpPr txBox="1"/>
          <p:nvPr/>
        </p:nvSpPr>
        <p:spPr>
          <a:xfrm>
            <a:off x="3327206" y="1455812"/>
            <a:ext cx="1423951" cy="307777"/>
          </a:xfrm>
          <a:prstGeom prst="rect">
            <a:avLst/>
          </a:prstGeom>
          <a:noFill/>
        </p:spPr>
        <p:txBody>
          <a:bodyPr wrap="square" rtlCol="0">
            <a:spAutoFit/>
          </a:bodyPr>
          <a:lstStyle/>
          <a:p>
            <a:r>
              <a:rPr lang="en-US" dirty="0">
                <a:solidFill>
                  <a:schemeClr val="bg1"/>
                </a:solidFill>
              </a:rPr>
              <a:t>Queue</a:t>
            </a:r>
            <a:endParaRPr lang="en-US" dirty="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for Parallel Word Search</a:t>
            </a:r>
            <a:endParaRPr lang="en-US" dirty="0"/>
          </a:p>
        </p:txBody>
      </p:sp>
      <p:sp>
        <p:nvSpPr>
          <p:cNvPr id="4" name="Rectangle 3"/>
          <p:cNvSpPr/>
          <p:nvPr/>
        </p:nvSpPr>
        <p:spPr>
          <a:xfrm>
            <a:off x="4481258" y="1129912"/>
            <a:ext cx="1800879" cy="635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633658" y="1282312"/>
            <a:ext cx="1800879" cy="635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786058" y="1434712"/>
            <a:ext cx="1800879" cy="635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938458" y="1587112"/>
            <a:ext cx="1800879" cy="635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090858" y="1739512"/>
            <a:ext cx="1800879" cy="635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File </a:t>
            </a:r>
            <a:endParaRPr lang="en-US" dirty="0"/>
          </a:p>
          <a:p>
            <a:pPr algn="ctr"/>
            <a:r>
              <a:rPr lang="en-US" dirty="0"/>
              <a:t>(Data Store)</a:t>
            </a:r>
            <a:endParaRPr lang="en-US" dirty="0"/>
          </a:p>
        </p:txBody>
      </p:sp>
      <p:sp>
        <p:nvSpPr>
          <p:cNvPr id="10" name="Rectangle: Rounded Corners 9"/>
          <p:cNvSpPr/>
          <p:nvPr/>
        </p:nvSpPr>
        <p:spPr>
          <a:xfrm>
            <a:off x="1297500" y="2400244"/>
            <a:ext cx="1689197" cy="914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Sequential Code</a:t>
            </a:r>
            <a:endParaRPr lang="en-US" dirty="0"/>
          </a:p>
        </p:txBody>
      </p:sp>
      <p:sp>
        <p:nvSpPr>
          <p:cNvPr id="11" name="Rectangle 10"/>
          <p:cNvSpPr/>
          <p:nvPr/>
        </p:nvSpPr>
        <p:spPr>
          <a:xfrm>
            <a:off x="4060123" y="2964722"/>
            <a:ext cx="1549594" cy="6992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 pattern Matching and Find</a:t>
            </a:r>
            <a:endParaRPr lang="en-US" dirty="0"/>
          </a:p>
        </p:txBody>
      </p:sp>
      <p:cxnSp>
        <p:nvCxnSpPr>
          <p:cNvPr id="12" name="Straight Arrow Connector 11"/>
          <p:cNvCxnSpPr>
            <a:stCxn id="8" idx="1"/>
          </p:cNvCxnSpPr>
          <p:nvPr/>
        </p:nvCxnSpPr>
        <p:spPr>
          <a:xfrm flipH="1">
            <a:off x="3420274" y="2057109"/>
            <a:ext cx="1670584" cy="59655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 name="Straight Arrow Connector 12"/>
          <p:cNvCxnSpPr/>
          <p:nvPr/>
        </p:nvCxnSpPr>
        <p:spPr>
          <a:xfrm>
            <a:off x="3199206" y="2931764"/>
            <a:ext cx="686412" cy="12228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 name="Straight Arrow Connector 13"/>
          <p:cNvCxnSpPr/>
          <p:nvPr/>
        </p:nvCxnSpPr>
        <p:spPr>
          <a:xfrm>
            <a:off x="5622513" y="3314344"/>
            <a:ext cx="812024"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 name="Straight Arrow Connector 14"/>
          <p:cNvCxnSpPr/>
          <p:nvPr/>
        </p:nvCxnSpPr>
        <p:spPr>
          <a:xfrm flipH="1">
            <a:off x="2970574" y="1472431"/>
            <a:ext cx="1490327" cy="59747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 name="Straight Arrow Connector 15"/>
          <p:cNvCxnSpPr>
            <a:stCxn id="5" idx="1"/>
          </p:cNvCxnSpPr>
          <p:nvPr/>
        </p:nvCxnSpPr>
        <p:spPr>
          <a:xfrm flipH="1">
            <a:off x="3137579" y="1599909"/>
            <a:ext cx="1496079" cy="60960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7" name="Straight Arrow Connector 16"/>
          <p:cNvCxnSpPr>
            <a:stCxn id="6" idx="1"/>
          </p:cNvCxnSpPr>
          <p:nvPr/>
        </p:nvCxnSpPr>
        <p:spPr>
          <a:xfrm flipH="1">
            <a:off x="3188995" y="1752309"/>
            <a:ext cx="1597063" cy="60965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8" name="Straight Arrow Connector 17"/>
          <p:cNvCxnSpPr>
            <a:stCxn id="7" idx="1"/>
          </p:cNvCxnSpPr>
          <p:nvPr/>
        </p:nvCxnSpPr>
        <p:spPr>
          <a:xfrm flipH="1">
            <a:off x="3316446" y="1904709"/>
            <a:ext cx="1622012" cy="60960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7" name="TextBox 36"/>
          <p:cNvSpPr txBox="1"/>
          <p:nvPr/>
        </p:nvSpPr>
        <p:spPr>
          <a:xfrm>
            <a:off x="2596617" y="1434712"/>
            <a:ext cx="1319249" cy="307777"/>
          </a:xfrm>
          <a:prstGeom prst="rect">
            <a:avLst/>
          </a:prstGeom>
          <a:noFill/>
        </p:spPr>
        <p:txBody>
          <a:bodyPr wrap="square" rtlCol="0">
            <a:spAutoFit/>
          </a:bodyPr>
          <a:lstStyle/>
          <a:p>
            <a:r>
              <a:rPr lang="en-US" dirty="0">
                <a:solidFill>
                  <a:schemeClr val="bg1"/>
                </a:solidFill>
              </a:rPr>
              <a:t>Parallel Fetch</a:t>
            </a:r>
            <a:endParaRPr lang="en-US" dirty="0">
              <a:solidFill>
                <a:schemeClr val="bg1"/>
              </a:solidFill>
            </a:endParaRPr>
          </a:p>
        </p:txBody>
      </p:sp>
      <p:cxnSp>
        <p:nvCxnSpPr>
          <p:cNvPr id="39" name="Straight Arrow Connector 38"/>
          <p:cNvCxnSpPr/>
          <p:nvPr/>
        </p:nvCxnSpPr>
        <p:spPr>
          <a:xfrm>
            <a:off x="2735057" y="3573680"/>
            <a:ext cx="1076106" cy="98090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40" name="Rectangle 39"/>
          <p:cNvSpPr/>
          <p:nvPr/>
        </p:nvSpPr>
        <p:spPr>
          <a:xfrm>
            <a:off x="4060123" y="4287009"/>
            <a:ext cx="1549594" cy="6992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 pattern Matching and Find</a:t>
            </a:r>
            <a:endParaRPr lang="en-US" dirty="0"/>
          </a:p>
        </p:txBody>
      </p:sp>
      <p:cxnSp>
        <p:nvCxnSpPr>
          <p:cNvPr id="41" name="Straight Arrow Connector 40"/>
          <p:cNvCxnSpPr/>
          <p:nvPr/>
        </p:nvCxnSpPr>
        <p:spPr>
          <a:xfrm>
            <a:off x="5622513" y="4636631"/>
            <a:ext cx="812024"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48" name="Oval 47"/>
          <p:cNvSpPr/>
          <p:nvPr/>
        </p:nvSpPr>
        <p:spPr>
          <a:xfrm>
            <a:off x="6447333" y="3028627"/>
            <a:ext cx="1549594" cy="5089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a:t>
            </a:r>
            <a:endParaRPr lang="en-US" dirty="0"/>
          </a:p>
        </p:txBody>
      </p:sp>
      <p:sp>
        <p:nvSpPr>
          <p:cNvPr id="50" name="Oval 49"/>
          <p:cNvSpPr/>
          <p:nvPr/>
        </p:nvSpPr>
        <p:spPr>
          <a:xfrm>
            <a:off x="6447333" y="4382169"/>
            <a:ext cx="1549594" cy="5089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a:t>
            </a:r>
            <a:endParaRPr lang="en-US" dirty="0"/>
          </a:p>
        </p:txBody>
      </p:sp>
      <mc:AlternateContent xmlns:mc="http://schemas.openxmlformats.org/markup-compatibility/2006">
        <mc:Choice xmlns:a14="http://schemas.microsoft.com/office/drawing/2010/main" Requires="a14">
          <p:sp>
            <p:nvSpPr>
              <p:cNvPr id="51" name="TextBox 50">
                <a:extLst>
                  <a:ext uri="{FF2B5EF4-FFF2-40B4-BE49-F238E27FC236}">
                    <ele attr="{384928D6-C17D-4A78-A2D1-33EF9F92E957}"/>
                  </a:ext>
                </a:extLst>
              </p:cNvPr>
              <p:cNvSpPr txBox="1"/>
              <p:nvPr/>
            </p:nvSpPr>
            <p:spPr>
              <a:xfrm>
                <a:off x="3529616" y="3585343"/>
                <a:ext cx="685863" cy="21544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ea typeface="Cambria Math" panose="02040503050406030204" pitchFamily="18" charset="0"/>
                        </a:rPr>
                        <m:t>°</m:t>
                      </m:r>
                    </m:oMath>
                  </m:oMathPara>
                </a14:m>
                <a:endParaRPr lang="en-US" dirty="0">
                  <a:solidFill>
                    <a:schemeClr val="bg1"/>
                  </a:solidFill>
                </a:endParaRPr>
              </a:p>
            </p:txBody>
          </p:sp>
        </mc:Choice>
        <mc:Fallback>
          <p:sp>
            <p:nvSpPr>
              <p:cNvPr id="51" name="TextBox 50"/>
              <p:cNvSpPr txBox="1">
                <a:spLocks noRot="1" noChangeAspect="1" noMove="1" noResize="1" noEditPoints="1" noAdjustHandles="1" noChangeArrowheads="1" noChangeShapeType="1" noTextEdit="1"/>
              </p:cNvSpPr>
              <p:nvPr/>
            </p:nvSpPr>
            <p:spPr>
              <a:xfrm>
                <a:off x="3529616" y="3585343"/>
                <a:ext cx="685863" cy="215444"/>
              </a:xfrm>
              <a:prstGeom prst="rect">
                <a:avLst/>
              </a:prstGeom>
              <a:blipFill rotWithShape="1">
                <a:blip r:embed="rId1"/>
                <a:stretch>
                  <a:fillRect b="-8571"/>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53" name="TextBox 52">
                <a:extLst>
                  <a:ext uri="{FF2B5EF4-FFF2-40B4-BE49-F238E27FC236}">
                    <ele attr="{4C4CD058-4F4E-43C6-980C-822CE970B5BF}"/>
                  </a:ext>
                </a:extLst>
              </p:cNvPr>
              <p:cNvSpPr txBox="1"/>
              <p:nvPr/>
            </p:nvSpPr>
            <p:spPr>
              <a:xfrm>
                <a:off x="3542412" y="3807225"/>
                <a:ext cx="685863"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ea typeface="Cambria Math" panose="02040503050406030204" pitchFamily="18" charset="0"/>
                        </a:rPr>
                        <m:t>°</m:t>
                      </m:r>
                    </m:oMath>
                  </m:oMathPara>
                </a14:m>
                <a:endParaRPr lang="en-US" dirty="0">
                  <a:solidFill>
                    <a:schemeClr val="bg1"/>
                  </a:solidFill>
                </a:endParaRPr>
              </a:p>
            </p:txBody>
          </p:sp>
        </mc:Choice>
        <mc:Fallback>
          <p:sp>
            <p:nvSpPr>
              <p:cNvPr id="53" name="TextBox 52"/>
              <p:cNvSpPr txBox="1">
                <a:spLocks noRot="1" noChangeAspect="1" noMove="1" noResize="1" noEditPoints="1" noAdjustHandles="1" noChangeArrowheads="1" noChangeShapeType="1" noTextEdit="1"/>
              </p:cNvSpPr>
              <p:nvPr/>
            </p:nvSpPr>
            <p:spPr>
              <a:xfrm>
                <a:off x="3542412" y="3807225"/>
                <a:ext cx="685863" cy="215444"/>
              </a:xfrm>
              <a:prstGeom prst="rect">
                <a:avLst/>
              </a:prstGeom>
              <a:blipFill rotWithShape="1">
                <a:blip r:embed="rId1"/>
                <a:stretch>
                  <a:fillRect b="-8571"/>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55" name="TextBox 54">
                <a:extLst>
                  <a:ext uri="{FF2B5EF4-FFF2-40B4-BE49-F238E27FC236}">
                    <ele attr="{CDBAC335-11DA-4B5C-B3AB-F7CEC627E6F9}"/>
                  </a:ext>
                </a:extLst>
              </p:cNvPr>
              <p:cNvSpPr txBox="1"/>
              <p:nvPr/>
            </p:nvSpPr>
            <p:spPr>
              <a:xfrm>
                <a:off x="3542412" y="4029107"/>
                <a:ext cx="685863"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ea typeface="Cambria Math" panose="02040503050406030204" pitchFamily="18" charset="0"/>
                        </a:rPr>
                        <m:t>°</m:t>
                      </m:r>
                    </m:oMath>
                  </m:oMathPara>
                </a14:m>
                <a:endParaRPr lang="en-US" dirty="0">
                  <a:solidFill>
                    <a:schemeClr val="bg1"/>
                  </a:solidFill>
                </a:endParaRPr>
              </a:p>
            </p:txBody>
          </p:sp>
        </mc:Choice>
        <mc:Fallback>
          <p:sp>
            <p:nvSpPr>
              <p:cNvPr id="55" name="TextBox 54"/>
              <p:cNvSpPr txBox="1">
                <a:spLocks noRot="1" noChangeAspect="1" noMove="1" noResize="1" noEditPoints="1" noAdjustHandles="1" noChangeArrowheads="1" noChangeShapeType="1" noTextEdit="1"/>
              </p:cNvSpPr>
              <p:nvPr/>
            </p:nvSpPr>
            <p:spPr>
              <a:xfrm>
                <a:off x="3542412" y="4029107"/>
                <a:ext cx="685863" cy="215444"/>
              </a:xfrm>
              <a:prstGeom prst="rect">
                <a:avLst/>
              </a:prstGeom>
              <a:blipFill rotWithShape="1">
                <a:blip r:embed="rId1"/>
                <a:stretch>
                  <a:fillRect b="-8571"/>
                </a:stretch>
              </a:blipFill>
            </p:spPr>
            <p:txBody>
              <a:bodyPr/>
              <a:lstStyle/>
              <a:p>
                <a:r>
                  <a:rPr lang="en-US">
                    <a:noFill/>
                  </a:rPr>
                  <a:t> </a:t>
                </a:r>
                <a:endParaRPr lang="en-US">
                  <a:noFill/>
                </a:endParaRP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97500" y="551432"/>
            <a:ext cx="7038900" cy="3927318"/>
          </a:xfrm>
        </p:spPr>
        <p:txBody>
          <a:bodyPr/>
          <a:lstStyle/>
          <a:p>
            <a:r>
              <a:rPr lang="en-US" sz="1800" dirty="0"/>
              <a:t>Programming Language :</a:t>
            </a:r>
            <a:endParaRPr lang="en-US" sz="1800" dirty="0"/>
          </a:p>
          <a:p>
            <a:endParaRPr lang="en-US" sz="1400" dirty="0"/>
          </a:p>
          <a:p>
            <a:r>
              <a:rPr lang="en-US" sz="1400" dirty="0"/>
              <a:t>We have chosen C++ as the programming language to code the sequential and parallel algorithms in. This code is parallelized by OpenMP in case of parallel word search.</a:t>
            </a:r>
            <a:endParaRPr lang="en-US" sz="1400" dirty="0"/>
          </a:p>
          <a:p>
            <a:r>
              <a:rPr lang="en-US" sz="1400" dirty="0"/>
              <a:t>C++ is a programming language which can handle a lot of tasks which makes it very suitable to use in parallel as well as sequential computing. It is based on Object Oriented Programming which is very necessary when dealing with complex memory and CPU intensive operations for efficiency as well as clean code. It can also handle low level memory manipulation.</a:t>
            </a:r>
            <a:endParaRPr lang="en-US" sz="1400" dirty="0"/>
          </a:p>
          <a:p>
            <a:r>
              <a:rPr lang="en-US" sz="1400" dirty="0"/>
              <a:t>One distinguishing feature of C++ classes compared to classes in other programming languages is support for deterministic destructors, which in turn provide support for the Resource Acquisition is Initialization (RAII) concept.</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88"/>
        <p:cNvGrpSpPr/>
        <p:nvPr/>
      </p:nvGrpSpPr>
      <p:grpSpPr>
        <a:xfrm>
          <a:off x="0" y="0"/>
          <a:ext cx="0" cy="0"/>
          <a:chOff x="0" y="0"/>
          <a:chExt cx="0" cy="0"/>
        </a:xfrm>
      </p:grpSpPr>
      <p:sp>
        <p:nvSpPr>
          <p:cNvPr id="289" name="Google Shape;289;p3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GROUP MEMBERS:</a:t>
            </a:r>
            <a:endParaRPr dirty="0"/>
          </a:p>
        </p:txBody>
      </p:sp>
      <p:sp>
        <p:nvSpPr>
          <p:cNvPr id="290" name="Google Shape;290;p37"/>
          <p:cNvSpPr txBox="1">
            <a:spLocks noGrp="1"/>
          </p:cNvSpPr>
          <p:nvPr>
            <p:ph type="body" idx="1"/>
          </p:nvPr>
        </p:nvSpPr>
        <p:spPr>
          <a:xfrm>
            <a:off x="1052390" y="1580250"/>
            <a:ext cx="7038900" cy="2911200"/>
          </a:xfrm>
          <a:prstGeom prst="rect">
            <a:avLst/>
          </a:prstGeom>
        </p:spPr>
        <p:txBody>
          <a:bodyPr spcFirstLastPara="1" wrap="square" lIns="91425" tIns="91425" rIns="91425" bIns="91425" anchor="t" anchorCtr="0">
            <a:noAutofit/>
          </a:bodyPr>
          <a:lstStyle/>
          <a:p>
            <a:pPr marL="146050" lvl="0" indent="0">
              <a:buNone/>
            </a:pPr>
            <a:endParaRPr lang="en-US" sz="1600" dirty="0"/>
          </a:p>
          <a:p>
            <a:pPr lvl="0"/>
            <a:r>
              <a:rPr lang="en-US" dirty="0"/>
              <a:t>ADITH KUMAR MENON(18BCE2311)</a:t>
            </a:r>
            <a:endParaRPr lang="en-US" dirty="0"/>
          </a:p>
          <a:p>
            <a:pPr marL="146050" lvl="0" indent="0">
              <a:buNone/>
            </a:pPr>
            <a:endParaRPr lang="en-US" dirty="0"/>
          </a:p>
          <a:p>
            <a:pPr lvl="0"/>
            <a:r>
              <a:rPr lang="en-US" dirty="0"/>
              <a:t>ANURAG PARCHA(18BCE2335)</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Implementation</a:t>
            </a:r>
            <a:endParaRPr lang="en-US" dirty="0"/>
          </a:p>
        </p:txBody>
      </p:sp>
      <p:sp>
        <p:nvSpPr>
          <p:cNvPr id="3" name="Text Placeholder 2"/>
          <p:cNvSpPr>
            <a:spLocks noGrp="1"/>
          </p:cNvSpPr>
          <p:nvPr>
            <p:ph type="body" idx="1"/>
          </p:nvPr>
        </p:nvSpPr>
        <p:spPr/>
        <p:txBody>
          <a:bodyPr/>
          <a:lstStyle/>
          <a:p>
            <a:r>
              <a:rPr lang="en-US" dirty="0"/>
              <a:t>The code is written in C++ which is using OpenMP to parallelize the code.</a:t>
            </a:r>
            <a:endParaRPr lang="en-US" dirty="0"/>
          </a:p>
          <a:p>
            <a:r>
              <a:rPr lang="en-US" dirty="0"/>
              <a:t>The data store (text files) are accessed in a parallel manner and all the data is collectively stored in a vector.</a:t>
            </a:r>
            <a:endParaRPr lang="en-US" dirty="0"/>
          </a:p>
          <a:p>
            <a:r>
              <a:rPr lang="en-US" dirty="0"/>
              <a:t>Then during the search algorithm, the vectors are received by the code and the consequently browses the document files.</a:t>
            </a:r>
            <a:endParaRPr lang="en-US" dirty="0"/>
          </a:p>
          <a:p>
            <a:r>
              <a:rPr lang="en-US" dirty="0"/>
              <a:t>Then the documents are ranked based on the highest word search.</a:t>
            </a:r>
            <a:endParaRPr lang="en-US" dirty="0"/>
          </a:p>
          <a:p>
            <a:r>
              <a:rPr lang="en-US" dirty="0"/>
              <a:t>The highest occurrence of a word is checked in every document and according mapping is done for displaying the same.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Algorithm Code</a:t>
            </a:r>
            <a:endParaRPr lang="en-US" dirty="0"/>
          </a:p>
        </p:txBody>
      </p:sp>
      <p:sp>
        <p:nvSpPr>
          <p:cNvPr id="3" name="Text Placeholder 2"/>
          <p:cNvSpPr>
            <a:spLocks noGrp="1"/>
          </p:cNvSpPr>
          <p:nvPr>
            <p:ph type="body" idx="1"/>
          </p:nvPr>
        </p:nvSpPr>
        <p:spPr>
          <a:xfrm>
            <a:off x="1025274" y="1307850"/>
            <a:ext cx="6948158" cy="3605931"/>
          </a:xfrm>
        </p:spPr>
        <p:txBody>
          <a:bodyPr/>
          <a:lstStyle/>
          <a:p>
            <a:pPr marL="146050" indent="0">
              <a:buNone/>
            </a:pPr>
            <a:endParaRPr lang="en-US" sz="1000" dirty="0"/>
          </a:p>
        </p:txBody>
      </p:sp>
      <p:pic>
        <p:nvPicPr>
          <p:cNvPr id="4" name="Picture 3"/>
          <p:cNvPicPr>
            <a:picLocks noChangeAspect="1"/>
          </p:cNvPicPr>
          <p:nvPr/>
        </p:nvPicPr>
        <p:blipFill>
          <a:blip r:embed="rId1"/>
          <a:stretch>
            <a:fillRect/>
          </a:stretch>
        </p:blipFill>
        <p:spPr>
          <a:xfrm>
            <a:off x="1094105" y="1191260"/>
            <a:ext cx="4673600" cy="322961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Algorithm Code</a:t>
            </a:r>
            <a:endParaRPr lang="en-US" dirty="0"/>
          </a:p>
        </p:txBody>
      </p:sp>
      <p:sp>
        <p:nvSpPr>
          <p:cNvPr id="3" name="Text Placeholder 2"/>
          <p:cNvSpPr>
            <a:spLocks noGrp="1"/>
          </p:cNvSpPr>
          <p:nvPr>
            <p:ph type="body" idx="1"/>
          </p:nvPr>
        </p:nvSpPr>
        <p:spPr>
          <a:xfrm>
            <a:off x="1025274" y="1307850"/>
            <a:ext cx="6948158" cy="3605931"/>
          </a:xfrm>
        </p:spPr>
        <p:txBody>
          <a:bodyPr/>
          <a:lstStyle/>
          <a:p>
            <a:pPr marL="146050" indent="0">
              <a:buNone/>
            </a:pPr>
            <a:endParaRPr lang="en-US" sz="1000" dirty="0"/>
          </a:p>
        </p:txBody>
      </p:sp>
      <p:pic>
        <p:nvPicPr>
          <p:cNvPr id="5" name="Picture 4"/>
          <p:cNvPicPr>
            <a:picLocks noChangeAspect="1"/>
          </p:cNvPicPr>
          <p:nvPr/>
        </p:nvPicPr>
        <p:blipFill>
          <a:blip r:embed="rId1"/>
          <a:stretch>
            <a:fillRect/>
          </a:stretch>
        </p:blipFill>
        <p:spPr>
          <a:xfrm>
            <a:off x="1171575" y="1449705"/>
            <a:ext cx="5757545" cy="258826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Algorithm Code</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1"/>
          <a:stretch>
            <a:fillRect/>
          </a:stretch>
        </p:blipFill>
        <p:spPr>
          <a:xfrm>
            <a:off x="1184910" y="1240790"/>
            <a:ext cx="4910455" cy="343027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Algorithm Code</a:t>
            </a:r>
            <a:endParaRPr lang="en-US" dirty="0"/>
          </a:p>
        </p:txBody>
      </p:sp>
      <p:sp>
        <p:nvSpPr>
          <p:cNvPr id="3" name="Text Placeholder 2"/>
          <p:cNvSpPr>
            <a:spLocks noGrp="1"/>
          </p:cNvSpPr>
          <p:nvPr>
            <p:ph type="body" idx="1"/>
          </p:nvPr>
        </p:nvSpPr>
        <p:spPr/>
        <p:txBody>
          <a:bodyPr/>
          <a:lstStyle/>
          <a:p>
            <a:endParaRPr lang="en-US"/>
          </a:p>
        </p:txBody>
      </p:sp>
      <p:pic>
        <p:nvPicPr>
          <p:cNvPr id="5" name="Picture 4"/>
          <p:cNvPicPr>
            <a:picLocks noChangeAspect="1"/>
          </p:cNvPicPr>
          <p:nvPr/>
        </p:nvPicPr>
        <p:blipFill>
          <a:blip r:embed="rId1"/>
          <a:stretch>
            <a:fillRect/>
          </a:stretch>
        </p:blipFill>
        <p:spPr>
          <a:xfrm>
            <a:off x="1123950" y="1407795"/>
            <a:ext cx="7625715" cy="338201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  Code related to the database</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1"/>
          <a:stretch>
            <a:fillRect/>
          </a:stretch>
        </p:blipFill>
        <p:spPr>
          <a:xfrm>
            <a:off x="1297305" y="1148080"/>
            <a:ext cx="7266940" cy="338518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Code without pragma  related to the database</a:t>
            </a:r>
            <a:endParaRPr lang="en-US" dirty="0"/>
          </a:p>
        </p:txBody>
      </p:sp>
      <p:sp>
        <p:nvSpPr>
          <p:cNvPr id="3" name="Text Placeholder 2"/>
          <p:cNvSpPr>
            <a:spLocks noGrp="1"/>
          </p:cNvSpPr>
          <p:nvPr>
            <p:ph type="body" idx="1"/>
          </p:nvPr>
        </p:nvSpPr>
        <p:spPr/>
        <p:txBody>
          <a:bodyPr/>
          <a:lstStyle/>
          <a:p>
            <a:endParaRPr lang="en-US"/>
          </a:p>
        </p:txBody>
      </p:sp>
      <p:pic>
        <p:nvPicPr>
          <p:cNvPr id="5" name="Picture 4"/>
          <p:cNvPicPr>
            <a:picLocks noChangeAspect="1"/>
          </p:cNvPicPr>
          <p:nvPr/>
        </p:nvPicPr>
        <p:blipFill>
          <a:blip r:embed="rId1"/>
          <a:stretch>
            <a:fillRect/>
          </a:stretch>
        </p:blipFill>
        <p:spPr>
          <a:xfrm>
            <a:off x="1158875" y="1567815"/>
            <a:ext cx="7177405" cy="284162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Code with pragma  related to the database</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1"/>
          <a:stretch>
            <a:fillRect/>
          </a:stretch>
        </p:blipFill>
        <p:spPr>
          <a:xfrm>
            <a:off x="1297305" y="1567815"/>
            <a:ext cx="6915785" cy="257302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and Result </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1"/>
          <a:stretch>
            <a:fillRect/>
          </a:stretch>
        </p:blipFill>
        <p:spPr>
          <a:xfrm>
            <a:off x="1058545" y="1320165"/>
            <a:ext cx="5578475" cy="324929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and Result </a:t>
            </a:r>
            <a:endParaRPr lang="en-US" dirty="0"/>
          </a:p>
        </p:txBody>
      </p:sp>
      <p:sp>
        <p:nvSpPr>
          <p:cNvPr id="3" name="Text Placeholder 2"/>
          <p:cNvSpPr>
            <a:spLocks noGrp="1"/>
          </p:cNvSpPr>
          <p:nvPr>
            <p:ph type="body" idx="1"/>
          </p:nvPr>
        </p:nvSpPr>
        <p:spPr/>
        <p:txBody>
          <a:bodyPr/>
          <a:lstStyle/>
          <a:p>
            <a:endParaRPr lang="en-US" dirty="0"/>
          </a:p>
        </p:txBody>
      </p:sp>
      <p:pic>
        <p:nvPicPr>
          <p:cNvPr id="5" name="Picture 4"/>
          <p:cNvPicPr>
            <a:picLocks noChangeAspect="1"/>
          </p:cNvPicPr>
          <p:nvPr/>
        </p:nvPicPr>
        <p:blipFill>
          <a:blip r:embed="rId1"/>
          <a:stretch>
            <a:fillRect/>
          </a:stretch>
        </p:blipFill>
        <p:spPr>
          <a:xfrm>
            <a:off x="1297305" y="1042670"/>
            <a:ext cx="6544310" cy="37661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PROBLEM STATEMENT</a:t>
            </a:r>
            <a:endParaRPr lang="en-GB"/>
          </a:p>
        </p:txBody>
      </p:sp>
      <p:sp>
        <p:nvSpPr>
          <p:cNvPr id="144" name="Google Shape;144;p14"/>
          <p:cNvSpPr txBox="1"/>
          <p:nvPr/>
        </p:nvSpPr>
        <p:spPr>
          <a:xfrm>
            <a:off x="3648150" y="4204200"/>
            <a:ext cx="1847700" cy="43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FFFF"/>
              </a:solidFill>
              <a:latin typeface="Lato" panose="020F0502020204030203"/>
              <a:ea typeface="Lato" panose="020F0502020204030203"/>
              <a:cs typeface="Lato" panose="020F0502020204030203"/>
              <a:sym typeface="Lato" panose="020F0502020204030203"/>
            </a:endParaRPr>
          </a:p>
        </p:txBody>
      </p:sp>
      <p:sp>
        <p:nvSpPr>
          <p:cNvPr id="2" name="Text Box 1"/>
          <p:cNvSpPr txBox="1"/>
          <p:nvPr/>
        </p:nvSpPr>
        <p:spPr>
          <a:xfrm>
            <a:off x="1297305" y="1568450"/>
            <a:ext cx="7351395" cy="2245360"/>
          </a:xfrm>
          <a:prstGeom prst="rect">
            <a:avLst/>
          </a:prstGeom>
          <a:noFill/>
        </p:spPr>
        <p:txBody>
          <a:bodyPr wrap="square" rtlCol="0">
            <a:spAutoFit/>
          </a:bodyPr>
          <a:lstStyle/>
          <a:p>
            <a:r>
              <a:rPr lang="en-US">
                <a:solidFill>
                  <a:schemeClr val="bg1"/>
                </a:solidFill>
              </a:rPr>
              <a:t>Word search searches for words in multiple text files parallely using openmp concepts. This reduces the execution time of the code as compared to the sequential word search. </a:t>
            </a:r>
            <a:endParaRPr lang="en-US">
              <a:solidFill>
                <a:schemeClr val="bg1"/>
              </a:solidFill>
            </a:endParaRPr>
          </a:p>
          <a:p>
            <a:endParaRPr lang="en-US">
              <a:solidFill>
                <a:schemeClr val="bg1"/>
              </a:solidFill>
            </a:endParaRPr>
          </a:p>
          <a:p>
            <a:r>
              <a:rPr lang="en-US">
                <a:solidFill>
                  <a:schemeClr val="bg1"/>
                </a:solidFill>
              </a:rPr>
              <a:t>The documents are scanned word by word and a dictionary is maintained so that words can be searched. Since documents can have several thousands of terms scanning each term can take a lot of time and hence there is a lot of scope for parallelization. </a:t>
            </a:r>
            <a:endParaRPr lang="en-US">
              <a:solidFill>
                <a:schemeClr val="bg1"/>
              </a:solidFill>
            </a:endParaRPr>
          </a:p>
          <a:p>
            <a:endParaRPr lang="en-US">
              <a:solidFill>
                <a:schemeClr val="bg1"/>
              </a:solidFill>
            </a:endParaRPr>
          </a:p>
          <a:p>
            <a:r>
              <a:rPr lang="en-US">
                <a:solidFill>
                  <a:schemeClr val="bg1"/>
                </a:solidFill>
              </a:rPr>
              <a:t>The purpose of this project to analysis which word search method is efficient to handle the multiple files. The conclusion of this project will give us the sufficient reasons to choose the method. This could be helpful for future word searing engines</a:t>
            </a:r>
            <a:endParaRPr lang="en-US">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and Result </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1"/>
          <p:cNvPicPr>
            <a:picLocks noChangeAspect="1"/>
          </p:cNvPicPr>
          <p:nvPr/>
        </p:nvPicPr>
        <p:blipFill>
          <a:blip r:embed="rId1"/>
          <a:stretch>
            <a:fillRect/>
          </a:stretch>
        </p:blipFill>
        <p:spPr>
          <a:xfrm>
            <a:off x="1625918" y="1147128"/>
            <a:ext cx="5268595" cy="306260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and Result </a:t>
            </a:r>
            <a:endParaRPr lang="en-US" dirty="0"/>
          </a:p>
        </p:txBody>
      </p:sp>
      <p:sp>
        <p:nvSpPr>
          <p:cNvPr id="3" name="Text Placeholder 2"/>
          <p:cNvSpPr>
            <a:spLocks noGrp="1"/>
          </p:cNvSpPr>
          <p:nvPr>
            <p:ph type="body" idx="1"/>
          </p:nvPr>
        </p:nvSpPr>
        <p:spPr/>
        <p:txBody>
          <a:bodyPr/>
          <a:lstStyle/>
          <a:p>
            <a:endParaRPr lang="en-US" dirty="0"/>
          </a:p>
        </p:txBody>
      </p:sp>
      <p:pic>
        <p:nvPicPr>
          <p:cNvPr id="5" name="Picture 2"/>
          <p:cNvPicPr>
            <a:picLocks noChangeAspect="1"/>
          </p:cNvPicPr>
          <p:nvPr/>
        </p:nvPicPr>
        <p:blipFill>
          <a:blip r:embed="rId1"/>
          <a:stretch>
            <a:fillRect/>
          </a:stretch>
        </p:blipFill>
        <p:spPr>
          <a:xfrm>
            <a:off x="1526540" y="1475105"/>
            <a:ext cx="5621655" cy="324294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and Result </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1"/>
          <a:stretch>
            <a:fillRect/>
          </a:stretch>
        </p:blipFill>
        <p:spPr>
          <a:xfrm>
            <a:off x="1746250" y="1567815"/>
            <a:ext cx="3870960" cy="195834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and Result </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1"/>
          <a:stretch>
            <a:fillRect/>
          </a:stretch>
        </p:blipFill>
        <p:spPr>
          <a:xfrm>
            <a:off x="1228725" y="1153160"/>
            <a:ext cx="6099810" cy="35560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and Result </a:t>
            </a:r>
            <a:endParaRPr lang="en-US" dirty="0"/>
          </a:p>
        </p:txBody>
      </p:sp>
      <p:sp>
        <p:nvSpPr>
          <p:cNvPr id="3" name="Text Placeholder 2"/>
          <p:cNvSpPr>
            <a:spLocks noGrp="1"/>
          </p:cNvSpPr>
          <p:nvPr>
            <p:ph type="body" idx="1"/>
          </p:nvPr>
        </p:nvSpPr>
        <p:spPr/>
        <p:txBody>
          <a:bodyPr/>
          <a:lstStyle/>
          <a:p>
            <a:endParaRPr lang="en-US" dirty="0"/>
          </a:p>
        </p:txBody>
      </p:sp>
      <p:pic>
        <p:nvPicPr>
          <p:cNvPr id="5" name="Picture 4"/>
          <p:cNvPicPr>
            <a:picLocks noChangeAspect="1"/>
          </p:cNvPicPr>
          <p:nvPr/>
        </p:nvPicPr>
        <p:blipFill>
          <a:blip r:embed="rId1"/>
          <a:stretch>
            <a:fillRect/>
          </a:stretch>
        </p:blipFill>
        <p:spPr>
          <a:xfrm>
            <a:off x="1240790" y="1403985"/>
            <a:ext cx="5621020" cy="323913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and Result </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1"/>
          <a:stretch>
            <a:fillRect/>
          </a:stretch>
        </p:blipFill>
        <p:spPr>
          <a:xfrm>
            <a:off x="1392555" y="1254125"/>
            <a:ext cx="6358255" cy="369189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Output of Serial code with database</a:t>
            </a:r>
            <a:endParaRPr lang="en-US"/>
          </a:p>
        </p:txBody>
      </p:sp>
      <p:sp>
        <p:nvSpPr>
          <p:cNvPr id="3" name="Text Placeholder 2"/>
          <p:cNvSpPr>
            <a:spLocks noGrp="1"/>
          </p:cNvSpPr>
          <p:nvPr>
            <p:ph type="body" idx="1"/>
          </p:nvPr>
        </p:nvSpPr>
        <p:spPr/>
        <p:txBody>
          <a:bodyPr/>
          <a:p>
            <a:endParaRPr lang="en-US"/>
          </a:p>
        </p:txBody>
      </p:sp>
      <p:pic>
        <p:nvPicPr>
          <p:cNvPr id="4" name="Picture 3"/>
          <p:cNvPicPr>
            <a:picLocks noChangeAspect="1"/>
          </p:cNvPicPr>
          <p:nvPr/>
        </p:nvPicPr>
        <p:blipFill>
          <a:blip r:embed="rId1"/>
          <a:stretch>
            <a:fillRect/>
          </a:stretch>
        </p:blipFill>
        <p:spPr>
          <a:xfrm>
            <a:off x="1297305" y="1489710"/>
            <a:ext cx="4678680" cy="216408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Output of parallel code without pragma </a:t>
            </a:r>
            <a:endParaRPr lang="en-US"/>
          </a:p>
        </p:txBody>
      </p:sp>
      <p:sp>
        <p:nvSpPr>
          <p:cNvPr id="3" name="Text Placeholder 2"/>
          <p:cNvSpPr>
            <a:spLocks noGrp="1"/>
          </p:cNvSpPr>
          <p:nvPr>
            <p:ph type="body" idx="1"/>
          </p:nvPr>
        </p:nvSpPr>
        <p:spPr/>
        <p:txBody>
          <a:bodyPr/>
          <a:p>
            <a:endParaRPr lang="en-US"/>
          </a:p>
        </p:txBody>
      </p:sp>
      <p:pic>
        <p:nvPicPr>
          <p:cNvPr id="4" name="Picture 3"/>
          <p:cNvPicPr>
            <a:picLocks noChangeAspect="1"/>
          </p:cNvPicPr>
          <p:nvPr/>
        </p:nvPicPr>
        <p:blipFill>
          <a:blip r:embed="rId1"/>
          <a:stretch>
            <a:fillRect/>
          </a:stretch>
        </p:blipFill>
        <p:spPr>
          <a:xfrm>
            <a:off x="1528445" y="1184275"/>
            <a:ext cx="3669030" cy="338455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Output of parallel code with pragma </a:t>
            </a:r>
            <a:endParaRPr lang="en-US"/>
          </a:p>
        </p:txBody>
      </p:sp>
      <p:sp>
        <p:nvSpPr>
          <p:cNvPr id="3" name="Text Placeholder 2"/>
          <p:cNvSpPr>
            <a:spLocks noGrp="1"/>
          </p:cNvSpPr>
          <p:nvPr>
            <p:ph type="body" idx="1"/>
          </p:nvPr>
        </p:nvSpPr>
        <p:spPr/>
        <p:txBody>
          <a:bodyPr/>
          <a:p>
            <a:endParaRPr lang="en-US"/>
          </a:p>
        </p:txBody>
      </p:sp>
      <p:pic>
        <p:nvPicPr>
          <p:cNvPr id="5" name="Picture 4"/>
          <p:cNvPicPr>
            <a:picLocks noChangeAspect="1"/>
          </p:cNvPicPr>
          <p:nvPr/>
        </p:nvPicPr>
        <p:blipFill>
          <a:blip r:embed="rId1"/>
          <a:stretch>
            <a:fillRect/>
          </a:stretch>
        </p:blipFill>
        <p:spPr>
          <a:xfrm>
            <a:off x="1430020" y="1308100"/>
            <a:ext cx="5372100" cy="28956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Analysis</a:t>
            </a:r>
            <a:endParaRPr lang="en-US" dirty="0"/>
          </a:p>
        </p:txBody>
      </p:sp>
      <p:graphicFrame>
        <p:nvGraphicFramePr>
          <p:cNvPr id="6" name="Table 6"/>
          <p:cNvGraphicFramePr>
            <a:graphicFrameLocks noGrp="1"/>
          </p:cNvGraphicFramePr>
          <p:nvPr/>
        </p:nvGraphicFramePr>
        <p:xfrm>
          <a:off x="1129977" y="1187778"/>
          <a:ext cx="6414762" cy="3682205"/>
        </p:xfrm>
        <a:graphic>
          <a:graphicData uri="http://schemas.openxmlformats.org/drawingml/2006/table">
            <a:tbl>
              <a:tblPr firstRow="1" bandRow="1">
                <a:tableStyleId>{5C22544A-7EE6-4342-B048-85BDC9FD1C3A}</a:tableStyleId>
              </a:tblPr>
              <a:tblGrid>
                <a:gridCol w="1069127"/>
                <a:gridCol w="781422"/>
                <a:gridCol w="1356832"/>
                <a:gridCol w="1069127"/>
                <a:gridCol w="1069127"/>
                <a:gridCol w="1069127"/>
              </a:tblGrid>
              <a:tr h="596105">
                <a:tc>
                  <a:txBody>
                    <a:bodyPr/>
                    <a:lstStyle/>
                    <a:p>
                      <a:r>
                        <a:rPr lang="en-US" dirty="0"/>
                        <a:t>Test case Number </a:t>
                      </a:r>
                      <a:endParaRPr lang="en-US" dirty="0"/>
                    </a:p>
                  </a:txBody>
                  <a:tcPr/>
                </a:tc>
                <a:tc>
                  <a:txBody>
                    <a:bodyPr/>
                    <a:lstStyle/>
                    <a:p>
                      <a:r>
                        <a:rPr lang="en-US" dirty="0"/>
                        <a:t>Test case Id </a:t>
                      </a:r>
                      <a:endParaRPr lang="en-US" dirty="0"/>
                    </a:p>
                  </a:txBody>
                  <a:tcPr/>
                </a:tc>
                <a:tc>
                  <a:txBody>
                    <a:bodyPr/>
                    <a:lstStyle/>
                    <a:p>
                      <a:r>
                        <a:rPr lang="en-US" dirty="0"/>
                        <a:t>Test case</a:t>
                      </a:r>
                      <a:endParaRPr lang="en-US" dirty="0"/>
                    </a:p>
                  </a:txBody>
                  <a:tcPr/>
                </a:tc>
                <a:tc>
                  <a:txBody>
                    <a:bodyPr/>
                    <a:lstStyle/>
                    <a:p>
                      <a:r>
                        <a:rPr lang="en-US" dirty="0"/>
                        <a:t>Expected Result</a:t>
                      </a:r>
                      <a:endParaRPr lang="en-US" dirty="0"/>
                    </a:p>
                  </a:txBody>
                  <a:tcPr/>
                </a:tc>
                <a:tc>
                  <a:txBody>
                    <a:bodyPr/>
                    <a:lstStyle/>
                    <a:p>
                      <a:r>
                        <a:rPr lang="en-US" dirty="0"/>
                        <a:t>Actual Result</a:t>
                      </a:r>
                      <a:endParaRPr lang="en-US" dirty="0"/>
                    </a:p>
                  </a:txBody>
                  <a:tcPr/>
                </a:tc>
                <a:tc>
                  <a:txBody>
                    <a:bodyPr/>
                    <a:lstStyle/>
                    <a:p>
                      <a:pPr algn="ctr"/>
                      <a:r>
                        <a:rPr lang="en-US" dirty="0"/>
                        <a:t>Pass / Fail</a:t>
                      </a:r>
                      <a:endParaRPr lang="en-US" dirty="0"/>
                    </a:p>
                  </a:txBody>
                  <a:tcPr/>
                </a:tc>
              </a:tr>
              <a:tr h="596105">
                <a:tc>
                  <a:txBody>
                    <a:bodyPr/>
                    <a:lstStyle/>
                    <a:p>
                      <a:pPr algn="ctr"/>
                      <a:r>
                        <a:rPr lang="en-US" sz="1200" dirty="0"/>
                        <a:t>1.</a:t>
                      </a:r>
                      <a:endParaRPr lang="en-US" sz="1200" dirty="0"/>
                    </a:p>
                  </a:txBody>
                  <a:tcPr/>
                </a:tc>
                <a:tc>
                  <a:txBody>
                    <a:bodyPr/>
                    <a:lstStyle/>
                    <a:p>
                      <a:pPr algn="ctr"/>
                      <a:r>
                        <a:rPr lang="en-US" sz="1200" dirty="0"/>
                        <a:t>1.1</a:t>
                      </a:r>
                      <a:endParaRPr lang="en-US" sz="1200" dirty="0"/>
                    </a:p>
                  </a:txBody>
                  <a:tcPr/>
                </a:tc>
                <a:tc>
                  <a:txBody>
                    <a:bodyPr/>
                    <a:lstStyle/>
                    <a:p>
                      <a:r>
                        <a:rPr lang="en-US" sz="1050" dirty="0"/>
                        <a:t>Sequential code: Reading 5 files to search for a word</a:t>
                      </a:r>
                      <a:endParaRPr lang="en-US" sz="1050" dirty="0"/>
                    </a:p>
                  </a:txBody>
                  <a:tcPr/>
                </a:tc>
                <a:tc>
                  <a:txBody>
                    <a:bodyPr/>
                    <a:lstStyle/>
                    <a:p>
                      <a:r>
                        <a:rPr lang="en-US" sz="1050" dirty="0"/>
                        <a:t>The count of each word in each file</a:t>
                      </a:r>
                      <a:endParaRPr lang="en-US" sz="1050" dirty="0"/>
                    </a:p>
                  </a:txBody>
                  <a:tcPr/>
                </a:tc>
                <a:tc>
                  <a:txBody>
                    <a:bodyPr/>
                    <a:lstStyle/>
                    <a:p>
                      <a:r>
                        <a:rPr lang="en-US" sz="1050" dirty="0"/>
                        <a:t>The count of each word in each file</a:t>
                      </a:r>
                      <a:endParaRPr lang="en-US" sz="1050" dirty="0"/>
                    </a:p>
                  </a:txBody>
                  <a:tcPr/>
                </a:tc>
                <a:tc>
                  <a:txBody>
                    <a:bodyPr/>
                    <a:lstStyle/>
                    <a:p>
                      <a:pPr algn="ctr"/>
                      <a:r>
                        <a:rPr lang="en-US" sz="1050" dirty="0"/>
                        <a:t>PASS</a:t>
                      </a:r>
                      <a:endParaRPr lang="en-US" sz="1050" dirty="0"/>
                    </a:p>
                  </a:txBody>
                  <a:tcPr/>
                </a:tc>
              </a:tr>
              <a:tr h="596105">
                <a:tc>
                  <a:txBody>
                    <a:bodyPr/>
                    <a:lstStyle/>
                    <a:p>
                      <a:endParaRPr lang="en-US" sz="1200" dirty="0"/>
                    </a:p>
                  </a:txBody>
                  <a:tcPr/>
                </a:tc>
                <a:tc>
                  <a:txBody>
                    <a:bodyPr/>
                    <a:lstStyle/>
                    <a:p>
                      <a:pPr algn="ctr"/>
                      <a:r>
                        <a:rPr lang="en-US" sz="1200" dirty="0"/>
                        <a:t>1.2</a:t>
                      </a:r>
                      <a:endParaRPr lang="en-US" sz="1200" dirty="0"/>
                    </a:p>
                  </a:txBody>
                  <a:tcPr/>
                </a:tc>
                <a:tc>
                  <a:txBody>
                    <a:bodyPr/>
                    <a:lstStyle/>
                    <a:p>
                      <a:r>
                        <a:rPr lang="en-US" sz="1050" dirty="0"/>
                        <a:t>Sequential code: Reading 5 files to search for a statement</a:t>
                      </a:r>
                      <a:endParaRPr lang="en-US" sz="1050" dirty="0"/>
                    </a:p>
                  </a:txBody>
                  <a:tcPr/>
                </a:tc>
                <a:tc>
                  <a:txBody>
                    <a:bodyPr/>
                    <a:lstStyle/>
                    <a:p>
                      <a:r>
                        <a:rPr lang="en-US" sz="1050" dirty="0"/>
                        <a:t>The count of statement in each file</a:t>
                      </a:r>
                      <a:endParaRPr lang="en-US" sz="1050" dirty="0"/>
                    </a:p>
                  </a:txBody>
                  <a:tcPr/>
                </a:tc>
                <a:tc>
                  <a:txBody>
                    <a:bodyPr/>
                    <a:lstStyle/>
                    <a:p>
                      <a:r>
                        <a:rPr lang="en-US" sz="1050" dirty="0"/>
                        <a:t>The count of statement in each file</a:t>
                      </a:r>
                      <a:endParaRPr lang="en-US" sz="105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050" dirty="0"/>
                        <a:t>PASS</a:t>
                      </a:r>
                      <a:endParaRPr lang="en-US" sz="1050" dirty="0"/>
                    </a:p>
                    <a:p>
                      <a:pPr algn="ctr"/>
                      <a:endParaRPr lang="en-US" sz="1050" dirty="0"/>
                    </a:p>
                  </a:txBody>
                  <a:tcPr/>
                </a:tc>
              </a:tr>
              <a:tr h="596105">
                <a:tc>
                  <a:txBody>
                    <a:bodyPr/>
                    <a:lstStyle/>
                    <a:p>
                      <a:pPr algn="ctr"/>
                      <a:r>
                        <a:rPr lang="en-US" sz="1200" dirty="0"/>
                        <a:t>2.</a:t>
                      </a:r>
                      <a:endParaRPr lang="en-US" sz="1200" dirty="0"/>
                    </a:p>
                  </a:txBody>
                  <a:tcPr/>
                </a:tc>
                <a:tc>
                  <a:txBody>
                    <a:bodyPr/>
                    <a:lstStyle/>
                    <a:p>
                      <a:pPr algn="ctr"/>
                      <a:r>
                        <a:rPr lang="en-US" sz="1200" dirty="0"/>
                        <a:t>2.1</a:t>
                      </a:r>
                      <a:endParaRPr lang="en-US" sz="1200" dirty="0"/>
                    </a:p>
                  </a:txBody>
                  <a:tcPr/>
                </a:tc>
                <a:tc>
                  <a:txBody>
                    <a:bodyPr/>
                    <a:lstStyle/>
                    <a:p>
                      <a:r>
                        <a:rPr lang="en-US" sz="1050" dirty="0"/>
                        <a:t>Parallel code: Reading 5 files concurrently to search for a word</a:t>
                      </a:r>
                      <a:endParaRPr lang="en-US" sz="1050" dirty="0"/>
                    </a:p>
                  </a:txBody>
                  <a:tcPr/>
                </a:tc>
                <a:tc>
                  <a:txBody>
                    <a:bodyPr/>
                    <a:lstStyle/>
                    <a:p>
                      <a:r>
                        <a:rPr lang="en-US" sz="1050" dirty="0"/>
                        <a:t>The count of each word in each line </a:t>
                      </a:r>
                      <a:endParaRPr lang="en-US" sz="1050" dirty="0"/>
                    </a:p>
                  </a:txBody>
                  <a:tcPr/>
                </a:tc>
                <a:tc>
                  <a:txBody>
                    <a:bodyPr/>
                    <a:lstStyle/>
                    <a:p>
                      <a:r>
                        <a:rPr lang="en-US" sz="1050" dirty="0"/>
                        <a:t>The count of each word in each line </a:t>
                      </a:r>
                      <a:endParaRPr lang="en-US" sz="105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050" dirty="0"/>
                        <a:t>PASS</a:t>
                      </a:r>
                      <a:endParaRPr lang="en-US" sz="1050" dirty="0"/>
                    </a:p>
                    <a:p>
                      <a:pPr algn="ctr"/>
                      <a:endParaRPr lang="en-US" sz="1050" dirty="0"/>
                    </a:p>
                  </a:txBody>
                  <a:tcPr/>
                </a:tc>
              </a:tr>
              <a:tr h="596105">
                <a:tc>
                  <a:txBody>
                    <a:bodyPr/>
                    <a:lstStyle/>
                    <a:p>
                      <a:endParaRPr lang="en-US" sz="1200" dirty="0"/>
                    </a:p>
                  </a:txBody>
                  <a:tcPr/>
                </a:tc>
                <a:tc>
                  <a:txBody>
                    <a:bodyPr/>
                    <a:lstStyle/>
                    <a:p>
                      <a:pPr algn="ctr"/>
                      <a:r>
                        <a:rPr lang="en-US" sz="1200" dirty="0"/>
                        <a:t>2.2</a:t>
                      </a:r>
                      <a:endParaRPr lang="en-US" sz="1200" dirty="0"/>
                    </a:p>
                  </a:txBody>
                  <a:tcPr/>
                </a:tc>
                <a:tc>
                  <a:txBody>
                    <a:bodyPr/>
                    <a:lstStyle/>
                    <a:p>
                      <a:r>
                        <a:rPr lang="en-US" sz="1050" dirty="0"/>
                        <a:t>Parallel code:</a:t>
                      </a:r>
                      <a:endParaRPr lang="en-US" sz="1050" dirty="0"/>
                    </a:p>
                    <a:p>
                      <a:r>
                        <a:rPr lang="en-US" sz="1050" dirty="0"/>
                        <a:t>Reading 5 files to</a:t>
                      </a:r>
                      <a:endParaRPr lang="en-US" sz="1050" dirty="0"/>
                    </a:p>
                    <a:p>
                      <a:r>
                        <a:rPr lang="en-US" sz="1050" dirty="0"/>
                        <a:t>search for a</a:t>
                      </a:r>
                      <a:endParaRPr lang="en-US" sz="1050" dirty="0"/>
                    </a:p>
                    <a:p>
                      <a:r>
                        <a:rPr lang="en-US" sz="1050" dirty="0"/>
                        <a:t>statement</a:t>
                      </a:r>
                      <a:endParaRPr lang="en-US" sz="1050" dirty="0"/>
                    </a:p>
                    <a:p>
                      <a:endParaRPr lang="en-US" sz="1050" dirty="0"/>
                    </a:p>
                  </a:txBody>
                  <a:tcPr/>
                </a:tc>
                <a:tc>
                  <a:txBody>
                    <a:bodyPr/>
                    <a:lstStyle/>
                    <a:p>
                      <a:r>
                        <a:rPr lang="en-US" sz="1050" dirty="0"/>
                        <a:t>The count of statement in each file</a:t>
                      </a:r>
                      <a:endParaRPr lang="en-US" sz="1050" dirty="0"/>
                    </a:p>
                  </a:txBody>
                  <a:tcPr/>
                </a:tc>
                <a:tc>
                  <a:txBody>
                    <a:bodyPr/>
                    <a:lstStyle/>
                    <a:p>
                      <a:r>
                        <a:rPr lang="en-US" sz="1050" dirty="0"/>
                        <a:t>The count of statement in each file</a:t>
                      </a:r>
                      <a:endParaRPr lang="en-US" sz="105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050" dirty="0"/>
                        <a:t>PASS</a:t>
                      </a:r>
                      <a:endParaRPr lang="en-US" sz="1050" dirty="0"/>
                    </a:p>
                    <a:p>
                      <a:pPr algn="ctr"/>
                      <a:endParaRPr lang="en-US" sz="1050" dirty="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8"/>
        <p:cNvGrpSpPr/>
        <p:nvPr/>
      </p:nvGrpSpPr>
      <p:grpSpPr>
        <a:xfrm>
          <a:off x="0" y="0"/>
          <a:ext cx="0" cy="0"/>
          <a:chOff x="0" y="0"/>
          <a:chExt cx="0" cy="0"/>
        </a:xfrm>
      </p:grpSpPr>
      <p:sp>
        <p:nvSpPr>
          <p:cNvPr id="149" name="Google Shape;149;p15"/>
          <p:cNvSpPr txBox="1">
            <a:spLocks noGrp="1"/>
          </p:cNvSpPr>
          <p:nvPr>
            <p:ph type="title"/>
          </p:nvPr>
        </p:nvSpPr>
        <p:spPr>
          <a:xfrm>
            <a:off x="1297500" y="58687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ABSTRACT</a:t>
            </a:r>
            <a:endParaRPr dirty="0"/>
          </a:p>
        </p:txBody>
      </p:sp>
      <p:sp>
        <p:nvSpPr>
          <p:cNvPr id="150" name="Google Shape;150;p15"/>
          <p:cNvSpPr txBox="1">
            <a:spLocks noGrp="1"/>
          </p:cNvSpPr>
          <p:nvPr>
            <p:ph type="body" idx="1"/>
          </p:nvPr>
        </p:nvSpPr>
        <p:spPr>
          <a:xfrm>
            <a:off x="1078500" y="1337960"/>
            <a:ext cx="7257900" cy="2897156"/>
          </a:xfrm>
          <a:prstGeom prst="rect">
            <a:avLst/>
          </a:prstGeom>
        </p:spPr>
        <p:txBody>
          <a:bodyPr spcFirstLastPara="1" wrap="square" lIns="91425" tIns="91425" rIns="91425" bIns="91425" anchor="t" anchorCtr="0">
            <a:noAutofit/>
          </a:bodyPr>
          <a:lstStyle/>
          <a:p>
            <a:pPr marL="146050" indent="0" algn="just">
              <a:buNone/>
            </a:pPr>
            <a:r>
              <a:rPr lang="en-US" sz="1400" dirty="0"/>
              <a:t>As the name suggests "word search" is about searching for words in a document in parallel using Open MP.This is not just a simple word search but also ranks the document based on the relevance of the document with respect to the word searched The documents are scanned word by word and a dictionary is maintained so that words can be searched. Since documents can have several thousands of terms scanning each term can take a lot of time and hence there is a lot of scope for parallelization.</a:t>
            </a:r>
            <a:endParaRPr lang="en-US" sz="1400" dirty="0"/>
          </a:p>
          <a:p>
            <a:pPr marL="146050" indent="0" algn="just">
              <a:buNone/>
            </a:pPr>
            <a:endParaRPr lang="en-US" sz="1400" dirty="0"/>
          </a:p>
          <a:p>
            <a:pPr marL="146050" indent="0" algn="just">
              <a:buNone/>
            </a:pPr>
            <a:r>
              <a:rPr lang="en-US" sz="1400" dirty="0"/>
              <a:t>This project focuses on the principle of multithreaded systems. It uses multiple threads to read multiple files and perform the action. The action here being searching the word through the files, and doing so in very less time as compared to the sequential system. The parameters are similar to that of the sequential method, but the processors are used to do the sequential process on multiple files at the same time.</a:t>
            </a:r>
            <a:endParaRPr lang="en-US" sz="1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EXPLANATION FOR ABOVE RESULTS </a:t>
            </a:r>
            <a:endParaRPr lang="en-US"/>
          </a:p>
        </p:txBody>
      </p:sp>
      <p:sp>
        <p:nvSpPr>
          <p:cNvPr id="3" name="Text Placeholder 2"/>
          <p:cNvSpPr>
            <a:spLocks noGrp="1"/>
          </p:cNvSpPr>
          <p:nvPr>
            <p:ph type="body" idx="1"/>
          </p:nvPr>
        </p:nvSpPr>
        <p:spPr/>
        <p:txBody>
          <a:bodyPr/>
          <a:p>
            <a:pPr marL="146050" indent="0">
              <a:buNone/>
            </a:pPr>
            <a:r>
              <a:rPr lang="en-US" sz="1200"/>
              <a:t>As we know open mp follows for join concept.Thus additional overheads incur when we create</a:t>
            </a:r>
            <a:endParaRPr lang="en-US" sz="1200"/>
          </a:p>
          <a:p>
            <a:pPr marL="146050" indent="0">
              <a:buNone/>
            </a:pPr>
            <a:r>
              <a:rPr lang="en-US" sz="1200"/>
              <a:t>threads for a program.Thus the number of threads chosen have to such that the parallel code</a:t>
            </a:r>
            <a:endParaRPr lang="en-US" sz="1200"/>
          </a:p>
          <a:p>
            <a:pPr marL="146050" indent="0">
              <a:buNone/>
            </a:pPr>
            <a:r>
              <a:rPr lang="en-US" sz="1200"/>
              <a:t>gives the best possible result.When we used number of threads to be 65 we were getting access</a:t>
            </a:r>
            <a:endParaRPr lang="en-US" sz="1200"/>
          </a:p>
          <a:p>
            <a:pPr marL="146050" indent="0">
              <a:buNone/>
            </a:pPr>
            <a:r>
              <a:rPr lang="en-US" sz="1200"/>
              <a:t>time which was less than the sequential time but due to the additional overhead of fork and join</a:t>
            </a:r>
            <a:endParaRPr lang="en-US" sz="1200"/>
          </a:p>
          <a:p>
            <a:pPr marL="146050" indent="0">
              <a:buNone/>
            </a:pPr>
            <a:r>
              <a:rPr lang="en-US" sz="1200"/>
              <a:t>of threads the result was not the most optimum. When we took the number of threads to be too</a:t>
            </a:r>
            <a:endParaRPr lang="en-US" sz="1200"/>
          </a:p>
          <a:p>
            <a:pPr marL="146050" indent="0">
              <a:buNone/>
            </a:pPr>
            <a:r>
              <a:rPr lang="en-US" sz="1200"/>
              <a:t>small, again we were getting getting the search time to be better than the sequential but not most</a:t>
            </a:r>
            <a:endParaRPr lang="en-US" sz="1200"/>
          </a:p>
          <a:p>
            <a:pPr marL="146050" indent="0">
              <a:buNone/>
            </a:pPr>
            <a:r>
              <a:rPr lang="en-US" sz="1200"/>
              <a:t>optimum.When we took the number of threads to be 10000, the search time came out to be 4</a:t>
            </a:r>
            <a:endParaRPr lang="en-US" sz="1200"/>
          </a:p>
          <a:p>
            <a:pPr marL="146050" indent="0">
              <a:buNone/>
            </a:pPr>
            <a:r>
              <a:rPr lang="en-US" sz="1200"/>
              <a:t>seconds which was far worse then the sequential search time.Thus after detailed analysis of the</a:t>
            </a:r>
            <a:endParaRPr lang="en-US" sz="1200"/>
          </a:p>
          <a:p>
            <a:pPr marL="146050" indent="0">
              <a:buNone/>
            </a:pPr>
            <a:r>
              <a:rPr lang="en-US" sz="1200"/>
              <a:t>code and taking different number of files and trying out with different number of threads we</a:t>
            </a:r>
            <a:endParaRPr lang="en-US" sz="1200"/>
          </a:p>
          <a:p>
            <a:pPr marL="146050" indent="0">
              <a:buNone/>
            </a:pPr>
            <a:r>
              <a:rPr lang="en-US" sz="1200"/>
              <a:t>came to conclusion that for the search time to be least, the number of threads should be around</a:t>
            </a:r>
            <a:endParaRPr lang="en-US" sz="1200"/>
          </a:p>
          <a:p>
            <a:pPr marL="146050" indent="0">
              <a:buNone/>
            </a:pPr>
            <a:r>
              <a:rPr lang="en-US" sz="1200"/>
              <a:t>half of the number of files used for less than 100 files to be read.</a:t>
            </a:r>
            <a:endParaRPr lang="en-US" sz="1200"/>
          </a:p>
          <a:p>
            <a:pPr marL="146050" indent="0">
              <a:buNone/>
            </a:pPr>
            <a:r>
              <a:rPr lang="en-US" sz="1200"/>
              <a:t>Result is depicted in the form of following graph for easy visualization.</a:t>
            </a:r>
            <a:endParaRPr lang="en-US" sz="1200"/>
          </a:p>
          <a:p>
            <a:pPr marL="146050" indent="0">
              <a:buNone/>
            </a:pPr>
            <a:r>
              <a:rPr lang="en-US" sz="1200"/>
              <a:t>X-Axis shows the number of threads.</a:t>
            </a:r>
            <a:endParaRPr lang="en-US" sz="1200"/>
          </a:p>
          <a:p>
            <a:pPr marL="146050" indent="0">
              <a:buNone/>
            </a:pPr>
            <a:r>
              <a:rPr lang="en-US" sz="1200"/>
              <a:t>Y-Axis shows the number search time in seconds</a:t>
            </a:r>
            <a:endParaRPr lang="en-US" sz="12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GRAPH</a:t>
            </a:r>
            <a:endParaRPr lang="en-US"/>
          </a:p>
        </p:txBody>
      </p:sp>
      <p:sp>
        <p:nvSpPr>
          <p:cNvPr id="3" name="Text Placeholder 2"/>
          <p:cNvSpPr>
            <a:spLocks noGrp="1"/>
          </p:cNvSpPr>
          <p:nvPr>
            <p:ph type="body" idx="1"/>
          </p:nvPr>
        </p:nvSpPr>
        <p:spPr/>
        <p:txBody>
          <a:bodyPr/>
          <a:p>
            <a:endParaRPr lang="en-US"/>
          </a:p>
        </p:txBody>
      </p:sp>
      <p:pic>
        <p:nvPicPr>
          <p:cNvPr id="4" name="Picture 3"/>
          <p:cNvPicPr>
            <a:picLocks noChangeAspect="1"/>
          </p:cNvPicPr>
          <p:nvPr/>
        </p:nvPicPr>
        <p:blipFill>
          <a:blip r:embed="rId1"/>
          <a:stretch>
            <a:fillRect/>
          </a:stretch>
        </p:blipFill>
        <p:spPr>
          <a:xfrm>
            <a:off x="1623060" y="1225550"/>
            <a:ext cx="5897880" cy="325374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COMPARITIVE ANALYSIS</a:t>
            </a:r>
            <a:endParaRPr lang="en-US"/>
          </a:p>
        </p:txBody>
      </p:sp>
      <p:sp>
        <p:nvSpPr>
          <p:cNvPr id="3" name="Text Placeholder 2"/>
          <p:cNvSpPr>
            <a:spLocks noGrp="1"/>
          </p:cNvSpPr>
          <p:nvPr>
            <p:ph type="body" idx="1"/>
          </p:nvPr>
        </p:nvSpPr>
        <p:spPr/>
        <p:txBody>
          <a:bodyPr/>
          <a:p>
            <a:endParaRPr lang="en-US"/>
          </a:p>
        </p:txBody>
      </p:sp>
      <p:pic>
        <p:nvPicPr>
          <p:cNvPr id="4" name="Picture 3"/>
          <p:cNvPicPr>
            <a:picLocks noChangeAspect="1"/>
          </p:cNvPicPr>
          <p:nvPr/>
        </p:nvPicPr>
        <p:blipFill>
          <a:blip r:embed="rId1"/>
          <a:stretch>
            <a:fillRect/>
          </a:stretch>
        </p:blipFill>
        <p:spPr>
          <a:xfrm>
            <a:off x="1478280" y="1316990"/>
            <a:ext cx="6187440" cy="31623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REFERENCES:</a:t>
            </a:r>
            <a:endParaRPr lang="en-US"/>
          </a:p>
        </p:txBody>
      </p:sp>
      <p:sp>
        <p:nvSpPr>
          <p:cNvPr id="3" name="Text Placeholder 2"/>
          <p:cNvSpPr>
            <a:spLocks noGrp="1"/>
          </p:cNvSpPr>
          <p:nvPr>
            <p:ph type="body" idx="1"/>
          </p:nvPr>
        </p:nvSpPr>
        <p:spPr/>
        <p:txBody>
          <a:bodyPr/>
          <a:lstStyle/>
          <a:p>
            <a:r>
              <a:rPr lang="en-US"/>
              <a:t>García-López, Félix, et al. &amp;quot;The parallel variable neighborhood search for the p-median problem.&amp;quot; Journal of Heuristics 8.3 (2002):  375-388. </a:t>
            </a:r>
            <a:endParaRPr lang="en-US"/>
          </a:p>
          <a:p>
            <a:r>
              <a:rPr lang="en-US"/>
              <a:t>Süß, Michael, and Claudia Leopold. &amp;quot;Implementing irregular parallel algorithms with OpenMP.&amp;quot; European Conference on Parallel Processing. Springer, Berlin, Heidelberg, 2006</a:t>
            </a:r>
            <a:endParaRPr lang="en-US"/>
          </a:p>
          <a:p>
            <a:r>
              <a:rPr lang="en-US"/>
              <a:t>Drews, Frank, Jens Lichtenberg, and Lonnie Welch. &amp;quot;Scalable parallel word search in multicore/multiprocessor systems.&amp;quot; The Journal of Supercomputing 51.1 (2010): 58-75</a:t>
            </a:r>
            <a:endParaRPr lang="en-US"/>
          </a:p>
          <a:p>
            <a:r>
              <a:rPr lang="en-US"/>
              <a:t>Rabenseifner, Rolf, Georg Hager, and Gabriele Jost. &amp;quot;Hybrid MPI/OpenMP parallel programming on clusters of multi-core SMP nodes.&amp;quot; Parallel, Distributed and Network-based Processing, 2009 17th Euromicro International Conference on. IEEE, 2009</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REFERENCES:</a:t>
            </a:r>
            <a:endParaRPr lang="en-US"/>
          </a:p>
        </p:txBody>
      </p:sp>
      <p:sp>
        <p:nvSpPr>
          <p:cNvPr id="3" name="Text Placeholder 2"/>
          <p:cNvSpPr>
            <a:spLocks noGrp="1"/>
          </p:cNvSpPr>
          <p:nvPr>
            <p:ph type="body" idx="1"/>
          </p:nvPr>
        </p:nvSpPr>
        <p:spPr>
          <a:xfrm>
            <a:off x="1297305" y="936625"/>
            <a:ext cx="7038975" cy="3542665"/>
          </a:xfrm>
        </p:spPr>
        <p:txBody>
          <a:bodyPr/>
          <a:lstStyle/>
          <a:p>
            <a:r>
              <a:rPr lang="en-US"/>
              <a:t>Ballard, Clinton L. &amp;quot;Query refinement method for searching documents.&amp;quot; U.S. Patent  No. 5,987,457. 16 Nov. 1999</a:t>
            </a:r>
            <a:endParaRPr lang="en-US"/>
          </a:p>
          <a:p>
            <a:pPr marL="146050" indent="0">
              <a:buNone/>
            </a:pPr>
            <a:endParaRPr lang="en-US"/>
          </a:p>
          <a:p>
            <a:r>
              <a:rPr lang="en-US"/>
              <a:t>Fisk, Arthur D., and Walter Schneider. &amp;quot;Category and word search: generalizing search principles to complex processing.&amp;quot; Journal of Experimental Psychology: Learning, Memory, and Cognition 9.2 (1983)</a:t>
            </a:r>
            <a:endParaRPr lang="en-US"/>
          </a:p>
          <a:p>
            <a:pPr marL="146050" indent="0">
              <a:buNone/>
            </a:pPr>
            <a:r>
              <a:rPr lang="en-US"/>
              <a:t> </a:t>
            </a:r>
            <a:endParaRPr lang="en-US"/>
          </a:p>
          <a:p>
            <a:r>
              <a:rPr lang="en-US"/>
              <a:t>Lee, Seyong, and Rudolf Eigenmann. &amp;quot;OpenMPC: Extended OpenMP programming and tuning for GPUs.&amp;quot; Proceedings of the 2010 ACM/IEEE International Conference for High Performance Computing, Networking, Storage and Analysis. IEEE Computer Society, 2010</a:t>
            </a:r>
            <a:endParaRPr lang="en-US"/>
          </a:p>
          <a:p>
            <a:r>
              <a:rPr lang="en-US"/>
              <a:t>Parallel Quick Search Algorithm for the Exact String Matching Problem Using OpenMP</a:t>
            </a:r>
            <a:endParaRPr lang="en-US"/>
          </a:p>
          <a:p>
            <a:pPr marL="146050" indent="0">
              <a:buNone/>
            </a:pPr>
            <a:r>
              <a:rPr lang="en-US"/>
              <a:t>          Sinan Sameer Mahmood Al-Dabbagh, Nawaf Hazim Barnouti, Mustafa Abdul Sahib Naser,      	(2016) .</a:t>
            </a:r>
            <a:endParaRPr lang="en-US"/>
          </a:p>
          <a:p>
            <a:r>
              <a:rPr lang="en-US"/>
              <a:t>Parallel Computing using OpenMP -Ms. Ashwini M. Bhugul(IJCSMC, Vol. 6, Issue. 2, February 2017).</a:t>
            </a:r>
            <a:endParaRPr lang="en-US"/>
          </a:p>
          <a:p>
            <a:pPr marL="146050" indent="0">
              <a:buNone/>
            </a:pPr>
            <a:r>
              <a:rPr lang="en-US"/>
              <a:t>                     </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REFERENCES:</a:t>
            </a:r>
            <a:endParaRPr lang="en-US"/>
          </a:p>
        </p:txBody>
      </p:sp>
      <p:sp>
        <p:nvSpPr>
          <p:cNvPr id="3" name="Text Placeholder 2"/>
          <p:cNvSpPr>
            <a:spLocks noGrp="1"/>
          </p:cNvSpPr>
          <p:nvPr>
            <p:ph type="body" idx="1"/>
          </p:nvPr>
        </p:nvSpPr>
        <p:spPr>
          <a:xfrm>
            <a:off x="1297305" y="936625"/>
            <a:ext cx="7038975" cy="3542665"/>
          </a:xfrm>
        </p:spPr>
        <p:txBody>
          <a:bodyPr/>
          <a:lstStyle/>
          <a:p>
            <a:r>
              <a:rPr lang="en-US"/>
              <a:t>Analysis of Parallel Boyer-Moore String Search Algorithm ByAbdulellah A. Alsaheel, Abdullah H. Alqahtani&amp; Abdulatif M. AlabdulatifKing Saud University, Saudi Arabia(Global Journal of Computer Science and TechnologyHardware &amp; Computation Volume 13 Issue 1 Version 1.0 Year2013 Type: Double Blind Peer Reviewed International Research JournalPublisher: Global Journals Inc. (USA)).</a:t>
            </a:r>
            <a:endParaRPr lang="en-US"/>
          </a:p>
          <a:p>
            <a:pPr marL="146050" indent="0">
              <a:buNone/>
            </a:pPr>
            <a:endParaRPr lang="en-US"/>
          </a:p>
          <a:p>
            <a:r>
              <a:rPr lang="en-US"/>
              <a:t>Parallel implementation of Doolittle Algorithm using OpenMP for multicore machines</a:t>
            </a:r>
            <a:endParaRPr lang="en-US"/>
          </a:p>
          <a:p>
            <a:pPr marL="146050" indent="0">
              <a:buNone/>
            </a:pPr>
            <a:r>
              <a:rPr lang="en-US"/>
              <a:t>          Publisher: IEEE Date Added to IEEE:13 July 2015.</a:t>
            </a:r>
            <a:endParaRPr lang="en-US"/>
          </a:p>
          <a:p>
            <a:pPr marL="146050" indent="0">
              <a:buNone/>
            </a:pPr>
            <a:endParaRPr lang="en-US"/>
          </a:p>
          <a:p>
            <a:r>
              <a:rPr lang="en-US"/>
              <a:t>E. Ayguade, N. Copty, A. Duran, and J. Hoeflinger, ―TheDesign of OpenMP tasks,‖ IEEE Transaction on Parallel and Distributed systems, Vol. 20, Issue 3, June 2008, pp404-418</a:t>
            </a:r>
            <a:endParaRPr lang="en-US"/>
          </a:p>
          <a:p>
            <a:pPr marL="146050" indent="0">
              <a:buNone/>
            </a:pPr>
            <a:r>
              <a:rPr lang="en-US"/>
              <a:t> </a:t>
            </a:r>
            <a:endParaRPr lang="en-US"/>
          </a:p>
          <a:p>
            <a:pPr marL="146050" indent="0">
              <a:buNone/>
            </a:pPr>
            <a:r>
              <a:rPr lang="en-US"/>
              <a:t>                     </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8"/>
        <p:cNvGrpSpPr/>
        <p:nvPr/>
      </p:nvGrpSpPr>
      <p:grpSpPr>
        <a:xfrm>
          <a:off x="0" y="0"/>
          <a:ext cx="0" cy="0"/>
          <a:chOff x="0" y="0"/>
          <a:chExt cx="0" cy="0"/>
        </a:xfrm>
      </p:grpSpPr>
      <p:sp>
        <p:nvSpPr>
          <p:cNvPr id="279" name="Google Shape;279;p35"/>
          <p:cNvSpPr txBox="1">
            <a:spLocks noGrp="1"/>
          </p:cNvSpPr>
          <p:nvPr>
            <p:ph type="title"/>
          </p:nvPr>
        </p:nvSpPr>
        <p:spPr>
          <a:xfrm>
            <a:off x="823850" y="866775"/>
            <a:ext cx="7398606" cy="352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THANK YOU</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ABSTRACT</a:t>
            </a:r>
            <a:endParaRPr lang="en-US"/>
          </a:p>
        </p:txBody>
      </p:sp>
      <p:sp>
        <p:nvSpPr>
          <p:cNvPr id="3" name="Text Placeholder 2"/>
          <p:cNvSpPr>
            <a:spLocks noGrp="1"/>
          </p:cNvSpPr>
          <p:nvPr>
            <p:ph type="body" idx="1"/>
          </p:nvPr>
        </p:nvSpPr>
        <p:spPr/>
        <p:txBody>
          <a:bodyPr/>
          <a:lstStyle/>
          <a:p>
            <a:r>
              <a:rPr lang="en-US"/>
              <a:t>SEQUENTIAL METHOD:  Panda and Hummingbird are highlighted as how important semantics in search is, in modern SEO strategies.</a:t>
            </a:r>
            <a:endParaRPr lang="en-US"/>
          </a:p>
          <a:p>
            <a:pPr marL="146050" indent="0">
              <a:buNone/>
            </a:pPr>
            <a:endParaRPr lang="en-US"/>
          </a:p>
          <a:p>
            <a:r>
              <a:rPr lang="en-US"/>
              <a:t>We are using simple method of sequential method to search the file of the given file. The Method is quite simple of input the file, read the file, input the word we are looking for, and search the file, and give output that it is found or not.</a:t>
            </a:r>
            <a:endParaRPr lang="en-US"/>
          </a:p>
          <a:p>
            <a:endParaRPr lang="en-US"/>
          </a:p>
          <a:p>
            <a:r>
              <a:rPr lang="en-US"/>
              <a:t>MULTITHREADED METHOD: The method here is using multithreaded library and declare multiple threads to handle each file. This system has perks as well as cons. Multithreading support was introduced in C++. Prior to C++, we had to use 3 POSIX threads or p threads library in C.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4"/>
        <p:cNvGrpSpPr/>
        <p:nvPr/>
      </p:nvGrpSpPr>
      <p:grpSpPr>
        <a:xfrm>
          <a:off x="0" y="0"/>
          <a:ext cx="0" cy="0"/>
          <a:chOff x="0" y="0"/>
          <a:chExt cx="0" cy="0"/>
        </a:xfrm>
      </p:grpSpPr>
      <p:sp>
        <p:nvSpPr>
          <p:cNvPr id="155" name="Google Shape;155;p16"/>
          <p:cNvSpPr txBox="1">
            <a:spLocks noGrp="1"/>
          </p:cNvSpPr>
          <p:nvPr>
            <p:ph type="title"/>
          </p:nvPr>
        </p:nvSpPr>
        <p:spPr>
          <a:xfrm>
            <a:off x="1226063" y="115144"/>
            <a:ext cx="7038900" cy="914100"/>
          </a:xfrm>
          <a:prstGeom prst="rect">
            <a:avLst/>
          </a:prstGeom>
        </p:spPr>
        <p:txBody>
          <a:bodyPr spcFirstLastPara="1" wrap="square" lIns="91425" tIns="91425" rIns="91425" bIns="91425" anchor="t" anchorCtr="0">
            <a:noAutofit/>
          </a:bodyPr>
          <a:lstStyle/>
          <a:p>
            <a:r>
              <a:rPr lang="en-US" dirty="0"/>
              <a:t>Literature Survey </a:t>
            </a:r>
            <a:br>
              <a:rPr lang="en-US" dirty="0"/>
            </a:br>
            <a:br>
              <a:rPr lang="en-US" dirty="0"/>
            </a:br>
            <a:endParaRPr dirty="0"/>
          </a:p>
        </p:txBody>
      </p:sp>
      <p:graphicFrame>
        <p:nvGraphicFramePr>
          <p:cNvPr id="5" name="Table 4"/>
          <p:cNvGraphicFramePr>
            <a:graphicFrameLocks noGrp="1"/>
          </p:cNvGraphicFramePr>
          <p:nvPr/>
        </p:nvGraphicFramePr>
        <p:xfrm>
          <a:off x="275064" y="900806"/>
          <a:ext cx="8645912" cy="3542606"/>
        </p:xfrm>
        <a:graphic>
          <a:graphicData uri="http://schemas.openxmlformats.org/drawingml/2006/table">
            <a:tbl>
              <a:tblPr firstRow="1" firstCol="1" lastRow="1" lastCol="1" bandRow="1" bandCol="1">
                <a:tableStyleId>{073A0DAA-6AF3-43AB-8588-CEC1D06C72B9}</a:tableStyleId>
              </a:tblPr>
              <a:tblGrid>
                <a:gridCol w="1239621"/>
                <a:gridCol w="1080249"/>
                <a:gridCol w="1323627"/>
                <a:gridCol w="1397920"/>
                <a:gridCol w="3604495"/>
              </a:tblGrid>
              <a:tr h="535242">
                <a:tc>
                  <a:txBody>
                    <a:bodyPr/>
                    <a:lstStyle/>
                    <a:p>
                      <a:pPr marL="67945" marR="0" algn="l">
                        <a:spcBef>
                          <a:spcPts val="1150"/>
                        </a:spcBef>
                        <a:spcAft>
                          <a:spcPts val="0"/>
                        </a:spcAft>
                      </a:pPr>
                      <a:r>
                        <a:rPr lang="en-US" sz="1200" dirty="0">
                          <a:latin typeface="+mn-lt"/>
                        </a:rPr>
                        <a:t>Title</a:t>
                      </a:r>
                      <a:endParaRPr lang="en-US" sz="1200" dirty="0">
                        <a:latin typeface="+mn-lt"/>
                      </a:endParaRPr>
                    </a:p>
                  </a:txBody>
                  <a:tcPr marL="0" marR="0" marT="0" marB="0"/>
                </a:tc>
                <a:tc>
                  <a:txBody>
                    <a:bodyPr/>
                    <a:lstStyle/>
                    <a:p>
                      <a:pPr marL="66675" marR="0" algn="l">
                        <a:spcBef>
                          <a:spcPts val="1150"/>
                        </a:spcBef>
                        <a:spcAft>
                          <a:spcPts val="0"/>
                        </a:spcAft>
                      </a:pPr>
                      <a:r>
                        <a:rPr lang="en-US" sz="1200" dirty="0">
                          <a:latin typeface="+mn-lt"/>
                        </a:rPr>
                        <a:t>Author</a:t>
                      </a:r>
                      <a:endParaRPr lang="en-US" sz="1200" dirty="0">
                        <a:latin typeface="+mn-lt"/>
                      </a:endParaRPr>
                    </a:p>
                  </a:txBody>
                  <a:tcPr marL="0" marR="0" marT="0" marB="0"/>
                </a:tc>
                <a:tc>
                  <a:txBody>
                    <a:bodyPr/>
                    <a:lstStyle/>
                    <a:p>
                      <a:pPr marL="68580" marR="314325" algn="l">
                        <a:lnSpc>
                          <a:spcPts val="1610"/>
                        </a:lnSpc>
                        <a:spcBef>
                          <a:spcPts val="1170"/>
                        </a:spcBef>
                        <a:spcAft>
                          <a:spcPts val="0"/>
                        </a:spcAft>
                      </a:pPr>
                      <a:r>
                        <a:rPr lang="en-US" sz="1200">
                          <a:latin typeface="+mn-lt"/>
                        </a:rPr>
                        <a:t>Journal Name&amp; Date</a:t>
                      </a:r>
                      <a:endParaRPr lang="en-US" sz="1200">
                        <a:latin typeface="+mn-lt"/>
                      </a:endParaRPr>
                    </a:p>
                  </a:txBody>
                  <a:tcPr marL="0" marR="0" marT="0" marB="0"/>
                </a:tc>
                <a:tc>
                  <a:txBody>
                    <a:bodyPr/>
                    <a:lstStyle/>
                    <a:p>
                      <a:pPr marL="67310" marR="251460" algn="l">
                        <a:spcBef>
                          <a:spcPts val="1150"/>
                        </a:spcBef>
                        <a:spcAft>
                          <a:spcPts val="0"/>
                        </a:spcAft>
                      </a:pPr>
                      <a:r>
                        <a:rPr lang="en-US" sz="1200">
                          <a:latin typeface="+mn-lt"/>
                        </a:rPr>
                        <a:t>Key Concepts</a:t>
                      </a:r>
                      <a:endParaRPr lang="en-US" sz="1200">
                        <a:latin typeface="+mn-lt"/>
                      </a:endParaRPr>
                    </a:p>
                  </a:txBody>
                  <a:tcPr marL="0" marR="0" marT="0" marB="0"/>
                </a:tc>
                <a:tc>
                  <a:txBody>
                    <a:bodyPr/>
                    <a:lstStyle/>
                    <a:p>
                      <a:pPr marL="68580" marR="0" algn="l">
                        <a:spcBef>
                          <a:spcPts val="1150"/>
                        </a:spcBef>
                        <a:spcAft>
                          <a:spcPts val="0"/>
                        </a:spcAft>
                      </a:pPr>
                      <a:r>
                        <a:rPr lang="en-US" sz="1200">
                          <a:latin typeface="+mn-lt"/>
                        </a:rPr>
                        <a:t>ADVANTAGES DISADVANTAGES FUTURE ENHANCEMENT</a:t>
                      </a:r>
                      <a:endParaRPr lang="en-US" sz="1200">
                        <a:latin typeface="+mn-lt"/>
                      </a:endParaRPr>
                    </a:p>
                  </a:txBody>
                  <a:tcPr marL="0" marR="0" marT="0" marB="0"/>
                </a:tc>
              </a:tr>
              <a:tr h="3007364">
                <a:tc>
                  <a:txBody>
                    <a:bodyPr/>
                    <a:lstStyle/>
                    <a:p>
                      <a:pPr marL="67945" marR="0" algn="l">
                        <a:spcBef>
                          <a:spcPts val="25"/>
                        </a:spcBef>
                        <a:spcAft>
                          <a:spcPts val="0"/>
                        </a:spcAft>
                      </a:pPr>
                      <a:r>
                        <a:rPr lang="en-US" sz="1200" dirty="0">
                          <a:latin typeface="+mn-lt"/>
                        </a:rPr>
                        <a:t>OpenMPC: Extended OpenMP for Efficient</a:t>
                      </a:r>
                      <a:endParaRPr lang="en-US" sz="1200" dirty="0">
                        <a:latin typeface="+mn-lt"/>
                      </a:endParaRPr>
                    </a:p>
                    <a:p>
                      <a:pPr marL="67945" marR="0" algn="l">
                        <a:spcBef>
                          <a:spcPts val="25"/>
                        </a:spcBef>
                        <a:spcAft>
                          <a:spcPts val="0"/>
                        </a:spcAft>
                      </a:pPr>
                      <a:r>
                        <a:rPr lang="en-US" sz="1200" dirty="0">
                          <a:latin typeface="+mn-lt"/>
                        </a:rPr>
                        <a:t>Programming and Tuning on GPUs</a:t>
                      </a:r>
                      <a:endParaRPr lang="en-US" sz="1200" dirty="0">
                        <a:latin typeface="+mn-lt"/>
                      </a:endParaRPr>
                    </a:p>
                  </a:txBody>
                  <a:tcPr marL="0" marR="0" marT="0" marB="0"/>
                </a:tc>
                <a:tc>
                  <a:txBody>
                    <a:bodyPr/>
                    <a:lstStyle/>
                    <a:p>
                      <a:pPr marL="0" marR="0" algn="l">
                        <a:spcBef>
                          <a:spcPts val="50"/>
                        </a:spcBef>
                        <a:spcAft>
                          <a:spcPts val="0"/>
                        </a:spcAft>
                      </a:pPr>
                      <a:r>
                        <a:rPr lang="en-US" sz="1200" dirty="0">
                          <a:latin typeface="+mn-lt"/>
                        </a:rPr>
                        <a:t> </a:t>
                      </a:r>
                      <a:endParaRPr lang="en-US" sz="1200" dirty="0">
                        <a:latin typeface="+mn-lt"/>
                      </a:endParaRPr>
                    </a:p>
                    <a:p>
                      <a:pPr marL="66675" marR="0" algn="l">
                        <a:spcBef>
                          <a:spcPts val="0"/>
                        </a:spcBef>
                        <a:spcAft>
                          <a:spcPts val="0"/>
                        </a:spcAft>
                      </a:pPr>
                      <a:r>
                        <a:rPr lang="en-US" sz="1200" dirty="0">
                          <a:latin typeface="+mn-lt"/>
                        </a:rPr>
                        <a:t>Seyong Lee,</a:t>
                      </a:r>
                      <a:endParaRPr lang="en-US" sz="1200" dirty="0">
                        <a:latin typeface="+mn-lt"/>
                      </a:endParaRPr>
                    </a:p>
                    <a:p>
                      <a:pPr marL="66675" marR="0" algn="l">
                        <a:spcBef>
                          <a:spcPts val="0"/>
                        </a:spcBef>
                        <a:spcAft>
                          <a:spcPts val="0"/>
                        </a:spcAft>
                      </a:pPr>
                      <a:r>
                        <a:rPr lang="en-US" sz="1200" dirty="0">
                          <a:latin typeface="+mn-lt"/>
                        </a:rPr>
                        <a:t>Rudolf Eigenmann</a:t>
                      </a:r>
                      <a:endParaRPr lang="en-US" sz="1200" dirty="0">
                        <a:latin typeface="+mn-lt"/>
                      </a:endParaRPr>
                    </a:p>
                  </a:txBody>
                  <a:tcPr marL="0" marR="0" marT="0" marB="0"/>
                </a:tc>
                <a:tc>
                  <a:txBody>
                    <a:bodyPr/>
                    <a:lstStyle/>
                    <a:p>
                      <a:pPr marL="0" marR="0" algn="l">
                        <a:spcBef>
                          <a:spcPts val="50"/>
                        </a:spcBef>
                        <a:spcAft>
                          <a:spcPts val="0"/>
                        </a:spcAft>
                      </a:pPr>
                      <a:r>
                        <a:rPr lang="en-US" sz="1200">
                          <a:latin typeface="+mn-lt"/>
                        </a:rPr>
                        <a:t> </a:t>
                      </a:r>
                      <a:endParaRPr lang="en-US" sz="1200">
                        <a:latin typeface="+mn-lt"/>
                      </a:endParaRPr>
                    </a:p>
                    <a:p>
                      <a:pPr marL="68580" marR="229235" algn="l">
                        <a:lnSpc>
                          <a:spcPct val="100000"/>
                        </a:lnSpc>
                        <a:spcBef>
                          <a:spcPts val="0"/>
                        </a:spcBef>
                        <a:spcAft>
                          <a:spcPts val="0"/>
                        </a:spcAft>
                      </a:pPr>
                      <a:r>
                        <a:rPr lang="en-US" sz="1200">
                          <a:latin typeface="+mn-lt"/>
                        </a:rPr>
                        <a:t>2010 ACM/IEEE International Conference </a:t>
                      </a:r>
                      <a:endParaRPr lang="en-US" sz="1200">
                        <a:latin typeface="+mn-lt"/>
                      </a:endParaRPr>
                    </a:p>
                  </a:txBody>
                  <a:tcPr marL="0" marR="0" marT="0" marB="0"/>
                </a:tc>
                <a:tc>
                  <a:txBody>
                    <a:bodyPr/>
                    <a:lstStyle/>
                    <a:p>
                      <a:pPr marL="67310" marR="90805" algn="l">
                        <a:spcBef>
                          <a:spcPts val="0"/>
                        </a:spcBef>
                        <a:spcAft>
                          <a:spcPts val="0"/>
                        </a:spcAft>
                      </a:pPr>
                      <a:r>
                        <a:rPr lang="en-US" sz="1200" dirty="0">
                          <a:latin typeface="+mn-lt"/>
                        </a:rPr>
                        <a:t>This</a:t>
                      </a:r>
                      <a:endParaRPr lang="en-US" sz="1200" dirty="0">
                        <a:latin typeface="+mn-lt"/>
                      </a:endParaRPr>
                    </a:p>
                    <a:p>
                      <a:pPr marL="67310" marR="90805" algn="l">
                        <a:spcBef>
                          <a:spcPts val="0"/>
                        </a:spcBef>
                        <a:spcAft>
                          <a:spcPts val="0"/>
                        </a:spcAft>
                      </a:pPr>
                      <a:r>
                        <a:rPr lang="en-US" sz="1200" dirty="0">
                          <a:latin typeface="+mn-lt"/>
                        </a:rPr>
                        <a:t>paper proposes a directive-based, high-level programming model, called OpenMPC, which</a:t>
                      </a:r>
                      <a:endParaRPr lang="en-US" sz="1200" dirty="0">
                        <a:latin typeface="+mn-lt"/>
                      </a:endParaRPr>
                    </a:p>
                    <a:p>
                      <a:pPr marL="67310" marR="90805" algn="l">
                        <a:spcBef>
                          <a:spcPts val="0"/>
                        </a:spcBef>
                        <a:spcAft>
                          <a:spcPts val="0"/>
                        </a:spcAft>
                      </a:pPr>
                      <a:r>
                        <a:rPr lang="en-US" sz="1200" dirty="0">
                          <a:latin typeface="+mn-lt"/>
                        </a:rPr>
                        <a:t>addresses both programmability and tunability issues on GPGPUs.coded CUDA programs.</a:t>
                      </a:r>
                      <a:endParaRPr lang="en-US" sz="1200" dirty="0">
                        <a:latin typeface="+mn-lt"/>
                      </a:endParaRPr>
                    </a:p>
                  </a:txBody>
                  <a:tcPr marL="0" marR="0" marT="0" marB="0"/>
                </a:tc>
                <a:tc>
                  <a:txBody>
                    <a:bodyPr/>
                    <a:lstStyle/>
                    <a:p>
                      <a:pPr marL="68580" marR="72390" algn="l">
                        <a:spcBef>
                          <a:spcPts val="0"/>
                        </a:spcBef>
                        <a:spcAft>
                          <a:spcPts val="0"/>
                        </a:spcAft>
                      </a:pPr>
                      <a:r>
                        <a:rPr lang="en-US" sz="1200" dirty="0">
                          <a:latin typeface="+mn-lt"/>
                        </a:rPr>
                        <a:t>This paper proposes a new programming interface,</a:t>
                      </a:r>
                      <a:endParaRPr lang="en-US" sz="1200" dirty="0">
                        <a:latin typeface="+mn-lt"/>
                      </a:endParaRPr>
                    </a:p>
                    <a:p>
                      <a:pPr marL="68580" marR="72390" algn="l">
                        <a:spcBef>
                          <a:spcPts val="0"/>
                        </a:spcBef>
                        <a:spcAft>
                          <a:spcPts val="0"/>
                        </a:spcAft>
                      </a:pPr>
                      <a:r>
                        <a:rPr lang="en-US" sz="1200" dirty="0">
                          <a:latin typeface="+mn-lt"/>
                        </a:rPr>
                        <a:t>called </a:t>
                      </a:r>
                      <a:r>
                        <a:rPr lang="en-US" sz="1200" dirty="0" err="1">
                          <a:latin typeface="+mn-lt"/>
                        </a:rPr>
                        <a:t>OpenMPC</a:t>
                      </a:r>
                      <a:r>
                        <a:rPr lang="en-US" sz="1200" dirty="0">
                          <a:latin typeface="+mn-lt"/>
                        </a:rPr>
                        <a:t>, which is based on OpenMP but</a:t>
                      </a:r>
                      <a:endParaRPr lang="en-US" sz="1200" dirty="0">
                        <a:latin typeface="+mn-lt"/>
                      </a:endParaRPr>
                    </a:p>
                    <a:p>
                      <a:pPr marL="68580" marR="72390" algn="l">
                        <a:spcBef>
                          <a:spcPts val="0"/>
                        </a:spcBef>
                        <a:spcAft>
                          <a:spcPts val="0"/>
                        </a:spcAft>
                      </a:pPr>
                      <a:r>
                        <a:rPr lang="en-US" sz="1200" dirty="0">
                          <a:latin typeface="+mn-lt"/>
                        </a:rPr>
                        <a:t>extended with a new set of directives and environment</a:t>
                      </a:r>
                      <a:endParaRPr lang="en-US" sz="1200" dirty="0">
                        <a:latin typeface="+mn-lt"/>
                      </a:endParaRPr>
                    </a:p>
                    <a:p>
                      <a:pPr marL="68580" marR="72390" algn="l">
                        <a:spcBef>
                          <a:spcPts val="0"/>
                        </a:spcBef>
                        <a:spcAft>
                          <a:spcPts val="0"/>
                        </a:spcAft>
                      </a:pPr>
                      <a:r>
                        <a:rPr lang="en-US" sz="1200" dirty="0">
                          <a:latin typeface="+mn-lt"/>
                        </a:rPr>
                        <a:t>variables for efficient CUDA programming. </a:t>
                      </a:r>
                      <a:r>
                        <a:rPr lang="en-US" sz="1200" dirty="0" err="1">
                          <a:latin typeface="+mn-lt"/>
                        </a:rPr>
                        <a:t>OpenMPC</a:t>
                      </a:r>
                      <a:endParaRPr lang="en-US" sz="1200" dirty="0">
                        <a:latin typeface="+mn-lt"/>
                      </a:endParaRPr>
                    </a:p>
                    <a:p>
                      <a:pPr marL="68580" marR="72390" algn="l">
                        <a:spcBef>
                          <a:spcPts val="0"/>
                        </a:spcBef>
                        <a:spcAft>
                          <a:spcPts val="0"/>
                        </a:spcAft>
                      </a:pPr>
                      <a:r>
                        <a:rPr lang="en-US" sz="1200" dirty="0">
                          <a:latin typeface="+mn-lt"/>
                        </a:rPr>
                        <a:t>provides programmers with abstractions of the complex</a:t>
                      </a:r>
                      <a:endParaRPr lang="en-US" sz="1200" dirty="0">
                        <a:latin typeface="+mn-lt"/>
                      </a:endParaRPr>
                    </a:p>
                    <a:p>
                      <a:pPr marL="68580" marR="72390" algn="l">
                        <a:spcBef>
                          <a:spcPts val="0"/>
                        </a:spcBef>
                        <a:spcAft>
                          <a:spcPts val="0"/>
                        </a:spcAft>
                      </a:pPr>
                      <a:r>
                        <a:rPr lang="en-US" sz="1200" dirty="0">
                          <a:latin typeface="+mn-lt"/>
                        </a:rPr>
                        <a:t>CUDA programming and memory models and high-level</a:t>
                      </a:r>
                      <a:endParaRPr lang="en-US" sz="1200" dirty="0">
                        <a:latin typeface="+mn-lt"/>
                      </a:endParaRPr>
                    </a:p>
                    <a:p>
                      <a:pPr marL="68580" marR="72390" algn="l">
                        <a:spcBef>
                          <a:spcPts val="0"/>
                        </a:spcBef>
                        <a:spcAft>
                          <a:spcPts val="0"/>
                        </a:spcAft>
                      </a:pPr>
                      <a:r>
                        <a:rPr lang="en-US" sz="1200" dirty="0">
                          <a:latin typeface="+mn-lt"/>
                        </a:rPr>
                        <a:t>control over the involved parameters and optimizations</a:t>
                      </a:r>
                      <a:endParaRPr lang="en-US" sz="1200" dirty="0">
                        <a:latin typeface="+mn-lt"/>
                      </a:endParaRPr>
                    </a:p>
                  </a:txBody>
                  <a:tcPr marL="0" marR="0" marT="0" marB="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4"/>
        <p:cNvGrpSpPr/>
        <p:nvPr/>
      </p:nvGrpSpPr>
      <p:grpSpPr>
        <a:xfrm>
          <a:off x="0" y="0"/>
          <a:ext cx="0" cy="0"/>
          <a:chOff x="0" y="0"/>
          <a:chExt cx="0" cy="0"/>
        </a:xfrm>
      </p:grpSpPr>
      <p:sp>
        <p:nvSpPr>
          <p:cNvPr id="155" name="Google Shape;155;p16"/>
          <p:cNvSpPr txBox="1">
            <a:spLocks noGrp="1"/>
          </p:cNvSpPr>
          <p:nvPr>
            <p:ph type="title"/>
          </p:nvPr>
        </p:nvSpPr>
        <p:spPr>
          <a:xfrm>
            <a:off x="1226063" y="115144"/>
            <a:ext cx="7038900" cy="914100"/>
          </a:xfrm>
          <a:prstGeom prst="rect">
            <a:avLst/>
          </a:prstGeom>
        </p:spPr>
        <p:txBody>
          <a:bodyPr spcFirstLastPara="1" wrap="square" lIns="91425" tIns="91425" rIns="91425" bIns="91425" anchor="t" anchorCtr="0">
            <a:noAutofit/>
          </a:bodyPr>
          <a:lstStyle/>
          <a:p>
            <a:r>
              <a:rPr lang="en-US" dirty="0"/>
              <a:t>Literature Survey </a:t>
            </a:r>
            <a:br>
              <a:rPr lang="en-US" dirty="0"/>
            </a:br>
            <a:br>
              <a:rPr lang="en-US" dirty="0"/>
            </a:br>
            <a:endParaRPr dirty="0"/>
          </a:p>
        </p:txBody>
      </p:sp>
      <p:graphicFrame>
        <p:nvGraphicFramePr>
          <p:cNvPr id="5" name="Table 4"/>
          <p:cNvGraphicFramePr>
            <a:graphicFrameLocks noGrp="1"/>
          </p:cNvGraphicFramePr>
          <p:nvPr/>
        </p:nvGraphicFramePr>
        <p:xfrm>
          <a:off x="230460" y="900806"/>
          <a:ext cx="8645912" cy="3542606"/>
        </p:xfrm>
        <a:graphic>
          <a:graphicData uri="http://schemas.openxmlformats.org/drawingml/2006/table">
            <a:tbl>
              <a:tblPr firstRow="1" firstCol="1" lastRow="1" lastCol="1" bandRow="1" bandCol="1">
                <a:tableStyleId>{073A0DAA-6AF3-43AB-8588-CEC1D06C72B9}</a:tableStyleId>
              </a:tblPr>
              <a:tblGrid>
                <a:gridCol w="1239621"/>
                <a:gridCol w="1080249"/>
                <a:gridCol w="1323627"/>
                <a:gridCol w="1397920"/>
                <a:gridCol w="3604495"/>
              </a:tblGrid>
              <a:tr h="535242">
                <a:tc>
                  <a:txBody>
                    <a:bodyPr/>
                    <a:lstStyle/>
                    <a:p>
                      <a:pPr marL="67945" marR="0" algn="l">
                        <a:spcBef>
                          <a:spcPts val="1150"/>
                        </a:spcBef>
                        <a:spcAft>
                          <a:spcPts val="0"/>
                        </a:spcAft>
                      </a:pPr>
                      <a:r>
                        <a:rPr lang="en-US" sz="1200" dirty="0">
                          <a:latin typeface="+mn-lt"/>
                        </a:rPr>
                        <a:t>Title</a:t>
                      </a:r>
                      <a:endParaRPr lang="en-US" sz="1200" dirty="0">
                        <a:latin typeface="+mn-lt"/>
                      </a:endParaRPr>
                    </a:p>
                  </a:txBody>
                  <a:tcPr marL="0" marR="0" marT="0" marB="0"/>
                </a:tc>
                <a:tc>
                  <a:txBody>
                    <a:bodyPr/>
                    <a:lstStyle/>
                    <a:p>
                      <a:pPr marL="66675" marR="0" algn="l">
                        <a:spcBef>
                          <a:spcPts val="1150"/>
                        </a:spcBef>
                        <a:spcAft>
                          <a:spcPts val="0"/>
                        </a:spcAft>
                      </a:pPr>
                      <a:r>
                        <a:rPr lang="en-US" sz="1200" dirty="0">
                          <a:latin typeface="+mn-lt"/>
                        </a:rPr>
                        <a:t>Author</a:t>
                      </a:r>
                      <a:endParaRPr lang="en-US" sz="1200" dirty="0">
                        <a:latin typeface="+mn-lt"/>
                      </a:endParaRPr>
                    </a:p>
                  </a:txBody>
                  <a:tcPr marL="0" marR="0" marT="0" marB="0"/>
                </a:tc>
                <a:tc>
                  <a:txBody>
                    <a:bodyPr/>
                    <a:lstStyle/>
                    <a:p>
                      <a:pPr marL="68580" marR="314325" algn="l">
                        <a:lnSpc>
                          <a:spcPts val="1610"/>
                        </a:lnSpc>
                        <a:spcBef>
                          <a:spcPts val="1170"/>
                        </a:spcBef>
                        <a:spcAft>
                          <a:spcPts val="0"/>
                        </a:spcAft>
                      </a:pPr>
                      <a:r>
                        <a:rPr lang="en-US" sz="1200">
                          <a:latin typeface="+mn-lt"/>
                        </a:rPr>
                        <a:t>Journal Name&amp; Date</a:t>
                      </a:r>
                      <a:endParaRPr lang="en-US" sz="1200">
                        <a:latin typeface="+mn-lt"/>
                      </a:endParaRPr>
                    </a:p>
                  </a:txBody>
                  <a:tcPr marL="0" marR="0" marT="0" marB="0"/>
                </a:tc>
                <a:tc>
                  <a:txBody>
                    <a:bodyPr/>
                    <a:lstStyle/>
                    <a:p>
                      <a:pPr marL="67310" marR="251460" algn="l">
                        <a:spcBef>
                          <a:spcPts val="1150"/>
                        </a:spcBef>
                        <a:spcAft>
                          <a:spcPts val="0"/>
                        </a:spcAft>
                      </a:pPr>
                      <a:r>
                        <a:rPr lang="en-US" sz="1200">
                          <a:latin typeface="+mn-lt"/>
                        </a:rPr>
                        <a:t>Key Concepts</a:t>
                      </a:r>
                      <a:endParaRPr lang="en-US" sz="1200">
                        <a:latin typeface="+mn-lt"/>
                      </a:endParaRPr>
                    </a:p>
                  </a:txBody>
                  <a:tcPr marL="0" marR="0" marT="0" marB="0"/>
                </a:tc>
                <a:tc>
                  <a:txBody>
                    <a:bodyPr/>
                    <a:lstStyle/>
                    <a:p>
                      <a:pPr marL="68580" marR="0" algn="l">
                        <a:spcBef>
                          <a:spcPts val="1150"/>
                        </a:spcBef>
                        <a:spcAft>
                          <a:spcPts val="0"/>
                        </a:spcAft>
                      </a:pPr>
                      <a:r>
                        <a:rPr lang="en-US" sz="1200">
                          <a:latin typeface="+mn-lt"/>
                        </a:rPr>
                        <a:t>ADVANTAGES DISADVANTAGES FUTURE ENHANCEMENT</a:t>
                      </a:r>
                      <a:endParaRPr lang="en-US" sz="1200">
                        <a:latin typeface="+mn-lt"/>
                      </a:endParaRPr>
                    </a:p>
                  </a:txBody>
                  <a:tcPr marL="0" marR="0" marT="0" marB="0"/>
                </a:tc>
              </a:tr>
              <a:tr h="3007364">
                <a:tc>
                  <a:txBody>
                    <a:bodyPr/>
                    <a:lstStyle/>
                    <a:p>
                      <a:pPr marL="67945" marR="0" algn="l">
                        <a:spcBef>
                          <a:spcPts val="25"/>
                        </a:spcBef>
                        <a:spcAft>
                          <a:spcPts val="0"/>
                        </a:spcAft>
                      </a:pPr>
                      <a:r>
                        <a:rPr lang="en-US" sz="1200" dirty="0"/>
                        <a:t>Parallelization of KMP String Matching Algorithm on Different SIMD architectures: Multi-Core and GPGPU’s</a:t>
                      </a:r>
                      <a:endParaRPr lang="en-US" sz="1200" dirty="0">
                        <a:latin typeface="+mn-lt"/>
                      </a:endParaRPr>
                    </a:p>
                  </a:txBody>
                  <a:tcPr marL="0" marR="0" marT="0" marB="0"/>
                </a:tc>
                <a:tc>
                  <a:txBody>
                    <a:bodyPr/>
                    <a:lstStyle/>
                    <a:p>
                      <a:pPr marL="0" marR="0" algn="l">
                        <a:spcBef>
                          <a:spcPts val="50"/>
                        </a:spcBef>
                        <a:spcAft>
                          <a:spcPts val="0"/>
                        </a:spcAft>
                      </a:pPr>
                      <a:r>
                        <a:rPr lang="en-US" sz="1200" dirty="0">
                          <a:latin typeface="+mn-lt"/>
                        </a:rPr>
                        <a:t> </a:t>
                      </a:r>
                      <a:r>
                        <a:rPr lang="en-US" sz="1200" dirty="0"/>
                        <a:t>Akhtar Rasool, </a:t>
                      </a:r>
                      <a:r>
                        <a:rPr lang="en-US" sz="1200" dirty="0" err="1"/>
                        <a:t>Nilay</a:t>
                      </a:r>
                      <a:r>
                        <a:rPr lang="en-US" sz="1200" dirty="0"/>
                        <a:t> </a:t>
                      </a:r>
                      <a:r>
                        <a:rPr lang="en-US" sz="1200" dirty="0" err="1"/>
                        <a:t>Khare</a:t>
                      </a:r>
                      <a:endParaRPr lang="en-US" sz="1200" dirty="0">
                        <a:latin typeface="+mn-lt"/>
                      </a:endParaRPr>
                    </a:p>
                  </a:txBody>
                  <a:tcPr marL="0" marR="0" marT="0" marB="0"/>
                </a:tc>
                <a:tc>
                  <a:txBody>
                    <a:bodyPr/>
                    <a:lstStyle/>
                    <a:p>
                      <a:pPr marL="0" marR="0" algn="l">
                        <a:spcBef>
                          <a:spcPts val="50"/>
                        </a:spcBef>
                        <a:spcAft>
                          <a:spcPts val="0"/>
                        </a:spcAft>
                      </a:pPr>
                      <a:r>
                        <a:rPr lang="en-US" sz="1200" dirty="0">
                          <a:latin typeface="+mn-lt"/>
                        </a:rPr>
                        <a:t> </a:t>
                      </a:r>
                      <a:r>
                        <a:rPr lang="en-US" sz="1200" dirty="0"/>
                        <a:t>International Journal of Computer Applications (0975 – 8887) Volume 49– No.11, July 2012</a:t>
                      </a:r>
                      <a:endParaRPr lang="en-US" sz="1200" dirty="0">
                        <a:latin typeface="+mn-lt"/>
                      </a:endParaRPr>
                    </a:p>
                  </a:txBody>
                  <a:tcPr marL="0" marR="0" marT="0" marB="0"/>
                </a:tc>
                <a:tc>
                  <a:txBody>
                    <a:bodyPr/>
                    <a:lstStyle/>
                    <a:p>
                      <a:pPr marL="67310" marR="90805" algn="l">
                        <a:spcBef>
                          <a:spcPts val="0"/>
                        </a:spcBef>
                        <a:spcAft>
                          <a:spcPts val="0"/>
                        </a:spcAft>
                      </a:pPr>
                      <a:r>
                        <a:rPr lang="en-US" sz="1200" dirty="0">
                          <a:latin typeface="+mn-lt"/>
                        </a:rPr>
                        <a:t>Application of the KMP algorithm with parallelization and to test its advantages and disadvantages.</a:t>
                      </a:r>
                      <a:endParaRPr lang="en-US" sz="1200" dirty="0">
                        <a:latin typeface="+mn-lt"/>
                      </a:endParaRPr>
                    </a:p>
                  </a:txBody>
                  <a:tcPr marL="0" marR="0" marT="0" marB="0"/>
                </a:tc>
                <a:tc>
                  <a:txBody>
                    <a:bodyPr/>
                    <a:lstStyle/>
                    <a:p>
                      <a:pPr marL="68580" marR="72390" algn="l">
                        <a:spcBef>
                          <a:spcPts val="0"/>
                        </a:spcBef>
                        <a:spcAft>
                          <a:spcPts val="0"/>
                        </a:spcAft>
                      </a:pPr>
                      <a:r>
                        <a:rPr lang="en-US" sz="1200" dirty="0"/>
                        <a:t>The KMP algorithm with Parallelization greatly improves the matching efficiency if the text size is very large and a sufficient numbers of processors are available. The most important characteristic of the KMP algorithm is that by making better use of next bit characters, a maximum moving distance is achieved .Further parallelization of KMP algorithm provides parallel computing of pattern searching on the text in SIMD architecture.</a:t>
                      </a:r>
                      <a:endParaRPr lang="en-US" sz="1200" dirty="0">
                        <a:latin typeface="+mn-lt"/>
                      </a:endParaRPr>
                    </a:p>
                  </a:txBody>
                  <a:tcPr marL="0" marR="0" marT="0" marB="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3159" y="126120"/>
            <a:ext cx="7038900" cy="914100"/>
          </a:xfrm>
        </p:spPr>
        <p:txBody>
          <a:bodyPr/>
          <a:lstStyle/>
          <a:p>
            <a:r>
              <a:rPr lang="en-US" dirty="0"/>
              <a:t>Literature Survey</a:t>
            </a:r>
            <a:endParaRPr lang="en-US" dirty="0"/>
          </a:p>
        </p:txBody>
      </p:sp>
      <p:graphicFrame>
        <p:nvGraphicFramePr>
          <p:cNvPr id="5" name="Table 4"/>
          <p:cNvGraphicFramePr>
            <a:graphicFrameLocks noGrp="1"/>
          </p:cNvGraphicFramePr>
          <p:nvPr/>
        </p:nvGraphicFramePr>
        <p:xfrm>
          <a:off x="159834" y="1196432"/>
          <a:ext cx="8776010" cy="3687801"/>
        </p:xfrm>
        <a:graphic>
          <a:graphicData uri="http://schemas.openxmlformats.org/drawingml/2006/table">
            <a:tbl>
              <a:tblPr firstRow="1" firstCol="1" lastRow="1" lastCol="1" bandRow="1" bandCol="1">
                <a:tableStyleId>{073A0DAA-6AF3-43AB-8588-CEC1D06C72B9}</a:tableStyleId>
              </a:tblPr>
              <a:tblGrid>
                <a:gridCol w="1180951"/>
                <a:gridCol w="1173827"/>
                <a:gridCol w="1343544"/>
                <a:gridCol w="1418955"/>
                <a:gridCol w="3658733"/>
              </a:tblGrid>
              <a:tr h="557179">
                <a:tc>
                  <a:txBody>
                    <a:bodyPr/>
                    <a:lstStyle/>
                    <a:p>
                      <a:pPr marL="67945" marR="0" algn="l">
                        <a:spcBef>
                          <a:spcPts val="1150"/>
                        </a:spcBef>
                        <a:spcAft>
                          <a:spcPts val="0"/>
                        </a:spcAft>
                      </a:pPr>
                      <a:r>
                        <a:rPr lang="en-US" sz="1200" dirty="0">
                          <a:latin typeface="+mn-lt"/>
                        </a:rPr>
                        <a:t>Title</a:t>
                      </a:r>
                      <a:endParaRPr lang="en-US" sz="1200" dirty="0">
                        <a:latin typeface="+mn-lt"/>
                      </a:endParaRPr>
                    </a:p>
                  </a:txBody>
                  <a:tcPr marL="0" marR="0" marT="0" marB="0"/>
                </a:tc>
                <a:tc>
                  <a:txBody>
                    <a:bodyPr/>
                    <a:lstStyle/>
                    <a:p>
                      <a:pPr marL="66675" marR="0" algn="l">
                        <a:spcBef>
                          <a:spcPts val="1150"/>
                        </a:spcBef>
                        <a:spcAft>
                          <a:spcPts val="0"/>
                        </a:spcAft>
                      </a:pPr>
                      <a:r>
                        <a:rPr lang="en-US" sz="1200" dirty="0">
                          <a:latin typeface="+mn-lt"/>
                        </a:rPr>
                        <a:t>Author</a:t>
                      </a:r>
                      <a:endParaRPr lang="en-US" sz="1200" dirty="0">
                        <a:latin typeface="+mn-lt"/>
                      </a:endParaRPr>
                    </a:p>
                  </a:txBody>
                  <a:tcPr marL="0" marR="0" marT="0" marB="0"/>
                </a:tc>
                <a:tc>
                  <a:txBody>
                    <a:bodyPr/>
                    <a:lstStyle/>
                    <a:p>
                      <a:pPr marL="68580" marR="314325" algn="l">
                        <a:lnSpc>
                          <a:spcPts val="1610"/>
                        </a:lnSpc>
                        <a:spcBef>
                          <a:spcPts val="1170"/>
                        </a:spcBef>
                        <a:spcAft>
                          <a:spcPts val="0"/>
                        </a:spcAft>
                      </a:pPr>
                      <a:r>
                        <a:rPr lang="en-US" sz="1200">
                          <a:latin typeface="+mn-lt"/>
                        </a:rPr>
                        <a:t>Journal Name&amp; Date</a:t>
                      </a:r>
                      <a:endParaRPr lang="en-US" sz="1200">
                        <a:latin typeface="+mn-lt"/>
                      </a:endParaRPr>
                    </a:p>
                  </a:txBody>
                  <a:tcPr marL="0" marR="0" marT="0" marB="0"/>
                </a:tc>
                <a:tc>
                  <a:txBody>
                    <a:bodyPr/>
                    <a:lstStyle/>
                    <a:p>
                      <a:pPr marL="67310" marR="251460" algn="l">
                        <a:spcBef>
                          <a:spcPts val="1150"/>
                        </a:spcBef>
                        <a:spcAft>
                          <a:spcPts val="0"/>
                        </a:spcAft>
                      </a:pPr>
                      <a:r>
                        <a:rPr lang="en-US" sz="1200">
                          <a:latin typeface="+mn-lt"/>
                        </a:rPr>
                        <a:t>Key Concepts</a:t>
                      </a:r>
                      <a:endParaRPr lang="en-US" sz="1200">
                        <a:latin typeface="+mn-lt"/>
                      </a:endParaRPr>
                    </a:p>
                  </a:txBody>
                  <a:tcPr marL="0" marR="0" marT="0" marB="0"/>
                </a:tc>
                <a:tc>
                  <a:txBody>
                    <a:bodyPr/>
                    <a:lstStyle/>
                    <a:p>
                      <a:pPr marL="68580" marR="0" algn="l">
                        <a:spcBef>
                          <a:spcPts val="1150"/>
                        </a:spcBef>
                        <a:spcAft>
                          <a:spcPts val="0"/>
                        </a:spcAft>
                      </a:pPr>
                      <a:r>
                        <a:rPr lang="en-US" sz="1200">
                          <a:latin typeface="+mn-lt"/>
                        </a:rPr>
                        <a:t>ADVANTAGES DISADVANTAGES FUTURE ENHANCEMENT</a:t>
                      </a:r>
                      <a:endParaRPr lang="en-US" sz="1200">
                        <a:latin typeface="+mn-lt"/>
                      </a:endParaRPr>
                    </a:p>
                  </a:txBody>
                  <a:tcPr marL="0" marR="0" marT="0" marB="0"/>
                </a:tc>
              </a:tr>
              <a:tr h="3130622">
                <a:tc>
                  <a:txBody>
                    <a:bodyPr/>
                    <a:lstStyle/>
                    <a:p>
                      <a:pPr marL="67945" marR="0" algn="l">
                        <a:spcBef>
                          <a:spcPts val="25"/>
                        </a:spcBef>
                        <a:spcAft>
                          <a:spcPts val="0"/>
                        </a:spcAft>
                      </a:pPr>
                      <a:r>
                        <a:rPr lang="en-US" sz="1200" dirty="0"/>
                        <a:t>Scalable Parallel Word Search in Multi-Core/Multiprocessor Systems</a:t>
                      </a:r>
                      <a:endParaRPr lang="en-US" sz="1200" dirty="0"/>
                    </a:p>
                    <a:p>
                      <a:pPr marL="67945" marR="0" algn="l">
                        <a:spcBef>
                          <a:spcPts val="25"/>
                        </a:spcBef>
                        <a:spcAft>
                          <a:spcPts val="0"/>
                        </a:spcAft>
                      </a:pPr>
                      <a:endParaRPr lang="en-US" sz="1200" dirty="0"/>
                    </a:p>
                    <a:p>
                      <a:pPr marL="67945" marR="0" algn="l">
                        <a:spcBef>
                          <a:spcPts val="25"/>
                        </a:spcBef>
                        <a:spcAft>
                          <a:spcPts val="0"/>
                        </a:spcAft>
                      </a:pPr>
                      <a:endParaRPr lang="en-US" sz="1200" dirty="0"/>
                    </a:p>
                    <a:p>
                      <a:pPr marL="67945" marR="0" algn="l">
                        <a:spcBef>
                          <a:spcPts val="25"/>
                        </a:spcBef>
                        <a:spcAft>
                          <a:spcPts val="0"/>
                        </a:spcAft>
                      </a:pPr>
                      <a:r>
                        <a:rPr lang="en-US" sz="1200" dirty="0"/>
                        <a:t>Parallel Quick Search Algorithm for the Exact String Matching Problem Using OpenMP</a:t>
                      </a:r>
                      <a:endParaRPr lang="en-US" sz="1200" dirty="0">
                        <a:latin typeface="+mn-lt"/>
                      </a:endParaRPr>
                    </a:p>
                  </a:txBody>
                  <a:tcPr marL="0" marR="0" marT="0" marB="0"/>
                </a:tc>
                <a:tc>
                  <a:txBody>
                    <a:bodyPr/>
                    <a:lstStyle/>
                    <a:p>
                      <a:pPr marL="0" marR="0" algn="l">
                        <a:spcBef>
                          <a:spcPts val="50"/>
                        </a:spcBef>
                        <a:spcAft>
                          <a:spcPts val="0"/>
                        </a:spcAft>
                      </a:pPr>
                      <a:r>
                        <a:rPr lang="en-US" sz="1200" dirty="0">
                          <a:latin typeface="+mn-lt"/>
                        </a:rPr>
                        <a:t> </a:t>
                      </a:r>
                      <a:r>
                        <a:rPr lang="de-DE" sz="1200" dirty="0"/>
                        <a:t>F. Drews , E. Petri , J. Lichtenberg , and L. Welch</a:t>
                      </a:r>
                      <a:endParaRPr lang="de-DE" sz="1200" dirty="0"/>
                    </a:p>
                    <a:p>
                      <a:pPr marL="0" marR="0" algn="l">
                        <a:spcBef>
                          <a:spcPts val="50"/>
                        </a:spcBef>
                        <a:spcAft>
                          <a:spcPts val="0"/>
                        </a:spcAft>
                      </a:pPr>
                      <a:endParaRPr lang="de-DE" sz="1200" dirty="0">
                        <a:latin typeface="+mn-lt"/>
                      </a:endParaRPr>
                    </a:p>
                    <a:p>
                      <a:pPr marL="0" marR="0" algn="l">
                        <a:spcBef>
                          <a:spcPts val="50"/>
                        </a:spcBef>
                        <a:spcAft>
                          <a:spcPts val="0"/>
                        </a:spcAft>
                      </a:pPr>
                      <a:endParaRPr lang="de-DE" sz="1200" dirty="0">
                        <a:latin typeface="+mn-lt"/>
                      </a:endParaRPr>
                    </a:p>
                    <a:p>
                      <a:pPr marL="0" marR="0" algn="l">
                        <a:spcBef>
                          <a:spcPts val="50"/>
                        </a:spcBef>
                        <a:spcAft>
                          <a:spcPts val="0"/>
                        </a:spcAft>
                      </a:pPr>
                      <a:endParaRPr lang="de-DE" sz="1200" dirty="0">
                        <a:latin typeface="+mn-lt"/>
                      </a:endParaRPr>
                    </a:p>
                    <a:p>
                      <a:pPr marL="0" marR="0" algn="l">
                        <a:spcBef>
                          <a:spcPts val="50"/>
                        </a:spcBef>
                        <a:spcAft>
                          <a:spcPts val="0"/>
                        </a:spcAft>
                      </a:pPr>
                      <a:endParaRPr lang="de-DE" sz="1200" dirty="0">
                        <a:latin typeface="+mn-lt"/>
                      </a:endParaRPr>
                    </a:p>
                    <a:p>
                      <a:pPr marL="0" marR="0" algn="l">
                        <a:spcBef>
                          <a:spcPts val="50"/>
                        </a:spcBef>
                        <a:spcAft>
                          <a:spcPts val="0"/>
                        </a:spcAft>
                      </a:pPr>
                      <a:r>
                        <a:rPr lang="en-US" sz="1200" dirty="0"/>
                        <a:t>Sinan Sameer Mahmood Al-</a:t>
                      </a:r>
                      <a:r>
                        <a:rPr lang="en-US" sz="1200" dirty="0" err="1"/>
                        <a:t>Dabbagh</a:t>
                      </a:r>
                      <a:r>
                        <a:rPr lang="en-US" sz="1200" dirty="0"/>
                        <a:t>, Nawaf </a:t>
                      </a:r>
                      <a:r>
                        <a:rPr lang="en-US" sz="1200" dirty="0" err="1"/>
                        <a:t>Hazim</a:t>
                      </a:r>
                      <a:r>
                        <a:rPr lang="en-US" sz="1200" dirty="0"/>
                        <a:t> </a:t>
                      </a:r>
                      <a:r>
                        <a:rPr lang="en-US" sz="1200" dirty="0" err="1"/>
                        <a:t>Barnouti</a:t>
                      </a:r>
                      <a:r>
                        <a:rPr lang="en-US" sz="1200" dirty="0"/>
                        <a:t>, Mustafa Abdul Sahib Naser, Zaid G. Ali</a:t>
                      </a:r>
                      <a:endParaRPr lang="en-US" sz="1200" dirty="0">
                        <a:latin typeface="+mn-lt"/>
                      </a:endParaRPr>
                    </a:p>
                  </a:txBody>
                  <a:tcPr marL="0" marR="0" marT="0" marB="0"/>
                </a:tc>
                <a:tc>
                  <a:txBody>
                    <a:bodyPr/>
                    <a:lstStyle/>
                    <a:p>
                      <a:pPr marL="0" marR="0" algn="l">
                        <a:spcBef>
                          <a:spcPts val="50"/>
                        </a:spcBef>
                        <a:spcAft>
                          <a:spcPts val="0"/>
                        </a:spcAft>
                      </a:pPr>
                      <a:r>
                        <a:rPr lang="en-US" sz="1200" dirty="0">
                          <a:latin typeface="+mn-lt"/>
                        </a:rPr>
                        <a:t> The Journal of Supercomputing – January 2010</a:t>
                      </a:r>
                      <a:endParaRPr lang="en-US" sz="1200" dirty="0">
                        <a:latin typeface="+mn-lt"/>
                      </a:endParaRPr>
                    </a:p>
                    <a:p>
                      <a:pPr marL="0" marR="0" algn="l">
                        <a:spcBef>
                          <a:spcPts val="50"/>
                        </a:spcBef>
                        <a:spcAft>
                          <a:spcPts val="0"/>
                        </a:spcAft>
                      </a:pPr>
                      <a:endParaRPr lang="en-US" sz="1200" dirty="0">
                        <a:latin typeface="+mn-lt"/>
                      </a:endParaRPr>
                    </a:p>
                    <a:p>
                      <a:pPr marL="0" marR="0" algn="l">
                        <a:spcBef>
                          <a:spcPts val="50"/>
                        </a:spcBef>
                        <a:spcAft>
                          <a:spcPts val="0"/>
                        </a:spcAft>
                      </a:pPr>
                      <a:endParaRPr lang="en-US" sz="1200" dirty="0">
                        <a:latin typeface="+mn-lt"/>
                      </a:endParaRPr>
                    </a:p>
                    <a:p>
                      <a:pPr marL="0" marR="0" algn="l">
                        <a:spcBef>
                          <a:spcPts val="50"/>
                        </a:spcBef>
                        <a:spcAft>
                          <a:spcPts val="0"/>
                        </a:spcAft>
                      </a:pPr>
                      <a:endParaRPr lang="en-US" sz="1200" dirty="0">
                        <a:latin typeface="+mn-lt"/>
                      </a:endParaRPr>
                    </a:p>
                    <a:p>
                      <a:pPr marL="0" marR="0" algn="l">
                        <a:spcBef>
                          <a:spcPts val="50"/>
                        </a:spcBef>
                        <a:spcAft>
                          <a:spcPts val="0"/>
                        </a:spcAft>
                      </a:pPr>
                      <a:endParaRPr lang="en-US" sz="1200" dirty="0">
                        <a:latin typeface="+mn-lt"/>
                      </a:endParaRPr>
                    </a:p>
                    <a:p>
                      <a:pPr marL="0" marR="0" algn="l">
                        <a:spcBef>
                          <a:spcPts val="50"/>
                        </a:spcBef>
                        <a:spcAft>
                          <a:spcPts val="0"/>
                        </a:spcAft>
                      </a:pPr>
                      <a:endParaRPr lang="en-US" sz="1200" dirty="0">
                        <a:latin typeface="+mn-lt"/>
                      </a:endParaRPr>
                    </a:p>
                    <a:p>
                      <a:pPr marL="0" marR="0" algn="l">
                        <a:spcBef>
                          <a:spcPts val="50"/>
                        </a:spcBef>
                        <a:spcAft>
                          <a:spcPts val="0"/>
                        </a:spcAft>
                      </a:pPr>
                      <a:r>
                        <a:rPr lang="en-US" sz="1200" dirty="0"/>
                        <a:t>Journal of Computer and Communications, 2016, 4, 1-11</a:t>
                      </a:r>
                      <a:endParaRPr lang="en-US" sz="1200" dirty="0">
                        <a:latin typeface="+mn-lt"/>
                      </a:endParaRPr>
                    </a:p>
                    <a:p>
                      <a:pPr marL="0" marR="0" algn="l">
                        <a:spcBef>
                          <a:spcPts val="50"/>
                        </a:spcBef>
                        <a:spcAft>
                          <a:spcPts val="0"/>
                        </a:spcAft>
                      </a:pPr>
                      <a:endParaRPr lang="en-US" sz="1200" dirty="0">
                        <a:latin typeface="+mn-lt"/>
                      </a:endParaRPr>
                    </a:p>
                  </a:txBody>
                  <a:tcPr marL="0" marR="0" marT="0" marB="0"/>
                </a:tc>
                <a:tc>
                  <a:txBody>
                    <a:bodyPr/>
                    <a:lstStyle/>
                    <a:p>
                      <a:pPr marL="67310" marR="90805" algn="l">
                        <a:spcBef>
                          <a:spcPts val="0"/>
                        </a:spcBef>
                        <a:spcAft>
                          <a:spcPts val="0"/>
                        </a:spcAft>
                      </a:pPr>
                      <a:r>
                        <a:rPr lang="en-US" sz="1200" dirty="0"/>
                        <a:t>Parallel algorithm for fast word search to search in input DNA sequence.</a:t>
                      </a:r>
                      <a:endParaRPr lang="en-US" sz="1200" dirty="0"/>
                    </a:p>
                    <a:p>
                      <a:pPr marL="67310" marR="90805" algn="l">
                        <a:spcBef>
                          <a:spcPts val="0"/>
                        </a:spcBef>
                        <a:spcAft>
                          <a:spcPts val="0"/>
                        </a:spcAft>
                      </a:pPr>
                      <a:endParaRPr lang="en-US" sz="1200" dirty="0">
                        <a:latin typeface="+mn-lt"/>
                      </a:endParaRPr>
                    </a:p>
                    <a:p>
                      <a:pPr marL="67310" marR="90805" algn="l">
                        <a:spcBef>
                          <a:spcPts val="0"/>
                        </a:spcBef>
                        <a:spcAft>
                          <a:spcPts val="0"/>
                        </a:spcAft>
                      </a:pPr>
                      <a:endParaRPr lang="en-US" sz="1200" dirty="0">
                        <a:latin typeface="+mn-lt"/>
                      </a:endParaRPr>
                    </a:p>
                    <a:p>
                      <a:pPr marL="67310" marR="90805" algn="l">
                        <a:spcBef>
                          <a:spcPts val="0"/>
                        </a:spcBef>
                        <a:spcAft>
                          <a:spcPts val="0"/>
                        </a:spcAft>
                      </a:pPr>
                      <a:endParaRPr lang="en-US" sz="1200" dirty="0">
                        <a:latin typeface="+mn-lt"/>
                      </a:endParaRPr>
                    </a:p>
                    <a:p>
                      <a:pPr marL="67310" marR="90805" algn="l">
                        <a:spcBef>
                          <a:spcPts val="0"/>
                        </a:spcBef>
                        <a:spcAft>
                          <a:spcPts val="0"/>
                        </a:spcAft>
                      </a:pPr>
                      <a:r>
                        <a:rPr lang="en-US" sz="1200" dirty="0"/>
                        <a:t>Quick Search string matching algorithm are adopted to be implemented under the multi-core environment using OpenMP</a:t>
                      </a:r>
                      <a:endParaRPr lang="en-US" sz="1200" dirty="0">
                        <a:latin typeface="+mn-lt"/>
                      </a:endParaRPr>
                    </a:p>
                  </a:txBody>
                  <a:tcPr marL="0" marR="0" marT="0" marB="0"/>
                </a:tc>
                <a:tc>
                  <a:txBody>
                    <a:bodyPr/>
                    <a:lstStyle/>
                    <a:p>
                      <a:pPr marL="68580" marR="72390" algn="l">
                        <a:spcBef>
                          <a:spcPts val="0"/>
                        </a:spcBef>
                        <a:spcAft>
                          <a:spcPts val="0"/>
                        </a:spcAft>
                      </a:pPr>
                      <a:r>
                        <a:rPr lang="en-US" sz="1200" dirty="0"/>
                        <a:t>This paper proposes a new, scalable parallel algorithm for determining the repeats in an input DNA sequence. In a series of experiments, it demonstrated that the algorithm performs well for large input sequences on a multiprocessor/multicore machine with a total of 8 cores. </a:t>
                      </a:r>
                      <a:endParaRPr lang="en-US" sz="1200" dirty="0"/>
                    </a:p>
                    <a:p>
                      <a:pPr marL="68580" marR="72390" algn="l">
                        <a:spcBef>
                          <a:spcPts val="0"/>
                        </a:spcBef>
                        <a:spcAft>
                          <a:spcPts val="0"/>
                        </a:spcAft>
                      </a:pPr>
                      <a:endParaRPr lang="en-US" sz="1200" dirty="0">
                        <a:latin typeface="+mn-lt"/>
                      </a:endParaRPr>
                    </a:p>
                    <a:p>
                      <a:pPr marL="68580" marR="72390" algn="l">
                        <a:spcBef>
                          <a:spcPts val="0"/>
                        </a:spcBef>
                        <a:spcAft>
                          <a:spcPts val="0"/>
                        </a:spcAft>
                      </a:pPr>
                      <a:r>
                        <a:rPr lang="en-US" sz="1200" dirty="0"/>
                        <a:t>Concludes, multi-core environment as the suitable platform for parallelizing the Quick Search string matching algorithm. For future work the parallel Quick Search algorithm could be enhanced by parallelizing the preprocessing phase with the searching phase.</a:t>
                      </a:r>
                      <a:endParaRPr lang="en-US" sz="1200" dirty="0">
                        <a:latin typeface="+mn-lt"/>
                      </a:endParaRPr>
                    </a:p>
                  </a:txBody>
                  <a:tcPr marL="0" marR="0" marT="0" marB="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4"/>
        <p:cNvGrpSpPr/>
        <p:nvPr/>
      </p:nvGrpSpPr>
      <p:grpSpPr>
        <a:xfrm>
          <a:off x="0" y="0"/>
          <a:ext cx="0" cy="0"/>
          <a:chOff x="0" y="0"/>
          <a:chExt cx="0" cy="0"/>
        </a:xfrm>
      </p:grpSpPr>
      <p:sp>
        <p:nvSpPr>
          <p:cNvPr id="155" name="Google Shape;155;p16"/>
          <p:cNvSpPr txBox="1">
            <a:spLocks noGrp="1"/>
          </p:cNvSpPr>
          <p:nvPr>
            <p:ph type="title"/>
          </p:nvPr>
        </p:nvSpPr>
        <p:spPr>
          <a:xfrm>
            <a:off x="1226063" y="115144"/>
            <a:ext cx="7038900" cy="914100"/>
          </a:xfrm>
          <a:prstGeom prst="rect">
            <a:avLst/>
          </a:prstGeom>
        </p:spPr>
        <p:txBody>
          <a:bodyPr spcFirstLastPara="1" wrap="square" lIns="91425" tIns="91425" rIns="91425" bIns="91425" anchor="t" anchorCtr="0">
            <a:noAutofit/>
          </a:bodyPr>
          <a:lstStyle/>
          <a:p>
            <a:r>
              <a:rPr lang="en-US" dirty="0"/>
              <a:t>BASE PAPER: </a:t>
            </a:r>
            <a:br>
              <a:rPr lang="en-US" dirty="0"/>
            </a:br>
            <a:br>
              <a:rPr lang="en-US" dirty="0"/>
            </a:br>
            <a:endParaRPr dirty="0"/>
          </a:p>
        </p:txBody>
      </p:sp>
      <p:sp>
        <p:nvSpPr>
          <p:cNvPr id="4" name="Text Box 3"/>
          <p:cNvSpPr txBox="1"/>
          <p:nvPr/>
        </p:nvSpPr>
        <p:spPr>
          <a:xfrm>
            <a:off x="1226185" y="1206500"/>
            <a:ext cx="3324860" cy="1599565"/>
          </a:xfrm>
          <a:prstGeom prst="rect">
            <a:avLst/>
          </a:prstGeom>
          <a:noFill/>
        </p:spPr>
        <p:txBody>
          <a:bodyPr wrap="square" rtlCol="0">
            <a:spAutoFit/>
          </a:bodyPr>
          <a:lstStyle/>
          <a:p>
            <a:r>
              <a:rPr lang="en-US">
                <a:solidFill>
                  <a:schemeClr val="bg1"/>
                </a:solidFill>
              </a:rPr>
              <a:t>Link of  base paper for our project:</a:t>
            </a:r>
            <a:endParaRPr lang="en-US">
              <a:solidFill>
                <a:schemeClr val="bg1"/>
              </a:solidFill>
            </a:endParaRPr>
          </a:p>
          <a:p>
            <a:endParaRPr lang="en-US">
              <a:solidFill>
                <a:schemeClr val="bg1"/>
              </a:solidFill>
            </a:endParaRPr>
          </a:p>
          <a:p>
            <a:r>
              <a:rPr lang="en-US">
                <a:solidFill>
                  <a:schemeClr val="bg1"/>
                </a:solidFill>
              </a:rPr>
              <a:t>http://www.ijstr.org/final-print/oct2019/Measuring-The-Performance-Of-Multi-core-Architecture-Using-Openmp.pdf</a:t>
            </a:r>
            <a:endParaRPr lang="en-US">
              <a:solidFill>
                <a:schemeClr val="bg1"/>
              </a:solidFill>
            </a:endParaRPr>
          </a:p>
          <a:p>
            <a:endParaRPr lang="en-US">
              <a:solidFill>
                <a:schemeClr val="bg1"/>
              </a:solidFill>
            </a:endParaRPr>
          </a:p>
        </p:txBody>
      </p:sp>
      <p:pic>
        <p:nvPicPr>
          <p:cNvPr id="5" name="Picture 4"/>
          <p:cNvPicPr>
            <a:picLocks noChangeAspect="1"/>
          </p:cNvPicPr>
          <p:nvPr/>
        </p:nvPicPr>
        <p:blipFill>
          <a:blip r:embed="rId1"/>
          <a:stretch>
            <a:fillRect/>
          </a:stretch>
        </p:blipFill>
        <p:spPr>
          <a:xfrm>
            <a:off x="4097020" y="849630"/>
            <a:ext cx="4586605" cy="3774440"/>
          </a:xfrm>
          <a:prstGeom prst="rect">
            <a:avLst/>
          </a:prstGeom>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17185</Words>
  <Application>WPS Presentation</Application>
  <PresentationFormat>On-screen Show (16:9)</PresentationFormat>
  <Paragraphs>389</Paragraphs>
  <Slides>46</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46</vt:i4>
      </vt:variant>
    </vt:vector>
  </HeadingPairs>
  <TitlesOfParts>
    <vt:vector size="55" baseType="lpstr">
      <vt:lpstr>Arial</vt:lpstr>
      <vt:lpstr>SimSun</vt:lpstr>
      <vt:lpstr>Wingdings</vt:lpstr>
      <vt:lpstr>Arial</vt:lpstr>
      <vt:lpstr>Montserrat</vt:lpstr>
      <vt:lpstr>Lato</vt:lpstr>
      <vt:lpstr>Microsoft YaHei</vt:lpstr>
      <vt:lpstr>Arial Unicode MS</vt:lpstr>
      <vt:lpstr>Focus</vt:lpstr>
      <vt:lpstr>TITLE: IMPLEMENTATION OF PARALLELIZATION OF SEARCHING USING DATABASES</vt:lpstr>
      <vt:lpstr>GROUP MEMBERS:</vt:lpstr>
      <vt:lpstr>PROBLEM STATEMENT</vt:lpstr>
      <vt:lpstr>ABSTRACT</vt:lpstr>
      <vt:lpstr>ABSTRACT</vt:lpstr>
      <vt:lpstr>Literature Survey   </vt:lpstr>
      <vt:lpstr>Literature Survey   </vt:lpstr>
      <vt:lpstr>Literature Survey</vt:lpstr>
      <vt:lpstr>BASE PAPER:   </vt:lpstr>
      <vt:lpstr>AREAS OF PARALLELISM </vt:lpstr>
      <vt:lpstr>WORKFLOW FOR PARALLELISM   </vt:lpstr>
      <vt:lpstr> Algorithm and Analysis</vt:lpstr>
      <vt:lpstr>Related Work</vt:lpstr>
      <vt:lpstr>RELATED WORK</vt:lpstr>
      <vt:lpstr>Proposed Work</vt:lpstr>
      <vt:lpstr>PowerPoint 演示文稿</vt:lpstr>
      <vt:lpstr>Architecture for Sequential Word Search</vt:lpstr>
      <vt:lpstr>Architecture for Parallel Word Search</vt:lpstr>
      <vt:lpstr>PowerPoint 演示文稿</vt:lpstr>
      <vt:lpstr>System Implementation</vt:lpstr>
      <vt:lpstr>Sequential Algorithm Code</vt:lpstr>
      <vt:lpstr>Sequential Algorithm Code</vt:lpstr>
      <vt:lpstr>Parallel Algorithm Code</vt:lpstr>
      <vt:lpstr>Parallel Algorithm Code</vt:lpstr>
      <vt:lpstr>Parallel Algorithm Code</vt:lpstr>
      <vt:lpstr>Serial  Code related to the database</vt:lpstr>
      <vt:lpstr>Parallel Code without pragma  related to the database</vt:lpstr>
      <vt:lpstr>Output and Result </vt:lpstr>
      <vt:lpstr>Output and Result </vt:lpstr>
      <vt:lpstr>Output and Result </vt:lpstr>
      <vt:lpstr>Output and Result </vt:lpstr>
      <vt:lpstr>Output and Result </vt:lpstr>
      <vt:lpstr>Output and Result </vt:lpstr>
      <vt:lpstr>Output and Result </vt:lpstr>
      <vt:lpstr>Output and Result </vt:lpstr>
      <vt:lpstr>PowerPoint 演示文稿</vt:lpstr>
      <vt:lpstr>PowerPoint 演示文稿</vt:lpstr>
      <vt:lpstr>Output of parallel code without pragma </vt:lpstr>
      <vt:lpstr>Result Analysis</vt:lpstr>
      <vt:lpstr>EXPLANATION FOR ABOVE RESULTS </vt:lpstr>
      <vt:lpstr>GRAPH</vt:lpstr>
      <vt:lpstr>COMPARITIVE ANALYSIS</vt:lpstr>
      <vt:lpstr>REFERENCES:</vt:lpstr>
      <vt:lpstr>REFERENCES:</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E-GARDENER</dc:title>
  <dc:creator>LUKEFIRE</dc:creator>
  <cp:lastModifiedBy>adith</cp:lastModifiedBy>
  <cp:revision>65</cp:revision>
  <dcterms:created xsi:type="dcterms:W3CDTF">2020-08-18T06:07:00Z</dcterms:created>
  <dcterms:modified xsi:type="dcterms:W3CDTF">2020-10-24T14:43:28Z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0x010100BA0F7AE3F95D594EBBCBFDDF8C3AE3EC</vt:lpwstr>
  </property>
  <property fmtid="{D5CDD505-2E9C-101B-9397-08002B2CF9AE}" pid="3" name="KSOProductBuildVer">
    <vt:lpwstr>1033-11.2.0.9669</vt:lpwstr>
  </property>
</Properties>
</file>