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Quattrocento Sans"/>
      <p:regular r:id="rId20"/>
      <p:bold r:id="rId21"/>
      <p:italic r:id="rId22"/>
      <p:boldItalic r:id="rId23"/>
    </p:embeddedFont>
    <p:embeddedFont>
      <p:font typeface="Fira Sans"/>
      <p:regular r:id="rId24"/>
      <p:bold r:id="rId25"/>
      <p:italic r:id="rId26"/>
      <p:boldItalic r:id="rId27"/>
    </p:embeddedFont>
    <p:embeddedFont>
      <p:font typeface="Merriweather"/>
      <p:regular r:id="rId28"/>
      <p:bold r:id="rId29"/>
      <p:italic r:id="rId30"/>
      <p:boldItalic r:id="rId31"/>
    </p:embeddedFont>
    <p:embeddedFont>
      <p:font typeface="Source Sans Pr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12D378-CEBE-4774-B50D-C68B844C976B}">
  <a:tblStyle styleId="{2312D378-CEBE-4774-B50D-C68B844C97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FiraSans-regular.fntdata"/><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Merriweather-regular.fntdata"/><Relationship Id="rId27" Type="http://schemas.openxmlformats.org/officeDocument/2006/relationships/font" Target="fonts/Fira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33" Type="http://schemas.openxmlformats.org/officeDocument/2006/relationships/font" Target="fonts/SourceSansPro-bold.fntdata"/><Relationship Id="rId10" Type="http://schemas.openxmlformats.org/officeDocument/2006/relationships/slide" Target="slides/slide4.xml"/><Relationship Id="rId32" Type="http://schemas.openxmlformats.org/officeDocument/2006/relationships/font" Target="fonts/SourceSansPro-regular.fntdata"/><Relationship Id="rId13" Type="http://schemas.openxmlformats.org/officeDocument/2006/relationships/slide" Target="slides/slide7.xml"/><Relationship Id="rId35" Type="http://schemas.openxmlformats.org/officeDocument/2006/relationships/font" Target="fonts/SourceSansPro-boldItalic.fntdata"/><Relationship Id="rId12" Type="http://schemas.openxmlformats.org/officeDocument/2006/relationships/slide" Target="slides/slide6.xml"/><Relationship Id="rId34" Type="http://schemas.openxmlformats.org/officeDocument/2006/relationships/font" Target="fonts/SourceSansPr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font" Target="fonts/Roboto-bold.fntdata"/><Relationship Id="rId39" Type="http://schemas.openxmlformats.org/officeDocument/2006/relationships/font" Target="fonts/OpenSans-boldItalic.fntdata"/><Relationship Id="rId16" Type="http://schemas.openxmlformats.org/officeDocument/2006/relationships/font" Target="fonts/Roboto-regular.fntdata"/><Relationship Id="rId38" Type="http://schemas.openxmlformats.org/officeDocument/2006/relationships/font" Target="fonts/OpenSans-italic.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da6e1f61e8683be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a6e1f61e8683be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21289f6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21289f6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2e00573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2e00573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21289f6df_0_5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21289f6df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21289f6df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21289f6df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21289f6df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21289f6df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2e00573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2e00573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da6e1f61e8683be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da6e1f61e8683be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p1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62" name="Google Shape;62;p1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63" name="Google Shape;63;p13"/>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3"/>
          <p:cNvGrpSpPr/>
          <p:nvPr/>
        </p:nvGrpSpPr>
        <p:grpSpPr>
          <a:xfrm>
            <a:off x="-9525" y="4462475"/>
            <a:ext cx="9167825" cy="595300"/>
            <a:chOff x="-9525" y="4462475"/>
            <a:chExt cx="9167825" cy="595300"/>
          </a:xfrm>
        </p:grpSpPr>
        <p:sp>
          <p:nvSpPr>
            <p:cNvPr id="67" name="Google Shape;67;p1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68" name="Google Shape;68;p1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69" name="Google Shape;69;p1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70" name="Google Shape;70;p13"/>
          <p:cNvGrpSpPr/>
          <p:nvPr/>
        </p:nvGrpSpPr>
        <p:grpSpPr>
          <a:xfrm>
            <a:off x="-42837" y="4443488"/>
            <a:ext cx="9229575" cy="642788"/>
            <a:chOff x="-42837" y="4443488"/>
            <a:chExt cx="9229575" cy="642788"/>
          </a:xfrm>
        </p:grpSpPr>
        <p:sp>
          <p:nvSpPr>
            <p:cNvPr id="71" name="Google Shape;71;p1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3"/>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1047750" y="634125"/>
            <a:ext cx="6996600" cy="7158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1" type="body"/>
          </p:nvPr>
        </p:nvSpPr>
        <p:spPr>
          <a:xfrm>
            <a:off x="705900" y="1626600"/>
            <a:ext cx="2471700" cy="27027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2" name="Google Shape;102;p13"/>
          <p:cNvSpPr txBox="1"/>
          <p:nvPr>
            <p:ph idx="2" type="body"/>
          </p:nvPr>
        </p:nvSpPr>
        <p:spPr>
          <a:xfrm>
            <a:off x="3304125" y="1626600"/>
            <a:ext cx="2471700" cy="27027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3" name="Google Shape;103;p13"/>
          <p:cNvSpPr txBox="1"/>
          <p:nvPr>
            <p:ph idx="3" type="body"/>
          </p:nvPr>
        </p:nvSpPr>
        <p:spPr>
          <a:xfrm>
            <a:off x="5902350" y="1626600"/>
            <a:ext cx="2471700" cy="27027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13"/>
          <p:cNvSpPr txBox="1"/>
          <p:nvPr>
            <p:ph idx="12" type="sldNum"/>
          </p:nvPr>
        </p:nvSpPr>
        <p:spPr>
          <a:xfrm>
            <a:off x="8556775" y="4826200"/>
            <a:ext cx="548700" cy="317400"/>
          </a:xfrm>
          <a:prstGeom prst="rect">
            <a:avLst/>
          </a:prstGeom>
        </p:spPr>
        <p:txBody>
          <a:bodyPr anchorCtr="0" anchor="t"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Quattrocento Sans"/>
                <a:ea typeface="Quattrocento Sans"/>
                <a:cs typeface="Quattrocento Sans"/>
                <a:sym typeface="Quattrocento Sans"/>
              </a:rPr>
              <a:t>CS22 MINI PROJECT</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GB">
                <a:latin typeface="Quattrocento Sans"/>
                <a:ea typeface="Quattrocento Sans"/>
                <a:cs typeface="Quattrocento Sans"/>
                <a:sym typeface="Quattrocento Sans"/>
              </a:rPr>
              <a:t>EXTENDING MARS FUNCTIONALITY</a:t>
            </a:r>
            <a:endParaRPr>
              <a:latin typeface="Quattrocento Sans"/>
              <a:ea typeface="Quattrocento Sans"/>
              <a:cs typeface="Quattrocento Sans"/>
              <a:sym typeface="Quattrocento Sans"/>
            </a:endParaRPr>
          </a:p>
        </p:txBody>
      </p:sp>
      <p:sp>
        <p:nvSpPr>
          <p:cNvPr id="110" name="Google Shape;110;p14"/>
          <p:cNvSpPr txBox="1"/>
          <p:nvPr>
            <p:ph idx="1" type="subTitle"/>
          </p:nvPr>
        </p:nvSpPr>
        <p:spPr>
          <a:xfrm>
            <a:off x="311700" y="1954760"/>
            <a:ext cx="4242600" cy="73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000">
                <a:latin typeface="Fira Sans"/>
                <a:ea typeface="Fira Sans"/>
                <a:cs typeface="Fira Sans"/>
                <a:sym typeface="Fira Sans"/>
              </a:rPr>
              <a:t>Animesh Kumar Sinha</a:t>
            </a:r>
            <a:br>
              <a:rPr lang="en-GB" sz="2000">
                <a:latin typeface="Fira Sans"/>
                <a:ea typeface="Fira Sans"/>
                <a:cs typeface="Fira Sans"/>
                <a:sym typeface="Fira Sans"/>
              </a:rPr>
            </a:br>
            <a:r>
              <a:rPr lang="en-GB" sz="2000">
                <a:latin typeface="Fira Sans"/>
                <a:ea typeface="Fira Sans"/>
                <a:cs typeface="Fira Sans"/>
                <a:sym typeface="Fira Sans"/>
              </a:rPr>
              <a:t>2001CS07</a:t>
            </a:r>
            <a:endParaRPr sz="20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11725" y="500925"/>
            <a:ext cx="3706500" cy="11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Source Sans Pro"/>
                <a:ea typeface="Source Sans Pro"/>
                <a:cs typeface="Source Sans Pro"/>
                <a:sym typeface="Source Sans Pro"/>
              </a:rPr>
              <a:t>STACK:</a:t>
            </a:r>
            <a:endParaRPr>
              <a:latin typeface="Source Sans Pro"/>
              <a:ea typeface="Source Sans Pro"/>
              <a:cs typeface="Source Sans Pro"/>
              <a:sym typeface="Source Sans Pro"/>
            </a:endParaRPr>
          </a:p>
        </p:txBody>
      </p:sp>
      <p:sp>
        <p:nvSpPr>
          <p:cNvPr id="116" name="Google Shape;116;p15"/>
          <p:cNvSpPr txBox="1"/>
          <p:nvPr>
            <p:ph idx="1" type="body"/>
          </p:nvPr>
        </p:nvSpPr>
        <p:spPr>
          <a:xfrm>
            <a:off x="4644675" y="264575"/>
            <a:ext cx="4166400" cy="457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solidFill>
                  <a:srgbClr val="000000"/>
                </a:solidFill>
                <a:latin typeface="Open Sans"/>
                <a:ea typeface="Open Sans"/>
                <a:cs typeface="Open Sans"/>
                <a:sym typeface="Open Sans"/>
              </a:rPr>
              <a:t>Stack is one of the Memory segments in the main memory layout. The role of stack is the storage of temporary data while handling function calls, storage for local variables, passing of parameters in function calls, saving of registers during exception sequences etc.</a:t>
            </a:r>
            <a:endParaRPr sz="1500">
              <a:solidFill>
                <a:srgbClr val="000000"/>
              </a:solidFill>
              <a:latin typeface="Open Sans"/>
              <a:ea typeface="Open Sans"/>
              <a:cs typeface="Open Sans"/>
              <a:sym typeface="Open Sans"/>
            </a:endParaRPr>
          </a:p>
          <a:p>
            <a:pPr indent="0" lvl="0" marL="0" rtl="0" algn="l">
              <a:spcBef>
                <a:spcPts val="1200"/>
              </a:spcBef>
              <a:spcAft>
                <a:spcPts val="0"/>
              </a:spcAft>
              <a:buNone/>
            </a:pPr>
            <a:r>
              <a:rPr lang="en-GB" sz="1500">
                <a:solidFill>
                  <a:srgbClr val="000000"/>
                </a:solidFill>
                <a:latin typeface="Open Sans"/>
                <a:ea typeface="Open Sans"/>
                <a:cs typeface="Open Sans"/>
                <a:sym typeface="Open Sans"/>
              </a:rPr>
              <a:t>Stack is mainly used in case of nested subroutine calls, where each of the subroutine may have a set of variables which are local to that subroutine, i.e. their scope is limited only to that function/subroutine call. This temporary data can be conveniently stored on the stack in a stack frame.</a:t>
            </a:r>
            <a:endParaRPr sz="1500">
              <a:solidFill>
                <a:schemeClr val="dk1"/>
              </a:solidFill>
              <a:latin typeface="Open Sans"/>
              <a:ea typeface="Open Sans"/>
              <a:cs typeface="Open Sans"/>
              <a:sym typeface="Open Sans"/>
            </a:endParaRPr>
          </a:p>
        </p:txBody>
      </p:sp>
      <p:pic>
        <p:nvPicPr>
          <p:cNvPr id="117" name="Google Shape;117;p15"/>
          <p:cNvPicPr preferRelativeResize="0"/>
          <p:nvPr/>
        </p:nvPicPr>
        <p:blipFill>
          <a:blip r:embed="rId3">
            <a:alphaModFix/>
          </a:blip>
          <a:stretch>
            <a:fillRect/>
          </a:stretch>
        </p:blipFill>
        <p:spPr>
          <a:xfrm>
            <a:off x="57225" y="1025225"/>
            <a:ext cx="4215500" cy="369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Source Sans Pro"/>
                <a:ea typeface="Source Sans Pro"/>
                <a:cs typeface="Source Sans Pro"/>
                <a:sym typeface="Source Sans Pro"/>
              </a:rPr>
              <a:t>STACK FRAME:</a:t>
            </a:r>
            <a:endParaRPr>
              <a:latin typeface="Source Sans Pro"/>
              <a:ea typeface="Source Sans Pro"/>
              <a:cs typeface="Source Sans Pro"/>
              <a:sym typeface="Source Sans Pro"/>
            </a:endParaRPr>
          </a:p>
        </p:txBody>
      </p:sp>
      <p:sp>
        <p:nvSpPr>
          <p:cNvPr id="123" name="Google Shape;12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000000"/>
                </a:solidFill>
                <a:latin typeface="Open Sans"/>
                <a:ea typeface="Open Sans"/>
                <a:cs typeface="Open Sans"/>
                <a:sym typeface="Open Sans"/>
              </a:rPr>
              <a:t>Each function call gets its memory allocated on the stack in the form of a stack frame. Once the function has completed its execution, its stack frame(which contains all the pass arguments and local variables) gets erased from the main memory.</a:t>
            </a:r>
            <a:endParaRPr sz="15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1500">
              <a:solidFill>
                <a:srgbClr val="000000"/>
              </a:solidFill>
              <a:latin typeface="Open Sans"/>
              <a:ea typeface="Open Sans"/>
              <a:cs typeface="Open Sans"/>
              <a:sym typeface="Open Sans"/>
            </a:endParaRPr>
          </a:p>
          <a:p>
            <a:pPr indent="0" lvl="0" marL="0" rtl="0" algn="l">
              <a:spcBef>
                <a:spcPts val="0"/>
              </a:spcBef>
              <a:spcAft>
                <a:spcPts val="0"/>
              </a:spcAft>
              <a:buNone/>
            </a:pPr>
            <a:r>
              <a:rPr lang="en-GB" sz="1500">
                <a:solidFill>
                  <a:srgbClr val="000000"/>
                </a:solidFill>
                <a:latin typeface="Open Sans"/>
                <a:ea typeface="Open Sans"/>
                <a:cs typeface="Open Sans"/>
                <a:sym typeface="Open Sans"/>
              </a:rPr>
              <a:t>When a function is called, it creates a new frame onto the stack, which will be used for local storage. Before the function returns, it must pop its stack frame, to restore the stack to its original state.</a:t>
            </a:r>
            <a:endParaRPr sz="1500">
              <a:solidFill>
                <a:srgbClr val="28324A"/>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Source Sans Pro"/>
                <a:ea typeface="Source Sans Pro"/>
                <a:cs typeface="Source Sans Pro"/>
                <a:sym typeface="Source Sans Pro"/>
              </a:rPr>
              <a:t>THE MIPS STACK:</a:t>
            </a:r>
            <a:endParaRPr>
              <a:latin typeface="Source Sans Pro"/>
              <a:ea typeface="Source Sans Pro"/>
              <a:cs typeface="Source Sans Pro"/>
              <a:sym typeface="Source Sans Pro"/>
            </a:endParaRPr>
          </a:p>
        </p:txBody>
      </p:sp>
      <p:sp>
        <p:nvSpPr>
          <p:cNvPr id="129" name="Google Shape;12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latin typeface="Open Sans"/>
                <a:ea typeface="Open Sans"/>
                <a:cs typeface="Open Sans"/>
                <a:sym typeface="Open Sans"/>
              </a:rPr>
              <a:t>In MIPS machines, part of main memory is reserved for a stack. The stack grows downward in terms of memory addresses. — The address of the top element of the stack is stored (by convention) in the “stack pointer” register, $sp.</a:t>
            </a:r>
            <a:endParaRPr sz="16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1600">
              <a:solidFill>
                <a:srgbClr val="000000"/>
              </a:solidFill>
              <a:latin typeface="Open Sans"/>
              <a:ea typeface="Open Sans"/>
              <a:cs typeface="Open Sans"/>
              <a:sym typeface="Open Sans"/>
            </a:endParaRPr>
          </a:p>
          <a:p>
            <a:pPr indent="0" lvl="0" marL="0" rtl="0" algn="l">
              <a:spcBef>
                <a:spcPts val="0"/>
              </a:spcBef>
              <a:spcAft>
                <a:spcPts val="0"/>
              </a:spcAft>
              <a:buNone/>
            </a:pPr>
            <a:r>
              <a:rPr lang="en-GB" sz="1600">
                <a:solidFill>
                  <a:srgbClr val="000000"/>
                </a:solidFill>
                <a:latin typeface="Open Sans"/>
                <a:ea typeface="Open Sans"/>
                <a:cs typeface="Open Sans"/>
                <a:sym typeface="Open Sans"/>
              </a:rPr>
              <a:t>MIPS does not provide “push” and “pop” instructions. Instead, they must be done explicitly by the programmer.</a:t>
            </a:r>
            <a:endParaRPr sz="1600">
              <a:solidFill>
                <a:srgbClr val="000000"/>
              </a:solidFill>
              <a:latin typeface="Open Sans"/>
              <a:ea typeface="Open Sans"/>
              <a:cs typeface="Open Sans"/>
              <a:sym typeface="Open Sans"/>
            </a:endParaRPr>
          </a:p>
        </p:txBody>
      </p:sp>
      <p:pic>
        <p:nvPicPr>
          <p:cNvPr id="130" name="Google Shape;130;p17"/>
          <p:cNvPicPr preferRelativeResize="0"/>
          <p:nvPr/>
        </p:nvPicPr>
        <p:blipFill>
          <a:blip r:embed="rId3">
            <a:alphaModFix/>
          </a:blip>
          <a:stretch>
            <a:fillRect/>
          </a:stretch>
        </p:blipFill>
        <p:spPr>
          <a:xfrm>
            <a:off x="57225" y="1025225"/>
            <a:ext cx="4215500" cy="369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047750" y="100725"/>
            <a:ext cx="6996600" cy="71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820">
                <a:latin typeface="Source Sans Pro"/>
                <a:ea typeface="Source Sans Pro"/>
                <a:cs typeface="Source Sans Pro"/>
                <a:sym typeface="Source Sans Pro"/>
              </a:rPr>
              <a:t>MARS STACK VISUALIZER TOOL</a:t>
            </a:r>
            <a:endParaRPr sz="2820">
              <a:latin typeface="Source Sans Pro"/>
              <a:ea typeface="Source Sans Pro"/>
              <a:cs typeface="Source Sans Pro"/>
              <a:sym typeface="Source Sans Pro"/>
            </a:endParaRPr>
          </a:p>
        </p:txBody>
      </p:sp>
      <p:sp>
        <p:nvSpPr>
          <p:cNvPr id="136" name="Google Shape;136;p18"/>
          <p:cNvSpPr txBox="1"/>
          <p:nvPr/>
        </p:nvSpPr>
        <p:spPr>
          <a:xfrm>
            <a:off x="1047750" y="1567225"/>
            <a:ext cx="3234600" cy="30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latin typeface="Open Sans"/>
                <a:ea typeface="Open Sans"/>
                <a:cs typeface="Open Sans"/>
                <a:sym typeface="Open Sans"/>
              </a:rPr>
              <a:t>In this project, I have implemented an in-built tool by extending the Abstract Tools class in MARS, which can visually simulate the stack memory in between function calls. It keeps track of:</a:t>
            </a:r>
            <a:endParaRPr sz="1700">
              <a:latin typeface="Open Sans"/>
              <a:ea typeface="Open Sans"/>
              <a:cs typeface="Open Sans"/>
              <a:sym typeface="Open Sans"/>
            </a:endParaRPr>
          </a:p>
          <a:p>
            <a:pPr indent="0" lvl="0" marL="0" rtl="0" algn="l">
              <a:spcBef>
                <a:spcPts val="600"/>
              </a:spcBef>
              <a:spcAft>
                <a:spcPts val="0"/>
              </a:spcAft>
              <a:buNone/>
            </a:pPr>
            <a:r>
              <a:t/>
            </a:r>
            <a:endParaRPr sz="1700">
              <a:solidFill>
                <a:srgbClr val="28324A"/>
              </a:solidFill>
              <a:latin typeface="Open Sans"/>
              <a:ea typeface="Open Sans"/>
              <a:cs typeface="Open Sans"/>
              <a:sym typeface="Open Sans"/>
            </a:endParaRPr>
          </a:p>
        </p:txBody>
      </p:sp>
      <p:sp>
        <p:nvSpPr>
          <p:cNvPr id="137" name="Google Shape;137;p18"/>
          <p:cNvSpPr txBox="1"/>
          <p:nvPr/>
        </p:nvSpPr>
        <p:spPr>
          <a:xfrm>
            <a:off x="4689300" y="1567225"/>
            <a:ext cx="3376200" cy="30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latin typeface="Open Sans"/>
                <a:ea typeface="Open Sans"/>
                <a:cs typeface="Open Sans"/>
                <a:sym typeface="Open Sans"/>
              </a:rPr>
              <a:t>It keeps track of:</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GB" sz="1700">
                <a:latin typeface="Open Sans"/>
                <a:ea typeface="Open Sans"/>
                <a:cs typeface="Open Sans"/>
                <a:sym typeface="Open Sans"/>
              </a:rPr>
              <a:t>Memory address referenced by the stack pointer</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GB" sz="1700">
                <a:latin typeface="Open Sans"/>
                <a:ea typeface="Open Sans"/>
                <a:cs typeface="Open Sans"/>
                <a:sym typeface="Open Sans"/>
              </a:rPr>
              <a:t>Registered being saved in the stack</a:t>
            </a:r>
            <a:endParaRPr sz="1700">
              <a:latin typeface="Open Sans"/>
              <a:ea typeface="Open Sans"/>
              <a:cs typeface="Open Sans"/>
              <a:sym typeface="Open Sans"/>
            </a:endParaRPr>
          </a:p>
          <a:p>
            <a:pPr indent="-336550" lvl="0" marL="457200" rtl="0" algn="l">
              <a:lnSpc>
                <a:spcPct val="115000"/>
              </a:lnSpc>
              <a:spcBef>
                <a:spcPts val="0"/>
              </a:spcBef>
              <a:spcAft>
                <a:spcPts val="0"/>
              </a:spcAft>
              <a:buSzPts val="1700"/>
              <a:buFont typeface="Open Sans"/>
              <a:buChar char="●"/>
            </a:pPr>
            <a:r>
              <a:rPr lang="en-GB" sz="1700">
                <a:latin typeface="Open Sans"/>
                <a:ea typeface="Open Sans"/>
                <a:cs typeface="Open Sans"/>
                <a:sym typeface="Open Sans"/>
              </a:rPr>
              <a:t>Value or address contained in the given register</a:t>
            </a:r>
            <a:endParaRPr sz="1700">
              <a:latin typeface="Open Sans"/>
              <a:ea typeface="Open Sans"/>
              <a:cs typeface="Open Sans"/>
              <a:sym typeface="Open Sans"/>
            </a:endParaRPr>
          </a:p>
          <a:p>
            <a:pPr indent="0" lvl="0" marL="0" rtl="0" algn="l">
              <a:spcBef>
                <a:spcPts val="600"/>
              </a:spcBef>
              <a:spcAft>
                <a:spcPts val="0"/>
              </a:spcAft>
              <a:buNone/>
            </a:pPr>
            <a:r>
              <a:t/>
            </a:r>
            <a:endParaRPr sz="1700">
              <a:solidFill>
                <a:srgbClr val="28324A"/>
              </a:solidFill>
              <a:latin typeface="Open Sans"/>
              <a:ea typeface="Open Sans"/>
              <a:cs typeface="Open Sans"/>
              <a:sym typeface="Open Sans"/>
            </a:endParaRPr>
          </a:p>
        </p:txBody>
      </p:sp>
      <p:sp>
        <p:nvSpPr>
          <p:cNvPr id="138" name="Google Shape;13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5106"/>
              <a:buFont typeface="Arial"/>
              <a:buNone/>
            </a:pPr>
            <a:r>
              <a:rPr lang="en-GB" sz="2820">
                <a:latin typeface="Source Sans Pro"/>
                <a:ea typeface="Source Sans Pro"/>
                <a:cs typeface="Source Sans Pro"/>
                <a:sym typeface="Source Sans Pro"/>
              </a:rPr>
              <a:t>MARS STACK VISUALIZER TOOL</a:t>
            </a:r>
            <a:endParaRPr sz="2820">
              <a:latin typeface="Source Sans Pro"/>
              <a:ea typeface="Source Sans Pro"/>
              <a:cs typeface="Source Sans Pro"/>
              <a:sym typeface="Source Sans Pro"/>
            </a:endParaRPr>
          </a:p>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44" name="Google Shape;144;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52"/>
              <a:buNone/>
            </a:pPr>
            <a:r>
              <a:t/>
            </a:r>
            <a:endParaRPr sz="1807">
              <a:solidFill>
                <a:srgbClr val="28324A"/>
              </a:solidFill>
              <a:latin typeface="Fira Sans"/>
              <a:ea typeface="Fira Sans"/>
              <a:cs typeface="Fira Sans"/>
              <a:sym typeface="Fira Sans"/>
            </a:endParaRPr>
          </a:p>
          <a:p>
            <a:pPr indent="0" lvl="0" marL="0" rtl="0" algn="l">
              <a:lnSpc>
                <a:spcPct val="90000"/>
              </a:lnSpc>
              <a:spcBef>
                <a:spcPts val="1200"/>
              </a:spcBef>
              <a:spcAft>
                <a:spcPts val="0"/>
              </a:spcAft>
              <a:buSzPts val="852"/>
              <a:buNone/>
            </a:pPr>
            <a:r>
              <a:rPr lang="en-GB" sz="1807">
                <a:solidFill>
                  <a:srgbClr val="28324A"/>
                </a:solidFill>
                <a:latin typeface="Fira Sans"/>
                <a:ea typeface="Fira Sans"/>
                <a:cs typeface="Fira Sans"/>
                <a:sym typeface="Fira Sans"/>
              </a:rPr>
              <a:t>The highlighted (yellow) row indicates the current stack pointer location and the greyed rows have not been allocated yet. The rows above the $sp show the saved register name, value and the address in stack memory.</a:t>
            </a:r>
            <a:endParaRPr sz="1807">
              <a:solidFill>
                <a:srgbClr val="28324A"/>
              </a:solidFill>
              <a:latin typeface="Fira Sans"/>
              <a:ea typeface="Fira Sans"/>
              <a:cs typeface="Fira Sans"/>
              <a:sym typeface="Fira Sans"/>
            </a:endParaRPr>
          </a:p>
          <a:p>
            <a:pPr indent="0" lvl="0" marL="0" rtl="0" algn="l">
              <a:lnSpc>
                <a:spcPct val="90000"/>
              </a:lnSpc>
              <a:spcBef>
                <a:spcPts val="1200"/>
              </a:spcBef>
              <a:spcAft>
                <a:spcPts val="1200"/>
              </a:spcAft>
              <a:buSzPts val="852"/>
              <a:buNone/>
            </a:pPr>
            <a:r>
              <a:t/>
            </a:r>
            <a:endParaRPr sz="1707">
              <a:solidFill>
                <a:srgbClr val="28324A"/>
              </a:solidFill>
              <a:latin typeface="Open Sans"/>
              <a:ea typeface="Open Sans"/>
              <a:cs typeface="Open Sans"/>
              <a:sym typeface="Open Sans"/>
            </a:endParaRPr>
          </a:p>
        </p:txBody>
      </p:sp>
      <p:pic>
        <p:nvPicPr>
          <p:cNvPr id="145" name="Google Shape;145;p19"/>
          <p:cNvPicPr preferRelativeResize="0"/>
          <p:nvPr/>
        </p:nvPicPr>
        <p:blipFill>
          <a:blip r:embed="rId3">
            <a:alphaModFix/>
          </a:blip>
          <a:stretch>
            <a:fillRect/>
          </a:stretch>
        </p:blipFill>
        <p:spPr>
          <a:xfrm>
            <a:off x="5185037" y="1256625"/>
            <a:ext cx="3293338" cy="3886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5106"/>
              <a:buFont typeface="Arial"/>
              <a:buNone/>
            </a:pPr>
            <a:r>
              <a:rPr lang="en-GB" sz="2820">
                <a:latin typeface="Source Sans Pro"/>
                <a:ea typeface="Source Sans Pro"/>
                <a:cs typeface="Source Sans Pro"/>
                <a:sym typeface="Source Sans Pro"/>
              </a:rPr>
              <a:t>MARS STACK VISUALIZER TOOL</a:t>
            </a:r>
            <a:endParaRPr sz="2820">
              <a:latin typeface="Source Sans Pro"/>
              <a:ea typeface="Source Sans Pro"/>
              <a:cs typeface="Source Sans Pro"/>
              <a:sym typeface="Source Sans Pro"/>
            </a:endParaRPr>
          </a:p>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51" name="Google Shape;151;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rgbClr val="000000"/>
                </a:solidFill>
                <a:latin typeface="Open Sans"/>
                <a:ea typeface="Open Sans"/>
                <a:cs typeface="Open Sans"/>
                <a:sym typeface="Open Sans"/>
              </a:rPr>
              <a:t>SIMULATION AND ANALYSIS: </a:t>
            </a:r>
            <a:endParaRPr sz="1800">
              <a:solidFill>
                <a:srgbClr val="000000"/>
              </a:solidFill>
              <a:latin typeface="Open Sans"/>
              <a:ea typeface="Open Sans"/>
              <a:cs typeface="Open Sans"/>
              <a:sym typeface="Open Sans"/>
            </a:endParaRPr>
          </a:p>
          <a:p>
            <a:pPr indent="0" lvl="0" marL="0" rtl="0" algn="l">
              <a:spcBef>
                <a:spcPts val="0"/>
              </a:spcBef>
              <a:spcAft>
                <a:spcPts val="0"/>
              </a:spcAft>
              <a:buNone/>
            </a:pPr>
            <a:r>
              <a:rPr lang="en-GB" sz="1800">
                <a:solidFill>
                  <a:srgbClr val="000000"/>
                </a:solidFill>
                <a:latin typeface="Open Sans"/>
                <a:ea typeface="Open Sans"/>
                <a:cs typeface="Open Sans"/>
                <a:sym typeface="Open Sans"/>
              </a:rPr>
              <a:t>For demonstration purpose, I will simulate the tool using the MIPS codes for:</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AutoNum type="arabicPeriod"/>
            </a:pPr>
            <a:r>
              <a:rPr lang="en-GB" sz="1800">
                <a:solidFill>
                  <a:srgbClr val="000000"/>
                </a:solidFill>
                <a:latin typeface="Open Sans"/>
                <a:ea typeface="Open Sans"/>
                <a:cs typeface="Open Sans"/>
                <a:sym typeface="Open Sans"/>
              </a:rPr>
              <a:t>Calculating factorial sequence</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AutoNum type="arabicPeriod"/>
            </a:pPr>
            <a:r>
              <a:rPr lang="en-GB" sz="1800">
                <a:solidFill>
                  <a:srgbClr val="000000"/>
                </a:solidFill>
                <a:latin typeface="Open Sans"/>
                <a:ea typeface="Open Sans"/>
                <a:cs typeface="Open Sans"/>
                <a:sym typeface="Open Sans"/>
              </a:rPr>
              <a:t>Calculating fibonacci sequence</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AutoNum type="arabicPeriod"/>
            </a:pPr>
            <a:r>
              <a:rPr lang="en-GB" sz="1800">
                <a:solidFill>
                  <a:srgbClr val="000000"/>
                </a:solidFill>
                <a:latin typeface="Open Sans"/>
                <a:ea typeface="Open Sans"/>
                <a:cs typeface="Open Sans"/>
                <a:sym typeface="Open Sans"/>
              </a:rPr>
              <a:t>Calculating fibonacci sequence using Dynamic Programming</a:t>
            </a:r>
            <a:endParaRPr sz="1800">
              <a:solidFill>
                <a:srgbClr val="000000"/>
              </a:solidFill>
              <a:latin typeface="Open Sans"/>
              <a:ea typeface="Open Sans"/>
              <a:cs typeface="Open Sans"/>
              <a:sym typeface="Open Sans"/>
            </a:endParaRPr>
          </a:p>
          <a:p>
            <a:pPr indent="0" lvl="0" marL="0" rtl="0" algn="l">
              <a:lnSpc>
                <a:spcPct val="90000"/>
              </a:lnSpc>
              <a:spcBef>
                <a:spcPts val="0"/>
              </a:spcBef>
              <a:spcAft>
                <a:spcPts val="1200"/>
              </a:spcAft>
              <a:buSzPts val="852"/>
              <a:buNone/>
            </a:pPr>
            <a:r>
              <a:t/>
            </a:r>
            <a:endParaRPr sz="1800">
              <a:solidFill>
                <a:srgbClr val="28324A"/>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20">
                <a:latin typeface="Source Sans Pro"/>
                <a:ea typeface="Source Sans Pro"/>
                <a:cs typeface="Source Sans Pro"/>
                <a:sym typeface="Source Sans Pro"/>
              </a:rPr>
              <a:t>MARS STACK VISUALIZER TOOL</a:t>
            </a:r>
            <a:endParaRPr sz="282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57" name="Google Shape;157;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852"/>
              <a:buNone/>
            </a:pPr>
            <a:r>
              <a:t/>
            </a:r>
            <a:endParaRPr sz="1800">
              <a:solidFill>
                <a:srgbClr val="28324A"/>
              </a:solidFill>
              <a:latin typeface="Open Sans"/>
              <a:ea typeface="Open Sans"/>
              <a:cs typeface="Open Sans"/>
              <a:sym typeface="Open Sans"/>
            </a:endParaRPr>
          </a:p>
        </p:txBody>
      </p:sp>
      <p:pic>
        <p:nvPicPr>
          <p:cNvPr id="158" name="Google Shape;158;p21"/>
          <p:cNvPicPr preferRelativeResize="0"/>
          <p:nvPr/>
        </p:nvPicPr>
        <p:blipFill>
          <a:blip r:embed="rId3">
            <a:alphaModFix/>
          </a:blip>
          <a:stretch>
            <a:fillRect/>
          </a:stretch>
        </p:blipFill>
        <p:spPr>
          <a:xfrm>
            <a:off x="4653650" y="106963"/>
            <a:ext cx="4260325" cy="4929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2" type="body"/>
          </p:nvPr>
        </p:nvSpPr>
        <p:spPr>
          <a:xfrm>
            <a:off x="4889600" y="175650"/>
            <a:ext cx="3954000" cy="44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Open Sans"/>
                <a:ea typeface="Open Sans"/>
                <a:cs typeface="Open Sans"/>
                <a:sym typeface="Open Sans"/>
              </a:rPr>
              <a:t>I have created a Stack Visualizer tool which keeps track of the stack pointer and visually simulates the stack memory in between nested function calls, storing local variables, caller and callee-saved registers, function parameters and arguments on the stack, in the form of stack frames which are erased at the end of function execution.</a:t>
            </a:r>
            <a:endParaRPr sz="1800">
              <a:solidFill>
                <a:srgbClr val="28324A"/>
              </a:solidFill>
              <a:latin typeface="Open Sans"/>
              <a:ea typeface="Open Sans"/>
              <a:cs typeface="Open Sans"/>
              <a:sym typeface="Open Sans"/>
            </a:endParaRPr>
          </a:p>
        </p:txBody>
      </p:sp>
      <p:graphicFrame>
        <p:nvGraphicFramePr>
          <p:cNvPr id="164" name="Google Shape;164;p22"/>
          <p:cNvGraphicFramePr/>
          <p:nvPr/>
        </p:nvGraphicFramePr>
        <p:xfrm>
          <a:off x="486825" y="1002125"/>
          <a:ext cx="3000000" cy="3000000"/>
        </p:xfrm>
        <a:graphic>
          <a:graphicData uri="http://schemas.openxmlformats.org/drawingml/2006/table">
            <a:tbl>
              <a:tblPr>
                <a:noFill/>
                <a:tableStyleId>{2312D378-CEBE-4774-B50D-C68B844C976B}</a:tableStyleId>
              </a:tblPr>
              <a:tblGrid>
                <a:gridCol w="1282925"/>
                <a:gridCol w="2278350"/>
              </a:tblGrid>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POLICY</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REMARKS</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RANDOM</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FIFO</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Might replace important blocks</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LFU</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Not Efficient</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LRU</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Excellent, but difficlt to implement, as it requires substantial hardware assistance</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LRU - 2</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latin typeface="Fira Sans"/>
                          <a:ea typeface="Fira Sans"/>
                          <a:cs typeface="Fira Sans"/>
                          <a:sym typeface="Fira Sans"/>
                        </a:rPr>
                        <a:t>Efficiency increases as the size of cache increases</a:t>
                      </a:r>
                      <a:endParaRPr>
                        <a:solidFill>
                          <a:schemeClr val="lt1"/>
                        </a:solidFill>
                        <a:latin typeface="Fira Sans"/>
                        <a:ea typeface="Fira Sans"/>
                        <a:cs typeface="Fira Sans"/>
                        <a:sym typeface="Fira Sans"/>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165" name="Google Shape;165;p22"/>
          <p:cNvSpPr txBox="1"/>
          <p:nvPr>
            <p:ph type="title"/>
          </p:nvPr>
        </p:nvSpPr>
        <p:spPr>
          <a:xfrm>
            <a:off x="414225" y="272325"/>
            <a:ext cx="3706500" cy="7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Source Sans Pro"/>
                <a:ea typeface="Source Sans Pro"/>
                <a:cs typeface="Source Sans Pro"/>
                <a:sym typeface="Source Sans Pro"/>
              </a:rPr>
              <a:t>SUMMARY :</a:t>
            </a:r>
            <a:endParaRPr>
              <a:latin typeface="Source Sans Pro"/>
              <a:ea typeface="Source Sans Pro"/>
              <a:cs typeface="Source Sans Pro"/>
              <a:sym typeface="Source Sans Pro"/>
            </a:endParaRPr>
          </a:p>
        </p:txBody>
      </p:sp>
      <p:pic>
        <p:nvPicPr>
          <p:cNvPr id="166" name="Google Shape;166;p22"/>
          <p:cNvPicPr preferRelativeResize="0"/>
          <p:nvPr/>
        </p:nvPicPr>
        <p:blipFill>
          <a:blip r:embed="rId3">
            <a:alphaModFix/>
          </a:blip>
          <a:stretch>
            <a:fillRect/>
          </a:stretch>
        </p:blipFill>
        <p:spPr>
          <a:xfrm>
            <a:off x="414212" y="740429"/>
            <a:ext cx="3706500" cy="44030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