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
  </p:notesMasterIdLst>
  <p:sldIdLst>
    <p:sldId id="256" r:id="rId2"/>
  </p:sldIdLst>
  <p:sldSz cx="9144000" cy="5143500" type="screen16x9"/>
  <p:notesSz cx="6858000" cy="9144000"/>
  <p:custDataLst>
    <p:tags r:id="rId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CBC2C2-648F-6630-02E4-818E54CF4401}" v="740" dt="2024-04-07T14:03:10.2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300" y="-6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5f91ca231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5f91ca231c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g25f91ca231c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Split">
  <p:cSld name="Title Slide Split">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p:nvPr/>
        </p:nvSpPr>
        <p:spPr>
          <a:xfrm>
            <a:off x="4255069" y="0"/>
            <a:ext cx="4888800" cy="5143500"/>
          </a:xfrm>
          <a:prstGeom prst="rect">
            <a:avLst/>
          </a:prstGeom>
          <a:solidFill>
            <a:srgbClr val="D9D9D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2" name="Google Shape;52;p13"/>
          <p:cNvSpPr/>
          <p:nvPr/>
        </p:nvSpPr>
        <p:spPr>
          <a:xfrm>
            <a:off x="4255200" y="0"/>
            <a:ext cx="4888800" cy="51435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53" name="Google Shape;53;p13"/>
          <p:cNvSpPr txBox="1">
            <a:spLocks noGrp="1"/>
          </p:cNvSpPr>
          <p:nvPr>
            <p:ph type="ctrTitle"/>
          </p:nvPr>
        </p:nvSpPr>
        <p:spPr>
          <a:xfrm>
            <a:off x="389438" y="321469"/>
            <a:ext cx="1826100" cy="1880400"/>
          </a:xfrm>
          <a:prstGeom prst="rect">
            <a:avLst/>
          </a:prstGeom>
          <a:noFill/>
          <a:ln w="9525" cap="flat" cmpd="sng">
            <a:solidFill>
              <a:srgbClr val="666666"/>
            </a:solidFill>
            <a:prstDash val="solid"/>
            <a:round/>
            <a:headEnd type="none" w="sm" len="sm"/>
            <a:tailEnd type="none" w="sm" len="sm"/>
          </a:ln>
        </p:spPr>
        <p:txBody>
          <a:bodyPr spcFirstLastPara="1" wrap="square" lIns="0" tIns="0" rIns="0" bIns="0" anchor="b" anchorCtr="0">
            <a:normAutofit/>
          </a:bodyPr>
          <a:lstStyle>
            <a:lvl1pPr marR="0" lvl="0" algn="l" rtl="0">
              <a:lnSpc>
                <a:spcPct val="85000"/>
              </a:lnSpc>
              <a:spcBef>
                <a:spcPts val="0"/>
              </a:spcBef>
              <a:spcAft>
                <a:spcPts val="0"/>
              </a:spcAft>
              <a:buClr>
                <a:schemeClr val="dk1"/>
              </a:buClr>
              <a:buSzPts val="2500"/>
              <a:buFont typeface="Georgia"/>
              <a:buNone/>
              <a:defRPr sz="25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100"/>
              <a:buNone/>
              <a:defRPr sz="1400"/>
            </a:lvl2pPr>
            <a:lvl3pPr lvl="2" algn="l" rtl="0">
              <a:lnSpc>
                <a:spcPct val="100000"/>
              </a:lnSpc>
              <a:spcBef>
                <a:spcPts val="0"/>
              </a:spcBef>
              <a:spcAft>
                <a:spcPts val="0"/>
              </a:spcAft>
              <a:buSzPts val="1100"/>
              <a:buNone/>
              <a:defRPr sz="1400"/>
            </a:lvl3pPr>
            <a:lvl4pPr lvl="3" algn="l" rtl="0">
              <a:lnSpc>
                <a:spcPct val="100000"/>
              </a:lnSpc>
              <a:spcBef>
                <a:spcPts val="0"/>
              </a:spcBef>
              <a:spcAft>
                <a:spcPts val="0"/>
              </a:spcAft>
              <a:buSzPts val="1100"/>
              <a:buNone/>
              <a:defRPr sz="1400"/>
            </a:lvl4pPr>
            <a:lvl5pPr lvl="4" algn="l" rtl="0">
              <a:lnSpc>
                <a:spcPct val="100000"/>
              </a:lnSpc>
              <a:spcBef>
                <a:spcPts val="0"/>
              </a:spcBef>
              <a:spcAft>
                <a:spcPts val="0"/>
              </a:spcAft>
              <a:buSzPts val="1100"/>
              <a:buNone/>
              <a:defRPr sz="1400"/>
            </a:lvl5pPr>
            <a:lvl6pPr lvl="5" algn="l" rtl="0">
              <a:lnSpc>
                <a:spcPct val="100000"/>
              </a:lnSpc>
              <a:spcBef>
                <a:spcPts val="0"/>
              </a:spcBef>
              <a:spcAft>
                <a:spcPts val="0"/>
              </a:spcAft>
              <a:buSzPts val="1100"/>
              <a:buNone/>
              <a:defRPr sz="1400"/>
            </a:lvl6pPr>
            <a:lvl7pPr lvl="6" algn="l" rtl="0">
              <a:lnSpc>
                <a:spcPct val="100000"/>
              </a:lnSpc>
              <a:spcBef>
                <a:spcPts val="0"/>
              </a:spcBef>
              <a:spcAft>
                <a:spcPts val="0"/>
              </a:spcAft>
              <a:buSzPts val="1100"/>
              <a:buNone/>
              <a:defRPr sz="1400"/>
            </a:lvl7pPr>
            <a:lvl8pPr lvl="7" algn="l" rtl="0">
              <a:lnSpc>
                <a:spcPct val="100000"/>
              </a:lnSpc>
              <a:spcBef>
                <a:spcPts val="0"/>
              </a:spcBef>
              <a:spcAft>
                <a:spcPts val="0"/>
              </a:spcAft>
              <a:buSzPts val="1100"/>
              <a:buNone/>
              <a:defRPr sz="1400"/>
            </a:lvl8pPr>
            <a:lvl9pPr lvl="8" algn="l" rtl="0">
              <a:lnSpc>
                <a:spcPct val="100000"/>
              </a:lnSpc>
              <a:spcBef>
                <a:spcPts val="0"/>
              </a:spcBef>
              <a:spcAft>
                <a:spcPts val="0"/>
              </a:spcAft>
              <a:buSzPts val="1100"/>
              <a:buNone/>
              <a:defRPr sz="1400"/>
            </a:lvl9pPr>
          </a:lstStyle>
          <a:p>
            <a:endParaRPr/>
          </a:p>
        </p:txBody>
      </p:sp>
      <p:sp>
        <p:nvSpPr>
          <p:cNvPr id="54" name="Google Shape;54;p13"/>
          <p:cNvSpPr txBox="1">
            <a:spLocks noGrp="1"/>
          </p:cNvSpPr>
          <p:nvPr>
            <p:ph type="subTitle" idx="1"/>
          </p:nvPr>
        </p:nvSpPr>
        <p:spPr>
          <a:xfrm>
            <a:off x="2305800" y="321469"/>
            <a:ext cx="1826100" cy="1593600"/>
          </a:xfrm>
          <a:prstGeom prst="rect">
            <a:avLst/>
          </a:prstGeom>
          <a:noFill/>
          <a:ln>
            <a:noFill/>
          </a:ln>
        </p:spPr>
        <p:txBody>
          <a:bodyPr spcFirstLastPara="1" wrap="square" lIns="0" tIns="0" rIns="0" bIns="0" anchor="t" anchorCtr="0">
            <a:normAutofit/>
          </a:bodyPr>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55" name="Google Shape;55;p13"/>
          <p:cNvSpPr/>
          <p:nvPr/>
        </p:nvSpPr>
        <p:spPr>
          <a:xfrm>
            <a:off x="3385988" y="0"/>
            <a:ext cx="5757900" cy="5143500"/>
          </a:xfrm>
          <a:prstGeom prst="rect">
            <a:avLst/>
          </a:pr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pic>
        <p:nvPicPr>
          <p:cNvPr id="56" name="Google Shape;56;p13"/>
          <p:cNvPicPr preferRelativeResize="0"/>
          <p:nvPr/>
        </p:nvPicPr>
        <p:blipFill rotWithShape="1">
          <a:blip r:embed="rId2">
            <a:alphaModFix/>
          </a:blip>
          <a:srcRect/>
          <a:stretch/>
        </p:blipFill>
        <p:spPr>
          <a:xfrm>
            <a:off x="138861" y="4629151"/>
            <a:ext cx="451510" cy="37273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subTitle" idx="1"/>
          </p:nvPr>
        </p:nvSpPr>
        <p:spPr>
          <a:xfrm>
            <a:off x="1682863" y="31338"/>
            <a:ext cx="1675500" cy="702300"/>
          </a:xfrm>
          <a:prstGeom prst="rect">
            <a:avLst/>
          </a:prstGeom>
        </p:spPr>
        <p:txBody>
          <a:bodyPr spcFirstLastPara="1" wrap="square" lIns="0" tIns="0" rIns="0" bIns="0" anchor="ctr" anchorCtr="0">
            <a:normAutofit/>
          </a:bodyPr>
          <a:lstStyle/>
          <a:p>
            <a:pPr marL="0" indent="0">
              <a:spcBef>
                <a:spcPts val="700"/>
              </a:spcBef>
            </a:pPr>
            <a:r>
              <a:rPr lang="en" sz="1500" b="1" dirty="0">
                <a:latin typeface="Georgia"/>
                <a:ea typeface="Georgia"/>
                <a:cs typeface="Georgia"/>
                <a:sym typeface="Georgia"/>
              </a:rPr>
              <a:t>  Harsh Agarwal</a:t>
            </a:r>
            <a:endParaRPr sz="2000" b="1" dirty="0">
              <a:latin typeface="Georgia"/>
              <a:ea typeface="Georgia"/>
              <a:cs typeface="Georgia"/>
              <a:sym typeface="Georgia"/>
            </a:endParaRPr>
          </a:p>
        </p:txBody>
      </p:sp>
      <p:sp>
        <p:nvSpPr>
          <p:cNvPr id="63" name="Google Shape;63;p14"/>
          <p:cNvSpPr txBox="1">
            <a:spLocks noGrp="1"/>
          </p:cNvSpPr>
          <p:nvPr>
            <p:ph type="subTitle" idx="1"/>
          </p:nvPr>
        </p:nvSpPr>
        <p:spPr>
          <a:xfrm>
            <a:off x="2043414" y="560189"/>
            <a:ext cx="1237500" cy="367800"/>
          </a:xfrm>
          <a:prstGeom prst="rect">
            <a:avLst/>
          </a:prstGeom>
        </p:spPr>
        <p:txBody>
          <a:bodyPr spcFirstLastPara="1" wrap="square" lIns="0" tIns="0" rIns="0" bIns="0" anchor="ctr" anchorCtr="0">
            <a:normAutofit/>
          </a:bodyPr>
          <a:lstStyle/>
          <a:p>
            <a:pPr marL="0" lvl="0" indent="0" algn="l" rtl="0">
              <a:spcBef>
                <a:spcPts val="700"/>
              </a:spcBef>
              <a:spcAft>
                <a:spcPts val="0"/>
              </a:spcAft>
              <a:buNone/>
            </a:pPr>
            <a:r>
              <a:rPr lang="en" sz="1100" dirty="0">
                <a:latin typeface="Georgia"/>
                <a:ea typeface="Georgia"/>
                <a:cs typeface="Georgia"/>
                <a:sym typeface="Georgia"/>
              </a:rPr>
              <a:t>Intern</a:t>
            </a:r>
            <a:endParaRPr sz="1600" dirty="0">
              <a:latin typeface="Georgia"/>
              <a:ea typeface="Georgia"/>
              <a:cs typeface="Georgia"/>
              <a:sym typeface="Georgia"/>
            </a:endParaRPr>
          </a:p>
        </p:txBody>
      </p:sp>
      <p:sp>
        <p:nvSpPr>
          <p:cNvPr id="64" name="Google Shape;64;p14" descr="New User&#10;"/>
          <p:cNvSpPr/>
          <p:nvPr/>
        </p:nvSpPr>
        <p:spPr>
          <a:xfrm>
            <a:off x="1741934" y="624678"/>
            <a:ext cx="252188" cy="272106"/>
          </a:xfrm>
          <a:custGeom>
            <a:avLst/>
            <a:gdLst/>
            <a:ahLst/>
            <a:cxnLst/>
            <a:rect l="l" t="t" r="r" b="b"/>
            <a:pathLst>
              <a:path w="200" h="200" extrusionOk="0">
                <a:moveTo>
                  <a:pt x="100" y="0"/>
                </a:moveTo>
                <a:cubicBezTo>
                  <a:pt x="155" y="0"/>
                  <a:pt x="200" y="45"/>
                  <a:pt x="200" y="100"/>
                </a:cubicBezTo>
                <a:cubicBezTo>
                  <a:pt x="200" y="155"/>
                  <a:pt x="155" y="200"/>
                  <a:pt x="100" y="200"/>
                </a:cubicBezTo>
                <a:cubicBezTo>
                  <a:pt x="45" y="200"/>
                  <a:pt x="0" y="155"/>
                  <a:pt x="0" y="100"/>
                </a:cubicBezTo>
                <a:cubicBezTo>
                  <a:pt x="0" y="45"/>
                  <a:pt x="45" y="0"/>
                  <a:pt x="100" y="0"/>
                </a:cubicBezTo>
                <a:close/>
                <a:moveTo>
                  <a:pt x="100" y="187"/>
                </a:moveTo>
                <a:cubicBezTo>
                  <a:pt x="148" y="187"/>
                  <a:pt x="188" y="148"/>
                  <a:pt x="188" y="100"/>
                </a:cubicBezTo>
                <a:cubicBezTo>
                  <a:pt x="188" y="52"/>
                  <a:pt x="148" y="12"/>
                  <a:pt x="100" y="12"/>
                </a:cubicBezTo>
                <a:cubicBezTo>
                  <a:pt x="52" y="12"/>
                  <a:pt x="13" y="52"/>
                  <a:pt x="13" y="100"/>
                </a:cubicBezTo>
                <a:cubicBezTo>
                  <a:pt x="13" y="148"/>
                  <a:pt x="52" y="187"/>
                  <a:pt x="100" y="187"/>
                </a:cubicBezTo>
                <a:close/>
                <a:moveTo>
                  <a:pt x="106" y="111"/>
                </a:moveTo>
                <a:cubicBezTo>
                  <a:pt x="124" y="111"/>
                  <a:pt x="140" y="117"/>
                  <a:pt x="148" y="127"/>
                </a:cubicBezTo>
                <a:cubicBezTo>
                  <a:pt x="151" y="132"/>
                  <a:pt x="148" y="139"/>
                  <a:pt x="141" y="139"/>
                </a:cubicBezTo>
                <a:cubicBezTo>
                  <a:pt x="70" y="139"/>
                  <a:pt x="70" y="139"/>
                  <a:pt x="70" y="139"/>
                </a:cubicBezTo>
                <a:cubicBezTo>
                  <a:pt x="64" y="139"/>
                  <a:pt x="60" y="132"/>
                  <a:pt x="64" y="127"/>
                </a:cubicBezTo>
                <a:cubicBezTo>
                  <a:pt x="71" y="117"/>
                  <a:pt x="87" y="111"/>
                  <a:pt x="106" y="111"/>
                </a:cubicBezTo>
                <a:close/>
                <a:moveTo>
                  <a:pt x="123" y="80"/>
                </a:moveTo>
                <a:cubicBezTo>
                  <a:pt x="123" y="89"/>
                  <a:pt x="116" y="97"/>
                  <a:pt x="106" y="97"/>
                </a:cubicBezTo>
                <a:cubicBezTo>
                  <a:pt x="96" y="97"/>
                  <a:pt x="88" y="89"/>
                  <a:pt x="88" y="80"/>
                </a:cubicBezTo>
                <a:cubicBezTo>
                  <a:pt x="88" y="70"/>
                  <a:pt x="96" y="62"/>
                  <a:pt x="106" y="62"/>
                </a:cubicBezTo>
                <a:cubicBezTo>
                  <a:pt x="116" y="62"/>
                  <a:pt x="123" y="70"/>
                  <a:pt x="123" y="80"/>
                </a:cubicBezTo>
                <a:close/>
                <a:moveTo>
                  <a:pt x="60" y="62"/>
                </a:moveTo>
                <a:cubicBezTo>
                  <a:pt x="69" y="62"/>
                  <a:pt x="69" y="62"/>
                  <a:pt x="69" y="62"/>
                </a:cubicBezTo>
                <a:cubicBezTo>
                  <a:pt x="69" y="72"/>
                  <a:pt x="69" y="72"/>
                  <a:pt x="69" y="72"/>
                </a:cubicBezTo>
                <a:cubicBezTo>
                  <a:pt x="79" y="72"/>
                  <a:pt x="79" y="72"/>
                  <a:pt x="79" y="72"/>
                </a:cubicBezTo>
                <a:cubicBezTo>
                  <a:pt x="79" y="80"/>
                  <a:pt x="79" y="80"/>
                  <a:pt x="79" y="80"/>
                </a:cubicBezTo>
                <a:cubicBezTo>
                  <a:pt x="69" y="80"/>
                  <a:pt x="69" y="80"/>
                  <a:pt x="69" y="80"/>
                </a:cubicBezTo>
                <a:cubicBezTo>
                  <a:pt x="69" y="91"/>
                  <a:pt x="69" y="91"/>
                  <a:pt x="69" y="91"/>
                </a:cubicBezTo>
                <a:cubicBezTo>
                  <a:pt x="60" y="91"/>
                  <a:pt x="60" y="91"/>
                  <a:pt x="60" y="91"/>
                </a:cubicBezTo>
                <a:cubicBezTo>
                  <a:pt x="60" y="80"/>
                  <a:pt x="60" y="80"/>
                  <a:pt x="60" y="80"/>
                </a:cubicBezTo>
                <a:cubicBezTo>
                  <a:pt x="50" y="80"/>
                  <a:pt x="50" y="80"/>
                  <a:pt x="50" y="80"/>
                </a:cubicBezTo>
                <a:cubicBezTo>
                  <a:pt x="50" y="72"/>
                  <a:pt x="50" y="72"/>
                  <a:pt x="50" y="72"/>
                </a:cubicBezTo>
                <a:cubicBezTo>
                  <a:pt x="60" y="72"/>
                  <a:pt x="60" y="72"/>
                  <a:pt x="60" y="72"/>
                </a:cubicBezTo>
                <a:lnTo>
                  <a:pt x="60" y="62"/>
                </a:lnTo>
                <a:close/>
              </a:path>
            </a:pathLst>
          </a:custGeom>
          <a:solidFill>
            <a:srgbClr val="00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4" descr="Location&#10;"/>
          <p:cNvSpPr/>
          <p:nvPr/>
        </p:nvSpPr>
        <p:spPr>
          <a:xfrm>
            <a:off x="1760085" y="1022787"/>
            <a:ext cx="229715" cy="272106"/>
          </a:xfrm>
          <a:custGeom>
            <a:avLst/>
            <a:gdLst/>
            <a:ahLst/>
            <a:cxnLst/>
            <a:rect l="l" t="t" r="r" b="b"/>
            <a:pathLst>
              <a:path w="182" h="200" extrusionOk="0">
                <a:moveTo>
                  <a:pt x="91" y="0"/>
                </a:moveTo>
                <a:cubicBezTo>
                  <a:pt x="70" y="0"/>
                  <a:pt x="49" y="8"/>
                  <a:pt x="32" y="24"/>
                </a:cubicBezTo>
                <a:cubicBezTo>
                  <a:pt x="32" y="24"/>
                  <a:pt x="32" y="24"/>
                  <a:pt x="32" y="24"/>
                </a:cubicBezTo>
                <a:cubicBezTo>
                  <a:pt x="0" y="56"/>
                  <a:pt x="0" y="109"/>
                  <a:pt x="32" y="141"/>
                </a:cubicBezTo>
                <a:cubicBezTo>
                  <a:pt x="91" y="200"/>
                  <a:pt x="91" y="200"/>
                  <a:pt x="91" y="200"/>
                </a:cubicBezTo>
                <a:cubicBezTo>
                  <a:pt x="150" y="141"/>
                  <a:pt x="150" y="141"/>
                  <a:pt x="150" y="141"/>
                </a:cubicBezTo>
                <a:cubicBezTo>
                  <a:pt x="182" y="109"/>
                  <a:pt x="182" y="56"/>
                  <a:pt x="150" y="24"/>
                </a:cubicBezTo>
                <a:cubicBezTo>
                  <a:pt x="150" y="24"/>
                  <a:pt x="150" y="24"/>
                  <a:pt x="150" y="24"/>
                </a:cubicBezTo>
                <a:cubicBezTo>
                  <a:pt x="133" y="8"/>
                  <a:pt x="112" y="0"/>
                  <a:pt x="91" y="0"/>
                </a:cubicBezTo>
                <a:close/>
                <a:moveTo>
                  <a:pt x="91" y="12"/>
                </a:moveTo>
                <a:cubicBezTo>
                  <a:pt x="110" y="12"/>
                  <a:pt x="128" y="19"/>
                  <a:pt x="141" y="33"/>
                </a:cubicBezTo>
                <a:cubicBezTo>
                  <a:pt x="168" y="60"/>
                  <a:pt x="168" y="105"/>
                  <a:pt x="141" y="132"/>
                </a:cubicBezTo>
                <a:cubicBezTo>
                  <a:pt x="91" y="182"/>
                  <a:pt x="91" y="182"/>
                  <a:pt x="91" y="182"/>
                </a:cubicBezTo>
                <a:cubicBezTo>
                  <a:pt x="41" y="132"/>
                  <a:pt x="41" y="132"/>
                  <a:pt x="41" y="132"/>
                </a:cubicBezTo>
                <a:cubicBezTo>
                  <a:pt x="14" y="105"/>
                  <a:pt x="14" y="60"/>
                  <a:pt x="41" y="33"/>
                </a:cubicBezTo>
                <a:cubicBezTo>
                  <a:pt x="54" y="19"/>
                  <a:pt x="72" y="12"/>
                  <a:pt x="91" y="12"/>
                </a:cubicBezTo>
                <a:close/>
                <a:moveTo>
                  <a:pt x="91" y="51"/>
                </a:moveTo>
                <a:cubicBezTo>
                  <a:pt x="75" y="51"/>
                  <a:pt x="62" y="64"/>
                  <a:pt x="62" y="81"/>
                </a:cubicBezTo>
                <a:cubicBezTo>
                  <a:pt x="62" y="97"/>
                  <a:pt x="75" y="110"/>
                  <a:pt x="91" y="110"/>
                </a:cubicBezTo>
                <a:cubicBezTo>
                  <a:pt x="107" y="110"/>
                  <a:pt x="120" y="97"/>
                  <a:pt x="120" y="81"/>
                </a:cubicBezTo>
                <a:cubicBezTo>
                  <a:pt x="120" y="64"/>
                  <a:pt x="107" y="51"/>
                  <a:pt x="91" y="51"/>
                </a:cubicBezTo>
                <a:close/>
                <a:moveTo>
                  <a:pt x="91" y="64"/>
                </a:moveTo>
                <a:cubicBezTo>
                  <a:pt x="100" y="64"/>
                  <a:pt x="108" y="71"/>
                  <a:pt x="108" y="81"/>
                </a:cubicBezTo>
                <a:cubicBezTo>
                  <a:pt x="108" y="90"/>
                  <a:pt x="100" y="97"/>
                  <a:pt x="91" y="97"/>
                </a:cubicBezTo>
                <a:cubicBezTo>
                  <a:pt x="82" y="97"/>
                  <a:pt x="74" y="90"/>
                  <a:pt x="74" y="81"/>
                </a:cubicBezTo>
                <a:cubicBezTo>
                  <a:pt x="74" y="71"/>
                  <a:pt x="82" y="64"/>
                  <a:pt x="91" y="64"/>
                </a:cubicBezTo>
                <a:close/>
              </a:path>
            </a:pathLst>
          </a:custGeom>
          <a:solidFill>
            <a:srgbClr val="00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4"/>
          <p:cNvSpPr txBox="1">
            <a:spLocks noGrp="1"/>
          </p:cNvSpPr>
          <p:nvPr>
            <p:ph type="subTitle" idx="1"/>
          </p:nvPr>
        </p:nvSpPr>
        <p:spPr>
          <a:xfrm>
            <a:off x="2012242" y="984928"/>
            <a:ext cx="1584000" cy="367800"/>
          </a:xfrm>
          <a:prstGeom prst="rect">
            <a:avLst/>
          </a:prstGeom>
        </p:spPr>
        <p:txBody>
          <a:bodyPr spcFirstLastPara="1" wrap="square" lIns="0" tIns="0" rIns="0" bIns="0" anchor="ctr" anchorCtr="0">
            <a:normAutofit/>
          </a:bodyPr>
          <a:lstStyle/>
          <a:p>
            <a:pPr marL="0" lvl="0" indent="0" algn="l" rtl="0">
              <a:spcBef>
                <a:spcPts val="700"/>
              </a:spcBef>
              <a:spcAft>
                <a:spcPts val="0"/>
              </a:spcAft>
              <a:buNone/>
            </a:pPr>
            <a:r>
              <a:rPr lang="en" sz="900" dirty="0">
                <a:latin typeface="Georgia"/>
                <a:ea typeface="Georgia"/>
                <a:cs typeface="Georgia"/>
                <a:sym typeface="Georgia"/>
              </a:rPr>
              <a:t>Bangalore, India</a:t>
            </a:r>
            <a:endParaRPr sz="900" dirty="0">
              <a:latin typeface="Georgia"/>
              <a:ea typeface="Georgia"/>
              <a:cs typeface="Georgia"/>
              <a:sym typeface="Georgia"/>
            </a:endParaRPr>
          </a:p>
        </p:txBody>
      </p:sp>
      <p:cxnSp>
        <p:nvCxnSpPr>
          <p:cNvPr id="67" name="Google Shape;67;p14"/>
          <p:cNvCxnSpPr/>
          <p:nvPr/>
        </p:nvCxnSpPr>
        <p:spPr>
          <a:xfrm>
            <a:off x="3550491" y="207169"/>
            <a:ext cx="5478300" cy="0"/>
          </a:xfrm>
          <a:prstGeom prst="straightConnector1">
            <a:avLst/>
          </a:prstGeom>
          <a:noFill/>
          <a:ln w="28575" cap="flat" cmpd="sng">
            <a:solidFill>
              <a:srgbClr val="000000"/>
            </a:solidFill>
            <a:prstDash val="solid"/>
            <a:round/>
            <a:headEnd type="none" w="med" len="med"/>
            <a:tailEnd type="none" w="med" len="med"/>
          </a:ln>
        </p:spPr>
      </p:cxnSp>
      <p:sp>
        <p:nvSpPr>
          <p:cNvPr id="68" name="Google Shape;68;p14"/>
          <p:cNvSpPr txBox="1"/>
          <p:nvPr/>
        </p:nvSpPr>
        <p:spPr>
          <a:xfrm>
            <a:off x="5127238" y="107719"/>
            <a:ext cx="2516400" cy="198900"/>
          </a:xfrm>
          <a:prstGeom prst="rect">
            <a:avLst/>
          </a:prstGeom>
          <a:solidFill>
            <a:srgbClr val="666666"/>
          </a:solid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 sz="1100" b="1">
                <a:solidFill>
                  <a:srgbClr val="F6B26B"/>
                </a:solidFill>
              </a:rPr>
              <a:t>Professional Background</a:t>
            </a:r>
            <a:endParaRPr sz="1100" b="1">
              <a:solidFill>
                <a:srgbClr val="F6B26B"/>
              </a:solidFill>
            </a:endParaRPr>
          </a:p>
        </p:txBody>
      </p:sp>
      <p:sp>
        <p:nvSpPr>
          <p:cNvPr id="69" name="Google Shape;69;p14"/>
          <p:cNvSpPr txBox="1">
            <a:spLocks noGrp="1"/>
          </p:cNvSpPr>
          <p:nvPr>
            <p:ph type="subTitle" idx="1"/>
          </p:nvPr>
        </p:nvSpPr>
        <p:spPr>
          <a:xfrm>
            <a:off x="3554375" y="272000"/>
            <a:ext cx="5257500" cy="1356000"/>
          </a:xfrm>
          <a:prstGeom prst="rect">
            <a:avLst/>
          </a:prstGeom>
        </p:spPr>
        <p:txBody>
          <a:bodyPr spcFirstLastPara="1" wrap="square" lIns="0" tIns="0" rIns="0" bIns="0" anchor="ctr" anchorCtr="0">
            <a:normAutofit/>
          </a:bodyPr>
          <a:lstStyle/>
          <a:p>
            <a:pPr marL="342900" indent="0" algn="just"/>
            <a:r>
              <a:rPr lang="en-US" sz="900" dirty="0">
                <a:solidFill>
                  <a:schemeClr val="lt1"/>
                </a:solidFill>
                <a:latin typeface="Georgia"/>
                <a:ea typeface="Georgia"/>
                <a:cs typeface="Georgia"/>
                <a:sym typeface="Georgia"/>
              </a:rPr>
              <a:t>Harsh is currently working as an intern in PwC and is incredibly passionate about his role. He is pursuing a Bachelor's degree in Computer Science &amp; Engineering and has a strong interest in Web Development and Cloud Engineering. With a strong desire to learn and grow, he actively seeks opportunities to expand his knowledge and skills. His commitment to delivering high-quality results is evident in his work ethic and attention to detail. He embraces challenges and consistently goes above and beyond to contribute to the team's success. His positive attitude and eagerness to learn make him a valuable asset to the organization.</a:t>
            </a:r>
          </a:p>
        </p:txBody>
      </p:sp>
      <p:cxnSp>
        <p:nvCxnSpPr>
          <p:cNvPr id="70" name="Google Shape;70;p14"/>
          <p:cNvCxnSpPr/>
          <p:nvPr/>
        </p:nvCxnSpPr>
        <p:spPr>
          <a:xfrm rot="10800000" flipH="1">
            <a:off x="3551456" y="1612800"/>
            <a:ext cx="5388600" cy="15300"/>
          </a:xfrm>
          <a:prstGeom prst="straightConnector1">
            <a:avLst/>
          </a:prstGeom>
          <a:noFill/>
          <a:ln w="28575" cap="flat" cmpd="sng">
            <a:solidFill>
              <a:srgbClr val="000000"/>
            </a:solidFill>
            <a:prstDash val="solid"/>
            <a:round/>
            <a:headEnd type="none" w="med" len="med"/>
            <a:tailEnd type="none" w="med" len="med"/>
          </a:ln>
        </p:spPr>
      </p:cxnSp>
      <p:sp>
        <p:nvSpPr>
          <p:cNvPr id="71" name="Google Shape;71;p14"/>
          <p:cNvSpPr txBox="1"/>
          <p:nvPr/>
        </p:nvSpPr>
        <p:spPr>
          <a:xfrm>
            <a:off x="5020310" y="1726144"/>
            <a:ext cx="2516400" cy="198900"/>
          </a:xfrm>
          <a:prstGeom prst="rect">
            <a:avLst/>
          </a:prstGeom>
          <a:solidFill>
            <a:srgbClr val="666666"/>
          </a:solid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 sz="1100" b="1" dirty="0">
                <a:solidFill>
                  <a:srgbClr val="F6B26B"/>
                </a:solidFill>
              </a:rPr>
              <a:t>Selected Experience</a:t>
            </a:r>
            <a:endParaRPr sz="1100" b="1" dirty="0">
              <a:solidFill>
                <a:srgbClr val="F6B26B"/>
              </a:solidFill>
            </a:endParaRPr>
          </a:p>
        </p:txBody>
      </p:sp>
      <p:sp>
        <p:nvSpPr>
          <p:cNvPr id="72" name="Google Shape;72;p14"/>
          <p:cNvSpPr txBox="1"/>
          <p:nvPr/>
        </p:nvSpPr>
        <p:spPr>
          <a:xfrm>
            <a:off x="3552475" y="1865850"/>
            <a:ext cx="5335800" cy="3172500"/>
          </a:xfrm>
          <a:prstGeom prst="rect">
            <a:avLst/>
          </a:prstGeom>
          <a:noFill/>
          <a:ln>
            <a:noFill/>
          </a:ln>
        </p:spPr>
        <p:txBody>
          <a:bodyPr spcFirstLastPara="1" wrap="square" lIns="68575" tIns="34275" rIns="68575" bIns="34275" anchor="t" anchorCtr="0">
            <a:noAutofit/>
          </a:bodyPr>
          <a:lstStyle/>
          <a:p>
            <a:pPr marL="342900" lvl="0" indent="-171450" algn="l" rtl="0">
              <a:lnSpc>
                <a:spcPct val="115000"/>
              </a:lnSpc>
              <a:spcBef>
                <a:spcPts val="0"/>
              </a:spcBef>
              <a:spcAft>
                <a:spcPts val="0"/>
              </a:spcAft>
              <a:buClr>
                <a:schemeClr val="lt1"/>
              </a:buClr>
              <a:buSzPts val="900"/>
              <a:buFont typeface="Courier New" panose="02070309020205020404" pitchFamily="49" charset="0"/>
              <a:buChar char="o"/>
            </a:pPr>
            <a:endParaRPr lang="en-US" sz="900" b="1" dirty="0">
              <a:solidFill>
                <a:schemeClr val="lt1"/>
              </a:solidFill>
              <a:latin typeface="Georgia"/>
              <a:ea typeface="Georgia"/>
              <a:cs typeface="Georgia"/>
              <a:sym typeface="Georgia"/>
            </a:endParaRPr>
          </a:p>
          <a:p>
            <a:pPr marL="171450">
              <a:lnSpc>
                <a:spcPct val="150000"/>
              </a:lnSpc>
              <a:buClr>
                <a:schemeClr val="lt1"/>
              </a:buClr>
              <a:buSzPts val="900"/>
            </a:pPr>
            <a:r>
              <a:rPr lang="en-US" sz="900" b="1" dirty="0">
                <a:solidFill>
                  <a:schemeClr val="lt1"/>
                </a:solidFill>
                <a:latin typeface="Georgia"/>
                <a:ea typeface="Georgia"/>
                <a:cs typeface="Georgia"/>
                <a:sym typeface="Georgia"/>
              </a:rPr>
              <a:t>Software Engineer Intern— Desi </a:t>
            </a:r>
            <a:r>
              <a:rPr lang="en-US" sz="900" b="1" dirty="0" err="1">
                <a:solidFill>
                  <a:schemeClr val="lt1"/>
                </a:solidFill>
                <a:latin typeface="Georgia"/>
                <a:ea typeface="Georgia"/>
                <a:cs typeface="Georgia"/>
                <a:sym typeface="Georgia"/>
              </a:rPr>
              <a:t>QnA</a:t>
            </a:r>
            <a:endParaRPr lang="en-US" sz="900" dirty="0">
              <a:solidFill>
                <a:schemeClr val="lt1"/>
              </a:solidFill>
              <a:latin typeface="Georgia"/>
              <a:ea typeface="Georgia"/>
              <a:cs typeface="Georgia"/>
              <a:sym typeface="Georgia"/>
            </a:endParaRPr>
          </a:p>
          <a:p>
            <a:pPr marL="342900" indent="-171450">
              <a:lnSpc>
                <a:spcPct val="150000"/>
              </a:lnSpc>
              <a:buClr>
                <a:srgbClr val="FFFFFF"/>
              </a:buClr>
              <a:buSzPts val="900"/>
              <a:buFont typeface="Courier New" panose="02070309020205020404" pitchFamily="49" charset="0"/>
              <a:buChar char="o"/>
            </a:pPr>
            <a:r>
              <a:rPr lang="en-US" sz="900" dirty="0">
                <a:solidFill>
                  <a:schemeClr val="lt1"/>
                </a:solidFill>
                <a:latin typeface="Georgia"/>
                <a:ea typeface="Georgia"/>
                <a:cs typeface="Georgia"/>
                <a:sym typeface="Georgia"/>
              </a:rPr>
              <a:t>Worked on complete Designing and Development of the website.</a:t>
            </a:r>
            <a:endParaRPr lang="en-US" sz="900" dirty="0">
              <a:solidFill>
                <a:schemeClr val="lt1"/>
              </a:solidFill>
              <a:latin typeface="Georgia"/>
              <a:ea typeface="Georgia"/>
              <a:cs typeface="Georgia"/>
            </a:endParaRPr>
          </a:p>
          <a:p>
            <a:pPr marL="342900" indent="-171450">
              <a:lnSpc>
                <a:spcPct val="150000"/>
              </a:lnSpc>
              <a:buClr>
                <a:schemeClr val="lt1"/>
              </a:buClr>
              <a:buSzPts val="900"/>
              <a:buFont typeface="Courier New" panose="02070309020205020404" pitchFamily="49" charset="0"/>
              <a:buChar char="o"/>
            </a:pPr>
            <a:r>
              <a:rPr lang="en-US" sz="900" dirty="0">
                <a:solidFill>
                  <a:schemeClr val="lt1"/>
                </a:solidFill>
                <a:latin typeface="Georgia"/>
                <a:ea typeface="Georgia"/>
                <a:cs typeface="Georgia"/>
                <a:sym typeface="Georgia"/>
              </a:rPr>
              <a:t>Worked on user verification/authentication + engineering challenges of detecting and removing the fake bots and posts.</a:t>
            </a:r>
            <a:endParaRPr lang="en-US" sz="900" dirty="0">
              <a:solidFill>
                <a:schemeClr val="lt1"/>
              </a:solidFill>
              <a:latin typeface="Georgia"/>
              <a:ea typeface="Georgia"/>
              <a:cs typeface="Georgia"/>
            </a:endParaRPr>
          </a:p>
          <a:p>
            <a:pPr marL="342900" indent="-171450">
              <a:lnSpc>
                <a:spcPct val="150000"/>
              </a:lnSpc>
              <a:buClr>
                <a:schemeClr val="lt1"/>
              </a:buClr>
              <a:buSzPts val="900"/>
              <a:buFont typeface="Courier New" panose="02070309020205020404" pitchFamily="49" charset="0"/>
              <a:buChar char="o"/>
            </a:pPr>
            <a:r>
              <a:rPr lang="en-US" sz="900" dirty="0">
                <a:solidFill>
                  <a:schemeClr val="lt1"/>
                </a:solidFill>
                <a:latin typeface="Georgia"/>
                <a:ea typeface="Georgia"/>
                <a:cs typeface="Georgia"/>
              </a:rPr>
              <a:t>Integrated </a:t>
            </a:r>
            <a:r>
              <a:rPr lang="en-US" sz="900" dirty="0" err="1">
                <a:solidFill>
                  <a:schemeClr val="lt1"/>
                </a:solidFill>
                <a:latin typeface="Georgia"/>
                <a:ea typeface="Georgia"/>
                <a:cs typeface="Georgia"/>
              </a:rPr>
              <a:t>reacaptcha</a:t>
            </a:r>
            <a:r>
              <a:rPr lang="en-US" sz="900" dirty="0">
                <a:solidFill>
                  <a:schemeClr val="lt1"/>
                </a:solidFill>
                <a:latin typeface="Georgia"/>
                <a:ea typeface="Georgia"/>
                <a:cs typeface="Georgia"/>
              </a:rPr>
              <a:t> with the website – Google Layer of protection for website.</a:t>
            </a:r>
          </a:p>
          <a:p>
            <a:pPr marL="342900" indent="-171450">
              <a:lnSpc>
                <a:spcPct val="150000"/>
              </a:lnSpc>
              <a:buClr>
                <a:schemeClr val="lt1"/>
              </a:buClr>
              <a:buSzPts val="900"/>
              <a:buFont typeface="Courier New" panose="02070309020205020404" pitchFamily="49" charset="0"/>
              <a:buChar char="o"/>
            </a:pPr>
            <a:r>
              <a:rPr lang="en-US" sz="900" dirty="0">
                <a:solidFill>
                  <a:schemeClr val="lt1"/>
                </a:solidFill>
                <a:latin typeface="Georgia"/>
                <a:ea typeface="Georgia"/>
                <a:cs typeface="Georgia"/>
              </a:rPr>
              <a:t>Plays a major role in debugging the code and optimizing it.</a:t>
            </a:r>
          </a:p>
          <a:p>
            <a:pPr marL="171450">
              <a:lnSpc>
                <a:spcPct val="150000"/>
              </a:lnSpc>
              <a:buClr>
                <a:srgbClr val="FFFFFF"/>
              </a:buClr>
              <a:buSzPts val="900"/>
            </a:pPr>
            <a:endParaRPr lang="en-US" sz="900" b="1" dirty="0">
              <a:solidFill>
                <a:schemeClr val="lt1"/>
              </a:solidFill>
              <a:latin typeface="Georgia"/>
              <a:ea typeface="Georgia"/>
              <a:cs typeface="Georgia"/>
              <a:sym typeface="Georgia"/>
            </a:endParaRPr>
          </a:p>
          <a:p>
            <a:pPr marL="171450">
              <a:lnSpc>
                <a:spcPct val="150000"/>
              </a:lnSpc>
              <a:buSzPts val="900"/>
            </a:pPr>
            <a:r>
              <a:rPr lang="en-US" sz="900" b="1" dirty="0" err="1">
                <a:solidFill>
                  <a:schemeClr val="lt1"/>
                </a:solidFill>
                <a:latin typeface="Georgia"/>
                <a:ea typeface="Georgia"/>
                <a:cs typeface="Georgia"/>
                <a:sym typeface="Georgia"/>
              </a:rPr>
              <a:t>CampRover</a:t>
            </a:r>
            <a:r>
              <a:rPr lang="en-US" sz="900" b="1" dirty="0">
                <a:solidFill>
                  <a:schemeClr val="lt1"/>
                </a:solidFill>
                <a:latin typeface="Georgia"/>
                <a:ea typeface="Georgia"/>
                <a:cs typeface="Georgia"/>
                <a:sym typeface="Georgia"/>
              </a:rPr>
              <a:t> – Site for adding camp places in the world.</a:t>
            </a:r>
            <a:endParaRPr lang="en-US" sz="900" dirty="0">
              <a:solidFill>
                <a:schemeClr val="lt1"/>
              </a:solidFill>
              <a:latin typeface="Georgia"/>
              <a:ea typeface="Georgia"/>
              <a:cs typeface="Georgia"/>
              <a:sym typeface="Georgia"/>
            </a:endParaRPr>
          </a:p>
          <a:p>
            <a:pPr marL="342900" indent="-171450" algn="just">
              <a:lnSpc>
                <a:spcPct val="150000"/>
              </a:lnSpc>
              <a:buClr>
                <a:srgbClr val="FFFFFF"/>
              </a:buClr>
              <a:buSzPts val="900"/>
              <a:buFont typeface="Courier New" panose="02070309020205020404" pitchFamily="49" charset="0"/>
              <a:buChar char="o"/>
            </a:pPr>
            <a:r>
              <a:rPr lang="en-US" sz="900" dirty="0">
                <a:solidFill>
                  <a:schemeClr val="lt1"/>
                </a:solidFill>
                <a:latin typeface="Georgia"/>
                <a:ea typeface="Georgia"/>
                <a:cs typeface="Georgia"/>
                <a:sym typeface="Georgia"/>
              </a:rPr>
              <a:t>User can add different location and located them in the google maps.</a:t>
            </a:r>
            <a:endParaRPr lang="en-US" sz="900" dirty="0">
              <a:solidFill>
                <a:schemeClr val="lt1"/>
              </a:solidFill>
              <a:latin typeface="Georgia"/>
              <a:ea typeface="Georgia"/>
              <a:cs typeface="Georgia"/>
            </a:endParaRPr>
          </a:p>
          <a:p>
            <a:pPr marL="342900" indent="-171450" algn="just">
              <a:lnSpc>
                <a:spcPct val="150000"/>
              </a:lnSpc>
              <a:buClr>
                <a:schemeClr val="lt1"/>
              </a:buClr>
              <a:buSzPts val="900"/>
              <a:buFont typeface="Courier New" panose="02070309020205020404" pitchFamily="49" charset="0"/>
              <a:buChar char="o"/>
            </a:pPr>
            <a:r>
              <a:rPr lang="en-US" sz="900" dirty="0">
                <a:solidFill>
                  <a:schemeClr val="lt1"/>
                </a:solidFill>
                <a:latin typeface="Georgia"/>
                <a:ea typeface="Georgia"/>
                <a:cs typeface="Georgia"/>
              </a:rPr>
              <a:t>Build a RESTful APIs in node.js and JWT authorization.</a:t>
            </a:r>
          </a:p>
          <a:p>
            <a:pPr marL="342900" indent="-171450" algn="just">
              <a:lnSpc>
                <a:spcPct val="150000"/>
              </a:lnSpc>
              <a:buClr>
                <a:srgbClr val="FFFFFF"/>
              </a:buClr>
              <a:buSzPts val="900"/>
              <a:buFont typeface="Courier New" panose="02070309020205020404" pitchFamily="49" charset="0"/>
              <a:buChar char="o"/>
            </a:pPr>
            <a:r>
              <a:rPr lang="en-US" sz="900" dirty="0">
                <a:solidFill>
                  <a:schemeClr val="lt1"/>
                </a:solidFill>
                <a:latin typeface="Georgia"/>
                <a:ea typeface="Georgia"/>
                <a:cs typeface="Georgia"/>
              </a:rPr>
              <a:t>Developed user interface using react </a:t>
            </a:r>
            <a:r>
              <a:rPr lang="en-US" sz="900" dirty="0" err="1">
                <a:solidFill>
                  <a:schemeClr val="lt1"/>
                </a:solidFill>
                <a:latin typeface="Georgia"/>
                <a:ea typeface="Georgia"/>
                <a:cs typeface="Georgia"/>
              </a:rPr>
              <a:t>js</a:t>
            </a:r>
            <a:r>
              <a:rPr lang="en-US" sz="900" dirty="0">
                <a:solidFill>
                  <a:schemeClr val="lt1"/>
                </a:solidFill>
                <a:latin typeface="Georgia"/>
                <a:ea typeface="Georgia"/>
                <a:cs typeface="Georgia"/>
              </a:rPr>
              <a:t>.</a:t>
            </a:r>
          </a:p>
          <a:p>
            <a:pPr marL="342900" indent="-171450" algn="just">
              <a:lnSpc>
                <a:spcPct val="150000"/>
              </a:lnSpc>
              <a:buClr>
                <a:srgbClr val="FFFFFF"/>
              </a:buClr>
              <a:buSzPts val="900"/>
              <a:buFont typeface="Courier New" panose="02070309020205020404" pitchFamily="49" charset="0"/>
              <a:buChar char="o"/>
            </a:pPr>
            <a:r>
              <a:rPr lang="en-US" sz="900" dirty="0">
                <a:solidFill>
                  <a:schemeClr val="lt1"/>
                </a:solidFill>
                <a:latin typeface="Georgia"/>
                <a:ea typeface="Georgia"/>
                <a:cs typeface="Georgia"/>
              </a:rPr>
              <a:t>Developed a comment section where users can give rating of the places and comment on the post.</a:t>
            </a:r>
          </a:p>
          <a:p>
            <a:pPr marL="342900" indent="-171450" algn="just">
              <a:lnSpc>
                <a:spcPct val="150000"/>
              </a:lnSpc>
              <a:buClr>
                <a:srgbClr val="FFFFFF"/>
              </a:buClr>
              <a:buSzPts val="900"/>
              <a:buFont typeface="Courier New" panose="02070309020205020404" pitchFamily="49" charset="0"/>
              <a:buChar char="o"/>
            </a:pPr>
            <a:r>
              <a:rPr lang="en-US" sz="900" dirty="0">
                <a:solidFill>
                  <a:schemeClr val="lt1"/>
                </a:solidFill>
                <a:latin typeface="Georgia"/>
                <a:ea typeface="Georgia"/>
                <a:cs typeface="Georgia"/>
              </a:rPr>
              <a:t>Worked with </a:t>
            </a:r>
            <a:r>
              <a:rPr lang="en-US" sz="900" dirty="0" err="1">
                <a:solidFill>
                  <a:schemeClr val="lt1"/>
                </a:solidFill>
                <a:latin typeface="Georgia"/>
                <a:ea typeface="Georgia"/>
                <a:cs typeface="Georgia"/>
              </a:rPr>
              <a:t>MongoDb</a:t>
            </a:r>
            <a:r>
              <a:rPr lang="en-US" sz="900" dirty="0">
                <a:solidFill>
                  <a:schemeClr val="lt1"/>
                </a:solidFill>
                <a:latin typeface="Georgia"/>
                <a:ea typeface="Georgia"/>
                <a:cs typeface="Georgia"/>
              </a:rPr>
              <a:t> for </a:t>
            </a:r>
            <a:r>
              <a:rPr lang="en-US" sz="900">
                <a:solidFill>
                  <a:schemeClr val="lt1"/>
                </a:solidFill>
                <a:latin typeface="Georgia"/>
                <a:ea typeface="Georgia"/>
                <a:cs typeface="Georgia"/>
              </a:rPr>
              <a:t>data storage.</a:t>
            </a:r>
            <a:endParaRPr lang="en-US" sz="900" dirty="0">
              <a:solidFill>
                <a:schemeClr val="lt1"/>
              </a:solidFill>
              <a:latin typeface="Georgia"/>
              <a:ea typeface="Georgia"/>
              <a:cs typeface="Georgia"/>
            </a:endParaRPr>
          </a:p>
          <a:p>
            <a:pPr marL="342900" indent="-171450" algn="just">
              <a:lnSpc>
                <a:spcPct val="150000"/>
              </a:lnSpc>
              <a:buClr>
                <a:srgbClr val="FFFFFF"/>
              </a:buClr>
              <a:buSzPts val="900"/>
              <a:buFont typeface="Courier New" panose="02070309020205020404" pitchFamily="49" charset="0"/>
              <a:buChar char="o"/>
            </a:pPr>
            <a:endParaRPr lang="en-US" sz="900" dirty="0">
              <a:solidFill>
                <a:schemeClr val="lt1"/>
              </a:solidFill>
              <a:latin typeface="Georgia"/>
              <a:ea typeface="Georgia"/>
              <a:cs typeface="Georgia"/>
            </a:endParaRPr>
          </a:p>
          <a:p>
            <a:pPr marL="171450">
              <a:lnSpc>
                <a:spcPct val="150000"/>
              </a:lnSpc>
              <a:buClr>
                <a:srgbClr val="FFFFFF"/>
              </a:buClr>
              <a:buSzPts val="900"/>
            </a:pPr>
            <a:endParaRPr lang="en-US" sz="900" dirty="0">
              <a:solidFill>
                <a:schemeClr val="lt1"/>
              </a:solidFill>
              <a:latin typeface="Georgia"/>
              <a:ea typeface="Georgia"/>
              <a:cs typeface="Georgia"/>
            </a:endParaRPr>
          </a:p>
          <a:p>
            <a:pPr marL="342900">
              <a:lnSpc>
                <a:spcPct val="115000"/>
              </a:lnSpc>
            </a:pPr>
            <a:endParaRPr lang="en-US" sz="900" dirty="0">
              <a:solidFill>
                <a:schemeClr val="lt1"/>
              </a:solidFill>
              <a:latin typeface="Georgia"/>
              <a:ea typeface="Georgia"/>
              <a:cs typeface="Georgia"/>
            </a:endParaRPr>
          </a:p>
        </p:txBody>
      </p:sp>
      <p:sp>
        <p:nvSpPr>
          <p:cNvPr id="73" name="Google Shape;73;p14"/>
          <p:cNvSpPr txBox="1">
            <a:spLocks noGrp="1"/>
          </p:cNvSpPr>
          <p:nvPr>
            <p:ph type="subTitle" idx="1"/>
          </p:nvPr>
        </p:nvSpPr>
        <p:spPr>
          <a:xfrm>
            <a:off x="61425" y="2498606"/>
            <a:ext cx="1675500" cy="865200"/>
          </a:xfrm>
          <a:prstGeom prst="rect">
            <a:avLst/>
          </a:prstGeom>
        </p:spPr>
        <p:txBody>
          <a:bodyPr spcFirstLastPara="1" wrap="square" lIns="0" tIns="0" rIns="0" bIns="0" anchor="t" anchorCtr="0">
            <a:normAutofit/>
          </a:bodyPr>
          <a:lstStyle/>
          <a:p>
            <a:pPr marL="215900" lvl="0" indent="-139700" algn="l" rtl="0">
              <a:spcBef>
                <a:spcPts val="700"/>
              </a:spcBef>
              <a:spcAft>
                <a:spcPts val="0"/>
              </a:spcAft>
              <a:buSzPts val="800"/>
              <a:buFont typeface="Georgia"/>
              <a:buChar char="●"/>
            </a:pPr>
            <a:r>
              <a:rPr lang="en-US" sz="800" dirty="0" err="1">
                <a:latin typeface="Georgia"/>
                <a:ea typeface="Georgia"/>
                <a:cs typeface="Georgia"/>
                <a:sym typeface="Georgia"/>
              </a:rPr>
              <a:t>B.tech</a:t>
            </a:r>
            <a:r>
              <a:rPr lang="en-US" sz="800" dirty="0">
                <a:latin typeface="Georgia"/>
                <a:ea typeface="Georgia"/>
                <a:cs typeface="Georgia"/>
                <a:sym typeface="Georgia"/>
              </a:rPr>
              <a:t> Computer Science and Engineering</a:t>
            </a:r>
          </a:p>
          <a:p>
            <a:pPr marL="215900" lvl="0" indent="-139700" algn="l" rtl="0">
              <a:spcBef>
                <a:spcPts val="700"/>
              </a:spcBef>
              <a:spcAft>
                <a:spcPts val="0"/>
              </a:spcAft>
              <a:buSzPts val="800"/>
              <a:buFont typeface="Georgia"/>
              <a:buChar char="●"/>
            </a:pPr>
            <a:r>
              <a:rPr lang="en-US" sz="800" dirty="0">
                <a:latin typeface="Georgia"/>
                <a:ea typeface="Georgia"/>
                <a:cs typeface="Georgia"/>
                <a:sym typeface="Georgia"/>
              </a:rPr>
              <a:t>Silicon Institute of Technology, Bhubaneswar</a:t>
            </a:r>
            <a:endParaRPr sz="800" dirty="0">
              <a:latin typeface="Georgia"/>
              <a:ea typeface="Georgia"/>
              <a:cs typeface="Georgia"/>
              <a:sym typeface="Georgia"/>
            </a:endParaRPr>
          </a:p>
        </p:txBody>
      </p:sp>
      <p:sp>
        <p:nvSpPr>
          <p:cNvPr id="74" name="Google Shape;74;p14"/>
          <p:cNvSpPr txBox="1">
            <a:spLocks noGrp="1"/>
          </p:cNvSpPr>
          <p:nvPr>
            <p:ph type="subTitle" idx="1"/>
          </p:nvPr>
        </p:nvSpPr>
        <p:spPr>
          <a:xfrm>
            <a:off x="1760569" y="2477644"/>
            <a:ext cx="1597794" cy="2557706"/>
          </a:xfrm>
          <a:prstGeom prst="rect">
            <a:avLst/>
          </a:prstGeom>
        </p:spPr>
        <p:txBody>
          <a:bodyPr spcFirstLastPara="1" wrap="square" lIns="0" tIns="0" rIns="0" bIns="0" anchor="t" anchorCtr="0">
            <a:normAutofit lnSpcReduction="10000"/>
          </a:bodyPr>
          <a:lstStyle/>
          <a:p>
            <a:pPr marL="342900" lvl="0" indent="0" algn="l" rtl="0">
              <a:spcBef>
                <a:spcPts val="700"/>
              </a:spcBef>
              <a:spcAft>
                <a:spcPts val="0"/>
              </a:spcAft>
              <a:buClr>
                <a:schemeClr val="dk1"/>
              </a:buClr>
              <a:buSzPct val="100000"/>
              <a:buFont typeface="Arial"/>
              <a:buNone/>
            </a:pPr>
            <a:r>
              <a:rPr lang="en" sz="800" b="1" dirty="0">
                <a:latin typeface="Georgia"/>
                <a:ea typeface="Georgia"/>
                <a:cs typeface="Georgia"/>
                <a:sym typeface="Georgia"/>
              </a:rPr>
              <a:t>DevOps</a:t>
            </a:r>
            <a:r>
              <a:rPr lang="en" sz="800" dirty="0">
                <a:latin typeface="Georgia"/>
                <a:ea typeface="Georgia"/>
                <a:cs typeface="Georgia"/>
                <a:sym typeface="Georgia"/>
              </a:rPr>
              <a:t>:  Git</a:t>
            </a:r>
            <a:endParaRPr sz="800" dirty="0">
              <a:latin typeface="Georgia"/>
              <a:ea typeface="Georgia"/>
              <a:cs typeface="Georgia"/>
              <a:sym typeface="Georgia"/>
            </a:endParaRPr>
          </a:p>
          <a:p>
            <a:pPr marL="342900" indent="0">
              <a:spcBef>
                <a:spcPts val="700"/>
              </a:spcBef>
              <a:buSzPct val="100000"/>
            </a:pPr>
            <a:r>
              <a:rPr lang="en" sz="800" b="1" dirty="0">
                <a:latin typeface="Georgia"/>
                <a:ea typeface="Georgia"/>
                <a:cs typeface="Georgia"/>
                <a:sym typeface="Georgia"/>
              </a:rPr>
              <a:t>Languages</a:t>
            </a:r>
            <a:r>
              <a:rPr lang="en" sz="800" dirty="0">
                <a:latin typeface="Georgia"/>
                <a:ea typeface="Georgia"/>
                <a:cs typeface="Georgia"/>
                <a:sym typeface="Georgia"/>
              </a:rPr>
              <a:t>: C, C++, HTML, CSS, javascript</a:t>
            </a:r>
            <a:endParaRPr lang="en" sz="800" dirty="0">
              <a:latin typeface="Georgia"/>
              <a:ea typeface="Georgia"/>
              <a:cs typeface="Georgia"/>
            </a:endParaRPr>
          </a:p>
          <a:p>
            <a:pPr marL="342900" indent="0">
              <a:spcBef>
                <a:spcPts val="700"/>
              </a:spcBef>
              <a:buSzPct val="100000"/>
            </a:pPr>
            <a:r>
              <a:rPr lang="en" sz="800" b="1" dirty="0">
                <a:latin typeface="Georgia"/>
                <a:ea typeface="Georgia"/>
                <a:cs typeface="Georgia"/>
                <a:sym typeface="Georgia"/>
              </a:rPr>
              <a:t>Specialities</a:t>
            </a:r>
            <a:r>
              <a:rPr lang="en" sz="800" dirty="0">
                <a:latin typeface="Georgia"/>
                <a:ea typeface="Georgia"/>
                <a:cs typeface="Georgia"/>
                <a:sym typeface="Georgia"/>
              </a:rPr>
              <a:t>: ReactJs, Node.js, ExpressJs, Redux</a:t>
            </a:r>
            <a:endParaRPr lang="en" sz="800" dirty="0">
              <a:latin typeface="Georgia"/>
              <a:ea typeface="Georgia"/>
              <a:cs typeface="Georgia"/>
            </a:endParaRPr>
          </a:p>
          <a:p>
            <a:pPr marL="342900" indent="0">
              <a:spcBef>
                <a:spcPts val="700"/>
              </a:spcBef>
              <a:buSzPct val="100000"/>
            </a:pPr>
            <a:r>
              <a:rPr lang="en" sz="800" b="1" dirty="0">
                <a:latin typeface="Georgia"/>
                <a:ea typeface="Georgia"/>
                <a:cs typeface="Georgia"/>
                <a:sym typeface="Georgia"/>
              </a:rPr>
              <a:t>Database</a:t>
            </a:r>
            <a:r>
              <a:rPr lang="en" sz="800" dirty="0">
                <a:latin typeface="Georgia"/>
                <a:ea typeface="Georgia"/>
                <a:cs typeface="Georgia"/>
                <a:sym typeface="Georgia"/>
              </a:rPr>
              <a:t>: MySQL , SQL, </a:t>
            </a:r>
            <a:r>
              <a:rPr lang="en" sz="800" dirty="0" err="1">
                <a:latin typeface="Georgia"/>
                <a:ea typeface="Georgia"/>
                <a:cs typeface="Georgia"/>
                <a:sym typeface="Georgia"/>
              </a:rPr>
              <a:t>MongoDb</a:t>
            </a:r>
            <a:r>
              <a:rPr lang="en" sz="800" dirty="0">
                <a:latin typeface="Georgia"/>
                <a:ea typeface="Georgia"/>
                <a:cs typeface="Georgia"/>
                <a:sym typeface="Georgia"/>
              </a:rPr>
              <a:t> </a:t>
            </a:r>
            <a:endParaRPr sz="800" dirty="0" err="1">
              <a:latin typeface="Georgia"/>
              <a:ea typeface="Georgia"/>
              <a:cs typeface="Georgia"/>
              <a:sym typeface="Georgia"/>
            </a:endParaRPr>
          </a:p>
          <a:p>
            <a:pPr marL="342900" indent="0">
              <a:spcBef>
                <a:spcPts val="700"/>
              </a:spcBef>
              <a:buSzPct val="100000"/>
            </a:pPr>
            <a:r>
              <a:rPr lang="en" sz="800" b="1" dirty="0">
                <a:latin typeface="Georgia"/>
                <a:ea typeface="Georgia"/>
                <a:cs typeface="Georgia"/>
                <a:sym typeface="Georgia"/>
              </a:rPr>
              <a:t>OS</a:t>
            </a:r>
            <a:r>
              <a:rPr lang="en" sz="800" dirty="0">
                <a:latin typeface="Georgia"/>
                <a:ea typeface="Georgia"/>
                <a:cs typeface="Georgia"/>
                <a:sym typeface="Georgia"/>
              </a:rPr>
              <a:t>: Windows, Linux</a:t>
            </a:r>
            <a:endParaRPr lang="en" sz="800" dirty="0">
              <a:latin typeface="Georgia"/>
              <a:ea typeface="Georgia"/>
              <a:cs typeface="Georgia"/>
            </a:endParaRPr>
          </a:p>
          <a:p>
            <a:pPr marL="342900" lvl="0" indent="0" algn="l" rtl="0">
              <a:spcBef>
                <a:spcPts val="700"/>
              </a:spcBef>
              <a:spcAft>
                <a:spcPts val="0"/>
              </a:spcAft>
              <a:buNone/>
            </a:pPr>
            <a:r>
              <a:rPr lang="en" sz="800" b="1" dirty="0">
                <a:latin typeface="Georgia"/>
                <a:ea typeface="Georgia"/>
                <a:cs typeface="Georgia"/>
                <a:sym typeface="Georgia"/>
              </a:rPr>
              <a:t>Certifications</a:t>
            </a:r>
            <a:r>
              <a:rPr lang="en" sz="800" dirty="0">
                <a:latin typeface="Georgia"/>
                <a:ea typeface="Georgia"/>
                <a:cs typeface="Georgia"/>
                <a:sym typeface="Georgia"/>
              </a:rPr>
              <a:t>: </a:t>
            </a:r>
          </a:p>
          <a:p>
            <a:pPr marL="342900" indent="0">
              <a:spcBef>
                <a:spcPts val="700"/>
              </a:spcBef>
            </a:pPr>
            <a:r>
              <a:rPr lang="en" sz="800" dirty="0">
                <a:latin typeface="Georgia"/>
                <a:ea typeface="Georgia"/>
                <a:cs typeface="Georgia"/>
              </a:rPr>
              <a:t>Mern stack by Colt-Steele- Udemy</a:t>
            </a:r>
          </a:p>
          <a:p>
            <a:pPr marL="342900" indent="0">
              <a:spcBef>
                <a:spcPts val="700"/>
              </a:spcBef>
            </a:pPr>
            <a:r>
              <a:rPr lang="en" sz="800" dirty="0">
                <a:latin typeface="Georgia"/>
                <a:ea typeface="Georgia"/>
                <a:cs typeface="Georgia"/>
              </a:rPr>
              <a:t>Data Strucuture And Algo</a:t>
            </a:r>
          </a:p>
          <a:p>
            <a:pPr marL="342900" indent="0">
              <a:spcBef>
                <a:spcPts val="700"/>
              </a:spcBef>
            </a:pPr>
            <a:r>
              <a:rPr lang="en" sz="800" dirty="0">
                <a:latin typeface="Georgia"/>
                <a:ea typeface="Georgia"/>
                <a:cs typeface="Georgia"/>
              </a:rPr>
              <a:t>By Abdul Bari</a:t>
            </a:r>
          </a:p>
          <a:p>
            <a:pPr marL="342900" indent="0">
              <a:spcBef>
                <a:spcPts val="700"/>
              </a:spcBef>
            </a:pPr>
            <a:r>
              <a:rPr lang="en" sz="800" dirty="0">
                <a:latin typeface="Georgia"/>
                <a:ea typeface="Georgia"/>
                <a:cs typeface="Georgia"/>
              </a:rPr>
              <a:t>-Udemy</a:t>
            </a:r>
          </a:p>
          <a:p>
            <a:pPr marL="342900" lvl="0" indent="0" algn="l" rtl="0">
              <a:spcBef>
                <a:spcPts val="700"/>
              </a:spcBef>
              <a:spcAft>
                <a:spcPts val="0"/>
              </a:spcAft>
              <a:buNone/>
            </a:pPr>
            <a:endParaRPr lang="en" sz="800" dirty="0">
              <a:latin typeface="Georgia"/>
              <a:ea typeface="Georgia"/>
              <a:cs typeface="Georgia"/>
            </a:endParaRPr>
          </a:p>
          <a:p>
            <a:pPr marL="342900" indent="0">
              <a:spcBef>
                <a:spcPts val="700"/>
              </a:spcBef>
            </a:pPr>
            <a:endParaRPr lang="en-US" sz="800" dirty="0">
              <a:latin typeface="Georgia"/>
              <a:ea typeface="Georgia"/>
              <a:cs typeface="Georgia"/>
            </a:endParaRPr>
          </a:p>
        </p:txBody>
      </p:sp>
      <p:cxnSp>
        <p:nvCxnSpPr>
          <p:cNvPr id="75" name="Google Shape;75;p14"/>
          <p:cNvCxnSpPr/>
          <p:nvPr/>
        </p:nvCxnSpPr>
        <p:spPr>
          <a:xfrm>
            <a:off x="1876407" y="2371838"/>
            <a:ext cx="1408500" cy="600"/>
          </a:xfrm>
          <a:prstGeom prst="straightConnector1">
            <a:avLst/>
          </a:prstGeom>
          <a:noFill/>
          <a:ln w="28575" cap="flat" cmpd="sng">
            <a:solidFill>
              <a:srgbClr val="434343"/>
            </a:solidFill>
            <a:prstDash val="solid"/>
            <a:round/>
            <a:headEnd type="none" w="med" len="med"/>
            <a:tailEnd type="none" w="med" len="med"/>
          </a:ln>
        </p:spPr>
      </p:cxnSp>
      <p:sp>
        <p:nvSpPr>
          <p:cNvPr id="76" name="Google Shape;76;p14"/>
          <p:cNvSpPr txBox="1"/>
          <p:nvPr/>
        </p:nvSpPr>
        <p:spPr>
          <a:xfrm>
            <a:off x="2317554" y="2272603"/>
            <a:ext cx="561600" cy="198900"/>
          </a:xfrm>
          <a:prstGeom prst="rect">
            <a:avLst/>
          </a:prstGeom>
          <a:solidFill>
            <a:srgbClr val="FFFFFF"/>
          </a:solid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 sz="900" b="1"/>
              <a:t>Skills</a:t>
            </a:r>
            <a:endParaRPr sz="900" b="1"/>
          </a:p>
        </p:txBody>
      </p:sp>
      <p:cxnSp>
        <p:nvCxnSpPr>
          <p:cNvPr id="77" name="Google Shape;77;p14"/>
          <p:cNvCxnSpPr/>
          <p:nvPr/>
        </p:nvCxnSpPr>
        <p:spPr>
          <a:xfrm rot="10800000" flipH="1">
            <a:off x="156084" y="2365650"/>
            <a:ext cx="1461900" cy="16200"/>
          </a:xfrm>
          <a:prstGeom prst="straightConnector1">
            <a:avLst/>
          </a:prstGeom>
          <a:noFill/>
          <a:ln w="28575" cap="flat" cmpd="sng">
            <a:solidFill>
              <a:srgbClr val="434343"/>
            </a:solidFill>
            <a:prstDash val="solid"/>
            <a:round/>
            <a:headEnd type="none" w="med" len="med"/>
            <a:tailEnd type="none" w="med" len="med"/>
          </a:ln>
        </p:spPr>
      </p:cxnSp>
      <p:sp>
        <p:nvSpPr>
          <p:cNvPr id="78" name="Google Shape;78;p14"/>
          <p:cNvSpPr txBox="1"/>
          <p:nvPr/>
        </p:nvSpPr>
        <p:spPr>
          <a:xfrm>
            <a:off x="430321" y="2272613"/>
            <a:ext cx="862500" cy="198900"/>
          </a:xfrm>
          <a:prstGeom prst="rect">
            <a:avLst/>
          </a:prstGeom>
          <a:solidFill>
            <a:srgbClr val="FFFFFF"/>
          </a:solid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 sz="900" b="1"/>
              <a:t>Education</a:t>
            </a:r>
            <a:endParaRPr sz="900" b="1"/>
          </a:p>
        </p:txBody>
      </p:sp>
      <p:sp>
        <p:nvSpPr>
          <p:cNvPr id="79" name="Google Shape;79;p14" descr="Email&#10;"/>
          <p:cNvSpPr/>
          <p:nvPr/>
        </p:nvSpPr>
        <p:spPr>
          <a:xfrm>
            <a:off x="1760081" y="1415360"/>
            <a:ext cx="229725" cy="198900"/>
          </a:xfrm>
          <a:custGeom>
            <a:avLst/>
            <a:gdLst/>
            <a:ahLst/>
            <a:cxnLst/>
            <a:rect l="l" t="t" r="r" b="b"/>
            <a:pathLst>
              <a:path w="200" h="150" extrusionOk="0">
                <a:moveTo>
                  <a:pt x="188" y="0"/>
                </a:moveTo>
                <a:cubicBezTo>
                  <a:pt x="13" y="0"/>
                  <a:pt x="13" y="0"/>
                  <a:pt x="13" y="0"/>
                </a:cubicBezTo>
                <a:cubicBezTo>
                  <a:pt x="6" y="0"/>
                  <a:pt x="0" y="6"/>
                  <a:pt x="0" y="13"/>
                </a:cubicBezTo>
                <a:cubicBezTo>
                  <a:pt x="0" y="138"/>
                  <a:pt x="0" y="138"/>
                  <a:pt x="0" y="138"/>
                </a:cubicBezTo>
                <a:cubicBezTo>
                  <a:pt x="0" y="145"/>
                  <a:pt x="6" y="150"/>
                  <a:pt x="13" y="150"/>
                </a:cubicBezTo>
                <a:cubicBezTo>
                  <a:pt x="188" y="150"/>
                  <a:pt x="188" y="150"/>
                  <a:pt x="188" y="150"/>
                </a:cubicBezTo>
                <a:cubicBezTo>
                  <a:pt x="194" y="150"/>
                  <a:pt x="200" y="145"/>
                  <a:pt x="200" y="138"/>
                </a:cubicBezTo>
                <a:cubicBezTo>
                  <a:pt x="200" y="13"/>
                  <a:pt x="200" y="13"/>
                  <a:pt x="200" y="13"/>
                </a:cubicBezTo>
                <a:cubicBezTo>
                  <a:pt x="200" y="6"/>
                  <a:pt x="194" y="0"/>
                  <a:pt x="188" y="0"/>
                </a:cubicBezTo>
                <a:close/>
                <a:moveTo>
                  <a:pt x="188" y="138"/>
                </a:moveTo>
                <a:cubicBezTo>
                  <a:pt x="13" y="138"/>
                  <a:pt x="13" y="138"/>
                  <a:pt x="13" y="138"/>
                </a:cubicBezTo>
                <a:cubicBezTo>
                  <a:pt x="13" y="42"/>
                  <a:pt x="13" y="42"/>
                  <a:pt x="13" y="42"/>
                </a:cubicBezTo>
                <a:cubicBezTo>
                  <a:pt x="100" y="84"/>
                  <a:pt x="100" y="84"/>
                  <a:pt x="100" y="84"/>
                </a:cubicBezTo>
                <a:cubicBezTo>
                  <a:pt x="188" y="42"/>
                  <a:pt x="188" y="42"/>
                  <a:pt x="188" y="42"/>
                </a:cubicBezTo>
                <a:lnTo>
                  <a:pt x="188" y="138"/>
                </a:lnTo>
                <a:close/>
                <a:moveTo>
                  <a:pt x="188" y="28"/>
                </a:moveTo>
                <a:cubicBezTo>
                  <a:pt x="100" y="70"/>
                  <a:pt x="100" y="70"/>
                  <a:pt x="100" y="70"/>
                </a:cubicBezTo>
                <a:cubicBezTo>
                  <a:pt x="13" y="28"/>
                  <a:pt x="13" y="28"/>
                  <a:pt x="13" y="28"/>
                </a:cubicBezTo>
                <a:cubicBezTo>
                  <a:pt x="13" y="13"/>
                  <a:pt x="13" y="13"/>
                  <a:pt x="13" y="13"/>
                </a:cubicBezTo>
                <a:cubicBezTo>
                  <a:pt x="188" y="13"/>
                  <a:pt x="188" y="13"/>
                  <a:pt x="188" y="13"/>
                </a:cubicBezTo>
                <a:lnTo>
                  <a:pt x="188" y="28"/>
                </a:lnTo>
                <a:close/>
              </a:path>
            </a:pathLst>
          </a:custGeom>
          <a:solidFill>
            <a:srgbClr val="00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4"/>
          <p:cNvSpPr txBox="1">
            <a:spLocks noGrp="1"/>
          </p:cNvSpPr>
          <p:nvPr>
            <p:ph type="subTitle" idx="1"/>
          </p:nvPr>
        </p:nvSpPr>
        <p:spPr>
          <a:xfrm>
            <a:off x="1956822" y="1269480"/>
            <a:ext cx="1416301" cy="502500"/>
          </a:xfrm>
          <a:prstGeom prst="rect">
            <a:avLst/>
          </a:prstGeom>
        </p:spPr>
        <p:txBody>
          <a:bodyPr spcFirstLastPara="1" wrap="square" lIns="0" tIns="0" rIns="0" bIns="0" anchor="ctr" anchorCtr="0">
            <a:normAutofit/>
          </a:bodyPr>
          <a:lstStyle/>
          <a:p>
            <a:pPr marL="0" indent="0">
              <a:spcBef>
                <a:spcPts val="700"/>
              </a:spcBef>
            </a:pPr>
            <a:r>
              <a:rPr lang="en" sz="900" dirty="0">
                <a:latin typeface="Georgia"/>
                <a:ea typeface="Georgia"/>
                <a:cs typeface="Georgia"/>
                <a:sym typeface="Georgia"/>
              </a:rPr>
              <a:t>  harsh.e.agarwal@pwc.com</a:t>
            </a:r>
            <a:endParaRPr sz="900" dirty="0">
              <a:latin typeface="Georgia"/>
              <a:ea typeface="Georgia"/>
              <a:cs typeface="Georgia"/>
              <a:sym typeface="Georgia"/>
            </a:endParaRPr>
          </a:p>
        </p:txBody>
      </p:sp>
      <p:sp>
        <p:nvSpPr>
          <p:cNvPr id="81" name="Google Shape;81;p14" descr="Notifications&#10;"/>
          <p:cNvSpPr/>
          <p:nvPr/>
        </p:nvSpPr>
        <p:spPr>
          <a:xfrm>
            <a:off x="1748848" y="1754501"/>
            <a:ext cx="252188" cy="272025"/>
          </a:xfrm>
          <a:custGeom>
            <a:avLst/>
            <a:gdLst/>
            <a:ahLst/>
            <a:cxnLst/>
            <a:rect l="l" t="t" r="r" b="b"/>
            <a:pathLst>
              <a:path w="200" h="191" extrusionOk="0">
                <a:moveTo>
                  <a:pt x="200" y="128"/>
                </a:moveTo>
                <a:cubicBezTo>
                  <a:pt x="178" y="118"/>
                  <a:pt x="178" y="118"/>
                  <a:pt x="178" y="118"/>
                </a:cubicBezTo>
                <a:cubicBezTo>
                  <a:pt x="158" y="55"/>
                  <a:pt x="158" y="55"/>
                  <a:pt x="158" y="55"/>
                </a:cubicBezTo>
                <a:cubicBezTo>
                  <a:pt x="155" y="44"/>
                  <a:pt x="145" y="37"/>
                  <a:pt x="135" y="37"/>
                </a:cubicBezTo>
                <a:cubicBezTo>
                  <a:pt x="66" y="37"/>
                  <a:pt x="66" y="37"/>
                  <a:pt x="66" y="37"/>
                </a:cubicBezTo>
                <a:cubicBezTo>
                  <a:pt x="55" y="37"/>
                  <a:pt x="46" y="44"/>
                  <a:pt x="42" y="55"/>
                </a:cubicBezTo>
                <a:cubicBezTo>
                  <a:pt x="23" y="118"/>
                  <a:pt x="23" y="118"/>
                  <a:pt x="23" y="118"/>
                </a:cubicBezTo>
                <a:cubicBezTo>
                  <a:pt x="0" y="128"/>
                  <a:pt x="0" y="128"/>
                  <a:pt x="0" y="128"/>
                </a:cubicBezTo>
                <a:cubicBezTo>
                  <a:pt x="0" y="162"/>
                  <a:pt x="0" y="162"/>
                  <a:pt x="0" y="162"/>
                </a:cubicBezTo>
                <a:cubicBezTo>
                  <a:pt x="200" y="162"/>
                  <a:pt x="200" y="162"/>
                  <a:pt x="200" y="162"/>
                </a:cubicBezTo>
                <a:lnTo>
                  <a:pt x="200" y="128"/>
                </a:lnTo>
                <a:close/>
                <a:moveTo>
                  <a:pt x="188" y="150"/>
                </a:moveTo>
                <a:cubicBezTo>
                  <a:pt x="13" y="150"/>
                  <a:pt x="13" y="150"/>
                  <a:pt x="13" y="150"/>
                </a:cubicBezTo>
                <a:cubicBezTo>
                  <a:pt x="13" y="136"/>
                  <a:pt x="13" y="136"/>
                  <a:pt x="13" y="136"/>
                </a:cubicBezTo>
                <a:cubicBezTo>
                  <a:pt x="28" y="129"/>
                  <a:pt x="28" y="129"/>
                  <a:pt x="28" y="129"/>
                </a:cubicBezTo>
                <a:cubicBezTo>
                  <a:pt x="33" y="127"/>
                  <a:pt x="33" y="127"/>
                  <a:pt x="33" y="127"/>
                </a:cubicBezTo>
                <a:cubicBezTo>
                  <a:pt x="35" y="121"/>
                  <a:pt x="35" y="121"/>
                  <a:pt x="35" y="121"/>
                </a:cubicBezTo>
                <a:cubicBezTo>
                  <a:pt x="54" y="58"/>
                  <a:pt x="54" y="58"/>
                  <a:pt x="54" y="58"/>
                </a:cubicBezTo>
                <a:cubicBezTo>
                  <a:pt x="56" y="53"/>
                  <a:pt x="61" y="50"/>
                  <a:pt x="66" y="50"/>
                </a:cubicBezTo>
                <a:cubicBezTo>
                  <a:pt x="135" y="50"/>
                  <a:pt x="135" y="50"/>
                  <a:pt x="135" y="50"/>
                </a:cubicBezTo>
                <a:cubicBezTo>
                  <a:pt x="140" y="50"/>
                  <a:pt x="145" y="53"/>
                  <a:pt x="146" y="58"/>
                </a:cubicBezTo>
                <a:cubicBezTo>
                  <a:pt x="166" y="121"/>
                  <a:pt x="166" y="121"/>
                  <a:pt x="166" y="121"/>
                </a:cubicBezTo>
                <a:cubicBezTo>
                  <a:pt x="168" y="127"/>
                  <a:pt x="168" y="127"/>
                  <a:pt x="168" y="127"/>
                </a:cubicBezTo>
                <a:cubicBezTo>
                  <a:pt x="173" y="129"/>
                  <a:pt x="173" y="129"/>
                  <a:pt x="173" y="129"/>
                </a:cubicBezTo>
                <a:cubicBezTo>
                  <a:pt x="188" y="136"/>
                  <a:pt x="188" y="136"/>
                  <a:pt x="188" y="136"/>
                </a:cubicBezTo>
                <a:lnTo>
                  <a:pt x="188" y="150"/>
                </a:lnTo>
                <a:close/>
                <a:moveTo>
                  <a:pt x="128" y="181"/>
                </a:moveTo>
                <a:cubicBezTo>
                  <a:pt x="73" y="181"/>
                  <a:pt x="73" y="181"/>
                  <a:pt x="73" y="181"/>
                </a:cubicBezTo>
                <a:cubicBezTo>
                  <a:pt x="80" y="187"/>
                  <a:pt x="90" y="191"/>
                  <a:pt x="100" y="191"/>
                </a:cubicBezTo>
                <a:cubicBezTo>
                  <a:pt x="111" y="191"/>
                  <a:pt x="121" y="187"/>
                  <a:pt x="128" y="181"/>
                </a:cubicBezTo>
                <a:close/>
                <a:moveTo>
                  <a:pt x="65" y="25"/>
                </a:moveTo>
                <a:cubicBezTo>
                  <a:pt x="79" y="25"/>
                  <a:pt x="79" y="25"/>
                  <a:pt x="79" y="25"/>
                </a:cubicBezTo>
                <a:cubicBezTo>
                  <a:pt x="83" y="17"/>
                  <a:pt x="91" y="12"/>
                  <a:pt x="100" y="12"/>
                </a:cubicBezTo>
                <a:cubicBezTo>
                  <a:pt x="110" y="12"/>
                  <a:pt x="118" y="17"/>
                  <a:pt x="122" y="25"/>
                </a:cubicBezTo>
                <a:cubicBezTo>
                  <a:pt x="136" y="25"/>
                  <a:pt x="136" y="25"/>
                  <a:pt x="136" y="25"/>
                </a:cubicBezTo>
                <a:cubicBezTo>
                  <a:pt x="130" y="10"/>
                  <a:pt x="117" y="0"/>
                  <a:pt x="100" y="0"/>
                </a:cubicBezTo>
                <a:cubicBezTo>
                  <a:pt x="84" y="0"/>
                  <a:pt x="70" y="10"/>
                  <a:pt x="65" y="25"/>
                </a:cubicBezTo>
                <a:close/>
              </a:path>
            </a:pathLst>
          </a:custGeom>
          <a:solidFill>
            <a:srgbClr val="00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4"/>
          <p:cNvSpPr txBox="1">
            <a:spLocks noGrp="1"/>
          </p:cNvSpPr>
          <p:nvPr>
            <p:ph type="subTitle" idx="1"/>
          </p:nvPr>
        </p:nvSpPr>
        <p:spPr>
          <a:xfrm>
            <a:off x="2022633" y="1755109"/>
            <a:ext cx="1185300" cy="272100"/>
          </a:xfrm>
          <a:prstGeom prst="rect">
            <a:avLst/>
          </a:prstGeom>
        </p:spPr>
        <p:txBody>
          <a:bodyPr spcFirstLastPara="1" wrap="square" lIns="0" tIns="0" rIns="0" bIns="0" anchor="ctr" anchorCtr="0">
            <a:normAutofit fontScale="85000" lnSpcReduction="10000"/>
          </a:bodyPr>
          <a:lstStyle/>
          <a:p>
            <a:pPr marL="0" lvl="0" indent="0" algn="l" rtl="0">
              <a:spcBef>
                <a:spcPts val="700"/>
              </a:spcBef>
              <a:spcAft>
                <a:spcPts val="0"/>
              </a:spcAft>
              <a:buNone/>
            </a:pPr>
            <a:r>
              <a:rPr lang="en" sz="1400" dirty="0">
                <a:latin typeface="Georgia"/>
                <a:ea typeface="Georgia"/>
                <a:cs typeface="Georgia"/>
                <a:sym typeface="Georgia"/>
              </a:rPr>
              <a:t>+91 7970807875</a:t>
            </a:r>
            <a:endParaRPr sz="1400" dirty="0">
              <a:latin typeface="Georgia"/>
              <a:ea typeface="Georgia"/>
              <a:cs typeface="Georgia"/>
              <a:sym typeface="Georgia"/>
            </a:endParaRPr>
          </a:p>
        </p:txBody>
      </p:sp>
      <p:pic>
        <p:nvPicPr>
          <p:cNvPr id="4" name="Picture 3" descr="A person taking a selfie&#10;&#10;Description automatically generated">
            <a:extLst>
              <a:ext uri="{FF2B5EF4-FFF2-40B4-BE49-F238E27FC236}">
                <a16:creationId xmlns:a16="http://schemas.microsoft.com/office/drawing/2014/main" id="{A17A1BED-21F2-4935-46AB-6E4EBDAF8D5D}"/>
              </a:ext>
            </a:extLst>
          </p:cNvPr>
          <p:cNvPicPr>
            <a:picLocks noChangeAspect="1"/>
          </p:cNvPicPr>
          <p:nvPr/>
        </p:nvPicPr>
        <p:blipFill>
          <a:blip r:embed="rId3"/>
          <a:stretch>
            <a:fillRect/>
          </a:stretch>
        </p:blipFill>
        <p:spPr>
          <a:xfrm>
            <a:off x="73114" y="273901"/>
            <a:ext cx="1497401" cy="1724451"/>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256,1,Slide1"/>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762</TotalTime>
  <Words>330</Words>
  <Application>Microsoft Office PowerPoint</Application>
  <PresentationFormat>On-screen Show (16:9)</PresentationFormat>
  <Paragraphs>37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Courier New</vt:lpstr>
      <vt:lpstr>Georgia</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Jijnasu</dc:creator>
  <cp:lastModifiedBy>Harsh Agarwal (US)</cp:lastModifiedBy>
  <cp:revision>189</cp:revision>
  <dcterms:modified xsi:type="dcterms:W3CDTF">2024-04-07T16:58:52Z</dcterms:modified>
</cp:coreProperties>
</file>