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7" r:id="rId6"/>
    <p:sldId id="264" r:id="rId7"/>
    <p:sldId id="265" r:id="rId8"/>
    <p:sldId id="266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 Voskanyan" userId="f949ab0d42208e53" providerId="LiveId" clId="{6408107A-A4F5-40ED-8FF6-EA290D596564}"/>
    <pc:docChg chg="undo custSel addSld delSld modSld sldOrd">
      <pc:chgData name="Ani Voskanyan" userId="f949ab0d42208e53" providerId="LiveId" clId="{6408107A-A4F5-40ED-8FF6-EA290D596564}" dt="2024-06-09T21:23:46.510" v="1518" actId="14100"/>
      <pc:docMkLst>
        <pc:docMk/>
      </pc:docMkLst>
      <pc:sldChg chg="modSp mod">
        <pc:chgData name="Ani Voskanyan" userId="f949ab0d42208e53" providerId="LiveId" clId="{6408107A-A4F5-40ED-8FF6-EA290D596564}" dt="2024-06-09T21:19:55.307" v="1510" actId="20577"/>
        <pc:sldMkLst>
          <pc:docMk/>
          <pc:sldMk cId="3473639911" sldId="256"/>
        </pc:sldMkLst>
        <pc:spChg chg="mod">
          <ac:chgData name="Ani Voskanyan" userId="f949ab0d42208e53" providerId="LiveId" clId="{6408107A-A4F5-40ED-8FF6-EA290D596564}" dt="2024-06-09T19:42:14.055" v="167" actId="20577"/>
          <ac:spMkLst>
            <pc:docMk/>
            <pc:sldMk cId="3473639911" sldId="256"/>
            <ac:spMk id="2" creationId="{F585DE82-63E2-F129-D08D-E707CD3CCB84}"/>
          </ac:spMkLst>
        </pc:spChg>
        <pc:spChg chg="mod">
          <ac:chgData name="Ani Voskanyan" userId="f949ab0d42208e53" providerId="LiveId" clId="{6408107A-A4F5-40ED-8FF6-EA290D596564}" dt="2024-06-09T21:19:55.307" v="1510" actId="20577"/>
          <ac:spMkLst>
            <pc:docMk/>
            <pc:sldMk cId="3473639911" sldId="256"/>
            <ac:spMk id="3" creationId="{AC115476-142D-0A06-FEE9-8809A2CCFEB6}"/>
          </ac:spMkLst>
        </pc:spChg>
      </pc:sldChg>
      <pc:sldChg chg="modSp mod">
        <pc:chgData name="Ani Voskanyan" userId="f949ab0d42208e53" providerId="LiveId" clId="{6408107A-A4F5-40ED-8FF6-EA290D596564}" dt="2024-06-09T19:48:18.259" v="475" actId="255"/>
        <pc:sldMkLst>
          <pc:docMk/>
          <pc:sldMk cId="4088987928" sldId="257"/>
        </pc:sldMkLst>
        <pc:spChg chg="mod">
          <ac:chgData name="Ani Voskanyan" userId="f949ab0d42208e53" providerId="LiveId" clId="{6408107A-A4F5-40ED-8FF6-EA290D596564}" dt="2024-06-09T19:48:18.259" v="475" actId="255"/>
          <ac:spMkLst>
            <pc:docMk/>
            <pc:sldMk cId="4088987928" sldId="257"/>
            <ac:spMk id="2" creationId="{9CD3B238-682E-7303-8910-9270DF78E5A9}"/>
          </ac:spMkLst>
        </pc:spChg>
        <pc:spChg chg="mod">
          <ac:chgData name="Ani Voskanyan" userId="f949ab0d42208e53" providerId="LiveId" clId="{6408107A-A4F5-40ED-8FF6-EA290D596564}" dt="2024-06-09T19:47:54.648" v="472" actId="255"/>
          <ac:spMkLst>
            <pc:docMk/>
            <pc:sldMk cId="4088987928" sldId="257"/>
            <ac:spMk id="4" creationId="{23598843-8380-3617-81DF-DCB60676CA5E}"/>
          </ac:spMkLst>
        </pc:spChg>
      </pc:sldChg>
      <pc:sldChg chg="modSp mod">
        <pc:chgData name="Ani Voskanyan" userId="f949ab0d42208e53" providerId="LiveId" clId="{6408107A-A4F5-40ED-8FF6-EA290D596564}" dt="2024-06-09T19:54:06.247" v="697" actId="11"/>
        <pc:sldMkLst>
          <pc:docMk/>
          <pc:sldMk cId="1054381825" sldId="258"/>
        </pc:sldMkLst>
        <pc:spChg chg="mod">
          <ac:chgData name="Ani Voskanyan" userId="f949ab0d42208e53" providerId="LiveId" clId="{6408107A-A4F5-40ED-8FF6-EA290D596564}" dt="2024-06-09T19:50:25.414" v="496"/>
          <ac:spMkLst>
            <pc:docMk/>
            <pc:sldMk cId="1054381825" sldId="258"/>
            <ac:spMk id="2" creationId="{17F94BD0-768D-4D95-BC0C-B21A4609B563}"/>
          </ac:spMkLst>
        </pc:spChg>
        <pc:spChg chg="mod">
          <ac:chgData name="Ani Voskanyan" userId="f949ab0d42208e53" providerId="LiveId" clId="{6408107A-A4F5-40ED-8FF6-EA290D596564}" dt="2024-06-09T19:54:06.247" v="697" actId="11"/>
          <ac:spMkLst>
            <pc:docMk/>
            <pc:sldMk cId="1054381825" sldId="258"/>
            <ac:spMk id="3" creationId="{30A5B773-C5BE-0AAB-583F-5BCB4CC11476}"/>
          </ac:spMkLst>
        </pc:spChg>
      </pc:sldChg>
      <pc:sldChg chg="modSp mod">
        <pc:chgData name="Ani Voskanyan" userId="f949ab0d42208e53" providerId="LiveId" clId="{6408107A-A4F5-40ED-8FF6-EA290D596564}" dt="2024-06-09T20:03:35.895" v="1144" actId="1076"/>
        <pc:sldMkLst>
          <pc:docMk/>
          <pc:sldMk cId="3919536832" sldId="259"/>
        </pc:sldMkLst>
        <pc:spChg chg="mod">
          <ac:chgData name="Ani Voskanyan" userId="f949ab0d42208e53" providerId="LiveId" clId="{6408107A-A4F5-40ED-8FF6-EA290D596564}" dt="2024-06-09T20:03:35.895" v="1144" actId="1076"/>
          <ac:spMkLst>
            <pc:docMk/>
            <pc:sldMk cId="3919536832" sldId="259"/>
            <ac:spMk id="2" creationId="{DCEB3A68-9A4A-64B0-C7B4-A0B8E66E646A}"/>
          </ac:spMkLst>
        </pc:spChg>
        <pc:spChg chg="mod">
          <ac:chgData name="Ani Voskanyan" userId="f949ab0d42208e53" providerId="LiveId" clId="{6408107A-A4F5-40ED-8FF6-EA290D596564}" dt="2024-06-09T20:03:28.249" v="1143" actId="11"/>
          <ac:spMkLst>
            <pc:docMk/>
            <pc:sldMk cId="3919536832" sldId="259"/>
            <ac:spMk id="3" creationId="{39B47E20-353A-CC77-F84B-FEF074CCB16F}"/>
          </ac:spMkLst>
        </pc:spChg>
      </pc:sldChg>
      <pc:sldChg chg="modSp mod">
        <pc:chgData name="Ani Voskanyan" userId="f949ab0d42208e53" providerId="LiveId" clId="{6408107A-A4F5-40ED-8FF6-EA290D596564}" dt="2024-06-09T21:19:11.816" v="1502" actId="113"/>
        <pc:sldMkLst>
          <pc:docMk/>
          <pc:sldMk cId="78513828" sldId="262"/>
        </pc:sldMkLst>
        <pc:spChg chg="mod">
          <ac:chgData name="Ani Voskanyan" userId="f949ab0d42208e53" providerId="LiveId" clId="{6408107A-A4F5-40ED-8FF6-EA290D596564}" dt="2024-06-09T21:19:11.816" v="1502" actId="113"/>
          <ac:spMkLst>
            <pc:docMk/>
            <pc:sldMk cId="78513828" sldId="262"/>
            <ac:spMk id="2" creationId="{B705B02D-805B-3197-AC05-C7DC3646F687}"/>
          </ac:spMkLst>
        </pc:spChg>
      </pc:sldChg>
      <pc:sldChg chg="modSp mod">
        <pc:chgData name="Ani Voskanyan" userId="f949ab0d42208e53" providerId="LiveId" clId="{6408107A-A4F5-40ED-8FF6-EA290D596564}" dt="2024-06-09T21:15:32.632" v="1429" actId="255"/>
        <pc:sldMkLst>
          <pc:docMk/>
          <pc:sldMk cId="1924035273" sldId="264"/>
        </pc:sldMkLst>
        <pc:spChg chg="mod">
          <ac:chgData name="Ani Voskanyan" userId="f949ab0d42208e53" providerId="LiveId" clId="{6408107A-A4F5-40ED-8FF6-EA290D596564}" dt="2024-06-09T21:15:32.632" v="1429" actId="255"/>
          <ac:spMkLst>
            <pc:docMk/>
            <pc:sldMk cId="1924035273" sldId="264"/>
            <ac:spMk id="2" creationId="{7F04ACC8-5B26-86C0-A508-442DD1FDED0A}"/>
          </ac:spMkLst>
        </pc:spChg>
      </pc:sldChg>
      <pc:sldChg chg="addSp delSp modSp new mod ord">
        <pc:chgData name="Ani Voskanyan" userId="f949ab0d42208e53" providerId="LiveId" clId="{6408107A-A4F5-40ED-8FF6-EA290D596564}" dt="2024-06-09T21:17:49.712" v="1477" actId="20577"/>
        <pc:sldMkLst>
          <pc:docMk/>
          <pc:sldMk cId="347303043" sldId="265"/>
        </pc:sldMkLst>
        <pc:spChg chg="mod">
          <ac:chgData name="Ani Voskanyan" userId="f949ab0d42208e53" providerId="LiveId" clId="{6408107A-A4F5-40ED-8FF6-EA290D596564}" dt="2024-06-09T21:17:49.712" v="1477" actId="20577"/>
          <ac:spMkLst>
            <pc:docMk/>
            <pc:sldMk cId="347303043" sldId="265"/>
            <ac:spMk id="2" creationId="{9416737B-30DE-805A-44D3-491903AF1B9A}"/>
          </ac:spMkLst>
        </pc:spChg>
        <pc:spChg chg="mod">
          <ac:chgData name="Ani Voskanyan" userId="f949ab0d42208e53" providerId="LiveId" clId="{6408107A-A4F5-40ED-8FF6-EA290D596564}" dt="2024-06-09T21:17:27.024" v="1475" actId="255"/>
          <ac:spMkLst>
            <pc:docMk/>
            <pc:sldMk cId="347303043" sldId="265"/>
            <ac:spMk id="3" creationId="{ECD58062-A888-F419-392F-E553342F4A24}"/>
          </ac:spMkLst>
        </pc:spChg>
        <pc:spChg chg="add">
          <ac:chgData name="Ani Voskanyan" userId="f949ab0d42208e53" providerId="LiveId" clId="{6408107A-A4F5-40ED-8FF6-EA290D596564}" dt="2024-06-09T20:44:52.420" v="1272"/>
          <ac:spMkLst>
            <pc:docMk/>
            <pc:sldMk cId="347303043" sldId="265"/>
            <ac:spMk id="4" creationId="{B7DABA93-2CD6-C6D5-C717-FF17684730DF}"/>
          </ac:spMkLst>
        </pc:spChg>
        <pc:spChg chg="add mod">
          <ac:chgData name="Ani Voskanyan" userId="f949ab0d42208e53" providerId="LiveId" clId="{6408107A-A4F5-40ED-8FF6-EA290D596564}" dt="2024-06-09T20:45:14.401" v="1274"/>
          <ac:spMkLst>
            <pc:docMk/>
            <pc:sldMk cId="347303043" sldId="265"/>
            <ac:spMk id="5" creationId="{32CA4CE5-EA1E-2DCE-5B56-16B32CA209A3}"/>
          </ac:spMkLst>
        </pc:spChg>
        <pc:spChg chg="add mod">
          <ac:chgData name="Ani Voskanyan" userId="f949ab0d42208e53" providerId="LiveId" clId="{6408107A-A4F5-40ED-8FF6-EA290D596564}" dt="2024-06-09T20:45:33.550" v="1277" actId="1076"/>
          <ac:spMkLst>
            <pc:docMk/>
            <pc:sldMk cId="347303043" sldId="265"/>
            <ac:spMk id="6" creationId="{8916B527-7DEF-5243-2900-C82F673678A6}"/>
          </ac:spMkLst>
        </pc:spChg>
        <pc:spChg chg="add del">
          <ac:chgData name="Ani Voskanyan" userId="f949ab0d42208e53" providerId="LiveId" clId="{6408107A-A4F5-40ED-8FF6-EA290D596564}" dt="2024-06-09T20:47:43.516" v="1306" actId="22"/>
          <ac:spMkLst>
            <pc:docMk/>
            <pc:sldMk cId="347303043" sldId="265"/>
            <ac:spMk id="8" creationId="{F5D56DB6-3C44-C58D-16D7-BAD20C39AF82}"/>
          </ac:spMkLst>
        </pc:spChg>
      </pc:sldChg>
      <pc:sldChg chg="new del">
        <pc:chgData name="Ani Voskanyan" userId="f949ab0d42208e53" providerId="LiveId" clId="{6408107A-A4F5-40ED-8FF6-EA290D596564}" dt="2024-06-09T20:25:47.644" v="1214" actId="2696"/>
        <pc:sldMkLst>
          <pc:docMk/>
          <pc:sldMk cId="2390793503" sldId="265"/>
        </pc:sldMkLst>
      </pc:sldChg>
      <pc:sldChg chg="addSp delSp modSp new del mod">
        <pc:chgData name="Ani Voskanyan" userId="f949ab0d42208e53" providerId="LiveId" clId="{6408107A-A4F5-40ED-8FF6-EA290D596564}" dt="2024-06-09T20:25:20.830" v="1212" actId="2696"/>
        <pc:sldMkLst>
          <pc:docMk/>
          <pc:sldMk cId="4124158295" sldId="265"/>
        </pc:sldMkLst>
        <pc:spChg chg="add del">
          <ac:chgData name="Ani Voskanyan" userId="f949ab0d42208e53" providerId="LiveId" clId="{6408107A-A4F5-40ED-8FF6-EA290D596564}" dt="2024-06-09T20:06:07.641" v="1152" actId="3680"/>
          <ac:spMkLst>
            <pc:docMk/>
            <pc:sldMk cId="4124158295" sldId="265"/>
            <ac:spMk id="3" creationId="{D9F12DA7-3D93-9A9F-FC9A-C474E47E4B2E}"/>
          </ac:spMkLst>
        </pc:spChg>
        <pc:graphicFrameChg chg="add del mod ord modGraphic">
          <ac:chgData name="Ani Voskanyan" userId="f949ab0d42208e53" providerId="LiveId" clId="{6408107A-A4F5-40ED-8FF6-EA290D596564}" dt="2024-06-09T20:05:50.187" v="1149" actId="3680"/>
          <ac:graphicFrameMkLst>
            <pc:docMk/>
            <pc:sldMk cId="4124158295" sldId="265"/>
            <ac:graphicFrameMk id="4" creationId="{A4665DC0-83F5-7DE9-1422-5A0CED01A109}"/>
          </ac:graphicFrameMkLst>
        </pc:graphicFrameChg>
        <pc:graphicFrameChg chg="add del mod ord modGraphic">
          <ac:chgData name="Ani Voskanyan" userId="f949ab0d42208e53" providerId="LiveId" clId="{6408107A-A4F5-40ED-8FF6-EA290D596564}" dt="2024-06-09T20:06:00.864" v="1151" actId="3680"/>
          <ac:graphicFrameMkLst>
            <pc:docMk/>
            <pc:sldMk cId="4124158295" sldId="265"/>
            <ac:graphicFrameMk id="5" creationId="{326A6CF4-D7B5-FFA2-AACD-4F8D64A435BC}"/>
          </ac:graphicFrameMkLst>
        </pc:graphicFrameChg>
        <pc:graphicFrameChg chg="add mod ord modGraphic">
          <ac:chgData name="Ani Voskanyan" userId="f949ab0d42208e53" providerId="LiveId" clId="{6408107A-A4F5-40ED-8FF6-EA290D596564}" dt="2024-06-09T20:23:41.689" v="1211"/>
          <ac:graphicFrameMkLst>
            <pc:docMk/>
            <pc:sldMk cId="4124158295" sldId="265"/>
            <ac:graphicFrameMk id="6" creationId="{2B12F784-2769-EAC8-07C2-8D74B0A1DF2B}"/>
          </ac:graphicFrameMkLst>
        </pc:graphicFrameChg>
      </pc:sldChg>
      <pc:sldChg chg="modSp new mod">
        <pc:chgData name="Ani Voskanyan" userId="f949ab0d42208e53" providerId="LiveId" clId="{6408107A-A4F5-40ED-8FF6-EA290D596564}" dt="2024-06-09T21:18:48.554" v="1483" actId="255"/>
        <pc:sldMkLst>
          <pc:docMk/>
          <pc:sldMk cId="1001556710" sldId="266"/>
        </pc:sldMkLst>
        <pc:spChg chg="mod">
          <ac:chgData name="Ani Voskanyan" userId="f949ab0d42208e53" providerId="LiveId" clId="{6408107A-A4F5-40ED-8FF6-EA290D596564}" dt="2024-06-09T21:18:48.554" v="1483" actId="255"/>
          <ac:spMkLst>
            <pc:docMk/>
            <pc:sldMk cId="1001556710" sldId="266"/>
            <ac:spMk id="2" creationId="{875BAAA2-00F7-ADF6-0122-B2CE81FA530A}"/>
          </ac:spMkLst>
        </pc:spChg>
        <pc:spChg chg="mod">
          <ac:chgData name="Ani Voskanyan" userId="f949ab0d42208e53" providerId="LiveId" clId="{6408107A-A4F5-40ED-8FF6-EA290D596564}" dt="2024-06-09T21:12:27.839" v="1373" actId="113"/>
          <ac:spMkLst>
            <pc:docMk/>
            <pc:sldMk cId="1001556710" sldId="266"/>
            <ac:spMk id="3" creationId="{73244A13-8302-0E6B-77E0-9B6AF5C6EF68}"/>
          </ac:spMkLst>
        </pc:spChg>
      </pc:sldChg>
      <pc:sldChg chg="addSp modSp new mod">
        <pc:chgData name="Ani Voskanyan" userId="f949ab0d42208e53" providerId="LiveId" clId="{6408107A-A4F5-40ED-8FF6-EA290D596564}" dt="2024-06-09T21:23:46.510" v="1518" actId="14100"/>
        <pc:sldMkLst>
          <pc:docMk/>
          <pc:sldMk cId="91540726" sldId="267"/>
        </pc:sldMkLst>
        <pc:picChg chg="add mod">
          <ac:chgData name="Ani Voskanyan" userId="f949ab0d42208e53" providerId="LiveId" clId="{6408107A-A4F5-40ED-8FF6-EA290D596564}" dt="2024-06-09T21:23:46.510" v="1518" actId="14100"/>
          <ac:picMkLst>
            <pc:docMk/>
            <pc:sldMk cId="91540726" sldId="267"/>
            <ac:picMk id="3" creationId="{C2E5C5F3-A8B0-9CA3-10AB-1A0D9B2FAA03}"/>
          </ac:picMkLst>
        </pc:picChg>
      </pc:sldChg>
      <pc:sldChg chg="new del">
        <pc:chgData name="Ani Voskanyan" userId="f949ab0d42208e53" providerId="LiveId" clId="{6408107A-A4F5-40ED-8FF6-EA290D596564}" dt="2024-06-09T21:21:12.236" v="1512" actId="2696"/>
        <pc:sldMkLst>
          <pc:docMk/>
          <pc:sldMk cId="1763240319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ACE39-5C9E-4095-B8D7-963A54DC2ECE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2BC33-C7C6-4A6D-83EB-4FA7FA885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4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2BC33-C7C6-4A6D-83EB-4FA7FA8852D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5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7E99A-F7D2-4A16-B8B7-447D5BDC2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F0EF7-0B82-A2F3-22EF-3E234F992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004C2-5B3D-B8C0-89C9-03BA4789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8A20-3078-41C8-90BE-2399C2CEA913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29777-9A49-00A9-6FEE-CC360BCD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4CE68-0A23-4AA0-0DF4-6DFDF542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FC9D-87B6-416B-9CF6-7D7E261F8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50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15BE-E2BB-E8FC-9AC9-EBEA8275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E03B9-ED54-1EE1-8894-A8049386A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95EE6-0815-3F03-BDAF-5211936D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8A20-3078-41C8-90BE-2399C2CEA913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C7E2E-EED3-10FA-801E-6837C6D2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3D899-A755-1513-2DBD-AEBB782E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FC9D-87B6-416B-9CF6-7D7E261F8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12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EAEF63-AA53-1660-DCF5-CE487F12E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746FD-A846-660B-C734-17D9AB30F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1553C-26C4-AA91-B762-9D32AE89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8A20-3078-41C8-90BE-2399C2CEA913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FB10D-8277-1DF3-513E-4E9A5E0E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466C6-7398-DB1C-FB13-4CE1FE7B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FC9D-87B6-416B-9CF6-7D7E261F8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923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8A20-3078-41C8-90BE-2399C2CEA913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D5FC9D-87B6-416B-9CF6-7D7E261F8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08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D4386-0362-E9B7-B135-AB03C5CD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CAEE3-AEE9-E962-857F-07690F18F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655D5-B7E5-2793-16C7-2811BFE1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8A20-3078-41C8-90BE-2399C2CEA913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8468A-8ECD-BCB0-809F-93AAE364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0F1D4-CA0F-5722-64BC-50C097B36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FC9D-87B6-416B-9CF6-7D7E261F8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41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DAE9C-5995-6638-DCB0-80418ED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966A0-A5C1-F4B2-8BDF-0F6653016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63503-333A-6E9C-D622-85F0EF5F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8A20-3078-41C8-90BE-2399C2CEA913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FC53F-225C-58B3-C5E6-ED70BD93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2ACC7-1CAC-8947-73E0-20B79E4B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FC9D-87B6-416B-9CF6-7D7E261F8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06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75074-1B3E-4D50-1725-AA7F97D3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AD3C-987B-E796-118B-AC6ACB186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37433-88ED-4C4F-0517-30602C2B9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51CC3-EA6A-5ACB-436D-4EF9ABAD4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8A20-3078-41C8-90BE-2399C2CEA913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5872B-D45A-1229-5708-0F51F473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8BA2A-B74C-E26C-4954-085A6B7F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FC9D-87B6-416B-9CF6-7D7E261F8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09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0348-8BAD-6808-F8FA-A3F0DF59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74472-D096-1545-B980-A6D86EC0F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F15BF-27A4-BB53-BAB5-69AF9221E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0D737-89C4-83FE-331C-8BFA6D740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40A05-FD64-2763-BF7F-1B0CE9DCE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453B12-90F0-1443-FA85-F23E7251B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8A20-3078-41C8-90BE-2399C2CEA913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C030F-7412-56A3-00B4-8C56FF3D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A77EDE-2723-C181-54BD-5CA58A0D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FC9D-87B6-416B-9CF6-7D7E261F8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07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5416-CA15-2C86-065D-E7D4A591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9C26A-1CEC-E2D9-D013-37D3B04B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8A20-3078-41C8-90BE-2399C2CEA913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D01FD-0103-AB83-4932-9FD498E3C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E91C1-98ED-7589-7C3A-885CD576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FC9D-87B6-416B-9CF6-7D7E261F8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46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D3525-CFF9-21D7-F8DE-CCEDABDD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8A20-3078-41C8-90BE-2399C2CEA913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8D18A-2ACE-0476-C671-661664E8C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63ADC-B832-9568-4832-CE8C6978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FC9D-87B6-416B-9CF6-7D7E261F8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17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4F354-693D-B2BF-4D1E-40518F71E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76B3F-9C5F-0907-4839-CB7221B84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CB026-1896-9E5F-A0D3-1DD38568C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FAFAF-3D90-E5AC-7B9F-30E97635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8A20-3078-41C8-90BE-2399C2CEA913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5295B-176F-771B-5129-3C7FB435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29CAA-B7DD-9966-3612-A2BBCD44D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FC9D-87B6-416B-9CF6-7D7E261F8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66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96E2-B33B-B41B-B5AC-1DB487582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129BB-68B3-D2D6-10C3-A82DE73FD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105DB-E580-3553-EE87-812E5AAA5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C64FB-20BC-820A-D16C-B9FF2B8E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8A20-3078-41C8-90BE-2399C2CEA913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4C522-FFBB-7E1B-DD08-E6820F1B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56F6F-BA14-C116-48B6-1CD612A9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FC9D-87B6-416B-9CF6-7D7E261F8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71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7AA4A6-93C6-6390-A8BC-A33F0D79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D3F3A-ACA0-70E9-72C3-2BE34CECA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4FB48-7C2E-AA25-FCEB-C87C6FF63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88A20-3078-41C8-90BE-2399C2CEA913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E8269-22A8-D898-1121-3D3D5DE24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210D6-5050-7791-8F2A-447D9123D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5FC9D-87B6-416B-9CF6-7D7E261F8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65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DE82-63E2-F129-D08D-E707CD3CC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808" y="2415745"/>
            <a:ext cx="8915399" cy="2262781"/>
          </a:xfrm>
        </p:spPr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is KPI (</a:t>
            </a:r>
            <a:r>
              <a:rPr lang="en-GB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Ի՞նչ</a:t>
            </a:r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է KPI-ը)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15476-142D-0A06-FEE9-8809A2CCF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4241" y="4675658"/>
            <a:ext cx="8915399" cy="1354439"/>
          </a:xfrm>
        </p:spPr>
        <p:txBody>
          <a:bodyPr>
            <a:noAutofit/>
          </a:bodyPr>
          <a:lstStyle/>
          <a:p>
            <a:r>
              <a:rPr lang="en-GB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“If you can’t measure it, you can’t manage it.”</a:t>
            </a:r>
          </a:p>
          <a:p>
            <a:r>
              <a:rPr lang="en-GB" sz="1600" dirty="0"/>
              <a:t>Peter Drucker</a:t>
            </a:r>
          </a:p>
          <a:p>
            <a:r>
              <a:rPr lang="en-GB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՛՛</a:t>
            </a:r>
            <a:r>
              <a:rPr lang="en-GB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Եթե</a:t>
            </a:r>
            <a:r>
              <a:rPr lang="en-GB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չես</a:t>
            </a:r>
            <a:r>
              <a:rPr lang="en-GB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կարող</a:t>
            </a:r>
            <a:r>
              <a:rPr lang="en-GB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չափել</a:t>
            </a:r>
            <a:r>
              <a:rPr lang="en-GB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GB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չես</a:t>
            </a:r>
            <a:r>
              <a:rPr lang="en-GB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կարող</a:t>
            </a:r>
            <a:r>
              <a:rPr lang="en-GB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կառավարել</a:t>
            </a:r>
            <a:r>
              <a:rPr lang="en-GB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:՛՛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sz="1600" dirty="0" err="1"/>
              <a:t>Պիթեր</a:t>
            </a:r>
            <a:r>
              <a:rPr lang="en-GB" sz="1600" dirty="0"/>
              <a:t> </a:t>
            </a:r>
            <a:r>
              <a:rPr lang="en-GB" sz="1600" dirty="0" err="1"/>
              <a:t>Դրաքեր</a:t>
            </a:r>
            <a:endParaRPr lang="en-GB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DA9C15-05BA-8E0C-1D33-E51C5E11F3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34"/>
          <a:stretch/>
        </p:blipFill>
        <p:spPr>
          <a:xfrm>
            <a:off x="3673518" y="0"/>
            <a:ext cx="4654378" cy="37976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7363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B238-682E-7303-8910-9270DF78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117" y="928925"/>
            <a:ext cx="3505199" cy="976312"/>
          </a:xfrm>
        </p:spPr>
        <p:txBody>
          <a:bodyPr>
            <a:noAutofit/>
          </a:bodyPr>
          <a:lstStyle/>
          <a:p>
            <a:r>
              <a:rPr lang="en-GB" sz="18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Gotham HTF"/>
              </a:rPr>
              <a:t>What is a Key Performance indicator(KPI)</a:t>
            </a:r>
            <a:br>
              <a:rPr lang="en-GB" sz="18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Gotham HTF"/>
              </a:rPr>
            </a:br>
            <a:r>
              <a:rPr lang="en-GB" sz="1800" b="1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Gotham HTF"/>
              </a:rPr>
              <a:t>Ի՞նչ</a:t>
            </a:r>
            <a:r>
              <a:rPr lang="en-GB" sz="18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Gotham HTF"/>
              </a:rPr>
              <a:t> է </a:t>
            </a:r>
            <a:r>
              <a:rPr lang="en-GB" sz="1800" b="1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Gotham HTF"/>
              </a:rPr>
              <a:t>հիմնական</a:t>
            </a:r>
            <a:r>
              <a:rPr lang="en-GB" sz="18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Gotham HTF"/>
              </a:rPr>
              <a:t> </a:t>
            </a:r>
            <a:r>
              <a:rPr lang="en-GB" sz="1800" b="1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Gotham HTF"/>
              </a:rPr>
              <a:t>կատարողականի</a:t>
            </a:r>
            <a:r>
              <a:rPr lang="en-GB" sz="18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Gotham HTF"/>
              </a:rPr>
              <a:t> </a:t>
            </a:r>
            <a:r>
              <a:rPr lang="en-GB" sz="1800" b="1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Gotham HTF"/>
              </a:rPr>
              <a:t>ցուցիչը</a:t>
            </a:r>
            <a:r>
              <a:rPr lang="en-GB" sz="18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Gotham HTF"/>
              </a:rPr>
              <a:t>(KPI)</a:t>
            </a:r>
            <a:br>
              <a:rPr lang="en-GB" sz="18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Gotham HTF"/>
              </a:rPr>
            </a:br>
            <a:br>
              <a:rPr lang="en-GB" sz="18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Gotham HTF"/>
              </a:rPr>
            </a:br>
            <a:endParaRPr lang="en-GB" sz="1800" dirty="0">
              <a:solidFill>
                <a:srgbClr val="FF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458936-2ADF-8CEF-1F7F-DCD1AFBA9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865" y="1142681"/>
            <a:ext cx="5601730" cy="457263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98843-8380-3617-81DF-DCB60676C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It is a quantitative metric that uses data to measure the effectiveness of an action or goal. Examples are sales growth, number of website visitors, etc.</a:t>
            </a:r>
          </a:p>
          <a:p>
            <a:r>
              <a:rPr lang="en-GB" sz="2000" dirty="0" err="1"/>
              <a:t>Դա</a:t>
            </a:r>
            <a:r>
              <a:rPr lang="en-GB" sz="2000" dirty="0"/>
              <a:t> </a:t>
            </a:r>
            <a:r>
              <a:rPr lang="en-GB" sz="2000" dirty="0" err="1"/>
              <a:t>քանակական</a:t>
            </a:r>
            <a:r>
              <a:rPr lang="en-GB" sz="2000" dirty="0"/>
              <a:t> </a:t>
            </a:r>
            <a:r>
              <a:rPr lang="en-GB" sz="2000" dirty="0" err="1"/>
              <a:t>չափիչ</a:t>
            </a:r>
            <a:r>
              <a:rPr lang="en-GB" sz="2000" dirty="0"/>
              <a:t> է, </a:t>
            </a:r>
            <a:r>
              <a:rPr lang="en-GB" sz="2000" dirty="0" err="1"/>
              <a:t>որն</a:t>
            </a:r>
            <a:r>
              <a:rPr lang="en-GB" sz="2000" dirty="0"/>
              <a:t> </a:t>
            </a:r>
            <a:r>
              <a:rPr lang="en-GB" sz="2000" dirty="0" err="1"/>
              <a:t>օգտագործում</a:t>
            </a:r>
            <a:r>
              <a:rPr lang="en-GB" sz="2000" dirty="0"/>
              <a:t> է </a:t>
            </a:r>
            <a:r>
              <a:rPr lang="en-GB" sz="2000" dirty="0" err="1"/>
              <a:t>տվյալները</a:t>
            </a:r>
            <a:r>
              <a:rPr lang="en-GB" sz="2000" dirty="0"/>
              <a:t>՝ </a:t>
            </a:r>
            <a:r>
              <a:rPr lang="en-GB" sz="2000" dirty="0" err="1"/>
              <a:t>չափելու</a:t>
            </a:r>
            <a:r>
              <a:rPr lang="en-GB" sz="2000" dirty="0"/>
              <a:t> </a:t>
            </a:r>
            <a:r>
              <a:rPr lang="en-GB" sz="2000" dirty="0" err="1"/>
              <a:t>գործողության</a:t>
            </a:r>
            <a:r>
              <a:rPr lang="en-GB" sz="2000" dirty="0"/>
              <a:t> </a:t>
            </a:r>
            <a:r>
              <a:rPr lang="en-GB" sz="2000" dirty="0" err="1"/>
              <a:t>կամ</a:t>
            </a:r>
            <a:r>
              <a:rPr lang="en-GB" sz="2000" dirty="0"/>
              <a:t> </a:t>
            </a:r>
            <a:r>
              <a:rPr lang="en-GB" sz="2000" dirty="0" err="1"/>
              <a:t>նպատակի</a:t>
            </a:r>
            <a:r>
              <a:rPr lang="en-GB" sz="2000" dirty="0"/>
              <a:t> </a:t>
            </a:r>
            <a:r>
              <a:rPr lang="en-GB" sz="2000" dirty="0" err="1"/>
              <a:t>արդյունավետությունը:Օրինակներ</a:t>
            </a:r>
            <a:r>
              <a:rPr lang="en-GB" sz="2000" dirty="0"/>
              <a:t> </a:t>
            </a:r>
            <a:r>
              <a:rPr lang="en-GB" sz="2000" dirty="0" err="1"/>
              <a:t>են</a:t>
            </a:r>
            <a:r>
              <a:rPr lang="en-GB" sz="2000" dirty="0"/>
              <a:t>՝ </a:t>
            </a:r>
            <a:r>
              <a:rPr lang="en-GB" sz="2000" dirty="0" err="1"/>
              <a:t>վաճառքի</a:t>
            </a:r>
            <a:r>
              <a:rPr lang="en-GB" sz="2000" dirty="0"/>
              <a:t> </a:t>
            </a:r>
            <a:r>
              <a:rPr lang="en-GB" sz="2000" dirty="0" err="1"/>
              <a:t>աճը</a:t>
            </a:r>
            <a:r>
              <a:rPr lang="en-GB" sz="2000" dirty="0"/>
              <a:t>, </a:t>
            </a:r>
            <a:r>
              <a:rPr lang="en-GB" sz="2000" dirty="0" err="1"/>
              <a:t>կայքի</a:t>
            </a:r>
            <a:r>
              <a:rPr lang="en-GB" sz="2000" dirty="0"/>
              <a:t> </a:t>
            </a:r>
            <a:r>
              <a:rPr lang="en-GB" sz="2000" dirty="0" err="1"/>
              <a:t>այցելուների</a:t>
            </a:r>
            <a:r>
              <a:rPr lang="en-GB" sz="2000" dirty="0"/>
              <a:t> </a:t>
            </a:r>
            <a:r>
              <a:rPr lang="en-GB" sz="2000" dirty="0" err="1"/>
              <a:t>քանակը</a:t>
            </a:r>
            <a:r>
              <a:rPr lang="en-GB" sz="2000" dirty="0"/>
              <a:t> և </a:t>
            </a:r>
            <a:r>
              <a:rPr lang="en-GB" sz="2000" dirty="0" err="1"/>
              <a:t>այլն</a:t>
            </a:r>
            <a:r>
              <a:rPr lang="en-GB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88987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4BD0-768D-4D95-BC0C-B21A4609B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163" y="467592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6600" b="1" dirty="0">
                <a:solidFill>
                  <a:srgbClr val="FF0000"/>
                </a:solidFill>
              </a:rPr>
              <a:t>Why use KPI</a:t>
            </a:r>
            <a:br>
              <a:rPr lang="en-GB" sz="6600" b="1" dirty="0">
                <a:solidFill>
                  <a:srgbClr val="FF0000"/>
                </a:solidFill>
              </a:rPr>
            </a:br>
            <a:r>
              <a:rPr lang="en-GB" sz="6600" b="1" dirty="0" err="1">
                <a:solidFill>
                  <a:srgbClr val="FF0000"/>
                </a:solidFill>
              </a:rPr>
              <a:t>Ինչու</a:t>
            </a:r>
            <a:r>
              <a:rPr lang="en-GB" sz="6600" b="1" dirty="0">
                <a:solidFill>
                  <a:srgbClr val="FF0000"/>
                </a:solidFill>
              </a:rPr>
              <a:t>՞ </a:t>
            </a:r>
            <a:r>
              <a:rPr lang="en-GB" sz="6600" b="1" dirty="0" err="1">
                <a:solidFill>
                  <a:srgbClr val="FF0000"/>
                </a:solidFill>
              </a:rPr>
              <a:t>օգտագործել</a:t>
            </a:r>
            <a:r>
              <a:rPr lang="en-GB" sz="6600" b="1" dirty="0">
                <a:solidFill>
                  <a:srgbClr val="FF0000"/>
                </a:solidFill>
              </a:rPr>
              <a:t> KPI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5B773-C5BE-0AAB-583F-5BCB4CC11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31478"/>
          </a:xfrm>
        </p:spPr>
        <p:txBody>
          <a:bodyPr>
            <a:noAutofit/>
          </a:bodyPr>
          <a:lstStyle/>
          <a:p>
            <a:pPr algn="ctr">
              <a:buFont typeface="+mj-lt"/>
              <a:buAutoNum type="arabicPeriod"/>
            </a:pPr>
            <a:r>
              <a:rPr lang="en-GB" sz="2400" dirty="0"/>
              <a:t>To measure organizational performance.</a:t>
            </a:r>
          </a:p>
          <a:p>
            <a:pPr algn="ctr">
              <a:buFont typeface="+mj-lt"/>
              <a:buAutoNum type="arabicPeriod"/>
            </a:pPr>
            <a:r>
              <a:rPr lang="en-GB" sz="2400" dirty="0"/>
              <a:t>To make better decisions.</a:t>
            </a:r>
          </a:p>
          <a:p>
            <a:pPr algn="ctr">
              <a:buFont typeface="+mj-lt"/>
              <a:buAutoNum type="arabicPeriod"/>
            </a:pPr>
            <a:r>
              <a:rPr lang="en-GB" sz="2400" dirty="0"/>
              <a:t>To align management and vision.</a:t>
            </a:r>
          </a:p>
          <a:p>
            <a:pPr algn="ctr">
              <a:buFont typeface="+mj-lt"/>
              <a:buAutoNum type="arabicPeriod"/>
            </a:pPr>
            <a:r>
              <a:rPr lang="en-GB" sz="2400" dirty="0"/>
              <a:t>To empower teams</a:t>
            </a:r>
            <a:r>
              <a:rPr lang="en-GB" sz="4000" dirty="0"/>
              <a:t>.</a:t>
            </a:r>
          </a:p>
          <a:p>
            <a:pPr marL="457200" indent="-457200" algn="ctr">
              <a:buFont typeface="+mj-lt"/>
              <a:buAutoNum type="arabicParenR"/>
            </a:pPr>
            <a:r>
              <a:rPr lang="en-GB" sz="2400" dirty="0" err="1"/>
              <a:t>Չափելու</a:t>
            </a:r>
            <a:r>
              <a:rPr lang="en-GB" sz="2400" dirty="0"/>
              <a:t> </a:t>
            </a:r>
            <a:r>
              <a:rPr lang="en-GB" sz="2400" dirty="0" err="1"/>
              <a:t>համար</a:t>
            </a:r>
            <a:r>
              <a:rPr lang="en-GB" sz="2400" dirty="0"/>
              <a:t> </a:t>
            </a:r>
            <a:r>
              <a:rPr lang="en-GB" sz="2400" dirty="0" err="1"/>
              <a:t>կազմակերպության</a:t>
            </a:r>
            <a:r>
              <a:rPr lang="en-GB" sz="2400" dirty="0"/>
              <a:t> </a:t>
            </a:r>
            <a:r>
              <a:rPr lang="en-GB" sz="2400" dirty="0" err="1"/>
              <a:t>կատարողականը</a:t>
            </a:r>
            <a:endParaRPr lang="en-GB" sz="2400" dirty="0"/>
          </a:p>
          <a:p>
            <a:pPr marL="457200" indent="-457200" algn="ctr">
              <a:buFont typeface="+mj-lt"/>
              <a:buAutoNum type="arabicParenR"/>
            </a:pPr>
            <a:r>
              <a:rPr lang="hy-AM" sz="2400" dirty="0"/>
              <a:t>Ա</a:t>
            </a:r>
            <a:r>
              <a:rPr lang="en-GB" sz="2400" dirty="0" err="1"/>
              <a:t>վելի</a:t>
            </a:r>
            <a:r>
              <a:rPr lang="en-GB" sz="2400" dirty="0"/>
              <a:t> </a:t>
            </a:r>
            <a:r>
              <a:rPr lang="en-GB" sz="2400" dirty="0" err="1"/>
              <a:t>լավ</a:t>
            </a:r>
            <a:r>
              <a:rPr lang="en-GB" sz="2400" dirty="0"/>
              <a:t> </a:t>
            </a:r>
            <a:r>
              <a:rPr lang="en-GB" sz="2400" dirty="0" err="1"/>
              <a:t>որոշումներ</a:t>
            </a:r>
            <a:r>
              <a:rPr lang="en-GB" sz="2400" dirty="0"/>
              <a:t> </a:t>
            </a:r>
            <a:r>
              <a:rPr lang="en-GB" sz="2400" dirty="0" err="1"/>
              <a:t>կայացնելու</a:t>
            </a:r>
            <a:r>
              <a:rPr lang="en-GB" sz="2400" dirty="0"/>
              <a:t> </a:t>
            </a:r>
            <a:r>
              <a:rPr lang="en-GB" sz="2400" dirty="0" err="1"/>
              <a:t>համար</a:t>
            </a:r>
            <a:endParaRPr lang="en-GB" sz="2400" dirty="0"/>
          </a:p>
          <a:p>
            <a:pPr marL="457200" indent="-457200" algn="ctr">
              <a:buFont typeface="+mj-lt"/>
              <a:buAutoNum type="arabicParenR"/>
            </a:pPr>
            <a:r>
              <a:rPr lang="en-GB" sz="2400" dirty="0" err="1"/>
              <a:t>Համապատասխանեցնելու</a:t>
            </a:r>
            <a:r>
              <a:rPr lang="en-GB" sz="2400" dirty="0"/>
              <a:t> </a:t>
            </a:r>
            <a:r>
              <a:rPr lang="en-GB" sz="2400" dirty="0" err="1"/>
              <a:t>համար</a:t>
            </a:r>
            <a:r>
              <a:rPr lang="en-GB" sz="2400" dirty="0"/>
              <a:t> </a:t>
            </a:r>
            <a:r>
              <a:rPr lang="en-GB" sz="2400" dirty="0" err="1"/>
              <a:t>կառավարումը</a:t>
            </a:r>
            <a:r>
              <a:rPr lang="en-GB" sz="2400" dirty="0"/>
              <a:t> և </a:t>
            </a:r>
            <a:r>
              <a:rPr lang="en-GB" sz="2400" dirty="0" err="1"/>
              <a:t>տեսլականը</a:t>
            </a:r>
            <a:endParaRPr lang="en-GB" sz="2400" dirty="0"/>
          </a:p>
          <a:p>
            <a:pPr marL="457200" indent="-457200" algn="ctr">
              <a:buFont typeface="+mj-lt"/>
              <a:buAutoNum type="arabicParenR"/>
            </a:pPr>
            <a:r>
              <a:rPr lang="en-GB" sz="2400" dirty="0" err="1"/>
              <a:t>Թիմերին</a:t>
            </a:r>
            <a:r>
              <a:rPr lang="en-GB" sz="2400" dirty="0"/>
              <a:t> </a:t>
            </a:r>
            <a:r>
              <a:rPr lang="en-GB" sz="2400" dirty="0" err="1"/>
              <a:t>հզորացնելու</a:t>
            </a:r>
            <a:r>
              <a:rPr lang="en-GB" sz="2400" dirty="0"/>
              <a:t> </a:t>
            </a:r>
            <a:r>
              <a:rPr lang="en-GB" sz="2400" dirty="0" err="1"/>
              <a:t>համար</a:t>
            </a:r>
            <a:endParaRPr lang="en-GB" sz="2400" dirty="0"/>
          </a:p>
          <a:p>
            <a:pPr marL="0" indent="0" algn="ctr">
              <a:buNone/>
            </a:pPr>
            <a:endParaRPr lang="en-GB" sz="4000" dirty="0"/>
          </a:p>
          <a:p>
            <a:pPr marL="0" indent="0" algn="ctr">
              <a:buNone/>
            </a:pP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05438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3A68-9A4A-64B0-C7B4-A0B8E66E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120" y="74140"/>
            <a:ext cx="7395047" cy="176289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How to create effective KPIs</a:t>
            </a:r>
            <a:br>
              <a:rPr lang="en-GB" b="1" dirty="0">
                <a:solidFill>
                  <a:srgbClr val="FF0000"/>
                </a:solidFill>
              </a:rPr>
            </a:br>
            <a:r>
              <a:rPr lang="en-GB" b="1" dirty="0" err="1">
                <a:solidFill>
                  <a:srgbClr val="FF0000"/>
                </a:solidFill>
              </a:rPr>
              <a:t>Ինչպե՞ս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ստեղցել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արդյունավետ</a:t>
            </a:r>
            <a:r>
              <a:rPr lang="en-GB" b="1" dirty="0">
                <a:solidFill>
                  <a:srgbClr val="FF0000"/>
                </a:solidFill>
              </a:rPr>
              <a:t> KPI-</a:t>
            </a:r>
            <a:r>
              <a:rPr lang="en-GB" b="1" dirty="0" err="1">
                <a:solidFill>
                  <a:srgbClr val="FF0000"/>
                </a:solidFill>
              </a:rPr>
              <a:t>ներ</a:t>
            </a:r>
            <a:r>
              <a:rPr lang="en-GB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47E20-353A-CC77-F84B-FEF074CCB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28565"/>
            <a:ext cx="8915399" cy="423219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arenR"/>
            </a:pPr>
            <a:r>
              <a:rPr lang="en-GB" sz="2400" dirty="0"/>
              <a:t>Define the organization’s strategic goals(increasing sales, entering a new market, ensuring customer satisfaction).</a:t>
            </a:r>
          </a:p>
          <a:p>
            <a:pPr marL="342900" indent="-342900">
              <a:buFont typeface="+mj-lt"/>
              <a:buAutoNum type="arabicParenR"/>
            </a:pPr>
            <a:r>
              <a:rPr lang="en-GB" sz="2400" dirty="0"/>
              <a:t>Select only relevant KPIs Prioritize action, not just measurement.</a:t>
            </a:r>
          </a:p>
          <a:p>
            <a:pPr marL="342900" indent="-342900">
              <a:buFont typeface="+mj-lt"/>
              <a:buAutoNum type="arabicParenR"/>
            </a:pPr>
            <a:r>
              <a:rPr lang="en-GB" sz="2400" dirty="0"/>
              <a:t>Involve the entire team. All </a:t>
            </a:r>
            <a:r>
              <a:rPr lang="en-GB" sz="2400" dirty="0" err="1"/>
              <a:t>departaments</a:t>
            </a:r>
            <a:r>
              <a:rPr lang="en-GB" sz="2400" dirty="0"/>
              <a:t> have a role to play in achieving the organization’s goals.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err="1"/>
              <a:t>Սահմանել</a:t>
            </a:r>
            <a:r>
              <a:rPr lang="en-GB" sz="2400" dirty="0"/>
              <a:t> </a:t>
            </a:r>
            <a:r>
              <a:rPr lang="en-GB" sz="2400" dirty="0" err="1"/>
              <a:t>կազմակերպության</a:t>
            </a:r>
            <a:r>
              <a:rPr lang="en-GB" sz="2400" dirty="0"/>
              <a:t> </a:t>
            </a:r>
            <a:r>
              <a:rPr lang="en-GB" sz="2400" dirty="0" err="1"/>
              <a:t>ռազմավարական</a:t>
            </a:r>
            <a:r>
              <a:rPr lang="en-GB" sz="2400" dirty="0"/>
              <a:t> </a:t>
            </a:r>
            <a:r>
              <a:rPr lang="en-GB" sz="2400" dirty="0" err="1"/>
              <a:t>նպատակները</a:t>
            </a:r>
            <a:r>
              <a:rPr lang="en-GB" sz="2400" dirty="0"/>
              <a:t> </a:t>
            </a:r>
            <a:r>
              <a:rPr lang="en-GB" sz="2400" dirty="0" err="1"/>
              <a:t>վաճառքի</a:t>
            </a:r>
            <a:r>
              <a:rPr lang="en-GB" sz="2400" dirty="0"/>
              <a:t> </a:t>
            </a:r>
            <a:r>
              <a:rPr lang="en-GB" sz="2400" dirty="0" err="1"/>
              <a:t>ավելացում</a:t>
            </a:r>
            <a:r>
              <a:rPr lang="en-GB" sz="2400" dirty="0"/>
              <a:t>, ( </a:t>
            </a:r>
            <a:r>
              <a:rPr lang="en-GB" sz="2400" dirty="0" err="1"/>
              <a:t>նոր</a:t>
            </a:r>
            <a:r>
              <a:rPr lang="en-GB" sz="2400" dirty="0"/>
              <a:t> </a:t>
            </a:r>
            <a:r>
              <a:rPr lang="en-GB" sz="2400" dirty="0" err="1"/>
              <a:t>շուկա</a:t>
            </a:r>
            <a:r>
              <a:rPr lang="en-GB" sz="2400" dirty="0"/>
              <a:t> </a:t>
            </a:r>
            <a:r>
              <a:rPr lang="en-GB" sz="2400" dirty="0" err="1"/>
              <a:t>մուտք</a:t>
            </a:r>
            <a:r>
              <a:rPr lang="en-GB" sz="2400" dirty="0"/>
              <a:t> </a:t>
            </a:r>
            <a:r>
              <a:rPr lang="en-GB" sz="2400" dirty="0" err="1"/>
              <a:t>գործել</a:t>
            </a:r>
            <a:r>
              <a:rPr lang="en-GB" sz="2400" dirty="0"/>
              <a:t>, </a:t>
            </a:r>
            <a:r>
              <a:rPr lang="en-GB" sz="2400" dirty="0" err="1"/>
              <a:t>հաճախորդների</a:t>
            </a:r>
            <a:r>
              <a:rPr lang="en-GB" sz="2400" dirty="0"/>
              <a:t> </a:t>
            </a:r>
            <a:r>
              <a:rPr lang="en-GB" sz="2400" dirty="0" err="1"/>
              <a:t>գոհունակության</a:t>
            </a:r>
            <a:r>
              <a:rPr lang="en-GB" sz="2400" dirty="0"/>
              <a:t> </a:t>
            </a:r>
            <a:r>
              <a:rPr lang="en-GB" sz="2400" dirty="0" err="1"/>
              <a:t>ապահովում</a:t>
            </a:r>
            <a:r>
              <a:rPr lang="en-GB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err="1"/>
              <a:t>Ընտրել</a:t>
            </a:r>
            <a:r>
              <a:rPr lang="en-GB" sz="2400" dirty="0"/>
              <a:t> </a:t>
            </a:r>
            <a:r>
              <a:rPr lang="en-GB" sz="2400" dirty="0" err="1"/>
              <a:t>միայն</a:t>
            </a:r>
            <a:r>
              <a:rPr lang="en-GB" sz="2400" dirty="0"/>
              <a:t> </a:t>
            </a:r>
            <a:r>
              <a:rPr lang="en-GB" sz="2400" dirty="0" err="1"/>
              <a:t>համապատասխան</a:t>
            </a:r>
            <a:r>
              <a:rPr lang="en-GB" sz="2400" dirty="0"/>
              <a:t> KPI–</a:t>
            </a:r>
            <a:r>
              <a:rPr lang="en-GB" sz="2400" dirty="0" err="1"/>
              <a:t>ներ</a:t>
            </a:r>
            <a:r>
              <a:rPr lang="en-GB" sz="2400" dirty="0"/>
              <a:t>՝ </a:t>
            </a:r>
            <a:r>
              <a:rPr lang="en-GB" sz="2400" dirty="0" err="1"/>
              <a:t>առաջնահերթուոյունը</a:t>
            </a:r>
            <a:r>
              <a:rPr lang="en-GB" sz="2400" dirty="0"/>
              <a:t> </a:t>
            </a:r>
            <a:r>
              <a:rPr lang="en-GB" sz="2400" dirty="0" err="1"/>
              <a:t>տալ</a:t>
            </a:r>
            <a:r>
              <a:rPr lang="en-GB" sz="2400" dirty="0"/>
              <a:t> </a:t>
            </a:r>
            <a:r>
              <a:rPr lang="en-GB" sz="2400" dirty="0" err="1"/>
              <a:t>գործողություններին</a:t>
            </a:r>
            <a:r>
              <a:rPr lang="en-GB" sz="2400" dirty="0"/>
              <a:t>, </a:t>
            </a:r>
            <a:r>
              <a:rPr lang="en-GB" sz="2400" dirty="0" err="1"/>
              <a:t>այլ</a:t>
            </a:r>
            <a:r>
              <a:rPr lang="en-GB" sz="2400" dirty="0"/>
              <a:t> </a:t>
            </a:r>
            <a:r>
              <a:rPr lang="en-GB" sz="2400" dirty="0" err="1"/>
              <a:t>ոչ</a:t>
            </a:r>
            <a:r>
              <a:rPr lang="en-GB" sz="2400" dirty="0"/>
              <a:t> </a:t>
            </a:r>
            <a:r>
              <a:rPr lang="en-GB" sz="2400" dirty="0" err="1"/>
              <a:t>միայն</a:t>
            </a:r>
            <a:r>
              <a:rPr lang="en-GB" sz="2400" dirty="0"/>
              <a:t> </a:t>
            </a:r>
            <a:r>
              <a:rPr lang="en-GB" sz="2400" dirty="0" err="1"/>
              <a:t>չափումներին</a:t>
            </a:r>
            <a:r>
              <a:rPr lang="en-GB" sz="24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err="1"/>
              <a:t>Ներգրավել</a:t>
            </a:r>
            <a:r>
              <a:rPr lang="en-GB" sz="2400" dirty="0"/>
              <a:t> </a:t>
            </a:r>
            <a:r>
              <a:rPr lang="en-GB" sz="2400" dirty="0" err="1"/>
              <a:t>ամբողջ</a:t>
            </a:r>
            <a:r>
              <a:rPr lang="en-GB" sz="2400" dirty="0"/>
              <a:t> </a:t>
            </a:r>
            <a:r>
              <a:rPr lang="en-GB" sz="2400" dirty="0" err="1"/>
              <a:t>թիմին</a:t>
            </a:r>
            <a:r>
              <a:rPr lang="en-GB" sz="2400" dirty="0"/>
              <a:t>, </a:t>
            </a:r>
            <a:r>
              <a:rPr lang="en-GB" sz="2400" dirty="0" err="1"/>
              <a:t>բոլոր</a:t>
            </a:r>
            <a:r>
              <a:rPr lang="en-GB" sz="2400" dirty="0"/>
              <a:t> </a:t>
            </a:r>
            <a:r>
              <a:rPr lang="en-GB" sz="2400" dirty="0" err="1"/>
              <a:t>ստորաբաժանումներն</a:t>
            </a:r>
            <a:r>
              <a:rPr lang="en-GB" sz="2400" dirty="0"/>
              <a:t> </a:t>
            </a:r>
            <a:r>
              <a:rPr lang="en-GB" sz="2400" dirty="0" err="1"/>
              <a:t>ունեն</a:t>
            </a:r>
            <a:r>
              <a:rPr lang="en-GB" sz="2400" dirty="0"/>
              <a:t> </a:t>
            </a:r>
            <a:r>
              <a:rPr lang="en-GB" sz="2400" dirty="0" err="1"/>
              <a:t>իրենց</a:t>
            </a:r>
            <a:r>
              <a:rPr lang="en-GB" sz="2400" dirty="0"/>
              <a:t> </a:t>
            </a:r>
            <a:r>
              <a:rPr lang="en-GB" sz="2400" dirty="0" err="1"/>
              <a:t>դերը</a:t>
            </a:r>
            <a:r>
              <a:rPr lang="en-GB" sz="2400" dirty="0"/>
              <a:t> </a:t>
            </a:r>
            <a:r>
              <a:rPr lang="en-GB" sz="2400" dirty="0" err="1"/>
              <a:t>կազմակերպության</a:t>
            </a:r>
            <a:r>
              <a:rPr lang="en-GB" sz="2400" dirty="0"/>
              <a:t> </a:t>
            </a:r>
            <a:r>
              <a:rPr lang="en-GB" sz="2400" dirty="0" err="1"/>
              <a:t>նպատակներին</a:t>
            </a:r>
            <a:r>
              <a:rPr lang="en-GB" sz="2400" dirty="0"/>
              <a:t> </a:t>
            </a:r>
            <a:r>
              <a:rPr lang="en-GB" sz="2400" dirty="0" err="1"/>
              <a:t>հասնելու</a:t>
            </a:r>
            <a:r>
              <a:rPr lang="en-GB" sz="2400" dirty="0"/>
              <a:t> </a:t>
            </a:r>
            <a:r>
              <a:rPr lang="en-GB" sz="2400" dirty="0" err="1"/>
              <a:t>համար</a:t>
            </a:r>
            <a:r>
              <a:rPr lang="en-GB" sz="2400" dirty="0"/>
              <a:t>: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1953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E5C5F3-A8B0-9CA3-10AB-1A0D9B2FA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4ACC8-5B26-86C0-A508-442DD1FDE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KPIs in iGaming industry</a:t>
            </a:r>
            <a:br>
              <a:rPr lang="en-GB" sz="3600" b="1" dirty="0">
                <a:solidFill>
                  <a:srgbClr val="FF0000"/>
                </a:solidFill>
              </a:rPr>
            </a:br>
            <a:r>
              <a:rPr lang="en-GB" sz="3600" b="1" dirty="0">
                <a:solidFill>
                  <a:srgbClr val="FF0000"/>
                </a:solidFill>
              </a:rPr>
              <a:t>KPI-</a:t>
            </a:r>
            <a:r>
              <a:rPr lang="en-GB" sz="3600" b="1" dirty="0" err="1">
                <a:solidFill>
                  <a:srgbClr val="FF0000"/>
                </a:solidFill>
              </a:rPr>
              <a:t>ներ</a:t>
            </a:r>
            <a:r>
              <a:rPr lang="en-GB" sz="3600" b="1" dirty="0">
                <a:solidFill>
                  <a:srgbClr val="FF0000"/>
                </a:solidFill>
              </a:rPr>
              <a:t> iGaming </a:t>
            </a:r>
            <a:r>
              <a:rPr lang="en-GB" sz="3600" b="1" dirty="0" err="1">
                <a:solidFill>
                  <a:srgbClr val="FF0000"/>
                </a:solidFill>
              </a:rPr>
              <a:t>արդյունաբերության</a:t>
            </a:r>
            <a:r>
              <a:rPr lang="en-GB" sz="3600" b="1" dirty="0">
                <a:solidFill>
                  <a:srgbClr val="FF0000"/>
                </a:solidFill>
              </a:rPr>
              <a:t> </a:t>
            </a:r>
            <a:r>
              <a:rPr lang="en-GB" sz="3600" b="1" dirty="0" err="1">
                <a:solidFill>
                  <a:srgbClr val="FF0000"/>
                </a:solidFill>
              </a:rPr>
              <a:t>մեջ</a:t>
            </a:r>
            <a:endParaRPr lang="en-GB" sz="36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DA45ED-426E-1A74-B413-9581EE75C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963902"/>
              </p:ext>
            </p:extLst>
          </p:nvPr>
        </p:nvGraphicFramePr>
        <p:xfrm>
          <a:off x="838200" y="1825625"/>
          <a:ext cx="10515600" cy="3462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8341423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80948228"/>
                    </a:ext>
                  </a:extLst>
                </a:gridCol>
              </a:tblGrid>
              <a:tr h="6827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Online Casino KPIs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err="1"/>
                        <a:t>Sportbooks</a:t>
                      </a:r>
                      <a:r>
                        <a:rPr lang="en-GB" sz="2400" dirty="0"/>
                        <a:t> KPIs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667610"/>
                  </a:ext>
                </a:extLst>
              </a:tr>
              <a:tr h="6827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1. NGR= Bets-Wins-Bonuses-Balance Corrections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Churn Rate=(Churned Players/Start-of-period Players)*100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270950"/>
                  </a:ext>
                </a:extLst>
              </a:tr>
              <a:tr h="682728">
                <a:tc>
                  <a:txBody>
                    <a:bodyPr/>
                    <a:lstStyle/>
                    <a:p>
                      <a:r>
                        <a:rPr lang="en-GB" dirty="0"/>
                        <a:t>2.GGR=Bets-Wins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Conversion Rate=(First Deposit Count/Registration)*100%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769257"/>
                  </a:ext>
                </a:extLst>
              </a:tr>
              <a:tr h="682728">
                <a:tc>
                  <a:txBody>
                    <a:bodyPr/>
                    <a:lstStyle/>
                    <a:p>
                      <a:r>
                        <a:rPr lang="en-GB" dirty="0"/>
                        <a:t>3.ARPU=NGR/Active Players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Average Deposit Count=Total Deposit Count/depositing Players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439033"/>
                  </a:ext>
                </a:extLst>
              </a:tr>
              <a:tr h="682728">
                <a:tc>
                  <a:txBody>
                    <a:bodyPr/>
                    <a:lstStyle/>
                    <a:p>
                      <a:r>
                        <a:rPr lang="en-GB" dirty="0"/>
                        <a:t>4.LTV=ARPU*Player Lifespan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Average Deposit Sum=Total Deposit Amount/Total Deposit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486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03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737B-30DE-805A-44D3-491903AF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336" y="280086"/>
            <a:ext cx="10515600" cy="133452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Brief </a:t>
            </a:r>
            <a:r>
              <a:rPr lang="en-GB" sz="3600" b="1" dirty="0" err="1">
                <a:solidFill>
                  <a:srgbClr val="FF0000"/>
                </a:solidFill>
              </a:rPr>
              <a:t>descripition</a:t>
            </a:r>
            <a:r>
              <a:rPr lang="en-GB" sz="3600" b="1" dirty="0">
                <a:solidFill>
                  <a:srgbClr val="FF0000"/>
                </a:solidFill>
              </a:rPr>
              <a:t> of online Casino KPIs</a:t>
            </a:r>
            <a:br>
              <a:rPr lang="en-GB" sz="3600" b="1" dirty="0">
                <a:solidFill>
                  <a:srgbClr val="FF0000"/>
                </a:solidFill>
              </a:rPr>
            </a:br>
            <a:r>
              <a:rPr lang="en-GB" sz="3600" b="1" dirty="0" err="1">
                <a:solidFill>
                  <a:srgbClr val="FF0000"/>
                </a:solidFill>
              </a:rPr>
              <a:t>Օnline</a:t>
            </a:r>
            <a:r>
              <a:rPr lang="en-GB" sz="3600" b="1" dirty="0">
                <a:solidFill>
                  <a:srgbClr val="FF0000"/>
                </a:solidFill>
              </a:rPr>
              <a:t> Casino KPI-</a:t>
            </a:r>
            <a:r>
              <a:rPr lang="en-GB" sz="3600" b="1" dirty="0" err="1">
                <a:solidFill>
                  <a:srgbClr val="FF0000"/>
                </a:solidFill>
              </a:rPr>
              <a:t>ների</a:t>
            </a:r>
            <a:r>
              <a:rPr lang="en-GB" sz="3600" b="1" dirty="0">
                <a:solidFill>
                  <a:srgbClr val="FF0000"/>
                </a:solidFill>
              </a:rPr>
              <a:t> </a:t>
            </a:r>
            <a:r>
              <a:rPr lang="en-GB" sz="3600" b="1" dirty="0" err="1">
                <a:solidFill>
                  <a:srgbClr val="FF0000"/>
                </a:solidFill>
              </a:rPr>
              <a:t>համառոտ</a:t>
            </a:r>
            <a:r>
              <a:rPr lang="en-GB" sz="3600" b="1" dirty="0">
                <a:solidFill>
                  <a:srgbClr val="FF0000"/>
                </a:solidFill>
              </a:rPr>
              <a:t> </a:t>
            </a:r>
            <a:r>
              <a:rPr lang="en-GB" sz="3600" b="1" dirty="0" err="1">
                <a:solidFill>
                  <a:srgbClr val="FF0000"/>
                </a:solidFill>
              </a:rPr>
              <a:t>նկարագրություն</a:t>
            </a:r>
            <a:br>
              <a:rPr lang="en-GB" sz="3600" b="1" i="1" dirty="0">
                <a:solidFill>
                  <a:srgbClr val="FF0000"/>
                </a:solidFill>
              </a:rPr>
            </a:br>
            <a:endParaRPr lang="en-GB" sz="3600" b="1" i="1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58062-A888-F419-392F-E553342F4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43914"/>
            <a:ext cx="10515600" cy="5527589"/>
          </a:xfrm>
        </p:spPr>
        <p:txBody>
          <a:bodyPr>
            <a:norm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The Net Gaming Revenue (NGR) represents the casino's actual earnings, after all expenses and payouts are subtracted from the Gross Gaming Revenue. This  KPI provides a clear snapshot of the casino's financial health.</a:t>
            </a:r>
          </a:p>
          <a:p>
            <a:r>
              <a:rPr lang="hy-AM" sz="1600" dirty="0">
                <a:solidFill>
                  <a:schemeClr val="tx1"/>
                </a:solidFill>
              </a:rPr>
              <a:t>Խաղային զուտ եկամուտը (</a:t>
            </a:r>
            <a:r>
              <a:rPr lang="en-GB" sz="1600" dirty="0">
                <a:solidFill>
                  <a:schemeClr val="tx1"/>
                </a:solidFill>
              </a:rPr>
              <a:t>NGR) </a:t>
            </a:r>
            <a:r>
              <a:rPr lang="hy-AM" sz="1600" dirty="0">
                <a:solidFill>
                  <a:schemeClr val="tx1"/>
                </a:solidFill>
              </a:rPr>
              <a:t>ներկայացնում է կազինոյի փաստացի շահույթը, այն բանից հետո, երբ բոլոր ծախսերը և վճարումները հանվում են Համախառն խաղերի եկամուտից: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hy-AM" sz="1600" dirty="0">
                <a:solidFill>
                  <a:schemeClr val="tx1"/>
                </a:solidFill>
              </a:rPr>
              <a:t> Այս </a:t>
            </a:r>
            <a:r>
              <a:rPr lang="en-GB" sz="1600" dirty="0">
                <a:solidFill>
                  <a:schemeClr val="tx1"/>
                </a:solidFill>
              </a:rPr>
              <a:t>KPI-</a:t>
            </a:r>
            <a:r>
              <a:rPr lang="hy-AM" sz="1600" dirty="0">
                <a:solidFill>
                  <a:schemeClr val="tx1"/>
                </a:solidFill>
              </a:rPr>
              <a:t>ն տրամադրում է կազինոյի ֆինանսական առողջության հստակ պատկերը:</a:t>
            </a:r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Gross Gaming Revenue(GGR) is an essential gauge of revenue generated from gaming activities, before any expenses are considered.</a:t>
            </a:r>
          </a:p>
          <a:p>
            <a:r>
              <a:rPr lang="hy-AM" sz="1600" dirty="0">
                <a:solidFill>
                  <a:schemeClr val="tx1"/>
                </a:solidFill>
              </a:rPr>
              <a:t>Խաղային գործունեության համախառն եկամուտը (</a:t>
            </a:r>
            <a:r>
              <a:rPr lang="en-GB" sz="1600" dirty="0">
                <a:solidFill>
                  <a:schemeClr val="tx1"/>
                </a:solidFill>
              </a:rPr>
              <a:t>GGR) </a:t>
            </a:r>
            <a:r>
              <a:rPr lang="hy-AM" sz="1600" dirty="0">
                <a:solidFill>
                  <a:schemeClr val="tx1"/>
                </a:solidFill>
              </a:rPr>
              <a:t>հանդիսանում է խաղային գործունեությունից ստացված եկամտի կարևոր չափանիշ՝ նախքան որևէ ծախս հաշվի առնելը:</a:t>
            </a:r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Average Revenue Per User (ARPU) is the average revenue generated from each active player in the online casino over a specified period.  ARPU helps online casino operators understand the value each player brings to the platform.</a:t>
            </a:r>
          </a:p>
          <a:p>
            <a:r>
              <a:rPr lang="hy-AM" sz="1600" dirty="0">
                <a:solidFill>
                  <a:schemeClr val="tx1"/>
                </a:solidFill>
              </a:rPr>
              <a:t>Մեկ օգտատիրոջ միջին եկամուտը (</a:t>
            </a:r>
            <a:r>
              <a:rPr lang="en-GB" sz="1600" dirty="0">
                <a:solidFill>
                  <a:schemeClr val="tx1"/>
                </a:solidFill>
              </a:rPr>
              <a:t>ARPU) </a:t>
            </a:r>
            <a:r>
              <a:rPr lang="hy-AM" sz="1600" dirty="0">
                <a:solidFill>
                  <a:schemeClr val="tx1"/>
                </a:solidFill>
              </a:rPr>
              <a:t>առցանց կազինոյի յուրաքանչյուր ակտիվ խաղացողից ստացված միջին եկամուտն է որոշակի ժամանակահատվածում: </a:t>
            </a:r>
            <a:r>
              <a:rPr lang="en-GB" sz="1600" dirty="0">
                <a:solidFill>
                  <a:schemeClr val="tx1"/>
                </a:solidFill>
              </a:rPr>
              <a:t> ARPU-</a:t>
            </a:r>
            <a:r>
              <a:rPr lang="hy-AM" sz="1600" dirty="0">
                <a:solidFill>
                  <a:schemeClr val="tx1"/>
                </a:solidFill>
              </a:rPr>
              <a:t>ն օգնում է առցանց կազինո օպերատորներին հասկանալ այն արժեքը, որը յուրաքանչյուր խաղացող բերում է հարթակ:</a:t>
            </a:r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The Player Lifetime Value(LTV) represents the total net revenue that a player is expected to contribute over the entire course of their relationship with the casino.  LTV is vital for understanding not just immediate gains but also long-term profitability.</a:t>
            </a:r>
          </a:p>
          <a:p>
            <a:r>
              <a:rPr lang="hy-AM" sz="1600" dirty="0">
                <a:solidFill>
                  <a:schemeClr val="tx1"/>
                </a:solidFill>
              </a:rPr>
              <a:t>Խաղացողի կյանքի արժեքը (</a:t>
            </a:r>
            <a:r>
              <a:rPr lang="en-GB" sz="1600" dirty="0">
                <a:solidFill>
                  <a:schemeClr val="tx1"/>
                </a:solidFill>
              </a:rPr>
              <a:t>LTV) </a:t>
            </a:r>
            <a:r>
              <a:rPr lang="hy-AM" sz="1600" dirty="0">
                <a:solidFill>
                  <a:schemeClr val="tx1"/>
                </a:solidFill>
              </a:rPr>
              <a:t>ներկայացնում է ընդհանուր զուտ եկամուտը, որն ակնկալվում է, որ խաղացողը ներդնի կազինոյի հետ իր հարաբերությունների ողջ ընթացքում: </a:t>
            </a:r>
            <a:r>
              <a:rPr lang="en-GB" sz="1600" dirty="0">
                <a:solidFill>
                  <a:schemeClr val="tx1"/>
                </a:solidFill>
              </a:rPr>
              <a:t> LTV-</a:t>
            </a:r>
            <a:r>
              <a:rPr lang="hy-AM" sz="1600" dirty="0">
                <a:solidFill>
                  <a:schemeClr val="tx1"/>
                </a:solidFill>
              </a:rPr>
              <a:t>ն կենսական նշանակություն ունի ոչ միայն անմիջական շահույթը, այլև երկարաժամկետ շահութաբերությունը հասկանալու համար</a:t>
            </a:r>
            <a:r>
              <a:rPr lang="hy-AM" sz="1400" dirty="0">
                <a:solidFill>
                  <a:schemeClr val="tx1"/>
                </a:solidFill>
              </a:rPr>
              <a:t>: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0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AAA2-00F7-ADF6-0122-B2CE81FA5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094" y="161838"/>
            <a:ext cx="10515600" cy="899985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Brief </a:t>
            </a:r>
            <a:r>
              <a:rPr lang="en-GB" sz="3200" b="1" dirty="0" err="1">
                <a:solidFill>
                  <a:srgbClr val="FF0000"/>
                </a:solidFill>
              </a:rPr>
              <a:t>descripition</a:t>
            </a:r>
            <a:r>
              <a:rPr lang="en-GB" sz="3200" b="1" dirty="0">
                <a:solidFill>
                  <a:srgbClr val="FF0000"/>
                </a:solidFill>
              </a:rPr>
              <a:t> of </a:t>
            </a:r>
            <a:r>
              <a:rPr lang="en-GB" sz="3200" b="1" dirty="0" err="1">
                <a:solidFill>
                  <a:srgbClr val="FF0000"/>
                </a:solidFill>
              </a:rPr>
              <a:t>Sportbooks</a:t>
            </a:r>
            <a:r>
              <a:rPr lang="en-GB" sz="3200" b="1" dirty="0">
                <a:solidFill>
                  <a:srgbClr val="FF0000"/>
                </a:solidFill>
              </a:rPr>
              <a:t> KPIs</a:t>
            </a:r>
            <a:br>
              <a:rPr lang="en-GB" sz="3200" b="1" dirty="0">
                <a:solidFill>
                  <a:srgbClr val="FF0000"/>
                </a:solidFill>
              </a:rPr>
            </a:br>
            <a:r>
              <a:rPr lang="en-GB" sz="3200" b="1" dirty="0" err="1">
                <a:solidFill>
                  <a:srgbClr val="FF0000"/>
                </a:solidFill>
              </a:rPr>
              <a:t>Sportbooks</a:t>
            </a:r>
            <a:r>
              <a:rPr lang="en-GB" sz="3200" b="1" dirty="0">
                <a:solidFill>
                  <a:srgbClr val="FF0000"/>
                </a:solidFill>
              </a:rPr>
              <a:t> KPI-</a:t>
            </a:r>
            <a:r>
              <a:rPr lang="en-GB" sz="3200" b="1" dirty="0" err="1">
                <a:solidFill>
                  <a:srgbClr val="FF0000"/>
                </a:solidFill>
              </a:rPr>
              <a:t>ների</a:t>
            </a:r>
            <a:r>
              <a:rPr lang="en-GB" sz="3200" b="1" dirty="0">
                <a:solidFill>
                  <a:srgbClr val="FF0000"/>
                </a:solidFill>
              </a:rPr>
              <a:t> </a:t>
            </a:r>
            <a:r>
              <a:rPr lang="en-GB" sz="3200" b="1" dirty="0" err="1">
                <a:solidFill>
                  <a:srgbClr val="FF0000"/>
                </a:solidFill>
              </a:rPr>
              <a:t>համառոտ</a:t>
            </a:r>
            <a:r>
              <a:rPr lang="en-GB" sz="3200" b="1" dirty="0">
                <a:solidFill>
                  <a:srgbClr val="FF0000"/>
                </a:solidFill>
              </a:rPr>
              <a:t> </a:t>
            </a:r>
            <a:r>
              <a:rPr lang="en-GB" sz="3200" b="1" dirty="0" err="1">
                <a:solidFill>
                  <a:srgbClr val="FF0000"/>
                </a:solidFill>
              </a:rPr>
              <a:t>նկարագրություն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44A13-8302-0E6B-77E0-9B6AF5C6E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094" y="1119488"/>
            <a:ext cx="10515600" cy="5676727"/>
          </a:xfrm>
        </p:spPr>
        <p:txBody>
          <a:bodyPr>
            <a:normAutofit/>
          </a:bodyPr>
          <a:lstStyle/>
          <a:p>
            <a:r>
              <a:rPr lang="en-GB" sz="1400" b="1" dirty="0">
                <a:solidFill>
                  <a:schemeClr val="tx1"/>
                </a:solidFill>
              </a:rPr>
              <a:t>The churn rate calculates the percentage of players who stop using your sportsbook over a given period of time, usually using a monthly or annual rate.  A high churn rate indicates that players are not finding enough value to stay engaged, which may signal a need for better player incentives, improved user experience, or a re-evaluation of the organization's offerings.</a:t>
            </a:r>
          </a:p>
          <a:p>
            <a:r>
              <a:rPr lang="hy-AM" sz="1400" dirty="0">
                <a:solidFill>
                  <a:schemeClr val="tx1"/>
                </a:solidFill>
              </a:rPr>
              <a:t>Շարժման դրույքաչափը հաշվարկում է այն խաղացողների տոկոսը, ովքեր դադարում են օգտագործել ձեր մարզական գրքույկը տվյալ ժամանակահատվածում, սովորաբար օգտագործելով ամսական կամ տարեկան դրույքաչափը: </a:t>
            </a:r>
            <a:r>
              <a:rPr lang="en-GB" sz="1400" dirty="0">
                <a:solidFill>
                  <a:schemeClr val="tx1"/>
                </a:solidFill>
              </a:rPr>
              <a:t> </a:t>
            </a:r>
            <a:r>
              <a:rPr lang="hy-AM" sz="1400" dirty="0">
                <a:solidFill>
                  <a:schemeClr val="tx1"/>
                </a:solidFill>
              </a:rPr>
              <a:t>Շեղումների բարձր մակարդակը ցույց է տալիս, որ խաղացողները չեն գտնում բավարար արժեք՝ ներգրավված մնալու համար, ինչը կարող է ազդարարել խաղացողների ավելի լավ խթանների, օգտատերերի բարելավված փորձի կամ կազմակերպության առաջարկների վերագնահատման անհրաժեշտության մասին:</a:t>
            </a:r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The conversion rate in a sportsbook context represents the percentage of newly registered players who make their first real money deposit. The conversion rate is crucial for sportsbook operators.</a:t>
            </a:r>
          </a:p>
          <a:p>
            <a:r>
              <a:rPr lang="hy-AM" sz="1400" dirty="0">
                <a:solidFill>
                  <a:schemeClr val="tx1"/>
                </a:solidFill>
              </a:rPr>
              <a:t>Փոխակերպման տոկոսադրույքը սպորտային գրքի համատեքստում ներկայացնում է նոր գրանցված խաղացողների տոկոսը, ովքեր կատարում են իրենց առաջին իրական դրամական ավանդը: Փոխակերպման տոկոսադրույքը կարևոր է սպորտային գրքերի օպերատորների համար:</a:t>
            </a:r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Average Deposit Count metric computes the average number of deposits made per active player over a specific period. A high figure indicates that existing players are consistently engaged, which usually correlates with higher lifetime value.</a:t>
            </a:r>
          </a:p>
          <a:p>
            <a:r>
              <a:rPr lang="hy-AM" sz="1400" dirty="0">
                <a:solidFill>
                  <a:schemeClr val="tx1"/>
                </a:solidFill>
              </a:rPr>
              <a:t>Ավանդների միջին քանակի չափանիշը հաշվարկում է մեկ ակտիվ խաղացողի համար ներդրված ավանդների միջին թիվը որոշակի ժամանակահատվածում: </a:t>
            </a:r>
            <a:r>
              <a:rPr lang="en-GB" sz="1400" dirty="0">
                <a:solidFill>
                  <a:schemeClr val="tx1"/>
                </a:solidFill>
              </a:rPr>
              <a:t> </a:t>
            </a:r>
            <a:r>
              <a:rPr lang="hy-AM" sz="1400" dirty="0">
                <a:solidFill>
                  <a:schemeClr val="tx1"/>
                </a:solidFill>
              </a:rPr>
              <a:t>Բարձր ցուցանիշը ցույց է տալիս, որ առկա խաղացողները հետևողականորեն ներգրավված են, ինչը սովորաբար փոխկապակցված է ավելի բարձր կյանքի արժեքի հետ:</a:t>
            </a:r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Average Deposit Sum is the average sum deposited by players across all transactions within a specific period. For sportsbook operators, understanding the Average Deposit Sum can yield insights into the spending behaviour and financial commitment of their player base.</a:t>
            </a:r>
          </a:p>
          <a:p>
            <a:r>
              <a:rPr lang="hy-AM" sz="1400" dirty="0">
                <a:solidFill>
                  <a:schemeClr val="tx1"/>
                </a:solidFill>
              </a:rPr>
              <a:t>Ավանդի միջին գումարը խաղացողների կողմից ներդրված միջին գումարն է բոլոր գործարքների ընթացքում որոշակի ժամանակահատվածում: Սպորտային գրքերի օպերատորների համար Միջին Ավանդի Գումարը հասկանալը կարող է պատկերացում կազմել իրենց խաղացողների բազայի ծախսային վարքագծի և ֆինանսական պարտավորությունների վերաբերյալ: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556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B02D-805B-3197-AC05-C7DC3646F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364" y="2460530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6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br>
              <a:rPr lang="en-GB" sz="6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GB" sz="60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Շնորհակալություն</a:t>
            </a:r>
            <a:endParaRPr lang="en-GB" sz="6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513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978</TotalTime>
  <Words>1010</Words>
  <Application>Microsoft Office PowerPoint</Application>
  <PresentationFormat>Widescreen</PresentationFormat>
  <Paragraphs>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Gotham HTF</vt:lpstr>
      <vt:lpstr>Office Theme</vt:lpstr>
      <vt:lpstr>What is KPI (Ի՞նչ է KPI-ը)</vt:lpstr>
      <vt:lpstr>What is a Key Performance indicator(KPI) Ի՞նչ է հիմնական կատարողականի ցուցիչը(KPI)  </vt:lpstr>
      <vt:lpstr>Why use KPI Ինչու՞ օգտագործել KPI</vt:lpstr>
      <vt:lpstr>How to create effective KPIs Ինչպե՞ս ստեղցել արդյունավետ KPI-ներ </vt:lpstr>
      <vt:lpstr>PowerPoint Presentation</vt:lpstr>
      <vt:lpstr>KPIs in iGaming industry KPI-ներ iGaming արդյունաբերության մեջ</vt:lpstr>
      <vt:lpstr>Brief descripition of online Casino KPIs Օnline Casino KPI-ների համառոտ նկարագրություն </vt:lpstr>
      <vt:lpstr>Brief descripition of Sportbooks KPIs Sportbooks KPI-ների համառոտ նկարագրություն</vt:lpstr>
      <vt:lpstr>Thank You Շնորհակալություն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 Voskanyan</dc:creator>
  <cp:lastModifiedBy>Ani Voskanyan</cp:lastModifiedBy>
  <cp:revision>4</cp:revision>
  <dcterms:created xsi:type="dcterms:W3CDTF">2024-06-05T09:28:39Z</dcterms:created>
  <dcterms:modified xsi:type="dcterms:W3CDTF">2024-06-09T21:24:16Z</dcterms:modified>
</cp:coreProperties>
</file>