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2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9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2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1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8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9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3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0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2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6B9AF-8DA4-49C8-B5EA-5644DA5051B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C9FA62-8A55-4D6A-9F53-F794861C6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4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5D02-D414-8D2C-BC8C-FCDC2BBB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AB85-928F-2A11-2641-8A2B83CEB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Անի</a:t>
            </a:r>
            <a:r>
              <a:rPr lang="en-GB" dirty="0"/>
              <a:t> </a:t>
            </a:r>
            <a:r>
              <a:rPr lang="en-GB" dirty="0" err="1"/>
              <a:t>Ոսկանյան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CC900-FFF6-B41A-0C03-00DE21EEF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54" y="1600198"/>
            <a:ext cx="1227490" cy="10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8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90D6-3B77-C565-225B-EED7676F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rgbClr val="FF0000"/>
                </a:solidFill>
              </a:rPr>
              <a:t>T-Test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6603A-6336-25AD-3A42-A911D56CE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388534"/>
            <a:ext cx="5852160" cy="41588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7C989-0151-380A-9799-1AA58E3D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 err="1"/>
              <a:t>Այս</a:t>
            </a:r>
            <a:r>
              <a:rPr lang="en-GB" sz="2000" dirty="0"/>
              <a:t> </a:t>
            </a:r>
            <a:r>
              <a:rPr lang="en-GB" sz="2000" dirty="0" err="1"/>
              <a:t>թեստը</a:t>
            </a:r>
            <a:r>
              <a:rPr lang="en-GB" sz="2000" dirty="0"/>
              <a:t> </a:t>
            </a:r>
            <a:r>
              <a:rPr lang="en-GB" sz="2000" dirty="0" err="1"/>
              <a:t>հիմնված</a:t>
            </a:r>
            <a:r>
              <a:rPr lang="en-GB" sz="2000" dirty="0"/>
              <a:t> է </a:t>
            </a:r>
            <a:r>
              <a:rPr lang="en-GB" sz="2000" dirty="0" err="1"/>
              <a:t>վարկածների</a:t>
            </a:r>
            <a:r>
              <a:rPr lang="en-GB" sz="2000" dirty="0"/>
              <a:t> </a:t>
            </a:r>
            <a:r>
              <a:rPr lang="en-GB" sz="2000" dirty="0" err="1"/>
              <a:t>վրա</a:t>
            </a:r>
            <a:r>
              <a:rPr lang="en-GB" sz="2000" dirty="0"/>
              <a:t>:</a:t>
            </a:r>
          </a:p>
          <a:p>
            <a:pPr algn="l"/>
            <a:r>
              <a:rPr lang="en-GB" sz="2000" dirty="0" err="1"/>
              <a:t>Ու</a:t>
            </a:r>
            <a:r>
              <a:rPr lang="en-GB" sz="2000" dirty="0"/>
              <a:t>, </a:t>
            </a:r>
            <a:r>
              <a:rPr lang="en-GB" sz="2000" dirty="0" err="1"/>
              <a:t>քանի</a:t>
            </a:r>
            <a:r>
              <a:rPr lang="en-GB" sz="2000" dirty="0"/>
              <a:t> </a:t>
            </a:r>
            <a:r>
              <a:rPr lang="en-GB" sz="2000" dirty="0" err="1"/>
              <a:t>որ</a:t>
            </a:r>
            <a:r>
              <a:rPr lang="en-GB" sz="2000" dirty="0"/>
              <a:t> </a:t>
            </a:r>
            <a:r>
              <a:rPr lang="en-GB" sz="2000" dirty="0" err="1"/>
              <a:t>մեր</a:t>
            </a:r>
            <a:r>
              <a:rPr lang="en-GB" sz="2000" dirty="0"/>
              <a:t> alpha=0.05 </a:t>
            </a:r>
          </a:p>
          <a:p>
            <a:pPr algn="l"/>
            <a:r>
              <a:rPr lang="en-GB" sz="2000" dirty="0" err="1"/>
              <a:t>իսկ</a:t>
            </a:r>
            <a:r>
              <a:rPr lang="en-GB" sz="2000" dirty="0"/>
              <a:t> p-value-ն </a:t>
            </a:r>
            <a:r>
              <a:rPr lang="en-GB" sz="2000" dirty="0" err="1"/>
              <a:t>ստացել</a:t>
            </a:r>
            <a:r>
              <a:rPr lang="en-GB" sz="2000" dirty="0"/>
              <a:t> </a:t>
            </a:r>
            <a:r>
              <a:rPr lang="en-GB" sz="2000" dirty="0" err="1"/>
              <a:t>ենք</a:t>
            </a:r>
            <a:r>
              <a:rPr lang="en-GB" sz="2000" dirty="0"/>
              <a:t> 0.01, </a:t>
            </a:r>
            <a:r>
              <a:rPr lang="en-GB" sz="2000" dirty="0" err="1"/>
              <a:t>մենք</a:t>
            </a:r>
            <a:r>
              <a:rPr lang="en-GB" sz="2000" dirty="0"/>
              <a:t> </a:t>
            </a:r>
            <a:r>
              <a:rPr lang="en-GB" sz="2000" dirty="0" err="1"/>
              <a:t>մերժում</a:t>
            </a:r>
            <a:r>
              <a:rPr lang="en-GB" sz="2000" dirty="0"/>
              <a:t> </a:t>
            </a:r>
            <a:r>
              <a:rPr lang="en-GB" sz="2000" dirty="0" err="1"/>
              <a:t>ենք</a:t>
            </a:r>
            <a:r>
              <a:rPr lang="en-GB" sz="2000" dirty="0"/>
              <a:t> 0-ական </a:t>
            </a:r>
            <a:r>
              <a:rPr lang="en-GB" sz="2000" dirty="0" err="1"/>
              <a:t>վարկածը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535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34D0-1EAB-F69B-13A6-1E5E8556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solidFill>
                  <a:srgbClr val="FF0000"/>
                </a:solidFill>
              </a:rPr>
              <a:t>Միջին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աշատավարձը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ըստ</a:t>
            </a:r>
            <a:r>
              <a:rPr lang="en-GB" sz="3600" dirty="0">
                <a:solidFill>
                  <a:srgbClr val="FF0000"/>
                </a:solidFill>
              </a:rPr>
              <a:t> </a:t>
            </a:r>
            <a:r>
              <a:rPr lang="en-GB" sz="3600" dirty="0" err="1">
                <a:solidFill>
                  <a:srgbClr val="FF0000"/>
                </a:solidFill>
              </a:rPr>
              <a:t>աշխարհամասերի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065E-58E2-EFF6-BB12-2C5BD3F7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Ըստ</a:t>
            </a:r>
            <a:r>
              <a:rPr lang="en-GB" sz="3200" dirty="0"/>
              <a:t> </a:t>
            </a:r>
            <a:r>
              <a:rPr lang="en-GB" sz="3200" dirty="0" err="1"/>
              <a:t>աշխատավարձի</a:t>
            </a:r>
            <a:r>
              <a:rPr lang="en-GB" sz="3200" dirty="0"/>
              <a:t> </a:t>
            </a:r>
            <a:r>
              <a:rPr lang="en-GB" sz="3200" dirty="0" err="1"/>
              <a:t>թոփ</a:t>
            </a:r>
            <a:r>
              <a:rPr lang="en-GB" sz="3200" dirty="0"/>
              <a:t> 3 </a:t>
            </a:r>
            <a:r>
              <a:rPr lang="en-GB" sz="3200" dirty="0" err="1"/>
              <a:t>աշխարհամասերն</a:t>
            </a:r>
            <a:r>
              <a:rPr lang="en-GB" sz="3200" dirty="0"/>
              <a:t> </a:t>
            </a:r>
            <a:r>
              <a:rPr lang="en-GB" sz="3200" dirty="0" err="1"/>
              <a:t>են</a:t>
            </a:r>
            <a:r>
              <a:rPr lang="en-GB" sz="3200" dirty="0"/>
              <a:t>՝ </a:t>
            </a:r>
            <a:r>
              <a:rPr lang="en-GB" sz="3200" dirty="0" err="1"/>
              <a:t>Ամերիկան</a:t>
            </a:r>
            <a:r>
              <a:rPr lang="en-GB" sz="3200" dirty="0"/>
              <a:t>, </a:t>
            </a:r>
            <a:r>
              <a:rPr lang="en-GB" sz="3200" dirty="0" err="1"/>
              <a:t>Եվրոպան</a:t>
            </a:r>
            <a:r>
              <a:rPr lang="en-GB" sz="3200" dirty="0"/>
              <a:t>  և </a:t>
            </a:r>
            <a:r>
              <a:rPr lang="en-GB" sz="3200" dirty="0" err="1"/>
              <a:t>Աֆրիկան</a:t>
            </a:r>
            <a:endParaRPr lang="en-GB" sz="32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E41E724-2202-78F9-92E0-08F1286CC4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r="20868"/>
          <a:stretch>
            <a:fillRect/>
          </a:stretch>
        </p:blipFill>
        <p:spPr>
          <a:xfrm>
            <a:off x="7952591" y="1582420"/>
            <a:ext cx="3063347" cy="3693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588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022B-68DF-D283-5922-9EA23C8D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639148"/>
          </a:xfrm>
        </p:spPr>
        <p:txBody>
          <a:bodyPr>
            <a:normAutofit/>
          </a:bodyPr>
          <a:lstStyle/>
          <a:p>
            <a:r>
              <a:rPr lang="en-GB" sz="8000" dirty="0" err="1"/>
              <a:t>Շնորհակալություն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75860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2AC0-8762-4A72-1E26-D6DD521F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Աշխատավարձի</a:t>
            </a:r>
            <a:r>
              <a:rPr lang="en-GB" dirty="0"/>
              <a:t> </a:t>
            </a:r>
            <a:r>
              <a:rPr lang="en-GB" dirty="0" err="1"/>
              <a:t>վերլուծությունը</a:t>
            </a:r>
            <a:r>
              <a:rPr lang="en-GB" dirty="0"/>
              <a:t> </a:t>
            </a:r>
            <a:r>
              <a:rPr lang="en-GB" dirty="0" err="1"/>
              <a:t>ըստ</a:t>
            </a:r>
            <a:r>
              <a:rPr lang="en-GB" dirty="0"/>
              <a:t> </a:t>
            </a:r>
            <a:r>
              <a:rPr lang="en-GB" dirty="0" err="1"/>
              <a:t>աշխատանքի</a:t>
            </a:r>
            <a:r>
              <a:rPr lang="en-GB" dirty="0"/>
              <a:t> </a:t>
            </a:r>
            <a:r>
              <a:rPr lang="en-GB" dirty="0" err="1"/>
              <a:t>վայրի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20849-0AE2-E79E-903E-8648F8DB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07" y="1388534"/>
            <a:ext cx="5680615" cy="40809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938A-725A-2B64-2953-59EEF95A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GB" dirty="0" err="1"/>
              <a:t>Աշատանքի</a:t>
            </a:r>
            <a:r>
              <a:rPr lang="en-GB" dirty="0"/>
              <a:t> </a:t>
            </a:r>
            <a:r>
              <a:rPr lang="en-GB" dirty="0" err="1"/>
              <a:t>վայրից</a:t>
            </a:r>
            <a:r>
              <a:rPr lang="en-GB" dirty="0"/>
              <a:t>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աշխատավարձը</a:t>
            </a:r>
            <a:r>
              <a:rPr lang="en-GB" dirty="0"/>
              <a:t> </a:t>
            </a:r>
            <a:r>
              <a:rPr lang="en-GB" dirty="0" err="1"/>
              <a:t>ամենաբարձրն</a:t>
            </a:r>
            <a:r>
              <a:rPr lang="en-GB" dirty="0"/>
              <a:t> է: </a:t>
            </a:r>
            <a:r>
              <a:rPr lang="en-GB" dirty="0" err="1"/>
              <a:t>Տանից</a:t>
            </a:r>
            <a:r>
              <a:rPr lang="en-GB" dirty="0"/>
              <a:t>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աշխատավարձը</a:t>
            </a:r>
            <a:r>
              <a:rPr lang="en-GB" dirty="0"/>
              <a:t> </a:t>
            </a:r>
            <a:r>
              <a:rPr lang="en-GB" dirty="0" err="1"/>
              <a:t>կազմում</a:t>
            </a:r>
            <a:r>
              <a:rPr lang="en-GB" dirty="0"/>
              <a:t> է 80.82%, </a:t>
            </a:r>
            <a:r>
              <a:rPr lang="en-GB" dirty="0" err="1"/>
              <a:t>իսկ</a:t>
            </a:r>
            <a:r>
              <a:rPr lang="en-GB" dirty="0"/>
              <a:t> </a:t>
            </a:r>
            <a:r>
              <a:rPr lang="en-GB" dirty="0" err="1"/>
              <a:t>հիբրիդային</a:t>
            </a:r>
            <a:r>
              <a:rPr lang="en-GB" dirty="0"/>
              <a:t> </a:t>
            </a:r>
            <a:r>
              <a:rPr lang="en-GB" dirty="0" err="1"/>
              <a:t>ձևով</a:t>
            </a:r>
            <a:r>
              <a:rPr lang="en-GB" dirty="0"/>
              <a:t> </a:t>
            </a:r>
            <a:r>
              <a:rPr lang="en-GB" dirty="0" err="1"/>
              <a:t>աշխատողները</a:t>
            </a:r>
            <a:r>
              <a:rPr lang="en-GB" dirty="0"/>
              <a:t> </a:t>
            </a:r>
            <a:r>
              <a:rPr lang="en-GB" dirty="0" err="1"/>
              <a:t>ամենաքիչ</a:t>
            </a:r>
            <a:r>
              <a:rPr lang="en-GB" dirty="0"/>
              <a:t> %-ն </a:t>
            </a:r>
            <a:r>
              <a:rPr lang="en-GB" dirty="0" err="1"/>
              <a:t>են</a:t>
            </a:r>
            <a:r>
              <a:rPr lang="en-GB" dirty="0"/>
              <a:t> </a:t>
            </a:r>
            <a:r>
              <a:rPr lang="en-GB" dirty="0" err="1"/>
              <a:t>կազմում</a:t>
            </a:r>
            <a:r>
              <a:rPr lang="en-GB" dirty="0"/>
              <a:t>՝ 5.3%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7560-ACC2-5ADA-CAC3-7B357AAC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Աշխատանքի</a:t>
            </a:r>
            <a:r>
              <a:rPr lang="en-GB" dirty="0"/>
              <a:t> </a:t>
            </a:r>
            <a:r>
              <a:rPr lang="en-GB" dirty="0" err="1"/>
              <a:t>կատեգորիաների</a:t>
            </a:r>
            <a:r>
              <a:rPr lang="en-GB" dirty="0"/>
              <a:t> </a:t>
            </a:r>
            <a:r>
              <a:rPr lang="en-GB" dirty="0" err="1"/>
              <a:t>վերլուծություն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DC95-4310-9B0B-5918-4250EB464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 sz="2000" dirty="0"/>
              <a:t>Ա</a:t>
            </a:r>
            <a:r>
              <a:rPr lang="en-GB" sz="2000" dirty="0" err="1"/>
              <a:t>մենաբարձր</a:t>
            </a:r>
            <a:r>
              <a:rPr lang="en-GB" sz="2000" dirty="0"/>
              <a:t> </a:t>
            </a:r>
            <a:r>
              <a:rPr lang="en-GB" sz="2000" dirty="0" err="1"/>
              <a:t>աշխատավարձը</a:t>
            </a:r>
            <a:r>
              <a:rPr lang="en-GB" sz="2000" dirty="0"/>
              <a:t> </a:t>
            </a:r>
            <a:r>
              <a:rPr lang="en-GB" sz="2000" dirty="0" err="1"/>
              <a:t>ստանում</a:t>
            </a:r>
            <a:r>
              <a:rPr lang="en-GB" sz="2000" dirty="0"/>
              <a:t> </a:t>
            </a:r>
            <a:r>
              <a:rPr lang="en-GB" sz="2000" dirty="0" err="1"/>
              <a:t>են</a:t>
            </a:r>
            <a:r>
              <a:rPr lang="en-GB" sz="2000" dirty="0"/>
              <a:t> </a:t>
            </a:r>
            <a:r>
              <a:rPr lang="en-GB" sz="2000" dirty="0" err="1"/>
              <a:t>տվյալների</a:t>
            </a:r>
            <a:r>
              <a:rPr lang="en-GB" sz="2000" dirty="0"/>
              <a:t> </a:t>
            </a:r>
            <a:r>
              <a:rPr lang="en-GB" sz="2000" dirty="0" err="1"/>
              <a:t>ինժեներները</a:t>
            </a:r>
            <a:endParaRPr lang="en-GB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EF2FF7-2151-5BE9-EAFE-251737C582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84" y="4608155"/>
            <a:ext cx="2407941" cy="1594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3648B-C67B-D4B3-6A9D-75CCCD30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1800" dirty="0" err="1"/>
              <a:t>Ամենաշատ</a:t>
            </a:r>
            <a:r>
              <a:rPr lang="en-GB" sz="1800" dirty="0"/>
              <a:t> </a:t>
            </a:r>
            <a:r>
              <a:rPr lang="en-GB" sz="1800" dirty="0" err="1"/>
              <a:t>աշղատատեղերը</a:t>
            </a:r>
            <a:r>
              <a:rPr lang="en-GB" sz="1800" dirty="0"/>
              <a:t> </a:t>
            </a:r>
            <a:r>
              <a:rPr lang="en-GB" sz="1800" dirty="0" err="1"/>
              <a:t>բաժին</a:t>
            </a:r>
            <a:r>
              <a:rPr lang="en-GB" sz="1800" dirty="0"/>
              <a:t> </a:t>
            </a:r>
            <a:r>
              <a:rPr lang="en-GB" sz="1800" dirty="0" err="1"/>
              <a:t>են</a:t>
            </a:r>
            <a:r>
              <a:rPr lang="en-GB" sz="1800" dirty="0"/>
              <a:t> </a:t>
            </a:r>
            <a:r>
              <a:rPr lang="en-GB" sz="1800" dirty="0" err="1"/>
              <a:t>ընկել</a:t>
            </a:r>
            <a:r>
              <a:rPr lang="en-GB" sz="1800" dirty="0"/>
              <a:t> </a:t>
            </a:r>
            <a:r>
              <a:rPr lang="en-GB" sz="1800" dirty="0" err="1"/>
              <a:t>տվյալների</a:t>
            </a:r>
            <a:r>
              <a:rPr lang="en-GB" sz="1800" dirty="0"/>
              <a:t> </a:t>
            </a:r>
            <a:r>
              <a:rPr lang="en-GB" sz="1800" dirty="0" err="1"/>
              <a:t>ինժեներներին</a:t>
            </a:r>
            <a:endParaRPr lang="en-GB" sz="1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CE4313-B527-682C-D54A-13E0599CDF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21" y="3216033"/>
            <a:ext cx="2512679" cy="12466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9678A-AC9A-19C4-45E5-239334606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6" y="3216033"/>
            <a:ext cx="2440311" cy="1303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E60C3E-8B0A-8A11-61B0-03FA7C01F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95" y="3319848"/>
            <a:ext cx="4819053" cy="27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1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BF34-801C-2898-C161-63C13EBD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Աշխատավարձի</a:t>
            </a:r>
            <a:r>
              <a:rPr lang="en-GB" dirty="0"/>
              <a:t> </a:t>
            </a:r>
            <a:r>
              <a:rPr lang="en-GB" dirty="0" err="1"/>
              <a:t>վերլուծությունը</a:t>
            </a:r>
            <a:r>
              <a:rPr lang="en-GB" dirty="0"/>
              <a:t> </a:t>
            </a:r>
            <a:r>
              <a:rPr lang="en-GB" dirty="0" err="1"/>
              <a:t>ըստ</a:t>
            </a:r>
            <a:r>
              <a:rPr lang="en-GB" dirty="0"/>
              <a:t> </a:t>
            </a:r>
            <a:r>
              <a:rPr lang="en-GB" dirty="0" err="1"/>
              <a:t>երկրների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3BA9-F150-D814-1609-DB76CB6F2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000" dirty="0"/>
              <a:t>ԱՄՆ-</a:t>
            </a:r>
            <a:r>
              <a:rPr lang="en-GB" sz="2000" dirty="0" err="1"/>
              <a:t>ում</a:t>
            </a:r>
            <a:r>
              <a:rPr lang="en-GB" sz="2000" dirty="0"/>
              <a:t> </a:t>
            </a:r>
            <a:r>
              <a:rPr lang="en-GB" sz="2000" dirty="0" err="1"/>
              <a:t>ամենաբարձր</a:t>
            </a:r>
            <a:r>
              <a:rPr lang="en-GB" sz="2000" dirty="0"/>
              <a:t> </a:t>
            </a:r>
            <a:r>
              <a:rPr lang="en-GB" sz="2000" dirty="0" err="1"/>
              <a:t>վարձատրությունն</a:t>
            </a:r>
            <a:r>
              <a:rPr lang="en-GB" sz="2000" dirty="0"/>
              <a:t> է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718DC7-3F99-3C71-0F7B-DE2A1C523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2" y="3519847"/>
            <a:ext cx="3438782" cy="2438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B4A23-6B3F-8DFC-5C69-7575EDEC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sz="1800" dirty="0" err="1"/>
              <a:t>Միջին</a:t>
            </a:r>
            <a:r>
              <a:rPr lang="en-GB" sz="1800" dirty="0"/>
              <a:t> </a:t>
            </a:r>
            <a:r>
              <a:rPr lang="en-GB" sz="1800" dirty="0" err="1"/>
              <a:t>աշխատավարձով</a:t>
            </a:r>
            <a:r>
              <a:rPr lang="en-GB" sz="1800" dirty="0"/>
              <a:t> </a:t>
            </a:r>
            <a:r>
              <a:rPr lang="en-GB" sz="1800" dirty="0" err="1"/>
              <a:t>ամենաշատ</a:t>
            </a:r>
            <a:r>
              <a:rPr lang="en-GB" sz="1800" dirty="0"/>
              <a:t> </a:t>
            </a:r>
            <a:r>
              <a:rPr lang="en-GB" sz="1800" dirty="0" err="1"/>
              <a:t>աշխատակիցները</a:t>
            </a:r>
            <a:r>
              <a:rPr lang="en-GB" sz="1800" dirty="0"/>
              <a:t> </a:t>
            </a:r>
            <a:r>
              <a:rPr lang="en-GB" sz="1800" dirty="0" err="1"/>
              <a:t>Իսրայելից</a:t>
            </a:r>
            <a:r>
              <a:rPr lang="en-GB" sz="1800" dirty="0"/>
              <a:t> </a:t>
            </a:r>
            <a:r>
              <a:rPr lang="en-GB" sz="1800" dirty="0" err="1"/>
              <a:t>են</a:t>
            </a:r>
            <a:endParaRPr lang="en-GB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891487-9D18-18E7-346F-6C7346C787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59" y="3429000"/>
            <a:ext cx="3811673" cy="243874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9C8CF-9857-E6BB-4BD8-A0038AA38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14" y="3607329"/>
            <a:ext cx="3285908" cy="20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EF4-0FD6-5F21-AA2A-4F5BC0FC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Տարիների</a:t>
            </a:r>
            <a:r>
              <a:rPr lang="en-GB" dirty="0"/>
              <a:t> </a:t>
            </a:r>
            <a:r>
              <a:rPr lang="en-GB" dirty="0" err="1"/>
              <a:t>կտրվածքով</a:t>
            </a:r>
            <a:r>
              <a:rPr lang="en-GB" dirty="0"/>
              <a:t> </a:t>
            </a:r>
            <a:r>
              <a:rPr lang="en-GB" dirty="0" err="1"/>
              <a:t>աշխատավարձի</a:t>
            </a:r>
            <a:r>
              <a:rPr lang="en-GB" dirty="0"/>
              <a:t> </a:t>
            </a:r>
            <a:r>
              <a:rPr lang="en-GB" dirty="0" err="1"/>
              <a:t>վերլուծություն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6EF2CC-561D-9E17-6086-99F97286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3" y="2732674"/>
            <a:ext cx="9594090" cy="28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67A6B-B2B5-2E5A-8556-4F3420C5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52" y="3687849"/>
            <a:ext cx="4977990" cy="224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0F088-23FB-60C0-6662-9FE6853B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95" y="3687849"/>
            <a:ext cx="5212675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92ABD-E151-275A-9F60-5A875806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13" y="807308"/>
            <a:ext cx="5069505" cy="23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E323-91A5-DCF8-155F-B9921A92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Աշխատավարձը</a:t>
            </a:r>
            <a:r>
              <a:rPr lang="en-GB" dirty="0"/>
              <a:t> </a:t>
            </a:r>
            <a:r>
              <a:rPr lang="en-GB" dirty="0" err="1"/>
              <a:t>ըստ</a:t>
            </a:r>
            <a:r>
              <a:rPr lang="en-GB" dirty="0"/>
              <a:t> </a:t>
            </a:r>
            <a:r>
              <a:rPr lang="en-GB" dirty="0" err="1"/>
              <a:t>զբաղվածության</a:t>
            </a:r>
            <a:r>
              <a:rPr lang="en-GB" dirty="0"/>
              <a:t> </a:t>
            </a:r>
            <a:r>
              <a:rPr lang="en-GB" dirty="0" err="1"/>
              <a:t>տեսակի</a:t>
            </a:r>
            <a:r>
              <a:rPr lang="en-GB" dirty="0"/>
              <a:t> և </a:t>
            </a:r>
            <a:r>
              <a:rPr lang="en-GB" dirty="0" err="1"/>
              <a:t>փորձի</a:t>
            </a:r>
            <a:r>
              <a:rPr lang="en-GB" dirty="0"/>
              <a:t> </a:t>
            </a:r>
            <a:r>
              <a:rPr lang="en-GB" dirty="0" err="1"/>
              <a:t>մակարդակի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8638C2-82BE-965F-7558-2B0D35F5C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5" y="1388534"/>
            <a:ext cx="5258534" cy="4283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B243-5267-E68B-BF2A-AE90853C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GB" dirty="0" err="1"/>
              <a:t>Պայմանագրով</a:t>
            </a:r>
            <a:r>
              <a:rPr lang="en-GB" dirty="0"/>
              <a:t> և </a:t>
            </a:r>
            <a:r>
              <a:rPr lang="en-GB" dirty="0" err="1"/>
              <a:t>լրիվ</a:t>
            </a:r>
            <a:r>
              <a:rPr lang="en-GB" dirty="0"/>
              <a:t> </a:t>
            </a:r>
            <a:r>
              <a:rPr lang="en-GB" dirty="0" err="1"/>
              <a:t>դրույքով</a:t>
            </a:r>
            <a:r>
              <a:rPr lang="en-GB" dirty="0"/>
              <a:t> 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մեջ</a:t>
            </a:r>
            <a:r>
              <a:rPr lang="en-GB" dirty="0"/>
              <a:t> </a:t>
            </a:r>
            <a:r>
              <a:rPr lang="en-GB" dirty="0" err="1"/>
              <a:t>ամենաբարձրը</a:t>
            </a:r>
            <a:r>
              <a:rPr lang="en-GB" dirty="0"/>
              <a:t> </a:t>
            </a:r>
            <a:r>
              <a:rPr lang="en-GB" dirty="0" err="1"/>
              <a:t>վարձատրվում</a:t>
            </a:r>
            <a:r>
              <a:rPr lang="en-GB" dirty="0"/>
              <a:t> </a:t>
            </a:r>
            <a:r>
              <a:rPr lang="en-GB" dirty="0" err="1"/>
              <a:t>են</a:t>
            </a:r>
            <a:r>
              <a:rPr lang="en-GB" dirty="0"/>
              <a:t> </a:t>
            </a:r>
            <a:r>
              <a:rPr lang="en-GB" dirty="0" err="1"/>
              <a:t>փորձագետները</a:t>
            </a:r>
            <a:r>
              <a:rPr lang="en-GB" dirty="0"/>
              <a:t>, </a:t>
            </a:r>
            <a:r>
              <a:rPr lang="en-GB" dirty="0" err="1"/>
              <a:t>իսկ</a:t>
            </a:r>
            <a:r>
              <a:rPr lang="en-GB" dirty="0"/>
              <a:t> </a:t>
            </a:r>
            <a:r>
              <a:rPr lang="en-GB" dirty="0" err="1"/>
              <a:t>կես</a:t>
            </a:r>
            <a:r>
              <a:rPr lang="en-GB" dirty="0"/>
              <a:t> </a:t>
            </a:r>
            <a:r>
              <a:rPr lang="en-GB" dirty="0" err="1"/>
              <a:t>դրույքով</a:t>
            </a:r>
            <a:r>
              <a:rPr lang="en-GB" dirty="0"/>
              <a:t> </a:t>
            </a:r>
            <a:r>
              <a:rPr lang="en-GB" dirty="0" err="1"/>
              <a:t>աշխատողների</a:t>
            </a:r>
            <a:r>
              <a:rPr lang="en-GB" dirty="0"/>
              <a:t> </a:t>
            </a:r>
            <a:r>
              <a:rPr lang="en-GB" dirty="0" err="1"/>
              <a:t>շրջանակում</a:t>
            </a:r>
            <a:r>
              <a:rPr lang="en-GB" dirty="0"/>
              <a:t> </a:t>
            </a:r>
            <a:r>
              <a:rPr lang="en-GB" dirty="0" err="1"/>
              <a:t>սկսնակների</a:t>
            </a:r>
            <a:r>
              <a:rPr lang="en-GB" dirty="0"/>
              <a:t> և </a:t>
            </a:r>
            <a:r>
              <a:rPr lang="en-GB" dirty="0" err="1"/>
              <a:t>միջին</a:t>
            </a:r>
            <a:r>
              <a:rPr lang="en-GB" dirty="0"/>
              <a:t> </a:t>
            </a:r>
            <a:r>
              <a:rPr lang="en-GB" dirty="0" err="1"/>
              <a:t>մակարդակ</a:t>
            </a:r>
            <a:r>
              <a:rPr lang="en-GB" dirty="0"/>
              <a:t> </a:t>
            </a:r>
            <a:r>
              <a:rPr lang="en-GB" dirty="0" err="1"/>
              <a:t>ունեցողների</a:t>
            </a:r>
            <a:r>
              <a:rPr lang="en-GB" dirty="0"/>
              <a:t> </a:t>
            </a:r>
            <a:r>
              <a:rPr lang="en-GB" dirty="0" err="1"/>
              <a:t>աշխատավարձերի</a:t>
            </a:r>
            <a:r>
              <a:rPr lang="en-GB" dirty="0"/>
              <a:t> </a:t>
            </a:r>
            <a:r>
              <a:rPr lang="en-GB" dirty="0" err="1"/>
              <a:t>մեջ</a:t>
            </a:r>
            <a:r>
              <a:rPr lang="en-GB" dirty="0"/>
              <a:t> </a:t>
            </a:r>
            <a:r>
              <a:rPr lang="en-GB" dirty="0" err="1"/>
              <a:t>չնչին</a:t>
            </a:r>
            <a:r>
              <a:rPr lang="en-GB" dirty="0"/>
              <a:t> է </a:t>
            </a:r>
            <a:r>
              <a:rPr lang="en-GB" dirty="0" err="1"/>
              <a:t>տարբերությունը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04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468-24F5-8BE6-053E-761E6E33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՛՛</a:t>
            </a:r>
            <a:r>
              <a:rPr lang="en-GB" dirty="0" err="1">
                <a:solidFill>
                  <a:srgbClr val="FF0000"/>
                </a:solidFill>
              </a:rPr>
              <a:t>Փոքր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տարածության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մեջ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շատ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տեղեկություն</a:t>
            </a:r>
            <a:r>
              <a:rPr lang="en-GB" dirty="0">
                <a:solidFill>
                  <a:srgbClr val="FF0000"/>
                </a:solidFill>
              </a:rPr>
              <a:t>՛՛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4C26EC-C915-A5D7-B851-7EF9807256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909"/>
          <a:stretch>
            <a:fillRect/>
          </a:stretch>
        </p:blipFill>
        <p:spPr>
          <a:xfrm>
            <a:off x="7731760" y="1041400"/>
            <a:ext cx="3698239" cy="477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12A9C-DAE0-15EE-A581-983BCE0C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Աշխատավարձի</a:t>
            </a:r>
            <a:r>
              <a:rPr lang="en-GB" sz="2800" dirty="0"/>
              <a:t> </a:t>
            </a:r>
            <a:r>
              <a:rPr lang="en-GB" sz="2800" dirty="0" err="1"/>
              <a:t>բաշխվածությունը</a:t>
            </a:r>
            <a:r>
              <a:rPr lang="en-GB" sz="2800" dirty="0"/>
              <a:t> </a:t>
            </a:r>
            <a:r>
              <a:rPr lang="en-GB" sz="2800" dirty="0" err="1"/>
              <a:t>ըստ</a:t>
            </a:r>
            <a:r>
              <a:rPr lang="en-GB" sz="2800" dirty="0"/>
              <a:t> </a:t>
            </a:r>
            <a:r>
              <a:rPr lang="en-GB" sz="2800" dirty="0" err="1"/>
              <a:t>մասնագիտությունների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7585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4BA5-3B49-0CFB-5883-645F2417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Correlation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6AE367-F37E-03C1-E823-E97C8FBA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77" y="2501208"/>
            <a:ext cx="4205523" cy="14713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F769-B485-F6DF-BEBF-A2247226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588113" cy="2438404"/>
          </a:xfrm>
        </p:spPr>
        <p:txBody>
          <a:bodyPr>
            <a:normAutofit/>
          </a:bodyPr>
          <a:lstStyle/>
          <a:p>
            <a:r>
              <a:rPr lang="en-GB" sz="2400" dirty="0"/>
              <a:t> Correlation </a:t>
            </a:r>
            <a:r>
              <a:rPr lang="hy-AM" sz="2400" dirty="0"/>
              <a:t>թեստը ցույց է տվել, որ աշխատավարձը կախված չէ  </a:t>
            </a:r>
            <a:r>
              <a:rPr lang="en-GB" sz="2400" dirty="0"/>
              <a:t>remote ratio-</a:t>
            </a:r>
            <a:r>
              <a:rPr lang="hy-AM" sz="2400" dirty="0"/>
              <a:t>ից: Քանի որ գործակիցը շատ մոտ է զրոին</a:t>
            </a:r>
            <a:r>
              <a:rPr lang="en-GB" sz="2400" dirty="0"/>
              <a:t> remote ratio </a:t>
            </a:r>
            <a:r>
              <a:rPr lang="hy-AM" sz="2400" dirty="0"/>
              <a:t>և </a:t>
            </a:r>
            <a:r>
              <a:rPr lang="en-GB" sz="2400" dirty="0"/>
              <a:t>salary </a:t>
            </a:r>
            <a:r>
              <a:rPr lang="hy-AM" sz="2400" dirty="0"/>
              <a:t>հարաբերակցությունը -0.064 է: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452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193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Data Science Salary</vt:lpstr>
      <vt:lpstr>Աշխատավարձի վերլուծությունը ըստ աշխատանքի վայրի</vt:lpstr>
      <vt:lpstr>Աշխատանքի կատեգորիաների վերլուծություն</vt:lpstr>
      <vt:lpstr>Աշխատավարձի վերլուծությունը ըստ երկրների</vt:lpstr>
      <vt:lpstr>Տարիների կտրվածքով աշխատավարձի վերլուծություն</vt:lpstr>
      <vt:lpstr>PowerPoint Presentation</vt:lpstr>
      <vt:lpstr>Աշխատավարձը ըստ զբաղվածության տեսակի և փորձի մակարդակի</vt:lpstr>
      <vt:lpstr>՛՛Փոքր տարածության մեջ շատ տեղեկություն՛՛ </vt:lpstr>
      <vt:lpstr>Correlation test</vt:lpstr>
      <vt:lpstr>T-Test</vt:lpstr>
      <vt:lpstr>Միջին աշատավարձը ըստ աշխարհամասերի</vt:lpstr>
      <vt:lpstr>Շնորհակալություն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 Voskanyan</dc:creator>
  <cp:lastModifiedBy>Ani Voskanyan</cp:lastModifiedBy>
  <cp:revision>1</cp:revision>
  <dcterms:created xsi:type="dcterms:W3CDTF">2024-06-03T10:34:00Z</dcterms:created>
  <dcterms:modified xsi:type="dcterms:W3CDTF">2024-06-03T12:45:44Z</dcterms:modified>
</cp:coreProperties>
</file>