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438891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459" algn="l" defTabSz="438891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918" algn="l" defTabSz="438891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379" algn="l" defTabSz="438891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7838" algn="l" defTabSz="438891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297" algn="l" defTabSz="438891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6756" algn="l" defTabSz="438891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215" algn="l" defTabSz="438891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5676" algn="l" defTabSz="438891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B040C"/>
    <a:srgbClr val="ABA906"/>
    <a:srgbClr val="ABAB27"/>
    <a:srgbClr val="AB9D1E"/>
    <a:srgbClr val="AB370C"/>
    <a:srgbClr val="AB8069"/>
    <a:srgbClr val="ABA923"/>
    <a:srgbClr val="8B4513"/>
    <a:srgbClr val="B95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6" autoAdjust="0"/>
    <p:restoredTop sz="94660"/>
  </p:normalViewPr>
  <p:slideViewPr>
    <p:cSldViewPr>
      <p:cViewPr varScale="1">
        <p:scale>
          <a:sx n="15" d="100"/>
          <a:sy n="15" d="100"/>
        </p:scale>
        <p:origin x="474" y="66"/>
      </p:cViewPr>
      <p:guideLst>
        <p:guide orient="horz" pos="12096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aseline="0"/>
              <a:t>Percentage of religious affiliation of MP similar to dominant religion of their constituencies  </a:t>
            </a:r>
            <a:endParaRPr lang="en-US" sz="3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'[Dominant Religion_MP Religion Percentage.xlsx]Sheet1'!$C$278:$C$279</c:f>
              <c:strCache>
                <c:ptCount val="2"/>
                <c:pt idx="0">
                  <c:v>Similar</c:v>
                </c:pt>
                <c:pt idx="1">
                  <c:v>Non-similar </c:v>
                </c:pt>
              </c:strCache>
            </c:strRef>
          </c:cat>
          <c:val>
            <c:numRef>
              <c:f>'[Dominant Religion_MP Religion Percentage.xlsx]Sheet1'!$D$278:$D$279</c:f>
              <c:numCache>
                <c:formatCode>0.0%</c:formatCode>
                <c:ptCount val="2"/>
                <c:pt idx="0">
                  <c:v>0.89800000000000002</c:v>
                </c:pt>
                <c:pt idx="1">
                  <c:v>0.10199999999999998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CB2E2-9CAE-4CFD-9F20-6B492BD0D7EB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4BB4D-E265-463D-8613-C0270BECA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1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9" algn="l" defTabSz="438891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18" algn="l" defTabSz="438891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79" algn="l" defTabSz="438891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38" algn="l" defTabSz="438891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97" algn="l" defTabSz="438891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56" algn="l" defTabSz="438891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215" algn="l" defTabSz="438891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76" algn="l" defTabSz="438891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4BB4D-E265-463D-8613-C0270BECAA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60320" y="20718902"/>
            <a:ext cx="46512480" cy="6400800"/>
          </a:xfrm>
        </p:spPr>
        <p:txBody>
          <a:bodyPr>
            <a:noAutofit/>
          </a:bodyPr>
          <a:lstStyle>
            <a:lvl1pPr marL="0" indent="0" algn="ctr">
              <a:buNone/>
              <a:defRPr sz="10500" spc="480" baseline="0">
                <a:solidFill>
                  <a:schemeClr val="tx2"/>
                </a:solidFill>
              </a:defRPr>
            </a:lvl1pPr>
            <a:lvl2pPr marL="2194459" indent="0" algn="ctr">
              <a:buNone/>
            </a:lvl2pPr>
            <a:lvl3pPr marL="4388918" indent="0" algn="ctr">
              <a:buNone/>
            </a:lvl3pPr>
            <a:lvl4pPr marL="6583379" indent="0" algn="ctr">
              <a:buNone/>
            </a:lvl4pPr>
            <a:lvl5pPr marL="8777838" indent="0" algn="ctr">
              <a:buNone/>
            </a:lvl5pPr>
            <a:lvl6pPr marL="10972297" indent="0" algn="ctr">
              <a:buNone/>
            </a:lvl6pPr>
            <a:lvl7pPr marL="13166756" indent="0" algn="ctr">
              <a:buNone/>
            </a:lvl7pPr>
            <a:lvl8pPr marL="15361215" indent="0" algn="ctr">
              <a:buNone/>
            </a:lvl8pPr>
            <a:lvl9pPr marL="1755567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2560320" y="8028900"/>
            <a:ext cx="46512480" cy="1109472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231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196305" y="19880707"/>
            <a:ext cx="16642080" cy="8892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368015" y="19880707"/>
            <a:ext cx="16642080" cy="8892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425949" y="19747291"/>
            <a:ext cx="256032" cy="256032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38892" tIns="219446" rIns="438892" bIns="219446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76"/>
            <a:ext cx="11521440" cy="3276854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76"/>
            <a:ext cx="33710880" cy="3276854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60320" y="8534400"/>
            <a:ext cx="46085760" cy="25603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19629120"/>
            <a:ext cx="44378880" cy="768096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231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0480" y="27769641"/>
            <a:ext cx="44378880" cy="5514521"/>
          </a:xfrm>
        </p:spPr>
        <p:txBody>
          <a:bodyPr anchor="t"/>
          <a:lstStyle>
            <a:lvl1pPr marL="0" indent="0">
              <a:buNone/>
              <a:defRPr sz="9700" spc="480" baseline="0">
                <a:solidFill>
                  <a:schemeClr val="tx2"/>
                </a:solidFill>
              </a:defRPr>
            </a:lvl1pPr>
            <a:lvl2pPr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40480" y="27535159"/>
            <a:ext cx="44378880" cy="24086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2560322" y="8534400"/>
            <a:ext cx="22735641" cy="25603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6029922" y="8534400"/>
            <a:ext cx="22735641" cy="25603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837721"/>
            <a:ext cx="22625053" cy="42672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38892" tIns="219446" rIns="438892" bIns="219446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2500" b="1">
                <a:solidFill>
                  <a:schemeClr val="tx2"/>
                </a:solidFill>
              </a:defRPr>
            </a:lvl1pPr>
            <a:lvl2pPr>
              <a:buNone/>
              <a:defRPr sz="9700" b="1"/>
            </a:lvl2pPr>
            <a:lvl3pPr>
              <a:buNone/>
              <a:defRPr sz="87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2560320" y="12330620"/>
            <a:ext cx="22616160" cy="2191633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26038813" y="12330620"/>
            <a:ext cx="22616160" cy="2191633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870509"/>
            <a:ext cx="46085760" cy="64008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26029920" y="7837721"/>
            <a:ext cx="22625053" cy="42672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38892" tIns="219446" rIns="438892" bIns="219446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2500" b="1" baseline="0">
                <a:solidFill>
                  <a:schemeClr val="tx2"/>
                </a:solidFill>
              </a:defRPr>
            </a:lvl1pPr>
            <a:lvl2pPr>
              <a:buNone/>
              <a:defRPr sz="9700" b="1"/>
            </a:lvl2pPr>
            <a:lvl3pPr>
              <a:buNone/>
              <a:defRPr sz="87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52492" y="12209228"/>
            <a:ext cx="20994624" cy="8892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27328" y="12209228"/>
            <a:ext cx="20994624" cy="8892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2560320" y="2560320"/>
            <a:ext cx="34991040" cy="32004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7978080" y="8961120"/>
            <a:ext cx="11111789" cy="20909280"/>
          </a:xfrm>
        </p:spPr>
        <p:txBody>
          <a:bodyPr tIns="219446" bIns="219446" anchor="t" anchorCtr="0"/>
          <a:lstStyle>
            <a:lvl1pPr marL="0" indent="0">
              <a:lnSpc>
                <a:spcPct val="125000"/>
              </a:lnSpc>
              <a:spcAft>
                <a:spcPts val="4800"/>
              </a:spcAft>
              <a:buNone/>
              <a:defRPr sz="7700">
                <a:solidFill>
                  <a:schemeClr val="tx2"/>
                </a:solidFill>
              </a:defRPr>
            </a:lvl1pPr>
            <a:lvl2pPr>
              <a:buNone/>
              <a:defRPr sz="5800"/>
            </a:lvl2pPr>
            <a:lvl3pPr>
              <a:buNone/>
              <a:defRPr sz="47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37978080" y="2560320"/>
            <a:ext cx="11094720" cy="5974080"/>
          </a:xfrm>
        </p:spPr>
        <p:txBody>
          <a:bodyPr lIns="438892" tIns="438892" anchor="b" anchorCtr="0"/>
          <a:lstStyle>
            <a:lvl1pPr algn="l">
              <a:buNone/>
              <a:defRPr sz="8700" b="1" spc="-239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4640" y="2560320"/>
            <a:ext cx="11521440" cy="5974080"/>
          </a:xfrm>
        </p:spPr>
        <p:txBody>
          <a:bodyPr lIns="438892" tIns="438892" anchor="b" anchorCtr="0"/>
          <a:lstStyle>
            <a:lvl1pPr algn="l">
              <a:buNone/>
              <a:defRPr sz="8700" b="1" spc="-239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60320" y="2560320"/>
            <a:ext cx="33710880" cy="3115056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15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24640" y="8961120"/>
            <a:ext cx="11521440" cy="2474976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4800"/>
              </a:spcAft>
              <a:buFontTx/>
              <a:buNone/>
              <a:defRPr sz="7700" b="0">
                <a:solidFill>
                  <a:schemeClr val="tx2"/>
                </a:solidFill>
              </a:defRPr>
            </a:lvl1pPr>
            <a:lvl2pPr>
              <a:defRPr sz="5800"/>
            </a:lvl2pPr>
            <a:lvl3pPr>
              <a:defRPr sz="47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560320" y="8107684"/>
            <a:ext cx="46085760" cy="26198832"/>
          </a:xfrm>
          <a:prstGeom prst="rect">
            <a:avLst/>
          </a:prstGeom>
        </p:spPr>
        <p:txBody>
          <a:bodyPr vert="horz" lIns="438892" tIns="219446" rIns="438892" bIns="219446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2430720" y="34740538"/>
            <a:ext cx="14508480" cy="2150669"/>
          </a:xfrm>
          <a:prstGeom prst="rect">
            <a:avLst/>
          </a:prstGeom>
        </p:spPr>
        <p:txBody>
          <a:bodyPr vert="horz" lIns="438892" tIns="219446" rIns="438892" bIns="219446" anchor="ctr" anchorCtr="0"/>
          <a:lstStyle>
            <a:lvl1pPr algn="l" eaLnBrk="1" latinLnBrk="0" hangingPunct="1">
              <a:defRPr kumimoji="0" sz="5800">
                <a:solidFill>
                  <a:schemeClr val="tx2"/>
                </a:solidFill>
              </a:defRPr>
            </a:lvl1pPr>
          </a:lstStyle>
          <a:p>
            <a:fld id="{6E4715E4-200E-4D50-AB55-9F7B9167AA9C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1948160" y="34740538"/>
            <a:ext cx="20055840" cy="2150669"/>
          </a:xfrm>
          <a:prstGeom prst="rect">
            <a:avLst/>
          </a:prstGeom>
        </p:spPr>
        <p:txBody>
          <a:bodyPr vert="horz" lIns="438892" tIns="219446" rIns="438892" bIns="219446" anchor="ctr" anchorCtr="0"/>
          <a:lstStyle>
            <a:lvl1pPr algn="r" eaLnBrk="1" latinLnBrk="0" hangingPunct="1">
              <a:defRPr kumimoji="0" sz="5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47099220" y="34616573"/>
            <a:ext cx="3413760" cy="256032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7700" baseline="0">
                <a:solidFill>
                  <a:schemeClr val="tx2"/>
                </a:solidFill>
              </a:defRPr>
            </a:lvl1pPr>
          </a:lstStyle>
          <a:p>
            <a:fld id="{AD6847AD-3A4C-4ACB-9DC2-D0CD65F9D0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2560320" y="853440"/>
            <a:ext cx="46085760" cy="6827520"/>
          </a:xfrm>
          <a:prstGeom prst="rect">
            <a:avLst/>
          </a:prstGeom>
          <a:ln w="6350" cap="rnd">
            <a:noFill/>
          </a:ln>
        </p:spPr>
        <p:txBody>
          <a:bodyPr vert="horz" lIns="438892" tIns="219446" rIns="438892" bIns="219446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20200" b="0" kern="1200" spc="-48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1316676" indent="-1316676" algn="l" rtl="0" eaLnBrk="1" latinLnBrk="0" hangingPunct="1">
        <a:spcBef>
          <a:spcPts val="2880"/>
        </a:spcBef>
        <a:buClr>
          <a:schemeClr val="accent2"/>
        </a:buClr>
        <a:buSzPct val="85000"/>
        <a:buFont typeface="Wingdings 2"/>
        <a:buChar char=""/>
        <a:defRPr kumimoji="0"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3072243" indent="-1316676" algn="l" rtl="0" eaLnBrk="1" latinLnBrk="0" hangingPunct="1">
        <a:spcBef>
          <a:spcPts val="1441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11400" kern="1200">
          <a:solidFill>
            <a:schemeClr val="tx2"/>
          </a:solidFill>
          <a:latin typeface="+mn-lt"/>
          <a:ea typeface="+mn-ea"/>
          <a:cs typeface="+mn-cs"/>
        </a:defRPr>
      </a:lvl2pPr>
      <a:lvl3pPr marL="4827810" indent="-1097230" algn="l" rtl="0" eaLnBrk="1" latinLnBrk="0" hangingPunct="1">
        <a:spcBef>
          <a:spcPts val="1441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6144487" indent="-1097230" algn="l" rtl="0" eaLnBrk="1" latinLnBrk="0" hangingPunct="1">
        <a:spcBef>
          <a:spcPts val="144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7461162" indent="-1097230" algn="l" rtl="0" eaLnBrk="1" latinLnBrk="0" hangingPunct="1">
        <a:spcBef>
          <a:spcPts val="1633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8777838" indent="-1097230" algn="l" rtl="0" eaLnBrk="1" latinLnBrk="0" hangingPunct="1">
        <a:spcBef>
          <a:spcPts val="1633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9655622" indent="-877783" algn="l" rtl="0" eaLnBrk="1" latinLnBrk="0" hangingPunct="1">
        <a:spcBef>
          <a:spcPts val="1633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7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297" indent="-877783" algn="l" rtl="0" eaLnBrk="1" latinLnBrk="0" hangingPunct="1">
        <a:spcBef>
          <a:spcPts val="1633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7100" kern="1200">
          <a:solidFill>
            <a:schemeClr val="tx1"/>
          </a:solidFill>
          <a:latin typeface="+mn-lt"/>
          <a:ea typeface="+mn-ea"/>
          <a:cs typeface="+mn-cs"/>
        </a:defRPr>
      </a:lvl8pPr>
      <a:lvl9pPr marL="12288972" indent="-877783" algn="l" rtl="0" eaLnBrk="1" latinLnBrk="0" hangingPunct="1">
        <a:spcBef>
          <a:spcPts val="1633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7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2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3174402" y="5654040"/>
            <a:ext cx="12943840" cy="320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892" tIns="219446" rIns="438892" bIns="219446"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80160" y="533400"/>
            <a:ext cx="4864608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892" tIns="219446" rIns="438892" bIns="219446"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Exploring the Relationship between Religion and MPs Constituencies in Ghana</a:t>
            </a:r>
            <a:endParaRPr lang="en-US" dirty="0">
              <a:solidFill>
                <a:srgbClr val="00206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5600" dirty="0" smtClean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Ngan “Jasmine” </a:t>
            </a:r>
            <a:r>
              <a:rPr lang="en-US" sz="5600" dirty="0" smtClean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Nguyen</a:t>
            </a:r>
            <a:r>
              <a:rPr lang="en-US" sz="5600" dirty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5600" dirty="0" err="1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Ayomide</a:t>
            </a:r>
            <a:r>
              <a:rPr lang="en-US" sz="5600" dirty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5600" dirty="0" err="1" smtClean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Adelaja</a:t>
            </a:r>
            <a:r>
              <a:rPr lang="en-US" sz="5600" dirty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5600" dirty="0" err="1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Husein</a:t>
            </a:r>
            <a:r>
              <a:rPr lang="en-US" sz="5600" dirty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5600" dirty="0" err="1" smtClean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Shahadu</a:t>
            </a:r>
            <a:r>
              <a:rPr lang="en-US" sz="5600" dirty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5600" dirty="0" err="1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Momodou</a:t>
            </a:r>
            <a:r>
              <a:rPr lang="en-US" sz="5600" dirty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K. </a:t>
            </a:r>
            <a:r>
              <a:rPr lang="en-US" sz="5600" dirty="0" err="1" smtClean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Sowe</a:t>
            </a:r>
            <a:r>
              <a:rPr lang="en-US" sz="5600" dirty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Emmanuel </a:t>
            </a:r>
            <a:r>
              <a:rPr lang="en-US" sz="5600" dirty="0" err="1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Annor</a:t>
            </a:r>
            <a:endParaRPr lang="en-US" sz="5600" dirty="0" smtClean="0">
              <a:solidFill>
                <a:srgbClr val="00206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5600" dirty="0" err="1" smtClean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Ashesi</a:t>
            </a:r>
            <a:r>
              <a:rPr lang="en-US" sz="5600" dirty="0" smtClean="0">
                <a:solidFill>
                  <a:srgbClr val="00206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University College</a:t>
            </a:r>
            <a:endParaRPr lang="en-US" sz="5600" dirty="0">
              <a:solidFill>
                <a:srgbClr val="00206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8569" y="5501639"/>
            <a:ext cx="12232640" cy="3168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892" tIns="219446" rIns="438892" bIns="219446" rtlCol="0" anchor="ctr"/>
          <a:lstStyle/>
          <a:p>
            <a:pPr algn="ctr"/>
            <a:r>
              <a:rPr lang="en-US" smtClean="0">
                <a:latin typeface="Palatino"/>
                <a:cs typeface="Palatino"/>
              </a:rPr>
              <a:t> 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549455" y="5504215"/>
            <a:ext cx="12801600" cy="31866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892" tIns="219446" rIns="438892" bIns="219446"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776400" y="5791200"/>
            <a:ext cx="10952480" cy="2461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892" tIns="219446" rIns="438892" bIns="219446"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624000" y="30673976"/>
            <a:ext cx="10952480" cy="698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892" tIns="219446" rIns="438892" bIns="219446"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23903" y="6831848"/>
            <a:ext cx="10241280" cy="1237258"/>
          </a:xfrm>
          <a:prstGeom prst="rect">
            <a:avLst/>
          </a:prstGeom>
          <a:noFill/>
        </p:spPr>
        <p:txBody>
          <a:bodyPr wrap="square" lIns="128013" tIns="64006" rIns="128013" bIns="64006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cs typeface="Palatino"/>
              </a:rPr>
              <a:t>Method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548560" y="6546450"/>
            <a:ext cx="9103360" cy="1237258"/>
          </a:xfrm>
          <a:prstGeom prst="rect">
            <a:avLst/>
          </a:prstGeom>
          <a:noFill/>
        </p:spPr>
        <p:txBody>
          <a:bodyPr wrap="square" lIns="128013" tIns="64006" rIns="128013" bIns="64006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cs typeface="Palatino"/>
              </a:rPr>
              <a:t>Discussion</a:t>
            </a:r>
            <a:endParaRPr lang="en-US" sz="5400" b="1" dirty="0">
              <a:solidFill>
                <a:srgbClr val="002060"/>
              </a:solidFill>
              <a:cs typeface="Palatin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08714" y="30673976"/>
            <a:ext cx="9103360" cy="991040"/>
          </a:xfrm>
          <a:prstGeom prst="rect">
            <a:avLst/>
          </a:prstGeom>
          <a:noFill/>
        </p:spPr>
        <p:txBody>
          <a:bodyPr wrap="square" lIns="128013" tIns="64006" rIns="128013" bIns="64006" rtlCol="0">
            <a:spAutoFit/>
          </a:bodyPr>
          <a:lstStyle/>
          <a:p>
            <a:pPr algn="ctr"/>
            <a:r>
              <a:rPr lang="en-US" sz="5600" b="1" dirty="0">
                <a:solidFill>
                  <a:srgbClr val="800000"/>
                </a:solidFill>
                <a:cs typeface="Palatino"/>
              </a:rPr>
              <a:t>References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0107669" y="7495327"/>
            <a:ext cx="9956800" cy="9731891"/>
          </a:xfrm>
          <a:prstGeom prst="rect">
            <a:avLst/>
          </a:prstGeom>
          <a:noFill/>
        </p:spPr>
        <p:txBody>
          <a:bodyPr wrap="square" lIns="128013" tIns="64006" rIns="128013" bIns="64006" rtlCol="0">
            <a:spAutoFit/>
          </a:bodyPr>
          <a:lstStyle/>
          <a:p>
            <a:pPr marL="817563" indent="-817563">
              <a:buFont typeface="Arial" panose="020B0604020202020204" pitchFamily="34" charset="0"/>
              <a:buChar char="•"/>
            </a:pPr>
            <a:endParaRPr lang="en-US" sz="7200" dirty="0" smtClean="0">
              <a:solidFill>
                <a:srgbClr val="000000"/>
              </a:solidFill>
              <a:cs typeface="Palatino"/>
            </a:endParaRPr>
          </a:p>
          <a:p>
            <a:r>
              <a:rPr lang="en-US" sz="7200" dirty="0" smtClean="0">
                <a:solidFill>
                  <a:srgbClr val="000000"/>
                </a:solidFill>
                <a:cs typeface="Palatino"/>
              </a:rPr>
              <a:t>Implications: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7200" dirty="0" smtClean="0">
                <a:solidFill>
                  <a:srgbClr val="000000"/>
                </a:solidFill>
                <a:cs typeface="Palatino"/>
              </a:rPr>
              <a:t>Religion affiliation of the MP candidates may affect the likelihood of the candidates getting selected</a:t>
            </a:r>
            <a:endParaRPr lang="en-US" sz="7200" dirty="0">
              <a:solidFill>
                <a:srgbClr val="000000"/>
              </a:solidFill>
              <a:cs typeface="Palatino"/>
            </a:endParaRPr>
          </a:p>
          <a:p>
            <a:pPr marL="817563" indent="-817563"/>
            <a:endParaRPr lang="en-US" sz="4800" i="1" dirty="0" smtClean="0">
              <a:solidFill>
                <a:srgbClr val="000000"/>
              </a:solidFill>
              <a:cs typeface="Palatino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033212" y="7849795"/>
            <a:ext cx="11521440" cy="18811299"/>
          </a:xfrm>
          <a:prstGeom prst="rect">
            <a:avLst/>
          </a:prstGeom>
          <a:noFill/>
        </p:spPr>
        <p:txBody>
          <a:bodyPr wrap="square" lIns="128013" tIns="64006" rIns="128013" bIns="64006" rtlCol="0">
            <a:spAutoFit/>
          </a:bodyPr>
          <a:lstStyle/>
          <a:p>
            <a:endParaRPr lang="en-US" sz="5400" dirty="0" smtClean="0">
              <a:solidFill>
                <a:srgbClr val="AB040C"/>
              </a:solidFill>
              <a:cs typeface="Palatino"/>
            </a:endParaRPr>
          </a:p>
          <a:p>
            <a:r>
              <a:rPr lang="en-US" sz="8000" dirty="0" smtClean="0">
                <a:solidFill>
                  <a:srgbClr val="AB040C"/>
                </a:solidFill>
                <a:cs typeface="Palatino"/>
              </a:rPr>
              <a:t>Procedure</a:t>
            </a:r>
          </a:p>
          <a:p>
            <a:r>
              <a:rPr lang="en-US" sz="7200" dirty="0" smtClean="0">
                <a:solidFill>
                  <a:srgbClr val="000000"/>
                </a:solidFill>
                <a:cs typeface="Palatino"/>
              </a:rPr>
              <a:t>          Step 1: C</a:t>
            </a:r>
            <a:r>
              <a:rPr lang="en-US" sz="7200" dirty="0" smtClean="0">
                <a:solidFill>
                  <a:srgbClr val="000000"/>
                </a:solidFill>
                <a:cs typeface="Palatino"/>
              </a:rPr>
              <a:t>ollected data from</a:t>
            </a:r>
          </a:p>
          <a:p>
            <a:pPr marL="2765959" lvl="1" indent="-571500">
              <a:buFont typeface="Arial" panose="020B0604020202020204" pitchFamily="34" charset="0"/>
              <a:buChar char="•"/>
            </a:pPr>
            <a:r>
              <a:rPr lang="en-US" sz="7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Parliament of Ghana website</a:t>
            </a:r>
          </a:p>
          <a:p>
            <a:pPr marL="2765959" lvl="1" indent="-571500">
              <a:buFont typeface="Arial" panose="020B0604020202020204" pitchFamily="34" charset="0"/>
              <a:buChar char="•"/>
            </a:pPr>
            <a:r>
              <a:rPr lang="en-US" sz="7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Ghana Statistical Service</a:t>
            </a:r>
          </a:p>
          <a:p>
            <a:pPr lvl="1"/>
            <a:endParaRPr lang="en-US" sz="7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7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Step 2: Cleaned the data on Excel</a:t>
            </a:r>
          </a:p>
          <a:p>
            <a:pPr lvl="1"/>
            <a:endParaRPr lang="en-US" sz="7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7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Step 3: Used Tableau to visualize the data through map</a:t>
            </a:r>
            <a:endParaRPr lang="en-US" sz="7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en-US" sz="4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en-US" sz="4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076325" lvl="1"/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1514" y="13748186"/>
            <a:ext cx="11582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 smtClean="0">
              <a:solidFill>
                <a:srgbClr val="000000"/>
              </a:solidFill>
            </a:endParaRPr>
          </a:p>
          <a:p>
            <a:pPr algn="ctr"/>
            <a:endParaRPr lang="en-US" sz="5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5400" b="1" dirty="0" smtClean="0">
              <a:solidFill>
                <a:srgbClr val="002060"/>
              </a:solidFill>
            </a:endParaRPr>
          </a:p>
          <a:p>
            <a:pPr algn="ctr"/>
            <a:endParaRPr lang="en-US" sz="5400" b="1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6614160"/>
            <a:ext cx="11582401" cy="1421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7200" b="1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Research </a:t>
            </a:r>
            <a:r>
              <a:rPr lang="en-US" sz="7200" b="1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questions</a:t>
            </a:r>
            <a:endParaRPr lang="en-US" sz="7200" b="1" dirty="0" smtClean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/>
            <a:endParaRPr lang="en-US" sz="7200" b="1" dirty="0" smtClean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0" indent="-914400">
              <a:buAutoNum type="arabicPeriod"/>
            </a:pPr>
            <a:r>
              <a:rPr lang="en-US" sz="7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How is the religious affiliation of MP Constituencies 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in Ghana distributed</a:t>
            </a:r>
            <a:r>
              <a:rPr lang="en-US" sz="7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  <a:p>
            <a:pPr marL="914400" lvl="0" indent="-914400">
              <a:buAutoNum type="arabicPeriod"/>
            </a:pPr>
            <a:endParaRPr lang="en-US" sz="7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indent="-914400">
              <a:buFontTx/>
              <a:buAutoNum type="arabicPeriod"/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Does the religious affiliation of an MP in a constituency have a relationship with the dominant religion in that constituency?  </a:t>
            </a:r>
          </a:p>
          <a:p>
            <a:pPr marL="914400" lvl="0" indent="-914400">
              <a:buAutoNum type="arabicPeriod"/>
            </a:pPr>
            <a:endParaRPr lang="en-US" sz="5400" b="1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19277" y="15069704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0" y="661416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2060"/>
                </a:solidFill>
              </a:rPr>
              <a:t>Findings</a:t>
            </a:r>
            <a:endParaRPr lang="en-US" sz="72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52782" y="33985200"/>
            <a:ext cx="11746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7"/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45943" y="8478959"/>
            <a:ext cx="10959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rgbClr val="000000"/>
                </a:solidFill>
              </a:rPr>
              <a:t>90% of the MP have similar religious affiliation to the dominant religion in their constituencies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7638695" y="28139088"/>
            <a:ext cx="1087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435750"/>
              </p:ext>
            </p:extLst>
          </p:nvPr>
        </p:nvGraphicFramePr>
        <p:xfrm>
          <a:off x="27458076" y="12361272"/>
          <a:ext cx="10804318" cy="823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Custom 6">
      <a:dk1>
        <a:srgbClr val="862110"/>
      </a:dk1>
      <a:lt1>
        <a:srgbClr val="862110"/>
      </a:lt1>
      <a:dk2>
        <a:srgbClr val="862110"/>
      </a:dk2>
      <a:lt2>
        <a:srgbClr val="862110"/>
      </a:lt2>
      <a:accent1>
        <a:srgbClr val="FFFFFF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</TotalTime>
  <Words>153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Palatino</vt:lpstr>
      <vt:lpstr>Arial</vt:lpstr>
      <vt:lpstr>Calibri</vt:lpstr>
      <vt:lpstr>Constantia</vt:lpstr>
      <vt:lpstr>Times New Roman</vt:lpstr>
      <vt:lpstr>Verdana</vt:lpstr>
      <vt:lpstr>Wingdings</vt:lpstr>
      <vt:lpstr>Wingdings 2</vt:lpstr>
      <vt:lpstr>Paper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emily prazak</dc:creator>
  <cp:lastModifiedBy>Jasmine Nguyen</cp:lastModifiedBy>
  <cp:revision>297</cp:revision>
  <cp:lastPrinted>2012-08-10T20:45:30Z</cp:lastPrinted>
  <dcterms:created xsi:type="dcterms:W3CDTF">2015-04-19T20:18:15Z</dcterms:created>
  <dcterms:modified xsi:type="dcterms:W3CDTF">2016-12-05T00:25:08Z</dcterms:modified>
</cp:coreProperties>
</file>