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5" autoAdjust="0"/>
    <p:restoredTop sz="94660"/>
  </p:normalViewPr>
  <p:slideViewPr>
    <p:cSldViewPr snapToGrid="0">
      <p:cViewPr varScale="1">
        <p:scale>
          <a:sx n="56" d="100"/>
          <a:sy n="56" d="100"/>
        </p:scale>
        <p:origin x="8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C70EC-6BBE-49B7-B9BA-8EF3208992B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84478AF-833B-41CC-8249-0A80D5789549}" type="slidenum">
              <a:rPr lang="en-IN" smtClean="0"/>
              <a:t>‹#›</a:t>
            </a:fld>
            <a:endParaRPr lang="en-IN"/>
          </a:p>
        </p:txBody>
      </p:sp>
    </p:spTree>
    <p:extLst>
      <p:ext uri="{BB962C8B-B14F-4D97-AF65-F5344CB8AC3E}">
        <p14:creationId xmlns:p14="http://schemas.microsoft.com/office/powerpoint/2010/main" val="4196854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C70EC-6BBE-49B7-B9BA-8EF3208992B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478AF-833B-41CC-8249-0A80D5789549}" type="slidenum">
              <a:rPr lang="en-IN" smtClean="0"/>
              <a:t>‹#›</a:t>
            </a:fld>
            <a:endParaRPr lang="en-IN"/>
          </a:p>
        </p:txBody>
      </p:sp>
    </p:spTree>
    <p:extLst>
      <p:ext uri="{BB962C8B-B14F-4D97-AF65-F5344CB8AC3E}">
        <p14:creationId xmlns:p14="http://schemas.microsoft.com/office/powerpoint/2010/main" val="110323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C70EC-6BBE-49B7-B9BA-8EF3208992B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478AF-833B-41CC-8249-0A80D5789549}" type="slidenum">
              <a:rPr lang="en-IN" smtClean="0"/>
              <a:t>‹#›</a:t>
            </a:fld>
            <a:endParaRPr lang="en-IN"/>
          </a:p>
        </p:txBody>
      </p:sp>
    </p:spTree>
    <p:extLst>
      <p:ext uri="{BB962C8B-B14F-4D97-AF65-F5344CB8AC3E}">
        <p14:creationId xmlns:p14="http://schemas.microsoft.com/office/powerpoint/2010/main" val="256891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C70EC-6BBE-49B7-B9BA-8EF3208992B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478AF-833B-41CC-8249-0A80D5789549}" type="slidenum">
              <a:rPr lang="en-IN" smtClean="0"/>
              <a:t>‹#›</a:t>
            </a:fld>
            <a:endParaRPr lang="en-IN"/>
          </a:p>
        </p:txBody>
      </p:sp>
    </p:spTree>
    <p:extLst>
      <p:ext uri="{BB962C8B-B14F-4D97-AF65-F5344CB8AC3E}">
        <p14:creationId xmlns:p14="http://schemas.microsoft.com/office/powerpoint/2010/main" val="61007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D4C70EC-6BBE-49B7-B9BA-8EF3208992BA}" type="datetimeFigureOut">
              <a:rPr lang="en-IN" smtClean="0"/>
              <a:t>01-05-2024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84478AF-833B-41CC-8249-0A80D5789549}" type="slidenum">
              <a:rPr lang="en-IN" smtClean="0"/>
              <a:t>‹#›</a:t>
            </a:fld>
            <a:endParaRPr lang="en-IN"/>
          </a:p>
        </p:txBody>
      </p:sp>
    </p:spTree>
    <p:extLst>
      <p:ext uri="{BB962C8B-B14F-4D97-AF65-F5344CB8AC3E}">
        <p14:creationId xmlns:p14="http://schemas.microsoft.com/office/powerpoint/2010/main" val="125579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C70EC-6BBE-49B7-B9BA-8EF3208992BA}"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478AF-833B-41CC-8249-0A80D5789549}" type="slidenum">
              <a:rPr lang="en-IN" smtClean="0"/>
              <a:t>‹#›</a:t>
            </a:fld>
            <a:endParaRPr lang="en-IN"/>
          </a:p>
        </p:txBody>
      </p:sp>
    </p:spTree>
    <p:extLst>
      <p:ext uri="{BB962C8B-B14F-4D97-AF65-F5344CB8AC3E}">
        <p14:creationId xmlns:p14="http://schemas.microsoft.com/office/powerpoint/2010/main" val="191940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C70EC-6BBE-49B7-B9BA-8EF3208992BA}"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4478AF-833B-41CC-8249-0A80D5789549}" type="slidenum">
              <a:rPr lang="en-IN" smtClean="0"/>
              <a:t>‹#›</a:t>
            </a:fld>
            <a:endParaRPr lang="en-IN"/>
          </a:p>
        </p:txBody>
      </p:sp>
    </p:spTree>
    <p:extLst>
      <p:ext uri="{BB962C8B-B14F-4D97-AF65-F5344CB8AC3E}">
        <p14:creationId xmlns:p14="http://schemas.microsoft.com/office/powerpoint/2010/main" val="194572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C70EC-6BBE-49B7-B9BA-8EF3208992BA}"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4478AF-833B-41CC-8249-0A80D5789549}" type="slidenum">
              <a:rPr lang="en-IN" smtClean="0"/>
              <a:t>‹#›</a:t>
            </a:fld>
            <a:endParaRPr lang="en-IN"/>
          </a:p>
        </p:txBody>
      </p:sp>
    </p:spTree>
    <p:extLst>
      <p:ext uri="{BB962C8B-B14F-4D97-AF65-F5344CB8AC3E}">
        <p14:creationId xmlns:p14="http://schemas.microsoft.com/office/powerpoint/2010/main" val="210650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C70EC-6BBE-49B7-B9BA-8EF3208992BA}"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4478AF-833B-41CC-8249-0A80D5789549}" type="slidenum">
              <a:rPr lang="en-IN" smtClean="0"/>
              <a:t>‹#›</a:t>
            </a:fld>
            <a:endParaRPr lang="en-IN"/>
          </a:p>
        </p:txBody>
      </p:sp>
    </p:spTree>
    <p:extLst>
      <p:ext uri="{BB962C8B-B14F-4D97-AF65-F5344CB8AC3E}">
        <p14:creationId xmlns:p14="http://schemas.microsoft.com/office/powerpoint/2010/main" val="107846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C70EC-6BBE-49B7-B9BA-8EF3208992BA}"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4478AF-833B-41CC-8249-0A80D5789549}" type="slidenum">
              <a:rPr lang="en-IN" smtClean="0"/>
              <a:t>‹#›</a:t>
            </a:fld>
            <a:endParaRPr lang="en-IN"/>
          </a:p>
        </p:txBody>
      </p:sp>
    </p:spTree>
    <p:extLst>
      <p:ext uri="{BB962C8B-B14F-4D97-AF65-F5344CB8AC3E}">
        <p14:creationId xmlns:p14="http://schemas.microsoft.com/office/powerpoint/2010/main" val="281091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C70EC-6BBE-49B7-B9BA-8EF3208992BA}" type="datetimeFigureOut">
              <a:rPr lang="en-IN" smtClean="0"/>
              <a:t>01-05-2024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4478AF-833B-41CC-8249-0A80D5789549}" type="slidenum">
              <a:rPr lang="en-IN" smtClean="0"/>
              <a:t>‹#›</a:t>
            </a:fld>
            <a:endParaRPr lang="en-IN"/>
          </a:p>
        </p:txBody>
      </p:sp>
    </p:spTree>
    <p:extLst>
      <p:ext uri="{BB962C8B-B14F-4D97-AF65-F5344CB8AC3E}">
        <p14:creationId xmlns:p14="http://schemas.microsoft.com/office/powerpoint/2010/main" val="281434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D4C70EC-6BBE-49B7-B9BA-8EF3208992BA}" type="datetimeFigureOut">
              <a:rPr lang="en-IN" smtClean="0"/>
              <a:t>01-05-2024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84478AF-833B-41CC-8249-0A80D5789549}" type="slidenum">
              <a:rPr lang="en-IN" smtClean="0"/>
              <a:t>‹#›</a:t>
            </a:fld>
            <a:endParaRPr lang="en-IN"/>
          </a:p>
        </p:txBody>
      </p:sp>
    </p:spTree>
    <p:extLst>
      <p:ext uri="{BB962C8B-B14F-4D97-AF65-F5344CB8AC3E}">
        <p14:creationId xmlns:p14="http://schemas.microsoft.com/office/powerpoint/2010/main" val="1806878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6C2C-7D45-F122-D879-67A979007515}"/>
              </a:ext>
            </a:extLst>
          </p:cNvPr>
          <p:cNvSpPr>
            <a:spLocks noGrp="1"/>
          </p:cNvSpPr>
          <p:nvPr>
            <p:ph type="ctrTitle"/>
          </p:nvPr>
        </p:nvSpPr>
        <p:spPr/>
        <p:txBody>
          <a:bodyPr/>
          <a:lstStyle/>
          <a:p>
            <a:r>
              <a:rPr lang="en-US" dirty="0"/>
              <a:t>The Enigmatic Enzyme</a:t>
            </a:r>
            <a:endParaRPr lang="en-IN" dirty="0"/>
          </a:p>
        </p:txBody>
      </p:sp>
      <p:sp>
        <p:nvSpPr>
          <p:cNvPr id="3" name="Subtitle 2">
            <a:extLst>
              <a:ext uri="{FF2B5EF4-FFF2-40B4-BE49-F238E27FC236}">
                <a16:creationId xmlns:a16="http://schemas.microsoft.com/office/drawing/2014/main" id="{F89ACE68-7314-BE63-7A32-B01EF0056619}"/>
              </a:ext>
            </a:extLst>
          </p:cNvPr>
          <p:cNvSpPr>
            <a:spLocks noGrp="1"/>
          </p:cNvSpPr>
          <p:nvPr>
            <p:ph type="subTitle" idx="1"/>
          </p:nvPr>
        </p:nvSpPr>
        <p:spPr/>
        <p:txBody>
          <a:bodyPr/>
          <a:lstStyle/>
          <a:p>
            <a:pPr algn="r"/>
            <a:r>
              <a:rPr lang="en-US" dirty="0"/>
              <a:t>By Atul Khosla</a:t>
            </a:r>
            <a:endParaRPr lang="en-IN" dirty="0"/>
          </a:p>
        </p:txBody>
      </p:sp>
    </p:spTree>
    <p:extLst>
      <p:ext uri="{BB962C8B-B14F-4D97-AF65-F5344CB8AC3E}">
        <p14:creationId xmlns:p14="http://schemas.microsoft.com/office/powerpoint/2010/main" val="364576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2713-FFA6-8683-CF37-FECA7F83B1B8}"/>
              </a:ext>
            </a:extLst>
          </p:cNvPr>
          <p:cNvSpPr>
            <a:spLocks noGrp="1"/>
          </p:cNvSpPr>
          <p:nvPr>
            <p:ph type="title"/>
          </p:nvPr>
        </p:nvSpPr>
        <p:spPr/>
        <p:txBody>
          <a:bodyPr/>
          <a:lstStyle/>
          <a:p>
            <a:r>
              <a:rPr lang="en-US" dirty="0"/>
              <a:t>Problems in Healthcare</a:t>
            </a:r>
            <a:endParaRPr lang="en-IN" dirty="0"/>
          </a:p>
        </p:txBody>
      </p:sp>
      <p:sp>
        <p:nvSpPr>
          <p:cNvPr id="3" name="Content Placeholder 2">
            <a:extLst>
              <a:ext uri="{FF2B5EF4-FFF2-40B4-BE49-F238E27FC236}">
                <a16:creationId xmlns:a16="http://schemas.microsoft.com/office/drawing/2014/main" id="{0FE18C88-C211-481B-F1E7-7C49A0BECC99}"/>
              </a:ext>
            </a:extLst>
          </p:cNvPr>
          <p:cNvSpPr>
            <a:spLocks noGrp="1"/>
          </p:cNvSpPr>
          <p:nvPr>
            <p:ph idx="1"/>
          </p:nvPr>
        </p:nvSpPr>
        <p:spPr/>
        <p:txBody>
          <a:bodyPr/>
          <a:lstStyle/>
          <a:p>
            <a:pPr marL="0" indent="0">
              <a:buNone/>
            </a:pPr>
            <a:r>
              <a:rPr lang="en-US" dirty="0"/>
              <a:t>The Healthcare industry is one with a myriad of problems, some of which are:</a:t>
            </a:r>
          </a:p>
          <a:p>
            <a:r>
              <a:rPr lang="en-US" dirty="0"/>
              <a:t>Telehealth</a:t>
            </a:r>
          </a:p>
          <a:p>
            <a:r>
              <a:rPr lang="en-US" dirty="0"/>
              <a:t>Accessibility</a:t>
            </a:r>
          </a:p>
          <a:p>
            <a:r>
              <a:rPr lang="en-US" dirty="0"/>
              <a:t>Scheduling</a:t>
            </a:r>
          </a:p>
          <a:p>
            <a:r>
              <a:rPr lang="en-US" dirty="0"/>
              <a:t>Keeping track of patients</a:t>
            </a:r>
          </a:p>
          <a:p>
            <a:endParaRPr lang="en-US" dirty="0"/>
          </a:p>
          <a:p>
            <a:pPr marL="0" indent="0">
              <a:buNone/>
            </a:pPr>
            <a:r>
              <a:rPr lang="en-US" dirty="0"/>
              <a:t>I shall demonstrate how the website I have developed, “The Enigmatic Enzyme”, helps to overcome each of these issues in the healthcare industry…</a:t>
            </a:r>
          </a:p>
          <a:p>
            <a:endParaRPr lang="en-US" dirty="0"/>
          </a:p>
          <a:p>
            <a:endParaRPr lang="en-US" dirty="0"/>
          </a:p>
          <a:p>
            <a:endParaRPr lang="en-IN" dirty="0"/>
          </a:p>
        </p:txBody>
      </p:sp>
    </p:spTree>
    <p:extLst>
      <p:ext uri="{BB962C8B-B14F-4D97-AF65-F5344CB8AC3E}">
        <p14:creationId xmlns:p14="http://schemas.microsoft.com/office/powerpoint/2010/main" val="21326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2FF5-5B0F-44FF-6975-F5E9B81C3B1B}"/>
              </a:ext>
            </a:extLst>
          </p:cNvPr>
          <p:cNvSpPr>
            <a:spLocks noGrp="1"/>
          </p:cNvSpPr>
          <p:nvPr>
            <p:ph type="title"/>
          </p:nvPr>
        </p:nvSpPr>
        <p:spPr/>
        <p:txBody>
          <a:bodyPr/>
          <a:lstStyle/>
          <a:p>
            <a:r>
              <a:rPr lang="en-US" dirty="0"/>
              <a:t>Telehealth</a:t>
            </a:r>
            <a:endParaRPr lang="en-IN" dirty="0"/>
          </a:p>
        </p:txBody>
      </p:sp>
      <p:sp>
        <p:nvSpPr>
          <p:cNvPr id="3" name="Content Placeholder 2">
            <a:extLst>
              <a:ext uri="{FF2B5EF4-FFF2-40B4-BE49-F238E27FC236}">
                <a16:creationId xmlns:a16="http://schemas.microsoft.com/office/drawing/2014/main" id="{3EE6E8C3-7202-59C5-D791-BA0B25846D91}"/>
              </a:ext>
            </a:extLst>
          </p:cNvPr>
          <p:cNvSpPr>
            <a:spLocks noGrp="1"/>
          </p:cNvSpPr>
          <p:nvPr>
            <p:ph idx="1"/>
          </p:nvPr>
        </p:nvSpPr>
        <p:spPr>
          <a:xfrm>
            <a:off x="1069848" y="2121408"/>
            <a:ext cx="5026152" cy="4050792"/>
          </a:xfrm>
        </p:spPr>
        <p:txBody>
          <a:bodyPr/>
          <a:lstStyle/>
          <a:p>
            <a:r>
              <a:rPr lang="en-US" dirty="0"/>
              <a:t>One big problem of the healthcare industry is telehealth, which is the distribution of healthcare services over telecommunication technologies.</a:t>
            </a:r>
          </a:p>
          <a:p>
            <a:r>
              <a:rPr lang="en-US" dirty="0"/>
              <a:t>The simplistic design of my website allows patients to enter some common symptoms they may have. The system then matches this with a list of possible diseases and conveys this to the user, providing some basic information to patients if there are no doctors available in their nearby areas.</a:t>
            </a:r>
            <a:endParaRPr lang="en-IN" dirty="0"/>
          </a:p>
        </p:txBody>
      </p:sp>
      <p:pic>
        <p:nvPicPr>
          <p:cNvPr id="7" name="Picture 6">
            <a:extLst>
              <a:ext uri="{FF2B5EF4-FFF2-40B4-BE49-F238E27FC236}">
                <a16:creationId xmlns:a16="http://schemas.microsoft.com/office/drawing/2014/main" id="{5CF7C682-8107-7C46-ACD9-BC5E4B29E427}"/>
              </a:ext>
            </a:extLst>
          </p:cNvPr>
          <p:cNvPicPr>
            <a:picLocks noChangeAspect="1"/>
          </p:cNvPicPr>
          <p:nvPr/>
        </p:nvPicPr>
        <p:blipFill>
          <a:blip r:embed="rId2"/>
          <a:stretch>
            <a:fillRect/>
          </a:stretch>
        </p:blipFill>
        <p:spPr>
          <a:xfrm>
            <a:off x="6285745" y="2301225"/>
            <a:ext cx="4836407" cy="3230895"/>
          </a:xfrm>
          <a:prstGeom prst="rect">
            <a:avLst/>
          </a:prstGeom>
        </p:spPr>
      </p:pic>
    </p:spTree>
    <p:extLst>
      <p:ext uri="{BB962C8B-B14F-4D97-AF65-F5344CB8AC3E}">
        <p14:creationId xmlns:p14="http://schemas.microsoft.com/office/powerpoint/2010/main" val="289068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706F-7AC5-3097-EAA0-7E02525C6807}"/>
              </a:ext>
            </a:extLst>
          </p:cNvPr>
          <p:cNvSpPr>
            <a:spLocks noGrp="1"/>
          </p:cNvSpPr>
          <p:nvPr>
            <p:ph type="title"/>
          </p:nvPr>
        </p:nvSpPr>
        <p:spPr/>
        <p:txBody>
          <a:bodyPr/>
          <a:lstStyle/>
          <a:p>
            <a:r>
              <a:rPr lang="en-US" dirty="0"/>
              <a:t>Accessibility</a:t>
            </a:r>
            <a:endParaRPr lang="en-IN" dirty="0"/>
          </a:p>
        </p:txBody>
      </p:sp>
      <p:sp>
        <p:nvSpPr>
          <p:cNvPr id="3" name="Content Placeholder 2">
            <a:extLst>
              <a:ext uri="{FF2B5EF4-FFF2-40B4-BE49-F238E27FC236}">
                <a16:creationId xmlns:a16="http://schemas.microsoft.com/office/drawing/2014/main" id="{5CA1DDD1-E0A5-8107-5CA3-C4DBE6543D2C}"/>
              </a:ext>
            </a:extLst>
          </p:cNvPr>
          <p:cNvSpPr>
            <a:spLocks noGrp="1"/>
          </p:cNvSpPr>
          <p:nvPr>
            <p:ph idx="1"/>
          </p:nvPr>
        </p:nvSpPr>
        <p:spPr>
          <a:xfrm>
            <a:off x="1069847" y="2121408"/>
            <a:ext cx="5026153" cy="4050792"/>
          </a:xfrm>
        </p:spPr>
        <p:txBody>
          <a:bodyPr/>
          <a:lstStyle/>
          <a:p>
            <a:r>
              <a:rPr lang="en-US" dirty="0"/>
              <a:t>The convenient and easy-to-use User Interface of the website makes it very accessible for all users, and not intimidating for technophobes or older generations.</a:t>
            </a:r>
          </a:p>
          <a:p>
            <a:r>
              <a:rPr lang="en-US" dirty="0"/>
              <a:t>The website can be used and navigated easily by anyone, providing a basic healthcare facility for all.</a:t>
            </a:r>
            <a:endParaRPr lang="en-IN" dirty="0"/>
          </a:p>
        </p:txBody>
      </p:sp>
      <p:pic>
        <p:nvPicPr>
          <p:cNvPr id="5" name="Picture 4">
            <a:extLst>
              <a:ext uri="{FF2B5EF4-FFF2-40B4-BE49-F238E27FC236}">
                <a16:creationId xmlns:a16="http://schemas.microsoft.com/office/drawing/2014/main" id="{50B6E176-183D-903C-3879-38FAEFA9F5F9}"/>
              </a:ext>
            </a:extLst>
          </p:cNvPr>
          <p:cNvPicPr>
            <a:picLocks noChangeAspect="1"/>
          </p:cNvPicPr>
          <p:nvPr/>
        </p:nvPicPr>
        <p:blipFill>
          <a:blip r:embed="rId2"/>
          <a:stretch>
            <a:fillRect/>
          </a:stretch>
        </p:blipFill>
        <p:spPr>
          <a:xfrm>
            <a:off x="6238555" y="2121408"/>
            <a:ext cx="5764431" cy="3307842"/>
          </a:xfrm>
          <a:prstGeom prst="rect">
            <a:avLst/>
          </a:prstGeom>
        </p:spPr>
      </p:pic>
    </p:spTree>
    <p:extLst>
      <p:ext uri="{BB962C8B-B14F-4D97-AF65-F5344CB8AC3E}">
        <p14:creationId xmlns:p14="http://schemas.microsoft.com/office/powerpoint/2010/main" val="216280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1E72-F57C-89BF-4C41-02D2B0240020}"/>
              </a:ext>
            </a:extLst>
          </p:cNvPr>
          <p:cNvSpPr>
            <a:spLocks noGrp="1"/>
          </p:cNvSpPr>
          <p:nvPr>
            <p:ph type="title"/>
          </p:nvPr>
        </p:nvSpPr>
        <p:spPr/>
        <p:txBody>
          <a:bodyPr/>
          <a:lstStyle/>
          <a:p>
            <a:r>
              <a:rPr lang="en-US" dirty="0"/>
              <a:t>Scheduling</a:t>
            </a:r>
            <a:endParaRPr lang="en-IN" dirty="0"/>
          </a:p>
        </p:txBody>
      </p:sp>
      <p:sp>
        <p:nvSpPr>
          <p:cNvPr id="3" name="Content Placeholder 2">
            <a:extLst>
              <a:ext uri="{FF2B5EF4-FFF2-40B4-BE49-F238E27FC236}">
                <a16:creationId xmlns:a16="http://schemas.microsoft.com/office/drawing/2014/main" id="{153488E9-4E6A-17B7-D77F-CF3BC0D4915C}"/>
              </a:ext>
            </a:extLst>
          </p:cNvPr>
          <p:cNvSpPr>
            <a:spLocks noGrp="1"/>
          </p:cNvSpPr>
          <p:nvPr>
            <p:ph idx="1"/>
          </p:nvPr>
        </p:nvSpPr>
        <p:spPr>
          <a:xfrm>
            <a:off x="1069848" y="2121408"/>
            <a:ext cx="4873752" cy="4050792"/>
          </a:xfrm>
        </p:spPr>
        <p:txBody>
          <a:bodyPr/>
          <a:lstStyle/>
          <a:p>
            <a:r>
              <a:rPr lang="en-US" dirty="0"/>
              <a:t>Scheduling appointments is a constant and monotonous challenge for doctors. </a:t>
            </a:r>
          </a:p>
          <a:p>
            <a:r>
              <a:rPr lang="en-US" dirty="0"/>
              <a:t>My website provides a simple system so that doctors can easily look up patients and their respective appointments by simply entering the name of the patient.</a:t>
            </a:r>
            <a:endParaRPr lang="en-IN" dirty="0"/>
          </a:p>
        </p:txBody>
      </p:sp>
      <p:pic>
        <p:nvPicPr>
          <p:cNvPr id="5" name="Picture 4">
            <a:extLst>
              <a:ext uri="{FF2B5EF4-FFF2-40B4-BE49-F238E27FC236}">
                <a16:creationId xmlns:a16="http://schemas.microsoft.com/office/drawing/2014/main" id="{F759CA23-A48E-4C20-BCCE-A4B99601519E}"/>
              </a:ext>
            </a:extLst>
          </p:cNvPr>
          <p:cNvPicPr>
            <a:picLocks noChangeAspect="1"/>
          </p:cNvPicPr>
          <p:nvPr/>
        </p:nvPicPr>
        <p:blipFill>
          <a:blip r:embed="rId2"/>
          <a:stretch>
            <a:fillRect/>
          </a:stretch>
        </p:blipFill>
        <p:spPr>
          <a:xfrm>
            <a:off x="5987797" y="2308861"/>
            <a:ext cx="6204203" cy="2623804"/>
          </a:xfrm>
          <a:prstGeom prst="rect">
            <a:avLst/>
          </a:prstGeom>
        </p:spPr>
      </p:pic>
    </p:spTree>
    <p:extLst>
      <p:ext uri="{BB962C8B-B14F-4D97-AF65-F5344CB8AC3E}">
        <p14:creationId xmlns:p14="http://schemas.microsoft.com/office/powerpoint/2010/main" val="116663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023-1614-65A9-A017-F8C11F048498}"/>
              </a:ext>
            </a:extLst>
          </p:cNvPr>
          <p:cNvSpPr>
            <a:spLocks noGrp="1"/>
          </p:cNvSpPr>
          <p:nvPr>
            <p:ph type="title"/>
          </p:nvPr>
        </p:nvSpPr>
        <p:spPr/>
        <p:txBody>
          <a:bodyPr/>
          <a:lstStyle/>
          <a:p>
            <a:r>
              <a:rPr lang="en-US" dirty="0"/>
              <a:t>Keeping Track of Patients</a:t>
            </a:r>
            <a:endParaRPr lang="en-IN" dirty="0"/>
          </a:p>
        </p:txBody>
      </p:sp>
      <p:sp>
        <p:nvSpPr>
          <p:cNvPr id="3" name="Content Placeholder 2">
            <a:extLst>
              <a:ext uri="{FF2B5EF4-FFF2-40B4-BE49-F238E27FC236}">
                <a16:creationId xmlns:a16="http://schemas.microsoft.com/office/drawing/2014/main" id="{2C61A45B-F3B2-58B3-DD46-D61C669280D9}"/>
              </a:ext>
            </a:extLst>
          </p:cNvPr>
          <p:cNvSpPr>
            <a:spLocks noGrp="1"/>
          </p:cNvSpPr>
          <p:nvPr>
            <p:ph idx="1"/>
          </p:nvPr>
        </p:nvSpPr>
        <p:spPr>
          <a:xfrm>
            <a:off x="1069848" y="2121408"/>
            <a:ext cx="5026152" cy="4050792"/>
          </a:xfrm>
        </p:spPr>
        <p:txBody>
          <a:bodyPr/>
          <a:lstStyle/>
          <a:p>
            <a:r>
              <a:rPr lang="en-US" dirty="0"/>
              <a:t>Yet another problem for doctors can be keeping track of patients.</a:t>
            </a:r>
          </a:p>
          <a:p>
            <a:r>
              <a:rPr lang="en-US" dirty="0"/>
              <a:t>My website provides a database system for doctors to enter the data for their patients. This helps them easily keep track of their patients and their corresponding data, without the need of extra books or paperwork, saving resources as well as desk space.</a:t>
            </a:r>
            <a:endParaRPr lang="en-IN" dirty="0"/>
          </a:p>
        </p:txBody>
      </p:sp>
      <p:pic>
        <p:nvPicPr>
          <p:cNvPr id="5" name="Picture 4">
            <a:extLst>
              <a:ext uri="{FF2B5EF4-FFF2-40B4-BE49-F238E27FC236}">
                <a16:creationId xmlns:a16="http://schemas.microsoft.com/office/drawing/2014/main" id="{F63696BE-07A5-4FED-38F9-9B3AE192C61E}"/>
              </a:ext>
            </a:extLst>
          </p:cNvPr>
          <p:cNvPicPr>
            <a:picLocks noChangeAspect="1"/>
          </p:cNvPicPr>
          <p:nvPr/>
        </p:nvPicPr>
        <p:blipFill>
          <a:blip r:embed="rId2"/>
          <a:stretch>
            <a:fillRect/>
          </a:stretch>
        </p:blipFill>
        <p:spPr>
          <a:xfrm>
            <a:off x="6872790" y="1885950"/>
            <a:ext cx="5319210" cy="4286250"/>
          </a:xfrm>
          <a:prstGeom prst="rect">
            <a:avLst/>
          </a:prstGeom>
        </p:spPr>
      </p:pic>
    </p:spTree>
    <p:extLst>
      <p:ext uri="{BB962C8B-B14F-4D97-AF65-F5344CB8AC3E}">
        <p14:creationId xmlns:p14="http://schemas.microsoft.com/office/powerpoint/2010/main" val="217471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4CA9-3EB2-8341-1424-3493C6E7AE19}"/>
              </a:ext>
            </a:extLst>
          </p:cNvPr>
          <p:cNvSpPr>
            <a:spLocks noGrp="1"/>
          </p:cNvSpPr>
          <p:nvPr>
            <p:ph type="title"/>
          </p:nvPr>
        </p:nvSpPr>
        <p:spPr>
          <a:xfrm>
            <a:off x="1066800" y="2121408"/>
            <a:ext cx="10058400" cy="1609344"/>
          </a:xfrm>
        </p:spPr>
        <p:txBody>
          <a:bodyPr/>
          <a:lstStyle/>
          <a:p>
            <a:pPr algn="ctr"/>
            <a:r>
              <a:rPr lang="en-US" dirty="0"/>
              <a:t>THANK YOU</a:t>
            </a:r>
            <a:endParaRPr lang="en-IN" dirty="0"/>
          </a:p>
        </p:txBody>
      </p:sp>
      <p:sp>
        <p:nvSpPr>
          <p:cNvPr id="3" name="Content Placeholder 2">
            <a:extLst>
              <a:ext uri="{FF2B5EF4-FFF2-40B4-BE49-F238E27FC236}">
                <a16:creationId xmlns:a16="http://schemas.microsoft.com/office/drawing/2014/main" id="{1E152714-ABB1-210D-0269-1EE5CDB0506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2513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37</TotalTime>
  <Words>283</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Rockwell</vt:lpstr>
      <vt:lpstr>Rockwell Condensed</vt:lpstr>
      <vt:lpstr>Wingdings</vt:lpstr>
      <vt:lpstr>Wood Type</vt:lpstr>
      <vt:lpstr>The Enigmatic Enzyme</vt:lpstr>
      <vt:lpstr>Problems in Healthcare</vt:lpstr>
      <vt:lpstr>Telehealth</vt:lpstr>
      <vt:lpstr>Accessibility</vt:lpstr>
      <vt:lpstr>Scheduling</vt:lpstr>
      <vt:lpstr>Keeping Track of Patients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Enigmatic Enzyme</dc:title>
  <dc:creator>Ansh Narula</dc:creator>
  <cp:lastModifiedBy>Ansh Narula</cp:lastModifiedBy>
  <cp:revision>2</cp:revision>
  <cp:lastPrinted>2024-05-01T15:57:49Z</cp:lastPrinted>
  <dcterms:created xsi:type="dcterms:W3CDTF">2024-05-01T15:20:52Z</dcterms:created>
  <dcterms:modified xsi:type="dcterms:W3CDTF">2024-05-01T15:58:24Z</dcterms:modified>
</cp:coreProperties>
</file>