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7" r:id="rId7"/>
    <p:sldId id="268" r:id="rId8"/>
    <p:sldId id="270" r:id="rId9"/>
    <p:sldId id="271" r:id="rId10"/>
    <p:sldId id="272" r:id="rId11"/>
    <p:sldId id="261" r:id="rId12"/>
    <p:sldId id="273"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88A3F3-F4CB-49FA-AEBD-B99B35DD5010}"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99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237742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423928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19091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835E-431F-4F62-9EA1-A1D1522F31C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88A3F3-F4CB-49FA-AEBD-B99B35DD5010}"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24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7437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1E835E-431F-4F62-9EA1-A1D1522F31C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62210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1E835E-431F-4F62-9EA1-A1D1522F31C9}"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204640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835E-431F-4F62-9EA1-A1D1522F31C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355110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84969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1E835E-431F-4F62-9EA1-A1D1522F31C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88A3F3-F4CB-49FA-AEBD-B99B35DD5010}" type="slidenum">
              <a:rPr lang="en-US" smtClean="0"/>
              <a:pPr/>
              <a:t>‹#›</a:t>
            </a:fld>
            <a:endParaRPr lang="en-US"/>
          </a:p>
        </p:txBody>
      </p:sp>
    </p:spTree>
    <p:extLst>
      <p:ext uri="{BB962C8B-B14F-4D97-AF65-F5344CB8AC3E}">
        <p14:creationId xmlns:p14="http://schemas.microsoft.com/office/powerpoint/2010/main" val="142425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31E835E-431F-4F62-9EA1-A1D1522F31C9}" type="datetimeFigureOut">
              <a:rPr lang="en-US" smtClean="0"/>
              <a:pPr/>
              <a:t>11/4/2021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C88A3F3-F4CB-49FA-AEBD-B99B35DD5010}" type="slidenum">
              <a:rPr lang="en-US" smtClean="0"/>
              <a:pPr/>
              <a:t>‹#›</a:t>
            </a:fld>
            <a:endParaRPr lang="en-US"/>
          </a:p>
        </p:txBody>
      </p:sp>
    </p:spTree>
    <p:extLst>
      <p:ext uri="{BB962C8B-B14F-4D97-AF65-F5344CB8AC3E}">
        <p14:creationId xmlns:p14="http://schemas.microsoft.com/office/powerpoint/2010/main" val="15851462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B5C4-23FC-4CF1-BC67-8A15E0A8A7B8}"/>
              </a:ext>
            </a:extLst>
          </p:cNvPr>
          <p:cNvSpPr>
            <a:spLocks noGrp="1"/>
          </p:cNvSpPr>
          <p:nvPr>
            <p:ph type="ctrTitle"/>
          </p:nvPr>
        </p:nvSpPr>
        <p:spPr>
          <a:xfrm>
            <a:off x="1502229" y="1959430"/>
            <a:ext cx="9013371" cy="1828800"/>
          </a:xfrm>
        </p:spPr>
        <p:txBody>
          <a:bodyPr>
            <a:normAutofit fontScale="90000"/>
          </a:bodyPr>
          <a:lstStyle/>
          <a:p>
            <a:r>
              <a:rPr lang="en-US" dirty="0">
                <a:solidFill>
                  <a:schemeClr val="bg1"/>
                </a:solidFill>
              </a:rPr>
              <a:t>Water Pollution</a:t>
            </a:r>
            <a:br>
              <a:rPr lang="en-US" dirty="0">
                <a:solidFill>
                  <a:schemeClr val="bg1"/>
                </a:solidFill>
              </a:rPr>
            </a:br>
            <a:r>
              <a:rPr lang="en-US" dirty="0">
                <a:solidFill>
                  <a:schemeClr val="bg1"/>
                </a:solidFill>
              </a:rPr>
              <a:t>RC Boat</a:t>
            </a:r>
          </a:p>
        </p:txBody>
      </p:sp>
      <p:sp>
        <p:nvSpPr>
          <p:cNvPr id="3" name="Subtitle 2">
            <a:extLst>
              <a:ext uri="{FF2B5EF4-FFF2-40B4-BE49-F238E27FC236}">
                <a16:creationId xmlns:a16="http://schemas.microsoft.com/office/drawing/2014/main" id="{D69A5D27-F513-4153-A178-97D0DDBDE819}"/>
              </a:ext>
            </a:extLst>
          </p:cNvPr>
          <p:cNvSpPr>
            <a:spLocks noGrp="1"/>
          </p:cNvSpPr>
          <p:nvPr>
            <p:ph type="subTitle" idx="1"/>
          </p:nvPr>
        </p:nvSpPr>
        <p:spPr>
          <a:xfrm>
            <a:off x="1132117" y="3814601"/>
            <a:ext cx="9144000" cy="470018"/>
          </a:xfrm>
        </p:spPr>
        <p:txBody>
          <a:bodyPr/>
          <a:lstStyle/>
          <a:p>
            <a:r>
              <a:rPr lang="en-US" dirty="0">
                <a:solidFill>
                  <a:schemeClr val="bg1"/>
                </a:solidFill>
              </a:rPr>
              <a:t>Submitted by:</a:t>
            </a:r>
          </a:p>
        </p:txBody>
      </p:sp>
      <p:sp>
        <p:nvSpPr>
          <p:cNvPr id="11265" name="Rectangle 1"/>
          <p:cNvSpPr>
            <a:spLocks noChangeArrowheads="1"/>
          </p:cNvSpPr>
          <p:nvPr/>
        </p:nvSpPr>
        <p:spPr bwMode="auto">
          <a:xfrm>
            <a:off x="352698" y="4833256"/>
            <a:ext cx="4572000" cy="14157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Name of the Student no 1</a:t>
            </a:r>
            <a:r>
              <a:rPr kumimoji="0" lang="en-US" sz="1200" b="1" i="0" u="none" strike="noStrike" cap="none" normalizeH="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MD.Saiful</a:t>
            </a:r>
            <a:r>
              <a:rPr kumimoji="0" lang="en-US" sz="1400" b="1" i="0" u="none" strike="noStrike" cap="none" normalizeH="0" baseline="0" dirty="0">
                <a:ln>
                  <a:noFill/>
                </a:ln>
                <a:solidFill>
                  <a:schemeClr val="tx1"/>
                </a:solidFill>
                <a:effectLst/>
                <a:latin typeface="Consolas" pitchFamily="49"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Hasan</a:t>
            </a:r>
            <a:r>
              <a:rPr kumimoji="0" lang="en-US" sz="1400" b="1" i="0" u="none" strike="noStrike" cap="none" normalizeH="0" baseline="0" dirty="0">
                <a:ln>
                  <a:noFill/>
                </a:ln>
                <a:solidFill>
                  <a:schemeClr val="tx1"/>
                </a:solidFill>
                <a:effectLst/>
                <a:latin typeface="Consolas" pitchFamily="49" charset="0"/>
                <a:ea typeface="Times New Roman" pitchFamily="18" charset="0"/>
                <a:cs typeface="Arial" pitchFamily="34" charset="0"/>
              </a:rPr>
              <a:t> </a:t>
            </a:r>
            <a:r>
              <a:rPr kumimoji="0" lang="en-US" sz="1400" b="1" i="0" u="none" strike="noStrike" cap="none" normalizeH="0" baseline="0" dirty="0" err="1">
                <a:ln>
                  <a:noFill/>
                </a:ln>
                <a:solidFill>
                  <a:schemeClr val="tx1"/>
                </a:solidFill>
                <a:effectLst/>
                <a:latin typeface="Consolas" pitchFamily="49" charset="0"/>
                <a:ea typeface="Times New Roman" pitchFamily="18" charset="0"/>
                <a:cs typeface="Arial" pitchFamily="34" charset="0"/>
              </a:rPr>
              <a:t>Zihn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Section                                    : B</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Roll No.                                   : 73</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Session                                    : 2016-17</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Present Address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Ajimpur,Dhaka</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Mobile No (Student)            : 01982072124</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NU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Reg.No</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 16502000532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7524204" y="4833259"/>
            <a:ext cx="4245428" cy="1398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Name of the Student no 2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MD.Anwar</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Parvez</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Bhuiyan</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Section                                     : B</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Roll No.                                    :</a:t>
            </a:r>
            <a:r>
              <a:rPr kumimoji="0" lang="en-US" sz="1200" b="1" i="0" u="none" strike="noStrike" cap="none" normalizeH="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81	</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Session                                     :</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2016-17</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Present Address                     :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Jatrabari,Dhaka</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Mobile No (Student)             : 01827134401</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714500" algn="l"/>
              </a:tabLst>
            </a:pP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NU </a:t>
            </a:r>
            <a:r>
              <a:rPr kumimoji="0" lang="en-US" sz="1200" b="1"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Reg.No</a:t>
            </a:r>
            <a:r>
              <a:rPr kumimoji="0" lang="en-US" sz="12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r>
              <a:rPr kumimoji="0" lang="en-US" sz="1200" b="1" i="0" u="none" strike="noStrike" cap="none" normalizeH="0" baseline="0" dirty="0">
                <a:ln>
                  <a:noFill/>
                </a:ln>
                <a:solidFill>
                  <a:schemeClr val="tx1"/>
                </a:solidFill>
                <a:effectLst/>
                <a:latin typeface="Calibri" pitchFamily="34" charset="0"/>
                <a:ea typeface="Times New Roman" pitchFamily="18" charset="0"/>
                <a:cs typeface="Calibri" pitchFamily="34" charset="0"/>
              </a:rPr>
              <a:t>: 16502000535</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8" descr="1519900969523.png"/>
          <p:cNvPicPr>
            <a:picLocks noChangeAspect="1"/>
          </p:cNvPicPr>
          <p:nvPr/>
        </p:nvPicPr>
        <p:blipFill>
          <a:blip r:embed="rId2"/>
          <a:stretch>
            <a:fillRect/>
          </a:stretch>
        </p:blipFill>
        <p:spPr>
          <a:xfrm>
            <a:off x="4976949" y="308066"/>
            <a:ext cx="1907177" cy="1664426"/>
          </a:xfrm>
          <a:prstGeom prst="rect">
            <a:avLst/>
          </a:prstGeom>
        </p:spPr>
      </p:pic>
    </p:spTree>
    <p:extLst>
      <p:ext uri="{BB962C8B-B14F-4D97-AF65-F5344CB8AC3E}">
        <p14:creationId xmlns:p14="http://schemas.microsoft.com/office/powerpoint/2010/main" val="395746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7900-27A8-42F2-9A17-47D35BEE474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B1A6CCB-0075-45FA-8971-189F8586AF41}"/>
              </a:ext>
            </a:extLst>
          </p:cNvPr>
          <p:cNvSpPr>
            <a:spLocks noGrp="1"/>
          </p:cNvSpPr>
          <p:nvPr>
            <p:ph idx="1"/>
          </p:nvPr>
        </p:nvSpPr>
        <p:spPr/>
        <p:txBody>
          <a:bodyPr>
            <a:normAutofit/>
          </a:bodyPr>
          <a:lstStyle/>
          <a:p>
            <a:r>
              <a:rPr lang="en-US" sz="3200" dirty="0"/>
              <a:t>We use Proteus Professional 8 for circuit design and PCB design.</a:t>
            </a:r>
          </a:p>
          <a:p>
            <a:r>
              <a:rPr lang="en-US" sz="3200" dirty="0"/>
              <a:t>Arduino NANO will be used as main brain of the project.</a:t>
            </a:r>
          </a:p>
          <a:p>
            <a:r>
              <a:rPr lang="en-US" sz="3200" dirty="0"/>
              <a:t>Basic electronics knowledge.</a:t>
            </a:r>
          </a:p>
          <a:p>
            <a:r>
              <a:rPr lang="en-US" sz="3200" dirty="0"/>
              <a:t>Arduino IDE for hardware level programming.</a:t>
            </a:r>
          </a:p>
          <a:p>
            <a:r>
              <a:rPr lang="en-US" sz="3200" dirty="0"/>
              <a:t>Android application for operate boat and see measurement value</a:t>
            </a:r>
          </a:p>
        </p:txBody>
      </p:sp>
    </p:spTree>
    <p:extLst>
      <p:ext uri="{BB962C8B-B14F-4D97-AF65-F5344CB8AC3E}">
        <p14:creationId xmlns:p14="http://schemas.microsoft.com/office/powerpoint/2010/main" val="181517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9670-A436-4698-9120-F96428746A22}"/>
              </a:ext>
            </a:extLst>
          </p:cNvPr>
          <p:cNvSpPr>
            <a:spLocks noGrp="1"/>
          </p:cNvSpPr>
          <p:nvPr>
            <p:ph type="title"/>
          </p:nvPr>
        </p:nvSpPr>
        <p:spPr/>
        <p:txBody>
          <a:bodyPr/>
          <a:lstStyle/>
          <a:p>
            <a:r>
              <a:rPr lang="en-US" dirty="0"/>
              <a:t>Block Diagram</a:t>
            </a:r>
          </a:p>
        </p:txBody>
      </p:sp>
      <p:sp>
        <p:nvSpPr>
          <p:cNvPr id="5" name="Flowchart: Terminator 4">
            <a:extLst>
              <a:ext uri="{FF2B5EF4-FFF2-40B4-BE49-F238E27FC236}">
                <a16:creationId xmlns:a16="http://schemas.microsoft.com/office/drawing/2014/main" id="{14409F78-8B44-442B-B8C1-1ED1B3F0E106}"/>
              </a:ext>
            </a:extLst>
          </p:cNvPr>
          <p:cNvSpPr/>
          <p:nvPr/>
        </p:nvSpPr>
        <p:spPr>
          <a:xfrm>
            <a:off x="4313928" y="2415396"/>
            <a:ext cx="7341079" cy="364034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B9C2EF28-E754-46F4-9E77-3F2B00055B06}"/>
              </a:ext>
            </a:extLst>
          </p:cNvPr>
          <p:cNvSpPr/>
          <p:nvPr/>
        </p:nvSpPr>
        <p:spPr>
          <a:xfrm>
            <a:off x="7382775" y="3614469"/>
            <a:ext cx="1190445" cy="12508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Controller</a:t>
            </a:r>
          </a:p>
        </p:txBody>
      </p:sp>
      <p:sp>
        <p:nvSpPr>
          <p:cNvPr id="7" name="Rectangle 6">
            <a:extLst>
              <a:ext uri="{FF2B5EF4-FFF2-40B4-BE49-F238E27FC236}">
                <a16:creationId xmlns:a16="http://schemas.microsoft.com/office/drawing/2014/main" id="{3F67DB90-1578-49CC-BCE1-F06C0EB139F9}"/>
              </a:ext>
            </a:extLst>
          </p:cNvPr>
          <p:cNvSpPr/>
          <p:nvPr/>
        </p:nvSpPr>
        <p:spPr>
          <a:xfrm>
            <a:off x="5603577" y="5055168"/>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Bluetooth</a:t>
            </a:r>
          </a:p>
        </p:txBody>
      </p:sp>
      <p:sp>
        <p:nvSpPr>
          <p:cNvPr id="8" name="Rectangle 7">
            <a:extLst>
              <a:ext uri="{FF2B5EF4-FFF2-40B4-BE49-F238E27FC236}">
                <a16:creationId xmlns:a16="http://schemas.microsoft.com/office/drawing/2014/main" id="{A1ECD84E-6C76-4276-AD15-04750BC1BAAB}"/>
              </a:ext>
            </a:extLst>
          </p:cNvPr>
          <p:cNvSpPr/>
          <p:nvPr/>
        </p:nvSpPr>
        <p:spPr>
          <a:xfrm>
            <a:off x="9373321" y="2885537"/>
            <a:ext cx="1190445" cy="46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a:t>
            </a:r>
          </a:p>
          <a:p>
            <a:pPr algn="ctr"/>
            <a:r>
              <a:rPr lang="en-US" sz="1600" dirty="0"/>
              <a:t>Sensor</a:t>
            </a:r>
          </a:p>
        </p:txBody>
      </p:sp>
      <p:sp>
        <p:nvSpPr>
          <p:cNvPr id="9" name="Rectangle 8">
            <a:extLst>
              <a:ext uri="{FF2B5EF4-FFF2-40B4-BE49-F238E27FC236}">
                <a16:creationId xmlns:a16="http://schemas.microsoft.com/office/drawing/2014/main" id="{2B78692F-5118-4110-BCC5-A755BEC5397B}"/>
              </a:ext>
            </a:extLst>
          </p:cNvPr>
          <p:cNvSpPr/>
          <p:nvPr/>
        </p:nvSpPr>
        <p:spPr>
          <a:xfrm>
            <a:off x="9373321" y="3888401"/>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Turbidity</a:t>
            </a:r>
          </a:p>
          <a:p>
            <a:pPr algn="ctr"/>
            <a:r>
              <a:rPr lang="en-US" dirty="0"/>
              <a:t>Sensor</a:t>
            </a:r>
          </a:p>
        </p:txBody>
      </p:sp>
      <p:sp>
        <p:nvSpPr>
          <p:cNvPr id="10" name="Rectangle 9">
            <a:extLst>
              <a:ext uri="{FF2B5EF4-FFF2-40B4-BE49-F238E27FC236}">
                <a16:creationId xmlns:a16="http://schemas.microsoft.com/office/drawing/2014/main" id="{666BA816-62EA-45CD-BDCA-6603B883068E}"/>
              </a:ext>
            </a:extLst>
          </p:cNvPr>
          <p:cNvSpPr/>
          <p:nvPr/>
        </p:nvSpPr>
        <p:spPr>
          <a:xfrm>
            <a:off x="9269802" y="5132805"/>
            <a:ext cx="1388854" cy="629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Temperature </a:t>
            </a:r>
          </a:p>
          <a:p>
            <a:pPr algn="ctr"/>
            <a:r>
              <a:rPr lang="en-US" sz="1600" dirty="0"/>
              <a:t>Sensor</a:t>
            </a:r>
          </a:p>
        </p:txBody>
      </p:sp>
      <p:sp>
        <p:nvSpPr>
          <p:cNvPr id="11" name="Rectangle 10">
            <a:extLst>
              <a:ext uri="{FF2B5EF4-FFF2-40B4-BE49-F238E27FC236}">
                <a16:creationId xmlns:a16="http://schemas.microsoft.com/office/drawing/2014/main" id="{A5E12155-12DC-46E5-B406-90113EC6EC35}"/>
              </a:ext>
            </a:extLst>
          </p:cNvPr>
          <p:cNvSpPr/>
          <p:nvPr/>
        </p:nvSpPr>
        <p:spPr>
          <a:xfrm>
            <a:off x="5599263" y="3970352"/>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Battery</a:t>
            </a:r>
          </a:p>
        </p:txBody>
      </p:sp>
      <p:sp>
        <p:nvSpPr>
          <p:cNvPr id="12" name="Rectangle 11">
            <a:extLst>
              <a:ext uri="{FF2B5EF4-FFF2-40B4-BE49-F238E27FC236}">
                <a16:creationId xmlns:a16="http://schemas.microsoft.com/office/drawing/2014/main" id="{D414C3C8-1667-4450-AFF3-C33183D6A98E}"/>
              </a:ext>
            </a:extLst>
          </p:cNvPr>
          <p:cNvSpPr/>
          <p:nvPr/>
        </p:nvSpPr>
        <p:spPr>
          <a:xfrm>
            <a:off x="5599263" y="2885537"/>
            <a:ext cx="1190445" cy="7850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Charge</a:t>
            </a:r>
          </a:p>
          <a:p>
            <a:pPr algn="ctr"/>
            <a:r>
              <a:rPr lang="en-US" dirty="0"/>
              <a:t>Controller</a:t>
            </a:r>
          </a:p>
        </p:txBody>
      </p:sp>
      <p:cxnSp>
        <p:nvCxnSpPr>
          <p:cNvPr id="16" name="Straight Arrow Connector 15">
            <a:extLst>
              <a:ext uri="{FF2B5EF4-FFF2-40B4-BE49-F238E27FC236}">
                <a16:creationId xmlns:a16="http://schemas.microsoft.com/office/drawing/2014/main" id="{9260A1DC-84D7-4B60-9265-86D298918789}"/>
              </a:ext>
            </a:extLst>
          </p:cNvPr>
          <p:cNvCxnSpPr>
            <a:stCxn id="12" idx="2"/>
          </p:cNvCxnSpPr>
          <p:nvPr/>
        </p:nvCxnSpPr>
        <p:spPr>
          <a:xfrm flipH="1">
            <a:off x="6194485" y="3670540"/>
            <a:ext cx="1" cy="29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A6BDEF-C2BA-4A19-9334-6873747C4394}"/>
              </a:ext>
            </a:extLst>
          </p:cNvPr>
          <p:cNvCxnSpPr/>
          <p:nvPr/>
        </p:nvCxnSpPr>
        <p:spPr>
          <a:xfrm>
            <a:off x="6789708" y="4362853"/>
            <a:ext cx="593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9616E0-97BA-41C3-9EF2-7E4782F90A42}"/>
              </a:ext>
            </a:extLst>
          </p:cNvPr>
          <p:cNvCxnSpPr>
            <a:stCxn id="9" idx="1"/>
          </p:cNvCxnSpPr>
          <p:nvPr/>
        </p:nvCxnSpPr>
        <p:spPr>
          <a:xfrm flipH="1" flipV="1">
            <a:off x="8573220" y="4280902"/>
            <a:ext cx="8001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E51F7E2-51AB-451A-9D51-6B84106F78E6}"/>
              </a:ext>
            </a:extLst>
          </p:cNvPr>
          <p:cNvCxnSpPr>
            <a:stCxn id="10" idx="1"/>
            <a:endCxn id="6" idx="2"/>
          </p:cNvCxnSpPr>
          <p:nvPr/>
        </p:nvCxnSpPr>
        <p:spPr>
          <a:xfrm rot="10800000">
            <a:off x="7977998" y="4865299"/>
            <a:ext cx="1291804" cy="5823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3278E77-11B1-4287-80D9-93010C2232A5}"/>
              </a:ext>
            </a:extLst>
          </p:cNvPr>
          <p:cNvCxnSpPr>
            <a:stCxn id="8" idx="1"/>
            <a:endCxn id="6" idx="0"/>
          </p:cNvCxnSpPr>
          <p:nvPr/>
        </p:nvCxnSpPr>
        <p:spPr>
          <a:xfrm rot="10800000" flipV="1">
            <a:off x="7977999" y="3118449"/>
            <a:ext cx="1395323" cy="4960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9CBF7A-0DA3-4E22-B486-DB8596532305}"/>
              </a:ext>
            </a:extLst>
          </p:cNvPr>
          <p:cNvCxnSpPr/>
          <p:nvPr/>
        </p:nvCxnSpPr>
        <p:spPr>
          <a:xfrm flipV="1">
            <a:off x="6789708" y="4890164"/>
            <a:ext cx="1188289" cy="557505"/>
          </a:xfrm>
          <a:prstGeom prst="bentConnector3">
            <a:avLst>
              <a:gd name="adj1" fmla="val 100817"/>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Alternate Process 29">
            <a:extLst>
              <a:ext uri="{FF2B5EF4-FFF2-40B4-BE49-F238E27FC236}">
                <a16:creationId xmlns:a16="http://schemas.microsoft.com/office/drawing/2014/main" id="{4CC9D762-571B-4C5A-9EA9-56912C72434C}"/>
              </a:ext>
            </a:extLst>
          </p:cNvPr>
          <p:cNvSpPr/>
          <p:nvPr/>
        </p:nvSpPr>
        <p:spPr>
          <a:xfrm>
            <a:off x="1466491" y="2415396"/>
            <a:ext cx="2152291" cy="3717985"/>
          </a:xfrm>
          <a:prstGeom prst="flowChartAlternate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F7C077C-0328-4E54-ADBF-69223D843865}"/>
              </a:ext>
            </a:extLst>
          </p:cNvPr>
          <p:cNvSpPr/>
          <p:nvPr/>
        </p:nvSpPr>
        <p:spPr>
          <a:xfrm>
            <a:off x="1604513" y="2812211"/>
            <a:ext cx="1915065" cy="2898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Android Apps</a:t>
            </a:r>
          </a:p>
          <a:p>
            <a:pPr algn="ctr"/>
            <a:endParaRPr lang="en-US" dirty="0"/>
          </a:p>
          <a:p>
            <a:pPr algn="ctr"/>
            <a:r>
              <a:rPr lang="en-US" dirty="0"/>
              <a:t>Sensors Data</a:t>
            </a:r>
          </a:p>
          <a:p>
            <a:pPr algn="ctr"/>
            <a:endParaRPr lang="en-US" dirty="0"/>
          </a:p>
          <a:p>
            <a:pPr algn="ctr"/>
            <a:endParaRPr lang="en-US" dirty="0"/>
          </a:p>
          <a:p>
            <a:pPr algn="ctr"/>
            <a:r>
              <a:rPr lang="en-US" dirty="0"/>
              <a:t>Boat Control System</a:t>
            </a:r>
          </a:p>
        </p:txBody>
      </p:sp>
    </p:spTree>
    <p:extLst>
      <p:ext uri="{BB962C8B-B14F-4D97-AF65-F5344CB8AC3E}">
        <p14:creationId xmlns:p14="http://schemas.microsoft.com/office/powerpoint/2010/main" val="228452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8C6C-B4B1-4CD1-A556-58E1DAB585FC}"/>
              </a:ext>
            </a:extLst>
          </p:cNvPr>
          <p:cNvSpPr>
            <a:spLocks noGrp="1"/>
          </p:cNvSpPr>
          <p:nvPr>
            <p:ph type="title"/>
          </p:nvPr>
        </p:nvSpPr>
        <p:spPr/>
        <p:txBody>
          <a:bodyPr/>
          <a:lstStyle/>
          <a:p>
            <a:r>
              <a:rPr lang="en-US" dirty="0"/>
              <a:t>Circuit Diagram</a:t>
            </a:r>
          </a:p>
        </p:txBody>
      </p:sp>
      <p:pic>
        <p:nvPicPr>
          <p:cNvPr id="4" name="Picture 3">
            <a:extLst>
              <a:ext uri="{FF2B5EF4-FFF2-40B4-BE49-F238E27FC236}">
                <a16:creationId xmlns:a16="http://schemas.microsoft.com/office/drawing/2014/main" id="{B46B77D0-A39C-4A61-87FF-932DDBA2D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302" y="1911531"/>
            <a:ext cx="7553953" cy="4049758"/>
          </a:xfrm>
          <a:prstGeom prst="rect">
            <a:avLst/>
          </a:prstGeom>
        </p:spPr>
      </p:pic>
    </p:spTree>
    <p:extLst>
      <p:ext uri="{BB962C8B-B14F-4D97-AF65-F5344CB8AC3E}">
        <p14:creationId xmlns:p14="http://schemas.microsoft.com/office/powerpoint/2010/main" val="412396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B5E-4A31-471B-B406-EEA9559D719D}"/>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52FB4A13-3B27-4643-85FE-1C3A2E20EDBF}"/>
              </a:ext>
            </a:extLst>
          </p:cNvPr>
          <p:cNvSpPr>
            <a:spLocks noGrp="1"/>
          </p:cNvSpPr>
          <p:nvPr>
            <p:ph idx="1"/>
          </p:nvPr>
        </p:nvSpPr>
        <p:spPr>
          <a:xfrm>
            <a:off x="1143000" y="1965960"/>
            <a:ext cx="9872871" cy="4130040"/>
          </a:xfrm>
        </p:spPr>
        <p:txBody>
          <a:bodyPr>
            <a:noAutofit/>
          </a:bodyPr>
          <a:lstStyle/>
          <a:p>
            <a:pPr algn="just">
              <a:lnSpc>
                <a:spcPct val="200000"/>
              </a:lnSpc>
            </a:pPr>
            <a:r>
              <a:rPr lang="en-US" sz="2400" dirty="0">
                <a:latin typeface="Times New Roman" panose="02020603050405020304" pitchFamily="18" charset="0"/>
                <a:cs typeface="Times New Roman" panose="02020603050405020304" pitchFamily="18" charset="0"/>
              </a:rPr>
              <a:t>Water quality testing</a:t>
            </a:r>
          </a:p>
          <a:p>
            <a:pPr algn="just">
              <a:lnSpc>
                <a:spcPct val="200000"/>
              </a:lnSpc>
            </a:pPr>
            <a:r>
              <a:rPr lang="en-US" sz="2400" dirty="0">
                <a:latin typeface="Times New Roman" panose="02020603050405020304" pitchFamily="18" charset="0"/>
                <a:cs typeface="Times New Roman" panose="02020603050405020304" pitchFamily="18" charset="0"/>
              </a:rPr>
              <a:t>Sea, River, Cannel temperature measure from different place of water.</a:t>
            </a:r>
          </a:p>
          <a:p>
            <a:pPr algn="just">
              <a:lnSpc>
                <a:spcPct val="200000"/>
              </a:lnSpc>
            </a:pPr>
            <a:r>
              <a:rPr lang="en-US" sz="2400" dirty="0">
                <a:latin typeface="Times New Roman" panose="02020603050405020304" pitchFamily="18" charset="0"/>
                <a:cs typeface="Times New Roman" panose="02020603050405020304" pitchFamily="18" charset="0"/>
              </a:rPr>
              <a:t>Water PH check.</a:t>
            </a:r>
          </a:p>
          <a:p>
            <a:pPr algn="just">
              <a:lnSpc>
                <a:spcPct val="200000"/>
              </a:lnSpc>
            </a:pPr>
            <a:r>
              <a:rPr lang="en-US" sz="2400" i="0" dirty="0">
                <a:effectLst/>
                <a:latin typeface="Times New Roman" panose="02020603050405020304" pitchFamily="18" charset="0"/>
                <a:cs typeface="Times New Roman" panose="02020603050405020304" pitchFamily="18" charset="0"/>
              </a:rPr>
              <a:t>Turbidity sensors measure the amount of light that is scattered by the suspended solids in water.</a:t>
            </a:r>
          </a:p>
        </p:txBody>
      </p:sp>
    </p:spTree>
    <p:extLst>
      <p:ext uri="{BB962C8B-B14F-4D97-AF65-F5344CB8AC3E}">
        <p14:creationId xmlns:p14="http://schemas.microsoft.com/office/powerpoint/2010/main" val="278602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133B-7C48-4BED-8750-A6746E2D8618}"/>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BBD4C079-A2C4-4ADA-8E36-11B03ADAA801}"/>
              </a:ext>
            </a:extLst>
          </p:cNvPr>
          <p:cNvSpPr>
            <a:spLocks noGrp="1"/>
          </p:cNvSpPr>
          <p:nvPr>
            <p:ph idx="1"/>
          </p:nvPr>
        </p:nvSpPr>
        <p:spPr/>
        <p:txBody>
          <a:bodyPr/>
          <a:lstStyle/>
          <a:p>
            <a:pPr>
              <a:lnSpc>
                <a:spcPct val="200000"/>
              </a:lnSpc>
            </a:pPr>
            <a:r>
              <a:rPr lang="en-US" sz="2400" dirty="0">
                <a:latin typeface="Times New Roman" panose="02020603050405020304" pitchFamily="18" charset="0"/>
                <a:cs typeface="Times New Roman" panose="02020603050405020304" pitchFamily="18" charset="0"/>
              </a:rPr>
              <a:t>Easy to measure PH, Turbidity and Temperature at a time.</a:t>
            </a:r>
          </a:p>
          <a:p>
            <a:pPr>
              <a:lnSpc>
                <a:spcPct val="200000"/>
              </a:lnSpc>
            </a:pPr>
            <a:r>
              <a:rPr lang="en-US" sz="2400" dirty="0">
                <a:latin typeface="Times New Roman" panose="02020603050405020304" pitchFamily="18" charset="0"/>
                <a:cs typeface="Times New Roman" panose="02020603050405020304" pitchFamily="18" charset="0"/>
              </a:rPr>
              <a:t>Wirelessly controllable boat.</a:t>
            </a:r>
          </a:p>
          <a:p>
            <a:pPr>
              <a:lnSpc>
                <a:spcPct val="200000"/>
              </a:lnSpc>
            </a:pPr>
            <a:r>
              <a:rPr lang="en-US" sz="2400" dirty="0">
                <a:latin typeface="Times New Roman" panose="02020603050405020304" pitchFamily="18" charset="0"/>
                <a:cs typeface="Times New Roman" panose="02020603050405020304" pitchFamily="18" charset="0"/>
              </a:rPr>
              <a:t>Can be read data from any place of water.</a:t>
            </a:r>
          </a:p>
          <a:p>
            <a:pPr>
              <a:lnSpc>
                <a:spcPct val="200000"/>
              </a:lnSpc>
            </a:pPr>
            <a:r>
              <a:rPr lang="en-US" sz="2400" dirty="0">
                <a:latin typeface="Times New Roman" panose="02020603050405020304" pitchFamily="18" charset="0"/>
                <a:cs typeface="Times New Roman" panose="02020603050405020304" pitchFamily="18" charset="0"/>
              </a:rPr>
              <a:t>Can be added more sensor for water quality measurements.</a:t>
            </a:r>
          </a:p>
          <a:p>
            <a:pPr>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9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2AB0-8255-4780-9284-85530CEE02D0}"/>
              </a:ext>
            </a:extLst>
          </p:cNvPr>
          <p:cNvSpPr>
            <a:spLocks noGrp="1"/>
          </p:cNvSpPr>
          <p:nvPr>
            <p:ph type="title"/>
          </p:nvPr>
        </p:nvSpPr>
        <p:spPr>
          <a:xfrm>
            <a:off x="1202919" y="197911"/>
            <a:ext cx="9784080" cy="1508760"/>
          </a:xfrm>
        </p:spPr>
        <p:txBody>
          <a:bodyPr/>
          <a:lstStyle/>
          <a:p>
            <a:pPr algn="ctr"/>
            <a:r>
              <a:rPr lang="en-US" dirty="0"/>
              <a:t>Supervised By</a:t>
            </a:r>
          </a:p>
        </p:txBody>
      </p:sp>
      <p:sp>
        <p:nvSpPr>
          <p:cNvPr id="3" name="Content Placeholder 2">
            <a:extLst>
              <a:ext uri="{FF2B5EF4-FFF2-40B4-BE49-F238E27FC236}">
                <a16:creationId xmlns:a16="http://schemas.microsoft.com/office/drawing/2014/main" id="{02803E2E-F460-446A-9A8A-126506C9868C}"/>
              </a:ext>
            </a:extLst>
          </p:cNvPr>
          <p:cNvSpPr>
            <a:spLocks noGrp="1"/>
          </p:cNvSpPr>
          <p:nvPr>
            <p:ph idx="1"/>
          </p:nvPr>
        </p:nvSpPr>
        <p:spPr/>
        <p:txBody>
          <a:bodyPr/>
          <a:lstStyle/>
          <a:p>
            <a:pPr marL="0" indent="0" algn="ctr">
              <a:buNone/>
            </a:pPr>
            <a:r>
              <a:rPr lang="en-US" dirty="0"/>
              <a:t>Supervisor name </a:t>
            </a:r>
          </a:p>
          <a:p>
            <a:pPr marL="0" indent="0" algn="ctr">
              <a:buNone/>
            </a:pPr>
            <a:endParaRPr lang="en-US" dirty="0"/>
          </a:p>
          <a:p>
            <a:pPr marL="0" indent="0" algn="ctr">
              <a:buNone/>
            </a:pPr>
            <a:r>
              <a:rPr lang="en-US" dirty="0"/>
              <a:t>Designation</a:t>
            </a:r>
          </a:p>
          <a:p>
            <a:pPr marL="0" indent="0" algn="ctr">
              <a:buNone/>
            </a:pPr>
            <a:br>
              <a:rPr lang="en-US" dirty="0"/>
            </a:br>
            <a:r>
              <a:rPr lang="en-US" dirty="0"/>
              <a:t>Institute name</a:t>
            </a:r>
          </a:p>
        </p:txBody>
      </p:sp>
    </p:spTree>
    <p:extLst>
      <p:ext uri="{BB962C8B-B14F-4D97-AF65-F5344CB8AC3E}">
        <p14:creationId xmlns:p14="http://schemas.microsoft.com/office/powerpoint/2010/main" val="51887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4E8DB-AC49-495E-B615-8CA1704BA7B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7C143B3-7B39-420E-B61E-BBEBCAE05844}"/>
              </a:ext>
            </a:extLst>
          </p:cNvPr>
          <p:cNvSpPr>
            <a:spLocks noGrp="1"/>
          </p:cNvSpPr>
          <p:nvPr>
            <p:ph idx="1"/>
          </p:nvPr>
        </p:nvSpPr>
        <p:spPr>
          <a:xfrm>
            <a:off x="1143000" y="1799771"/>
            <a:ext cx="9872871" cy="4296229"/>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Drawback of Existing System</a:t>
            </a:r>
          </a:p>
          <a:p>
            <a:r>
              <a:rPr lang="en-US" dirty="0">
                <a:latin typeface="Times New Roman" panose="02020603050405020304" pitchFamily="18" charset="0"/>
                <a:cs typeface="Times New Roman" panose="02020603050405020304" pitchFamily="18" charset="0"/>
              </a:rPr>
              <a:t>Proposed System</a:t>
            </a:r>
          </a:p>
          <a:p>
            <a:r>
              <a:rPr lang="en-US" dirty="0"/>
              <a:t>Why It Is Preferable</a:t>
            </a:r>
          </a:p>
          <a:p>
            <a:r>
              <a:rPr lang="en-US" dirty="0"/>
              <a:t>H/W &amp; S/W Requirements</a:t>
            </a:r>
          </a:p>
          <a:p>
            <a:r>
              <a:rPr lang="en-US" dirty="0"/>
              <a:t>Methodology</a:t>
            </a:r>
          </a:p>
          <a:p>
            <a:r>
              <a:rPr lang="en-US" dirty="0"/>
              <a:t>Block Diagram</a:t>
            </a:r>
          </a:p>
          <a:p>
            <a:r>
              <a:rPr lang="en-US" dirty="0"/>
              <a:t>Circuit Diagram</a:t>
            </a:r>
          </a:p>
          <a:p>
            <a:r>
              <a:rPr lang="en-US" dirty="0"/>
              <a:t>Application</a:t>
            </a:r>
          </a:p>
          <a:p>
            <a:r>
              <a:rPr lang="en-US" dirty="0"/>
              <a:t>Advantages</a:t>
            </a:r>
          </a:p>
          <a:p>
            <a:r>
              <a:rPr lang="en-US" dirty="0"/>
              <a:t>Limitations</a:t>
            </a:r>
          </a:p>
          <a:p>
            <a:r>
              <a:rPr lang="en-US" dirty="0"/>
              <a:t>Future Scope</a:t>
            </a:r>
          </a:p>
          <a:p>
            <a:r>
              <a:rPr lang="en-US" dirty="0"/>
              <a:t>Conclusion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309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7CC8B-A03C-47FC-9539-F97F5CDA28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0E0285-CB73-47D8-B219-09EDEB9D0EA5}"/>
              </a:ext>
            </a:extLst>
          </p:cNvPr>
          <p:cNvSpPr>
            <a:spLocks noGrp="1"/>
          </p:cNvSpPr>
          <p:nvPr>
            <p:ph idx="1"/>
          </p:nvPr>
        </p:nvSpPr>
        <p:spPr/>
        <p:txBody>
          <a:bodyPr>
            <a:normAutofit/>
          </a:bodyPr>
          <a:lstStyle/>
          <a:p>
            <a:pPr marL="45720" indent="0" algn="just">
              <a:lnSpc>
                <a:spcPct val="200000"/>
              </a:lnSpc>
              <a:buNone/>
            </a:pPr>
            <a:r>
              <a:rPr lang="en-US" sz="1800" dirty="0">
                <a:solidFill>
                  <a:srgbClr val="00B0F0"/>
                </a:solidFill>
                <a:effectLst/>
                <a:latin typeface="Times New Roman" panose="02020603050405020304" pitchFamily="18" charset="0"/>
                <a:ea typeface="Calibri" panose="020F0502020204030204" pitchFamily="34" charset="0"/>
                <a:cs typeface="Vrinda" panose="020B0502040204020203" pitchFamily="34" charset="0"/>
              </a:rPr>
              <a:t>Smart solutions for water pollution monitoring are gaining importance with advancement in communication technology. The model developed is used for testing water samples and the data uploaded over the Internet are analyzed. The system also provides an alert to a remote user, when there is a deviation of water quality parameters from the pre-defined set of standard values. This device will surf on the water bodies and will provide the required measurement data for the given parameters and will also self-analyses and inform us accordingly. </a:t>
            </a:r>
            <a:endParaRPr lang="en-US" sz="1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11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BA02-F768-4459-8E4D-D6B70CB7A465}"/>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A0B30A10-D581-4BB7-BD74-C6B8C768516B}"/>
              </a:ext>
            </a:extLst>
          </p:cNvPr>
          <p:cNvSpPr>
            <a:spLocks noGrp="1"/>
          </p:cNvSpPr>
          <p:nvPr>
            <p:ph idx="1"/>
          </p:nvPr>
        </p:nvSpPr>
        <p:spPr/>
        <p:txBody>
          <a:bodyPr>
            <a:normAutofit/>
          </a:bodyPr>
          <a:lstStyle/>
          <a:p>
            <a:pPr>
              <a:lnSpc>
                <a:spcPct val="200000"/>
              </a:lnSpc>
            </a:pPr>
            <a:r>
              <a:rPr lang="en-US" sz="3200" dirty="0">
                <a:latin typeface="Times New Roman" panose="02020603050405020304" pitchFamily="18" charset="0"/>
                <a:cs typeface="Times New Roman" panose="02020603050405020304" pitchFamily="18" charset="0"/>
              </a:rPr>
              <a:t>Manual water quality measurement meter.</a:t>
            </a:r>
          </a:p>
          <a:p>
            <a:pPr>
              <a:lnSpc>
                <a:spcPct val="200000"/>
              </a:lnSpc>
            </a:pPr>
            <a:r>
              <a:rPr lang="en-US" sz="3200" dirty="0">
                <a:latin typeface="Times New Roman" panose="02020603050405020304" pitchFamily="18" charset="0"/>
                <a:cs typeface="Times New Roman" panose="02020603050405020304" pitchFamily="18" charset="0"/>
              </a:rPr>
              <a:t>Smart water quality meter.</a:t>
            </a:r>
          </a:p>
        </p:txBody>
      </p:sp>
    </p:spTree>
    <p:extLst>
      <p:ext uri="{BB962C8B-B14F-4D97-AF65-F5344CB8AC3E}">
        <p14:creationId xmlns:p14="http://schemas.microsoft.com/office/powerpoint/2010/main" val="39776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B9A3-3F3B-4B37-B09A-D8EBDE48D925}"/>
              </a:ext>
            </a:extLst>
          </p:cNvPr>
          <p:cNvSpPr>
            <a:spLocks noGrp="1"/>
          </p:cNvSpPr>
          <p:nvPr>
            <p:ph type="title"/>
          </p:nvPr>
        </p:nvSpPr>
        <p:spPr/>
        <p:txBody>
          <a:bodyPr/>
          <a:lstStyle/>
          <a:p>
            <a:r>
              <a:rPr lang="en-US" dirty="0"/>
              <a:t>Drawbacks of Existing Systems</a:t>
            </a:r>
          </a:p>
        </p:txBody>
      </p:sp>
      <p:sp>
        <p:nvSpPr>
          <p:cNvPr id="3" name="Content Placeholder 2">
            <a:extLst>
              <a:ext uri="{FF2B5EF4-FFF2-40B4-BE49-F238E27FC236}">
                <a16:creationId xmlns:a16="http://schemas.microsoft.com/office/drawing/2014/main" id="{0ADC1E9B-7E9E-430E-89AB-07E72D91DC3F}"/>
              </a:ext>
            </a:extLst>
          </p:cNvPr>
          <p:cNvSpPr>
            <a:spLocks noGrp="1"/>
          </p:cNvSpPr>
          <p:nvPr>
            <p:ph idx="1"/>
          </p:nvPr>
        </p:nvSpPr>
        <p:spPr/>
        <p:txBody>
          <a:bodyPr>
            <a:normAutofit/>
          </a:bodyPr>
          <a:lstStyle/>
          <a:p>
            <a:pPr>
              <a:lnSpc>
                <a:spcPct val="200000"/>
              </a:lnSpc>
            </a:pPr>
            <a:r>
              <a:rPr lang="en-US" sz="3200" dirty="0"/>
              <a:t>Hard to measure water quality some specific area.</a:t>
            </a:r>
          </a:p>
          <a:p>
            <a:pPr>
              <a:lnSpc>
                <a:spcPct val="200000"/>
              </a:lnSpc>
            </a:pPr>
            <a:r>
              <a:rPr lang="en-US" sz="3200" dirty="0"/>
              <a:t>Need a operator to collect the measurement value.</a:t>
            </a:r>
          </a:p>
        </p:txBody>
      </p:sp>
    </p:spTree>
    <p:extLst>
      <p:ext uri="{BB962C8B-B14F-4D97-AF65-F5344CB8AC3E}">
        <p14:creationId xmlns:p14="http://schemas.microsoft.com/office/powerpoint/2010/main" val="98081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0E8E-E417-4C3E-88D0-5CB2FA8E76D4}"/>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9A67D668-DD14-4C1C-8932-7456C99C22AE}"/>
              </a:ext>
            </a:extLst>
          </p:cNvPr>
          <p:cNvSpPr>
            <a:spLocks noGrp="1"/>
          </p:cNvSpPr>
          <p:nvPr>
            <p:ph idx="1"/>
          </p:nvPr>
        </p:nvSpPr>
        <p:spPr/>
        <p:txBody>
          <a:bodyPr>
            <a:normAutofit/>
          </a:bodyPr>
          <a:lstStyle/>
          <a:p>
            <a:pPr>
              <a:lnSpc>
                <a:spcPct val="100000"/>
              </a:lnSpc>
            </a:pPr>
            <a:r>
              <a:rPr lang="en-US" sz="3200" dirty="0"/>
              <a:t>Develop a RC boat which can be operate through Radio Controller.</a:t>
            </a:r>
          </a:p>
          <a:p>
            <a:pPr>
              <a:lnSpc>
                <a:spcPct val="100000"/>
              </a:lnSpc>
            </a:pPr>
            <a:r>
              <a:rPr lang="en-US" sz="3200" dirty="0"/>
              <a:t>Include Bluetooth to see the value and collect it from a distance.</a:t>
            </a:r>
          </a:p>
          <a:p>
            <a:pPr>
              <a:lnSpc>
                <a:spcPct val="100000"/>
              </a:lnSpc>
            </a:pPr>
            <a:r>
              <a:rPr lang="en-US" sz="3200" dirty="0"/>
              <a:t>Include all necessary sensors to test the water quality.</a:t>
            </a:r>
          </a:p>
          <a:p>
            <a:pPr>
              <a:lnSpc>
                <a:spcPct val="100000"/>
              </a:lnSpc>
            </a:pPr>
            <a:r>
              <a:rPr lang="en-US" sz="3200" dirty="0"/>
              <a:t>Collect measured data on Android App.</a:t>
            </a:r>
          </a:p>
        </p:txBody>
      </p:sp>
    </p:spTree>
    <p:extLst>
      <p:ext uri="{BB962C8B-B14F-4D97-AF65-F5344CB8AC3E}">
        <p14:creationId xmlns:p14="http://schemas.microsoft.com/office/powerpoint/2010/main" val="393944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7DCA-5500-41AA-A060-AA8F63739735}"/>
              </a:ext>
            </a:extLst>
          </p:cNvPr>
          <p:cNvSpPr>
            <a:spLocks noGrp="1"/>
          </p:cNvSpPr>
          <p:nvPr>
            <p:ph type="title"/>
          </p:nvPr>
        </p:nvSpPr>
        <p:spPr/>
        <p:txBody>
          <a:bodyPr/>
          <a:lstStyle/>
          <a:p>
            <a:r>
              <a:rPr lang="en-US" dirty="0"/>
              <a:t>Why It Is Preferable</a:t>
            </a:r>
          </a:p>
        </p:txBody>
      </p:sp>
      <p:sp>
        <p:nvSpPr>
          <p:cNvPr id="3" name="Content Placeholder 2">
            <a:extLst>
              <a:ext uri="{FF2B5EF4-FFF2-40B4-BE49-F238E27FC236}">
                <a16:creationId xmlns:a16="http://schemas.microsoft.com/office/drawing/2014/main" id="{34764336-E42C-40BC-9C39-889D80742549}"/>
              </a:ext>
            </a:extLst>
          </p:cNvPr>
          <p:cNvSpPr>
            <a:spLocks noGrp="1"/>
          </p:cNvSpPr>
          <p:nvPr>
            <p:ph idx="1"/>
          </p:nvPr>
        </p:nvSpPr>
        <p:spPr/>
        <p:txBody>
          <a:bodyPr/>
          <a:lstStyle/>
          <a:p>
            <a:r>
              <a:rPr lang="en-US" sz="3200" dirty="0"/>
              <a:t>Easy to operate.</a:t>
            </a:r>
          </a:p>
          <a:p>
            <a:r>
              <a:rPr lang="en-US" sz="3200" dirty="0"/>
              <a:t>Can be collect data from any portion of water through RC boat.</a:t>
            </a:r>
          </a:p>
          <a:p>
            <a:r>
              <a:rPr lang="en-US" sz="3200" dirty="0"/>
              <a:t>See Realtime data on android phones.</a:t>
            </a:r>
          </a:p>
          <a:p>
            <a:r>
              <a:rPr lang="en-US" sz="3200" dirty="0"/>
              <a:t>Can be control boat through android phone and collect data on same phone.</a:t>
            </a:r>
          </a:p>
          <a:p>
            <a:r>
              <a:rPr lang="en-US" sz="3200" dirty="0"/>
              <a:t>Very low cost.</a:t>
            </a:r>
          </a:p>
          <a:p>
            <a:pPr marL="45720" indent="0">
              <a:buNone/>
            </a:pPr>
            <a:endParaRPr lang="en-US" dirty="0"/>
          </a:p>
        </p:txBody>
      </p:sp>
    </p:spTree>
    <p:extLst>
      <p:ext uri="{BB962C8B-B14F-4D97-AF65-F5344CB8AC3E}">
        <p14:creationId xmlns:p14="http://schemas.microsoft.com/office/powerpoint/2010/main" val="349797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D349-FAC7-4D37-93C0-C5A6EB868F86}"/>
              </a:ext>
            </a:extLst>
          </p:cNvPr>
          <p:cNvSpPr>
            <a:spLocks noGrp="1"/>
          </p:cNvSpPr>
          <p:nvPr>
            <p:ph type="title"/>
          </p:nvPr>
        </p:nvSpPr>
        <p:spPr/>
        <p:txBody>
          <a:bodyPr/>
          <a:lstStyle/>
          <a:p>
            <a:r>
              <a:rPr lang="en-US" dirty="0"/>
              <a:t>H/W &amp; S/W Requirements</a:t>
            </a:r>
          </a:p>
        </p:txBody>
      </p:sp>
      <p:sp>
        <p:nvSpPr>
          <p:cNvPr id="3" name="Content Placeholder 2">
            <a:extLst>
              <a:ext uri="{FF2B5EF4-FFF2-40B4-BE49-F238E27FC236}">
                <a16:creationId xmlns:a16="http://schemas.microsoft.com/office/drawing/2014/main" id="{5C87EDFC-3A26-42FE-B48C-8A39EE635197}"/>
              </a:ext>
            </a:extLst>
          </p:cNvPr>
          <p:cNvSpPr>
            <a:spLocks noGrp="1"/>
          </p:cNvSpPr>
          <p:nvPr>
            <p:ph idx="1"/>
          </p:nvPr>
        </p:nvSpPr>
        <p:spPr>
          <a:xfrm>
            <a:off x="1143001" y="2057400"/>
            <a:ext cx="4343400" cy="4038600"/>
          </a:xfrm>
        </p:spPr>
        <p:txBody>
          <a:bodyPr/>
          <a:lstStyle/>
          <a:p>
            <a:pPr marL="45720" indent="0" algn="ctr">
              <a:buNone/>
            </a:pPr>
            <a:r>
              <a:rPr lang="en-US" b="1" dirty="0"/>
              <a:t>Hardware</a:t>
            </a:r>
          </a:p>
          <a:p>
            <a:pPr marL="502920" indent="-457200">
              <a:buFont typeface="+mj-lt"/>
              <a:buAutoNum type="arabicPeriod"/>
            </a:pPr>
            <a:r>
              <a:rPr lang="en-US" sz="2400" dirty="0"/>
              <a:t>Arduino NANO</a:t>
            </a:r>
          </a:p>
          <a:p>
            <a:pPr marL="502920" indent="-457200">
              <a:buFont typeface="+mj-lt"/>
              <a:buAutoNum type="arabicPeriod"/>
            </a:pPr>
            <a:r>
              <a:rPr lang="en-US" sz="2400" dirty="0"/>
              <a:t>pH Sensor</a:t>
            </a:r>
          </a:p>
          <a:p>
            <a:pPr marL="502920" indent="-457200">
              <a:buFont typeface="+mj-lt"/>
              <a:buAutoNum type="arabicPeriod"/>
            </a:pPr>
            <a:r>
              <a:rPr lang="en-US" sz="2400" dirty="0"/>
              <a:t>Temperature Sensor</a:t>
            </a:r>
          </a:p>
          <a:p>
            <a:pPr marL="502920" indent="-457200">
              <a:buFont typeface="+mj-lt"/>
              <a:buAutoNum type="arabicPeriod"/>
            </a:pPr>
            <a:r>
              <a:rPr lang="en-US" sz="2400" dirty="0"/>
              <a:t>Turbidity Sensor</a:t>
            </a:r>
          </a:p>
          <a:p>
            <a:pPr marL="502920" indent="-457200">
              <a:buFont typeface="+mj-lt"/>
              <a:buAutoNum type="arabicPeriod"/>
            </a:pPr>
            <a:r>
              <a:rPr lang="en-US" sz="2400" dirty="0"/>
              <a:t>Bluetooth</a:t>
            </a:r>
          </a:p>
          <a:p>
            <a:pPr marL="502920" indent="-457200">
              <a:buFont typeface="+mj-lt"/>
              <a:buAutoNum type="arabicPeriod"/>
            </a:pPr>
            <a:r>
              <a:rPr lang="en-US" sz="2400" dirty="0"/>
              <a:t>Battery</a:t>
            </a:r>
          </a:p>
          <a:p>
            <a:pPr marL="502920" indent="-457200">
              <a:buFont typeface="+mj-lt"/>
              <a:buAutoNum type="arabicPeriod"/>
            </a:pPr>
            <a:r>
              <a:rPr lang="en-US" sz="2400" dirty="0"/>
              <a:t>RC Boat</a:t>
            </a:r>
          </a:p>
          <a:p>
            <a:pPr marL="45720" indent="0">
              <a:buNone/>
            </a:pPr>
            <a:endParaRPr lang="en-US" dirty="0"/>
          </a:p>
        </p:txBody>
      </p:sp>
      <p:sp>
        <p:nvSpPr>
          <p:cNvPr id="4" name="Content Placeholder 2">
            <a:extLst>
              <a:ext uri="{FF2B5EF4-FFF2-40B4-BE49-F238E27FC236}">
                <a16:creationId xmlns:a16="http://schemas.microsoft.com/office/drawing/2014/main" id="{82D38C53-366B-4EFC-B5E9-54B07DC5D434}"/>
              </a:ext>
            </a:extLst>
          </p:cNvPr>
          <p:cNvSpPr txBox="1">
            <a:spLocks/>
          </p:cNvSpPr>
          <p:nvPr/>
        </p:nvSpPr>
        <p:spPr>
          <a:xfrm>
            <a:off x="6705600" y="2206172"/>
            <a:ext cx="4343401"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b="1" dirty="0"/>
              <a:t>Software</a:t>
            </a:r>
          </a:p>
          <a:p>
            <a:pPr marL="502920" indent="-457200">
              <a:buFont typeface="+mj-lt"/>
              <a:buAutoNum type="arabicPeriod"/>
            </a:pPr>
            <a:r>
              <a:rPr lang="en-US" sz="2400" dirty="0"/>
              <a:t>Arduino IDE</a:t>
            </a:r>
          </a:p>
          <a:p>
            <a:pPr marL="502920" indent="-457200">
              <a:buFont typeface="+mj-lt"/>
              <a:buAutoNum type="arabicPeriod"/>
            </a:pPr>
            <a:r>
              <a:rPr lang="en-US" sz="2400" dirty="0"/>
              <a:t>Android Apps</a:t>
            </a:r>
          </a:p>
          <a:p>
            <a:pPr marL="502920" indent="-457200">
              <a:buFont typeface="+mj-lt"/>
              <a:buAutoNum type="arabicPeriod"/>
            </a:pPr>
            <a:r>
              <a:rPr lang="en-US" sz="2400" dirty="0"/>
              <a:t>C++</a:t>
            </a:r>
          </a:p>
          <a:p>
            <a:pPr marL="502920" indent="-457200">
              <a:buFont typeface="+mj-lt"/>
              <a:buAutoNum type="arabicPeriod"/>
            </a:pPr>
            <a:r>
              <a:rPr lang="en-US" sz="2400" dirty="0"/>
              <a:t>Proteus 8</a:t>
            </a:r>
          </a:p>
        </p:txBody>
      </p:sp>
    </p:spTree>
    <p:extLst>
      <p:ext uri="{BB962C8B-B14F-4D97-AF65-F5344CB8AC3E}">
        <p14:creationId xmlns:p14="http://schemas.microsoft.com/office/powerpoint/2010/main" val="624118410"/>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139</TotalTime>
  <Words>526</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Corbel</vt:lpstr>
      <vt:lpstr>Times New Roman</vt:lpstr>
      <vt:lpstr>Basis</vt:lpstr>
      <vt:lpstr>Water Pollution RC Boat</vt:lpstr>
      <vt:lpstr>Supervised By</vt:lpstr>
      <vt:lpstr>Contents</vt:lpstr>
      <vt:lpstr>Introduction</vt:lpstr>
      <vt:lpstr>Existing System</vt:lpstr>
      <vt:lpstr>Drawbacks of Existing Systems</vt:lpstr>
      <vt:lpstr>Proposed System</vt:lpstr>
      <vt:lpstr>Why It Is Preferable</vt:lpstr>
      <vt:lpstr>H/W &amp; S/W Requirements</vt:lpstr>
      <vt:lpstr>Methodology</vt:lpstr>
      <vt:lpstr>Block Diagram</vt:lpstr>
      <vt:lpstr>Circuit Diagram</vt:lpstr>
      <vt:lpstr>Application</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 RC Boat</dc:title>
  <dc:creator>Hridoy Ahmed</dc:creator>
  <cp:lastModifiedBy>Antor Ahmed</cp:lastModifiedBy>
  <cp:revision>20</cp:revision>
  <dcterms:created xsi:type="dcterms:W3CDTF">2020-12-29T18:40:05Z</dcterms:created>
  <dcterms:modified xsi:type="dcterms:W3CDTF">2021-11-04T14:39:07Z</dcterms:modified>
</cp:coreProperties>
</file>