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6" r:id="rId6"/>
    <p:sldId id="281" r:id="rId7"/>
    <p:sldId id="293" r:id="rId8"/>
    <p:sldId id="294" r:id="rId9"/>
    <p:sldId id="287" r:id="rId10"/>
    <p:sldId id="299" r:id="rId11"/>
    <p:sldId id="295" r:id="rId12"/>
    <p:sldId id="296" r:id="rId13"/>
    <p:sldId id="297" r:id="rId14"/>
    <p:sldId id="298" r:id="rId15"/>
    <p:sldId id="290" r:id="rId16"/>
    <p:sldId id="291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75309-4B0B-3F18-18E8-8B17AA7F2482}" v="710" dt="2024-10-30T17:18:22.296"/>
    <p1510:client id="{6BB0C553-7A1D-A519-40ED-18A3EF1A68B7}" v="316" dt="2024-10-30T15:48:21.896"/>
    <p1510:client id="{9973EF29-82D2-D0E4-762D-8165EA5A3B53}" v="327" dt="2024-10-30T15:25:33.584"/>
    <p1510:client id="{C0469560-B4BB-D343-1ECC-AD00EAB88FF6}" v="37" dt="2024-10-30T16:14:23.228"/>
    <p1510:client id="{CADAE5A3-2579-04C8-20AA-00E0F33B65F2}" v="675" dt="2024-10-30T14:33:2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1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25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6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3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3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1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3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6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8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7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CRAIGSLIST Price predictions</a:t>
            </a:r>
            <a:br>
              <a:rPr lang="en-US" dirty="0"/>
            </a:br>
            <a:r>
              <a:rPr lang="en-US" sz="2400" dirty="0"/>
              <a:t>a DATA science APPROACH</a:t>
            </a:r>
            <a:br>
              <a:rPr lang="en-US" dirty="0"/>
            </a:br>
            <a:r>
              <a:rPr lang="en-US" sz="1800" dirty="0" err="1"/>
              <a:t>bY</a:t>
            </a:r>
            <a:r>
              <a:rPr lang="en-US" sz="1800" dirty="0"/>
              <a:t>: </a:t>
            </a:r>
            <a:r>
              <a:rPr lang="en-US" sz="1800" dirty="0" err="1"/>
              <a:t>dEVIN</a:t>
            </a:r>
            <a:r>
              <a:rPr lang="en-US" sz="1800" dirty="0"/>
              <a:t> KESTELL, 10/29/2024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/>
              <a:t>Three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70715"/>
            <a:ext cx="3943350" cy="841886"/>
          </a:xfrm>
        </p:spPr>
        <p:txBody>
          <a:bodyPr>
            <a:normAutofit/>
          </a:bodyPr>
          <a:lstStyle/>
          <a:p>
            <a:r>
              <a:rPr lang="en-US"/>
              <a:t>Light GBM </a:t>
            </a:r>
            <a:br>
              <a:rPr lang="en-US" dirty="0"/>
            </a:br>
            <a:r>
              <a:rPr lang="en-US"/>
              <a:t>Price ~ All Basic Variable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175724"/>
            <a:ext cx="4613661" cy="2691339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Pros: More accurate</a:t>
            </a:r>
            <a:endParaRPr lang="en-US" dirty="0" err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$6,200 RMSE, 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Explains 81% of variability in price</a:t>
            </a:r>
          </a:p>
          <a:p>
            <a:r>
              <a:rPr lang="en-US" dirty="0"/>
              <a:t>Cons: Black Box, slower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Takes a few minutes to train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Have to use SHAP to understand the model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BBE2CC3-9876-31AD-47ED-BF064C00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23" y="1889186"/>
            <a:ext cx="41668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/>
              <a:t>Four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70715"/>
            <a:ext cx="4384507" cy="851912"/>
          </a:xfrm>
        </p:spPr>
        <p:txBody>
          <a:bodyPr>
            <a:normAutofit/>
          </a:bodyPr>
          <a:lstStyle/>
          <a:p>
            <a:r>
              <a:rPr lang="en-US"/>
              <a:t>Hyperparameter Tuned Light GBM </a:t>
            </a:r>
            <a:br>
              <a:rPr lang="en-US" dirty="0"/>
            </a:br>
            <a:r>
              <a:rPr lang="en-US" dirty="0"/>
              <a:t>Price ~ Basic Variable</a:t>
            </a:r>
            <a:r>
              <a:rPr lang="en-US"/>
              <a:t> + Feature Engineered + Text Variables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424112"/>
            <a:ext cx="4613661" cy="2691339"/>
          </a:xfrm>
        </p:spPr>
        <p:txBody>
          <a:bodyPr vert="horz" lIns="91440" tIns="0" rIns="91440" bIns="45720" rtlCol="0" anchor="t">
            <a:normAutofit fontScale="92500" lnSpcReduction="10000"/>
          </a:bodyPr>
          <a:lstStyle/>
          <a:p>
            <a:r>
              <a:rPr lang="en-US" dirty="0"/>
              <a:t>Pros: Much more accurate</a:t>
            </a:r>
            <a:endParaRPr lang="en-US" dirty="0" err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$5,400 RMSE, 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Explains 86% of variability in price</a:t>
            </a:r>
          </a:p>
          <a:p>
            <a:r>
              <a:rPr lang="en-US" dirty="0"/>
              <a:t>Cons: Black Box, slower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Takes a few minutes to train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Three hours to hyperparameter tune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Have to use SHAP to understand the model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58DC147-923B-0F66-FEDA-6E00F682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06" y="1832811"/>
            <a:ext cx="3675647" cy="42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/>
              <a:t>How to use the model?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CCFBD6-B1CE-CA49-C6E7-68326B89A14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1474439" y="2342730"/>
            <a:ext cx="8338867" cy="4361881"/>
          </a:xfrm>
        </p:spPr>
      </p:pic>
    </p:spTree>
    <p:extLst>
      <p:ext uri="{BB962C8B-B14F-4D97-AF65-F5344CB8AC3E}">
        <p14:creationId xmlns:p14="http://schemas.microsoft.com/office/powerpoint/2010/main" val="59697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602867"/>
            <a:ext cx="4849789" cy="392418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Use Regex to "de-boilerplate" Carvana Ads</a:t>
            </a:r>
          </a:p>
          <a:p>
            <a:r>
              <a:rPr lang="en-US" dirty="0"/>
              <a:t>Use car images for CVML</a:t>
            </a:r>
          </a:p>
          <a:p>
            <a:r>
              <a:rPr lang="en-US" dirty="0"/>
              <a:t>Use cross validation in training and hyperparameter tuning</a:t>
            </a:r>
          </a:p>
          <a:p>
            <a:r>
              <a:rPr lang="en-US" dirty="0"/>
              <a:t>Add unit and integration tests</a:t>
            </a:r>
          </a:p>
          <a:p>
            <a:r>
              <a:rPr lang="en-US" dirty="0"/>
              <a:t>Use </a:t>
            </a:r>
            <a:r>
              <a:rPr lang="en-US" dirty="0" err="1"/>
              <a:t>lat</a:t>
            </a:r>
            <a:r>
              <a:rPr lang="en-US" dirty="0"/>
              <a:t> and long to extract Cost of Living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0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63141"/>
            <a:ext cx="5040445" cy="3268900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The final model, model four, takes a bit of time to train but predicts very fast. The model gave good predictions with an RMSE of $5,400. The most important variables are age, odometer, manufacturer, is the vehicle a truck and does it have luxury amenities.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499893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Problem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Data </a:t>
            </a:r>
            <a:r>
              <a:rPr lang="en-US" dirty="0">
                <a:ea typeface="+mn-lt"/>
                <a:cs typeface="+mn-lt"/>
              </a:rPr>
              <a:t>Processing </a:t>
            </a:r>
            <a:r>
              <a:rPr lang="en-US" dirty="0"/>
              <a:t>and Feature Engineering</a:t>
            </a:r>
          </a:p>
          <a:p>
            <a:r>
              <a:rPr lang="en-US" dirty="0"/>
              <a:t>Modeling 1-4</a:t>
            </a:r>
          </a:p>
          <a:p>
            <a:r>
              <a:rPr lang="en-US" dirty="0"/>
              <a:t>How to use the model?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pPr marL="283210"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0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/>
              <a:t>definition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70715"/>
            <a:ext cx="3943350" cy="855024"/>
          </a:xfrm>
        </p:spPr>
        <p:txBody>
          <a:bodyPr>
            <a:normAutofit/>
          </a:bodyPr>
          <a:lstStyle/>
          <a:p>
            <a:r>
              <a:rPr lang="en-US"/>
              <a:t>He was always huddled over his cathode ray tube PC paging through ads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019964" y="3832621"/>
            <a:ext cx="3857363" cy="1756811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With 463k+ car ads from Craigslist, can we successfully predict ad prices?</a:t>
            </a:r>
          </a:p>
          <a:p>
            <a:r>
              <a:rPr lang="en-US" dirty="0"/>
              <a:t>Why? Car flippers, need to find good deals fast.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B20E015A-8EB2-E9DC-9D9E-A6384D2E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162877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9625" cy="923610"/>
          </a:xfrm>
        </p:spPr>
        <p:txBody>
          <a:bodyPr/>
          <a:lstStyle/>
          <a:p>
            <a:r>
              <a:rPr lang="en-US"/>
              <a:t>EDA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 descr="A graph of a number of odometer&#10;&#10;Description automatically generated">
            <a:extLst>
              <a:ext uri="{FF2B5EF4-FFF2-40B4-BE49-F238E27FC236}">
                <a16:creationId xmlns:a16="http://schemas.microsoft.com/office/drawing/2014/main" id="{608763CD-060C-A2BB-C908-A8AD0891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48" y="2096530"/>
            <a:ext cx="5385487" cy="3225114"/>
          </a:xfrm>
          <a:prstGeom prst="rect">
            <a:avLst/>
          </a:prstGeom>
        </p:spPr>
      </p:pic>
      <p:pic>
        <p:nvPicPr>
          <p:cNvPr id="18" name="Picture 17" descr="A graph of a price&#10;&#10;Description automatically generated">
            <a:extLst>
              <a:ext uri="{FF2B5EF4-FFF2-40B4-BE49-F238E27FC236}">
                <a16:creationId xmlns:a16="http://schemas.microsoft.com/office/drawing/2014/main" id="{250AF288-0850-F46D-2EE6-56CE32285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71" y="2096530"/>
            <a:ext cx="5385487" cy="3225114"/>
          </a:xfrm>
          <a:prstGeom prst="rect">
            <a:avLst/>
          </a:prstGeom>
        </p:spPr>
      </p:pic>
      <p:sp>
        <p:nvSpPr>
          <p:cNvPr id="4" name="Content Placeholder 34">
            <a:extLst>
              <a:ext uri="{FF2B5EF4-FFF2-40B4-BE49-F238E27FC236}">
                <a16:creationId xmlns:a16="http://schemas.microsoft.com/office/drawing/2014/main" id="{FEC41BE0-6E2B-CD3D-845C-B3EE66BC72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37835" y="5614053"/>
            <a:ext cx="8114031" cy="92020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Our target variable and mileage are both right skewed while price has 5% of values at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3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9625" cy="923610"/>
          </a:xfrm>
        </p:spPr>
        <p:txBody>
          <a:bodyPr/>
          <a:lstStyle/>
          <a:p>
            <a:r>
              <a:rPr lang="en-US"/>
              <a:t>EDA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 descr="A graph of mileage by manufacturer&#10;&#10;Description automatically generated">
            <a:extLst>
              <a:ext uri="{FF2B5EF4-FFF2-40B4-BE49-F238E27FC236}">
                <a16:creationId xmlns:a16="http://schemas.microsoft.com/office/drawing/2014/main" id="{D002FD2F-D94D-2977-305D-9AE0992C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75" y="2327961"/>
            <a:ext cx="5344298" cy="3559433"/>
          </a:xfrm>
          <a:prstGeom prst="rect">
            <a:avLst/>
          </a:prstGeom>
        </p:spPr>
      </p:pic>
      <p:pic>
        <p:nvPicPr>
          <p:cNvPr id="19" name="Picture 18" descr="A graph of a vehicle price&#10;&#10;Description automatically generated">
            <a:extLst>
              <a:ext uri="{FF2B5EF4-FFF2-40B4-BE49-F238E27FC236}">
                <a16:creationId xmlns:a16="http://schemas.microsoft.com/office/drawing/2014/main" id="{10D22437-D436-001F-1103-F1C4562D8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98" y="2319209"/>
            <a:ext cx="5354595" cy="3569730"/>
          </a:xfrm>
          <a:prstGeom prst="rect">
            <a:avLst/>
          </a:prstGeom>
        </p:spPr>
      </p:pic>
      <p:sp>
        <p:nvSpPr>
          <p:cNvPr id="4" name="Content Placeholder 34">
            <a:extLst>
              <a:ext uri="{FF2B5EF4-FFF2-40B4-BE49-F238E27FC236}">
                <a16:creationId xmlns:a16="http://schemas.microsoft.com/office/drawing/2014/main" id="{BF7BECC6-D391-8E0E-37ED-7DD7C73C192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37835" y="6077431"/>
            <a:ext cx="8114031" cy="92020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It does seem to change by manufacturer, note BMW and 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9625" cy="923610"/>
          </a:xfrm>
        </p:spPr>
        <p:txBody>
          <a:bodyPr/>
          <a:lstStyle/>
          <a:p>
            <a:r>
              <a:rPr lang="en-US"/>
              <a:t>EDA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 descr="A close-up of a graph&#10;&#10;Description automatically generated">
            <a:extLst>
              <a:ext uri="{FF2B5EF4-FFF2-40B4-BE49-F238E27FC236}">
                <a16:creationId xmlns:a16="http://schemas.microsoft.com/office/drawing/2014/main" id="{658DFF09-9523-1C44-5673-5E6A5E27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88" y="1983260"/>
            <a:ext cx="4261794" cy="3581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6C0F90-0C87-9F80-3BB5-438E413E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31" y="1988408"/>
            <a:ext cx="4268294" cy="3569044"/>
          </a:xfrm>
          <a:prstGeom prst="rect">
            <a:avLst/>
          </a:prstGeom>
        </p:spPr>
      </p:pic>
      <p:sp>
        <p:nvSpPr>
          <p:cNvPr id="21" name="Content Placeholder 34">
            <a:extLst>
              <a:ext uri="{FF2B5EF4-FFF2-40B4-BE49-F238E27FC236}">
                <a16:creationId xmlns:a16="http://schemas.microsoft.com/office/drawing/2014/main" id="{7B51BC66-082A-3918-7037-8E04D35F5F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37835" y="5614053"/>
            <a:ext cx="8114031" cy="92020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Correlations before and after data cleaning and 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592" y="311529"/>
            <a:ext cx="8420100" cy="1780860"/>
          </a:xfrm>
        </p:spPr>
        <p:txBody>
          <a:bodyPr/>
          <a:lstStyle/>
          <a:p>
            <a:r>
              <a:rPr lang="en-US"/>
              <a:t>Data processing and feature engineering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8036" y="5757635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FDD506-467B-B823-F406-0FD55079E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83223"/>
              </p:ext>
            </p:extLst>
          </p:nvPr>
        </p:nvGraphicFramePr>
        <p:xfrm>
          <a:off x="2588329" y="2091917"/>
          <a:ext cx="3267456" cy="467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129080075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32521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 Affected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9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impossible Odometer and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53k (12%)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6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Deduplicate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24k (6%)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7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useless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26171"/>
                  </a:ext>
                </a:extLst>
              </a:tr>
              <a:tr h="930852">
                <a:tc>
                  <a:txBody>
                    <a:bodyPr/>
                    <a:lstStyle/>
                    <a:p>
                      <a:r>
                        <a:rPr lang="en-US" dirty="0"/>
                        <a:t>Remove stop words from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3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TF_IDF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1063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10EA4-AA86-6BCD-4E88-5E9ACE6DF346}"/>
              </a:ext>
            </a:extLst>
          </p:cNvPr>
          <p:cNvSpPr/>
          <p:nvPr/>
        </p:nvSpPr>
        <p:spPr>
          <a:xfrm>
            <a:off x="7410450" y="2090056"/>
            <a:ext cx="28575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Dwarf, Love, Curse, Cottages, Music</a:t>
            </a:r>
          </a:p>
        </p:txBody>
      </p:sp>
      <p:sp>
        <p:nvSpPr>
          <p:cNvPr id="13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/>
        </p:nvSpPr>
        <p:spPr>
          <a:xfrm>
            <a:off x="7406908" y="2907335"/>
            <a:ext cx="2844992" cy="722669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TF- Term Frequency</a:t>
            </a:r>
          </a:p>
          <a:p>
            <a:r>
              <a:rPr lang="en-US" dirty="0"/>
              <a:t># specific word / total words</a:t>
            </a:r>
          </a:p>
        </p:txBody>
      </p:sp>
      <p:sp>
        <p:nvSpPr>
          <p:cNvPr id="14" name="Content Placeholder 34">
            <a:extLst>
              <a:ext uri="{FF2B5EF4-FFF2-40B4-BE49-F238E27FC236}">
                <a16:creationId xmlns:a16="http://schemas.microsoft.com/office/drawing/2014/main" id="{0EDFA905-B882-C4BD-BFAB-A385435D409B}"/>
              </a:ext>
            </a:extLst>
          </p:cNvPr>
          <p:cNvSpPr>
            <a:spLocks noGrp="1"/>
          </p:cNvSpPr>
          <p:nvPr/>
        </p:nvSpPr>
        <p:spPr>
          <a:xfrm>
            <a:off x="10258964" y="2265077"/>
            <a:ext cx="1223021" cy="363441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= 2 / 5</a:t>
            </a: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80801E1C-D1AC-2006-7E03-AD431ED9F729}"/>
              </a:ext>
            </a:extLst>
          </p:cNvPr>
          <p:cNvSpPr>
            <a:spLocks noGrp="1"/>
          </p:cNvSpPr>
          <p:nvPr/>
        </p:nvSpPr>
        <p:spPr>
          <a:xfrm>
            <a:off x="5937335" y="2265077"/>
            <a:ext cx="1636678" cy="363441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TF(Dwarf)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A6545B-77BE-2CC4-3D16-883346EA1C88}"/>
              </a:ext>
            </a:extLst>
          </p:cNvPr>
          <p:cNvSpPr/>
          <p:nvPr/>
        </p:nvSpPr>
        <p:spPr>
          <a:xfrm>
            <a:off x="7421335" y="3635828"/>
            <a:ext cx="2857500" cy="139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 White and the 7 Dwarves,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Sleeping Beauty,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Rapunzel</a:t>
            </a:r>
          </a:p>
        </p:txBody>
      </p:sp>
      <p:sp>
        <p:nvSpPr>
          <p:cNvPr id="21" name="Content Placeholder 34">
            <a:extLst>
              <a:ext uri="{FF2B5EF4-FFF2-40B4-BE49-F238E27FC236}">
                <a16:creationId xmlns:a16="http://schemas.microsoft.com/office/drawing/2014/main" id="{50372F2C-ECAE-2BA5-2AFE-7F194B62588A}"/>
              </a:ext>
            </a:extLst>
          </p:cNvPr>
          <p:cNvSpPr>
            <a:spLocks noGrp="1"/>
          </p:cNvSpPr>
          <p:nvPr/>
        </p:nvSpPr>
        <p:spPr>
          <a:xfrm>
            <a:off x="7221850" y="5182449"/>
            <a:ext cx="4194820" cy="108189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IDF – Inverse Document Frequency</a:t>
            </a:r>
          </a:p>
          <a:p>
            <a:r>
              <a:rPr lang="en-US" dirty="0">
                <a:ea typeface="+mn-lt"/>
                <a:cs typeface="+mn-lt"/>
              </a:rPr>
              <a:t>log(number of documents containing term/ total number of documents )</a:t>
            </a:r>
            <a:endParaRPr lang="en-US" dirty="0"/>
          </a:p>
        </p:txBody>
      </p:sp>
      <p:sp>
        <p:nvSpPr>
          <p:cNvPr id="23" name="Content Placeholder 34">
            <a:extLst>
              <a:ext uri="{FF2B5EF4-FFF2-40B4-BE49-F238E27FC236}">
                <a16:creationId xmlns:a16="http://schemas.microsoft.com/office/drawing/2014/main" id="{9B93220B-D8E5-5AFC-9C10-84109014D2B6}"/>
              </a:ext>
            </a:extLst>
          </p:cNvPr>
          <p:cNvSpPr>
            <a:spLocks noGrp="1"/>
          </p:cNvSpPr>
          <p:nvPr/>
        </p:nvSpPr>
        <p:spPr>
          <a:xfrm>
            <a:off x="10258964" y="4137420"/>
            <a:ext cx="1745535" cy="363441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= </a:t>
            </a:r>
            <a:r>
              <a:rPr lang="en-US" sz="2400"/>
              <a:t>Log(3/1)</a:t>
            </a:r>
          </a:p>
          <a:p>
            <a:endParaRPr lang="en-US" sz="2400" dirty="0"/>
          </a:p>
        </p:txBody>
      </p:sp>
      <p:sp>
        <p:nvSpPr>
          <p:cNvPr id="25" name="Content Placeholder 34">
            <a:extLst>
              <a:ext uri="{FF2B5EF4-FFF2-40B4-BE49-F238E27FC236}">
                <a16:creationId xmlns:a16="http://schemas.microsoft.com/office/drawing/2014/main" id="{4AC9344D-5F62-A970-73A0-8B23EE198AD8}"/>
              </a:ext>
            </a:extLst>
          </p:cNvPr>
          <p:cNvSpPr>
            <a:spLocks noGrp="1"/>
          </p:cNvSpPr>
          <p:nvPr/>
        </p:nvSpPr>
        <p:spPr>
          <a:xfrm>
            <a:off x="5774049" y="4137420"/>
            <a:ext cx="1843506" cy="363441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IDF(Dwarf)</a:t>
            </a:r>
          </a:p>
        </p:txBody>
      </p:sp>
    </p:spTree>
    <p:extLst>
      <p:ext uri="{BB962C8B-B14F-4D97-AF65-F5344CB8AC3E}">
        <p14:creationId xmlns:p14="http://schemas.microsoft.com/office/powerpoint/2010/main" val="5530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6" grpId="0"/>
      <p:bldP spid="19" grpId="0" animBg="1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/>
              <a:t>Model one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70715"/>
            <a:ext cx="3943350" cy="841886"/>
          </a:xfrm>
        </p:spPr>
        <p:txBody>
          <a:bodyPr>
            <a:normAutofit/>
          </a:bodyPr>
          <a:lstStyle/>
          <a:p>
            <a:r>
              <a:rPr lang="en-US"/>
              <a:t>Simple Linear Regression</a:t>
            </a:r>
            <a:br>
              <a:rPr lang="en-US"/>
            </a:br>
            <a:r>
              <a:rPr lang="en-US"/>
              <a:t>Price ~ Odometer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175724"/>
            <a:ext cx="4613661" cy="2691339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Pros: Very Fast and </a:t>
            </a:r>
            <a:r>
              <a:rPr lang="en-US" dirty="0">
                <a:ea typeface="+mn-lt"/>
                <a:cs typeface="+mn-lt"/>
              </a:rPr>
              <a:t>Interpretable</a:t>
            </a:r>
            <a:endParaRPr lang="en-US" dirty="0" err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Average car price starts at 31k 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Decrease $127 for each 1k miles driven</a:t>
            </a:r>
          </a:p>
          <a:p>
            <a:r>
              <a:rPr lang="en-US" dirty="0"/>
              <a:t>Cons: Untrustworthy and </a:t>
            </a:r>
            <a:r>
              <a:rPr lang="en-US" dirty="0">
                <a:ea typeface="+mn-lt"/>
                <a:cs typeface="+mn-lt"/>
              </a:rPr>
              <a:t>Inaccurate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Off by $12k (RMSE) on average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Assumptions don't hold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0FEDD-E9A6-9324-2F90-274894CF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28" y="1897117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/>
              <a:t>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70715"/>
            <a:ext cx="3943350" cy="1251461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  <a:br>
              <a:rPr lang="en-US" dirty="0"/>
            </a:br>
            <a:r>
              <a:rPr lang="en-US"/>
              <a:t>Log(Price) ~ year + manufacturer + state + title status + paint color</a:t>
            </a:r>
          </a:p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432899"/>
            <a:ext cx="4613661" cy="2691339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Pros: Very Fast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Trains in less than a second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Now off by only $11k on average </a:t>
            </a:r>
          </a:p>
          <a:p>
            <a:r>
              <a:rPr lang="en-US" dirty="0"/>
              <a:t>Cons: Untrustworthy, Inaccurate, Uninterpretable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80 terms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Assumptions don't hold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graph of blue dots&#10;&#10;Description automatically generated">
            <a:extLst>
              <a:ext uri="{FF2B5EF4-FFF2-40B4-BE49-F238E27FC236}">
                <a16:creationId xmlns:a16="http://schemas.microsoft.com/office/drawing/2014/main" id="{D73AEF1B-3E85-CACE-8597-1085E66B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89547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442</Words>
  <Application>Microsoft Office PowerPoint</Application>
  <PresentationFormat>Widescreen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CRAIGSLIST Price predictions a DATA science APPROACH bY: dEVIN KESTELL, 10/29/2024 </vt:lpstr>
      <vt:lpstr>AGENDA</vt:lpstr>
      <vt:lpstr>PROBLEM definition</vt:lpstr>
      <vt:lpstr>EDA</vt:lpstr>
      <vt:lpstr>EDA</vt:lpstr>
      <vt:lpstr>EDA</vt:lpstr>
      <vt:lpstr>Data processing and feature engineering</vt:lpstr>
      <vt:lpstr>Model one</vt:lpstr>
      <vt:lpstr>Model Two</vt:lpstr>
      <vt:lpstr>Model Three</vt:lpstr>
      <vt:lpstr>Model Four</vt:lpstr>
      <vt:lpstr>How to use the model?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revision>402</cp:revision>
  <dcterms:created xsi:type="dcterms:W3CDTF">2024-02-14T19:04:18Z</dcterms:created>
  <dcterms:modified xsi:type="dcterms:W3CDTF">2024-10-30T17:19:41Z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