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14" r:id="rId3"/>
    <p:sldId id="715" r:id="rId4"/>
    <p:sldId id="674" r:id="rId5"/>
    <p:sldId id="713" r:id="rId6"/>
    <p:sldId id="731" r:id="rId7"/>
    <p:sldId id="732" r:id="rId8"/>
    <p:sldId id="720" r:id="rId9"/>
    <p:sldId id="733" r:id="rId10"/>
    <p:sldId id="734" r:id="rId11"/>
    <p:sldId id="735" r:id="rId12"/>
    <p:sldId id="736" r:id="rId13"/>
    <p:sldId id="737" r:id="rId14"/>
    <p:sldId id="739" r:id="rId15"/>
    <p:sldId id="718" r:id="rId16"/>
    <p:sldId id="725" r:id="rId17"/>
    <p:sldId id="740" r:id="rId18"/>
    <p:sldId id="741" r:id="rId19"/>
    <p:sldId id="722" r:id="rId20"/>
    <p:sldId id="729"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A3E"/>
    <a:srgbClr val="333F50"/>
    <a:srgbClr val="8497B0"/>
    <a:srgbClr val="8FAADC"/>
    <a:srgbClr val="2F5597"/>
    <a:srgbClr val="626CC7"/>
    <a:srgbClr val="323B8D"/>
    <a:srgbClr val="21275D"/>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0" autoAdjust="0"/>
    <p:restoredTop sz="93484" autoAdjust="0"/>
  </p:normalViewPr>
  <p:slideViewPr>
    <p:cSldViewPr snapToGrid="0">
      <p:cViewPr varScale="1">
        <p:scale>
          <a:sx n="110" d="100"/>
          <a:sy n="110" d="100"/>
        </p:scale>
        <p:origin x="176" y="35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28/07/24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950029"/>
            <a:ext cx="12192000" cy="15131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Anomaly Detection and Event Prediction </a:t>
            </a:r>
          </a:p>
          <a:p>
            <a:pPr algn="ctr"/>
            <a:r>
              <a:rPr lang="en-US" sz="4400" b="1" dirty="0">
                <a:latin typeface="Calibri" panose="020F0502020204030204" pitchFamily="34" charset="0"/>
              </a:rPr>
              <a:t>in sensor networks</a:t>
            </a:r>
          </a:p>
        </p:txBody>
      </p:sp>
      <p:sp>
        <p:nvSpPr>
          <p:cNvPr id="3" name="TextBox 2">
            <a:extLst>
              <a:ext uri="{FF2B5EF4-FFF2-40B4-BE49-F238E27FC236}">
                <a16:creationId xmlns:a16="http://schemas.microsoft.com/office/drawing/2014/main" id="{847E9C38-A8BD-1646-9A2B-D7C006D18C35}"/>
              </a:ext>
            </a:extLst>
          </p:cNvPr>
          <p:cNvSpPr txBox="1"/>
          <p:nvPr/>
        </p:nvSpPr>
        <p:spPr>
          <a:xfrm>
            <a:off x="4376057" y="5573482"/>
            <a:ext cx="3439886" cy="461665"/>
          </a:xfrm>
          <a:prstGeom prst="rect">
            <a:avLst/>
          </a:prstGeom>
          <a:noFill/>
        </p:spPr>
        <p:txBody>
          <a:bodyPr wrap="square" rtlCol="0">
            <a:spAutoFit/>
          </a:bodyPr>
          <a:lstStyle/>
          <a:p>
            <a:pPr algn="ctr"/>
            <a:r>
              <a:rPr lang="en-US" sz="2400" b="1" dirty="0">
                <a:solidFill>
                  <a:schemeClr val="bg1"/>
                </a:solidFill>
              </a:rPr>
              <a:t>Om </a:t>
            </a:r>
            <a:r>
              <a:rPr lang="en-US" sz="2400" b="1" dirty="0" err="1">
                <a:solidFill>
                  <a:schemeClr val="bg1"/>
                </a:solidFill>
              </a:rPr>
              <a:t>Jajulwar</a:t>
            </a:r>
            <a:endParaRPr lang="en-US" sz="2400" b="1" dirty="0">
              <a:solidFill>
                <a:schemeClr val="bg1"/>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A7FA-5FD9-DD4A-A302-5862DCEC1F75}"/>
              </a:ext>
            </a:extLst>
          </p:cNvPr>
          <p:cNvSpPr>
            <a:spLocks noGrp="1"/>
          </p:cNvSpPr>
          <p:nvPr>
            <p:ph type="title"/>
          </p:nvPr>
        </p:nvSpPr>
        <p:spPr/>
        <p:txBody>
          <a:bodyPr/>
          <a:lstStyle/>
          <a:p>
            <a:pPr algn="ctr"/>
            <a:r>
              <a:rPr lang="en-US" dirty="0"/>
              <a:t>Box Plot</a:t>
            </a:r>
          </a:p>
        </p:txBody>
      </p:sp>
      <p:pic>
        <p:nvPicPr>
          <p:cNvPr id="4" name="Content Placeholder 3">
            <a:extLst>
              <a:ext uri="{FF2B5EF4-FFF2-40B4-BE49-F238E27FC236}">
                <a16:creationId xmlns:a16="http://schemas.microsoft.com/office/drawing/2014/main" id="{BF420656-55E3-5C49-B94A-A59FBEDFC18B}"/>
              </a:ext>
            </a:extLst>
          </p:cNvPr>
          <p:cNvPicPr>
            <a:picLocks noGrp="1" noChangeAspect="1"/>
          </p:cNvPicPr>
          <p:nvPr>
            <p:ph idx="1"/>
          </p:nvPr>
        </p:nvPicPr>
        <p:blipFill>
          <a:blip r:embed="rId2"/>
          <a:stretch>
            <a:fillRect/>
          </a:stretch>
        </p:blipFill>
        <p:spPr>
          <a:xfrm>
            <a:off x="678884" y="1216441"/>
            <a:ext cx="10834234" cy="4822610"/>
          </a:xfrm>
          <a:prstGeom prst="rect">
            <a:avLst/>
          </a:prstGeom>
        </p:spPr>
      </p:pic>
    </p:spTree>
    <p:extLst>
      <p:ext uri="{BB962C8B-B14F-4D97-AF65-F5344CB8AC3E}">
        <p14:creationId xmlns:p14="http://schemas.microsoft.com/office/powerpoint/2010/main" val="372538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E481-ABCF-B744-924F-4B9A0E443416}"/>
              </a:ext>
            </a:extLst>
          </p:cNvPr>
          <p:cNvSpPr>
            <a:spLocks noGrp="1"/>
          </p:cNvSpPr>
          <p:nvPr>
            <p:ph type="title"/>
          </p:nvPr>
        </p:nvSpPr>
        <p:spPr/>
        <p:txBody>
          <a:bodyPr/>
          <a:lstStyle/>
          <a:p>
            <a:pPr algn="ctr"/>
            <a:r>
              <a:rPr lang="en-IN" dirty="0"/>
              <a:t>Correlation Heatmap Analysis</a:t>
            </a:r>
            <a:endParaRPr lang="en-US" dirty="0"/>
          </a:p>
        </p:txBody>
      </p:sp>
      <p:pic>
        <p:nvPicPr>
          <p:cNvPr id="4" name="Content Placeholder 3">
            <a:extLst>
              <a:ext uri="{FF2B5EF4-FFF2-40B4-BE49-F238E27FC236}">
                <a16:creationId xmlns:a16="http://schemas.microsoft.com/office/drawing/2014/main" id="{D70D77D4-9923-1E4B-A0D6-DC450AB7FF87}"/>
              </a:ext>
            </a:extLst>
          </p:cNvPr>
          <p:cNvPicPr>
            <a:picLocks noGrp="1" noChangeAspect="1"/>
          </p:cNvPicPr>
          <p:nvPr>
            <p:ph idx="1"/>
          </p:nvPr>
        </p:nvPicPr>
        <p:blipFill rotWithShape="1">
          <a:blip r:embed="rId2"/>
          <a:srcRect l="1536"/>
          <a:stretch/>
        </p:blipFill>
        <p:spPr>
          <a:xfrm>
            <a:off x="678884" y="1385446"/>
            <a:ext cx="5312436" cy="4656539"/>
          </a:xfrm>
          <a:prstGeom prst="rect">
            <a:avLst/>
          </a:prstGeom>
        </p:spPr>
      </p:pic>
      <p:sp>
        <p:nvSpPr>
          <p:cNvPr id="5" name="TextBox 4">
            <a:extLst>
              <a:ext uri="{FF2B5EF4-FFF2-40B4-BE49-F238E27FC236}">
                <a16:creationId xmlns:a16="http://schemas.microsoft.com/office/drawing/2014/main" id="{A2D6BADE-D82F-8E49-93FB-66FC06436F19}"/>
              </a:ext>
            </a:extLst>
          </p:cNvPr>
          <p:cNvSpPr txBox="1"/>
          <p:nvPr/>
        </p:nvSpPr>
        <p:spPr>
          <a:xfrm>
            <a:off x="6200682" y="1385445"/>
            <a:ext cx="5312434" cy="4801314"/>
          </a:xfrm>
          <a:prstGeom prst="rect">
            <a:avLst/>
          </a:prstGeom>
          <a:noFill/>
        </p:spPr>
        <p:txBody>
          <a:bodyPr wrap="square" rtlCol="0">
            <a:spAutoFit/>
          </a:bodyPr>
          <a:lstStyle/>
          <a:p>
            <a:r>
              <a:rPr lang="en-IN" b="1" dirty="0"/>
              <a:t>Introduction:</a:t>
            </a:r>
            <a:endParaRPr lang="en-IN" dirty="0"/>
          </a:p>
          <a:p>
            <a:pPr>
              <a:buFont typeface="Arial" panose="020B0604020202020204" pitchFamily="34" charset="0"/>
              <a:buChar char="•"/>
            </a:pPr>
            <a:r>
              <a:rPr lang="en-IN" dirty="0"/>
              <a:t> The heatmap visualizes the relationships between different features in the dataset.</a:t>
            </a:r>
          </a:p>
          <a:p>
            <a:pPr>
              <a:buFont typeface="Arial" panose="020B0604020202020204" pitchFamily="34" charset="0"/>
              <a:buChar char="•"/>
            </a:pPr>
            <a:r>
              <a:rPr lang="en-IN" dirty="0"/>
              <a:t> Correlation values range from -1 to 1, indicating the strength and direction of relationships.</a:t>
            </a:r>
          </a:p>
          <a:p>
            <a:pPr>
              <a:buFont typeface="Arial" panose="020B0604020202020204" pitchFamily="34" charset="0"/>
              <a:buChar char="•"/>
            </a:pPr>
            <a:endParaRPr lang="en-IN" dirty="0"/>
          </a:p>
          <a:p>
            <a:r>
              <a:rPr lang="en-IN" b="1" dirty="0"/>
              <a:t>Key Insights:</a:t>
            </a:r>
            <a:endParaRPr lang="en-IN" dirty="0"/>
          </a:p>
          <a:p>
            <a:pPr>
              <a:buFont typeface="+mj-lt"/>
              <a:buAutoNum type="arabicPeriod"/>
            </a:pPr>
            <a:r>
              <a:rPr lang="en-IN" b="1" dirty="0"/>
              <a:t> Area</a:t>
            </a:r>
            <a:r>
              <a:rPr lang="en-IN" dirty="0"/>
              <a:t>:</a:t>
            </a:r>
          </a:p>
          <a:p>
            <a:pPr marL="742950" lvl="1" indent="-285750">
              <a:buFont typeface="+mj-lt"/>
              <a:buAutoNum type="arabicPeriod"/>
            </a:pPr>
            <a:r>
              <a:rPr lang="en-IN" dirty="0"/>
              <a:t>Moderate negative correlation with 'Number of Barriers' (-0.42).</a:t>
            </a:r>
          </a:p>
          <a:p>
            <a:pPr marL="742950" lvl="1" indent="-285750">
              <a:buFont typeface="+mj-lt"/>
              <a:buAutoNum type="arabicPeriod"/>
            </a:pPr>
            <a:r>
              <a:rPr lang="en-IN" dirty="0"/>
              <a:t>Negligible correlation with other features.</a:t>
            </a:r>
          </a:p>
          <a:p>
            <a:pPr>
              <a:buFont typeface="+mj-lt"/>
              <a:buAutoNum type="arabicPeriod"/>
            </a:pPr>
            <a:r>
              <a:rPr lang="en-IN" b="1" dirty="0"/>
              <a:t> Sensing Range, Transmission Range, and Number of Sensor Nodes</a:t>
            </a:r>
            <a:r>
              <a:rPr lang="en-IN" dirty="0"/>
              <a:t>:</a:t>
            </a:r>
          </a:p>
          <a:p>
            <a:pPr marL="742950" lvl="1" indent="-285750">
              <a:buFont typeface="+mj-lt"/>
              <a:buAutoNum type="arabicPeriod"/>
            </a:pPr>
            <a:r>
              <a:rPr lang="en-IN" dirty="0"/>
              <a:t>Perfect correlation with each other (1.0).</a:t>
            </a:r>
          </a:p>
          <a:p>
            <a:pPr marL="742950" lvl="1" indent="-285750">
              <a:buFont typeface="+mj-lt"/>
              <a:buAutoNum type="arabicPeriod"/>
            </a:pPr>
            <a:r>
              <a:rPr lang="en-IN" dirty="0"/>
              <a:t>High positive correlation with 'Number of Barriers' (0.84).</a:t>
            </a:r>
          </a:p>
          <a:p>
            <a:endParaRPr lang="en-US" dirty="0"/>
          </a:p>
        </p:txBody>
      </p:sp>
    </p:spTree>
    <p:extLst>
      <p:ext uri="{BB962C8B-B14F-4D97-AF65-F5344CB8AC3E}">
        <p14:creationId xmlns:p14="http://schemas.microsoft.com/office/powerpoint/2010/main" val="331566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D410-D9F4-7B47-A64F-DA3F7623908C}"/>
              </a:ext>
            </a:extLst>
          </p:cNvPr>
          <p:cNvSpPr>
            <a:spLocks noGrp="1"/>
          </p:cNvSpPr>
          <p:nvPr>
            <p:ph type="title"/>
          </p:nvPr>
        </p:nvSpPr>
        <p:spPr/>
        <p:txBody>
          <a:bodyPr/>
          <a:lstStyle/>
          <a:p>
            <a:pPr algn="ctr"/>
            <a:r>
              <a:rPr lang="en-US" dirty="0"/>
              <a:t>Scatter Plot</a:t>
            </a:r>
          </a:p>
        </p:txBody>
      </p:sp>
      <p:pic>
        <p:nvPicPr>
          <p:cNvPr id="6" name="Content Placeholder 5">
            <a:extLst>
              <a:ext uri="{FF2B5EF4-FFF2-40B4-BE49-F238E27FC236}">
                <a16:creationId xmlns:a16="http://schemas.microsoft.com/office/drawing/2014/main" id="{344AC559-E611-4D44-8B9A-C22E3F4376BC}"/>
              </a:ext>
            </a:extLst>
          </p:cNvPr>
          <p:cNvPicPr>
            <a:picLocks noGrp="1" noChangeAspect="1"/>
          </p:cNvPicPr>
          <p:nvPr>
            <p:ph idx="1"/>
          </p:nvPr>
        </p:nvPicPr>
        <p:blipFill rotWithShape="1">
          <a:blip r:embed="rId2"/>
          <a:srcRect l="1375"/>
          <a:stretch/>
        </p:blipFill>
        <p:spPr>
          <a:xfrm>
            <a:off x="678884" y="1216442"/>
            <a:ext cx="10834234" cy="4923102"/>
          </a:xfrm>
          <a:prstGeom prst="rect">
            <a:avLst/>
          </a:prstGeom>
        </p:spPr>
      </p:pic>
    </p:spTree>
    <p:extLst>
      <p:ext uri="{BB962C8B-B14F-4D97-AF65-F5344CB8AC3E}">
        <p14:creationId xmlns:p14="http://schemas.microsoft.com/office/powerpoint/2010/main" val="271983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16EA-4102-3C48-8C6C-4FBCAB4A08AA}"/>
              </a:ext>
            </a:extLst>
          </p:cNvPr>
          <p:cNvSpPr>
            <a:spLocks noGrp="1"/>
          </p:cNvSpPr>
          <p:nvPr>
            <p:ph type="title"/>
          </p:nvPr>
        </p:nvSpPr>
        <p:spPr/>
        <p:txBody>
          <a:bodyPr/>
          <a:lstStyle/>
          <a:p>
            <a:pPr algn="ctr"/>
            <a:r>
              <a:rPr lang="en-US" dirty="0"/>
              <a:t>Anomalies</a:t>
            </a:r>
          </a:p>
        </p:txBody>
      </p:sp>
      <p:sp>
        <p:nvSpPr>
          <p:cNvPr id="3" name="Content Placeholder 2">
            <a:extLst>
              <a:ext uri="{FF2B5EF4-FFF2-40B4-BE49-F238E27FC236}">
                <a16:creationId xmlns:a16="http://schemas.microsoft.com/office/drawing/2014/main" id="{31BBC7C2-FEF4-5945-B613-6FF1530B790C}"/>
              </a:ext>
            </a:extLst>
          </p:cNvPr>
          <p:cNvSpPr>
            <a:spLocks noGrp="1"/>
          </p:cNvSpPr>
          <p:nvPr>
            <p:ph idx="1"/>
          </p:nvPr>
        </p:nvSpPr>
        <p:spPr>
          <a:xfrm>
            <a:off x="678884" y="1216441"/>
            <a:ext cx="5417116" cy="4856700"/>
          </a:xfrm>
        </p:spPr>
        <p:txBody>
          <a:bodyPr>
            <a:normAutofit fontScale="85000" lnSpcReduction="20000"/>
          </a:bodyPr>
          <a:lstStyle/>
          <a:p>
            <a:pPr marL="0" indent="0">
              <a:buNone/>
            </a:pPr>
            <a:r>
              <a:rPr lang="en-IN" b="1" dirty="0"/>
              <a:t>Introduction:</a:t>
            </a:r>
            <a:endParaRPr lang="en-IN" dirty="0"/>
          </a:p>
          <a:p>
            <a:pPr>
              <a:buFont typeface="Arial" panose="020B0604020202020204" pitchFamily="34" charset="0"/>
              <a:buChar char="•"/>
            </a:pPr>
            <a:r>
              <a:rPr lang="en-IN" dirty="0"/>
              <a:t>Anomaly detection is crucial for identifying unusual patterns that do not conform to expected </a:t>
            </a:r>
            <a:r>
              <a:rPr lang="en-IN" dirty="0" err="1"/>
              <a:t>behavior</a:t>
            </a:r>
            <a:r>
              <a:rPr lang="en-IN" dirty="0"/>
              <a:t> in sensor networks.</a:t>
            </a:r>
          </a:p>
          <a:p>
            <a:pPr>
              <a:buFont typeface="Arial" panose="020B0604020202020204" pitchFamily="34" charset="0"/>
              <a:buChar char="•"/>
            </a:pPr>
            <a:r>
              <a:rPr lang="en-IN" dirty="0"/>
              <a:t>We used Isolation Forest and Local Outlier Factor (LOF) methods to detect anomalies in our dataset.</a:t>
            </a:r>
          </a:p>
          <a:p>
            <a:pPr>
              <a:buFont typeface="Arial" panose="020B0604020202020204" pitchFamily="34" charset="0"/>
              <a:buChar char="•"/>
            </a:pPr>
            <a:endParaRPr lang="en-IN" dirty="0"/>
          </a:p>
          <a:p>
            <a:pPr marL="0" indent="0">
              <a:buNone/>
            </a:pPr>
            <a:r>
              <a:rPr lang="en-IN" b="1" dirty="0"/>
              <a:t>Methods and Results:</a:t>
            </a:r>
            <a:endParaRPr lang="en-IN" dirty="0"/>
          </a:p>
          <a:p>
            <a:pPr marL="0" indent="0">
              <a:buNone/>
            </a:pPr>
            <a:r>
              <a:rPr lang="en-IN" b="1" dirty="0"/>
              <a:t>Isolation Forest and LOF:</a:t>
            </a:r>
            <a:endParaRPr lang="en-IN" dirty="0"/>
          </a:p>
          <a:p>
            <a:pPr marL="742950" lvl="1" indent="-285750">
              <a:buFont typeface="+mj-lt"/>
              <a:buAutoNum type="arabicPeriod"/>
            </a:pPr>
            <a:r>
              <a:rPr lang="en-IN" dirty="0"/>
              <a:t>Both methods detected </a:t>
            </a:r>
            <a:r>
              <a:rPr lang="en-IN" b="1" dirty="0"/>
              <a:t>10</a:t>
            </a:r>
            <a:r>
              <a:rPr lang="en-IN" dirty="0"/>
              <a:t> anomalies in the dataset.</a:t>
            </a:r>
          </a:p>
          <a:p>
            <a:pPr marL="742950" lvl="1" indent="-285750">
              <a:buFont typeface="+mj-lt"/>
              <a:buAutoNum type="arabicPeriod"/>
            </a:pPr>
            <a:r>
              <a:rPr lang="en-IN" dirty="0"/>
              <a:t>Highest anomaly value detected: 320</a:t>
            </a:r>
          </a:p>
          <a:p>
            <a:pPr marL="742950" lvl="1" indent="-285750">
              <a:buFont typeface="+mj-lt"/>
              <a:buAutoNum type="arabicPeriod"/>
            </a:pPr>
            <a:r>
              <a:rPr lang="en-IN" dirty="0"/>
              <a:t>Lowest anomaly value detected: 12</a:t>
            </a:r>
          </a:p>
        </p:txBody>
      </p:sp>
      <p:pic>
        <p:nvPicPr>
          <p:cNvPr id="4" name="Picture 3">
            <a:extLst>
              <a:ext uri="{FF2B5EF4-FFF2-40B4-BE49-F238E27FC236}">
                <a16:creationId xmlns:a16="http://schemas.microsoft.com/office/drawing/2014/main" id="{E349AF9B-6953-4743-81F7-D5533EE89D74}"/>
              </a:ext>
            </a:extLst>
          </p:cNvPr>
          <p:cNvPicPr>
            <a:picLocks noChangeAspect="1"/>
          </p:cNvPicPr>
          <p:nvPr/>
        </p:nvPicPr>
        <p:blipFill>
          <a:blip r:embed="rId2"/>
          <a:stretch>
            <a:fillRect/>
          </a:stretch>
        </p:blipFill>
        <p:spPr>
          <a:xfrm>
            <a:off x="6096000" y="1216441"/>
            <a:ext cx="5417116" cy="4856700"/>
          </a:xfrm>
          <a:prstGeom prst="rect">
            <a:avLst/>
          </a:prstGeom>
        </p:spPr>
      </p:pic>
    </p:spTree>
    <p:extLst>
      <p:ext uri="{BB962C8B-B14F-4D97-AF65-F5344CB8AC3E}">
        <p14:creationId xmlns:p14="http://schemas.microsoft.com/office/powerpoint/2010/main" val="140622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0B4E-7026-FE42-B0B1-69AE414FB85A}"/>
              </a:ext>
            </a:extLst>
          </p:cNvPr>
          <p:cNvSpPr>
            <a:spLocks noGrp="1"/>
          </p:cNvSpPr>
          <p:nvPr>
            <p:ph type="title"/>
          </p:nvPr>
        </p:nvSpPr>
        <p:spPr/>
        <p:txBody>
          <a:bodyPr>
            <a:normAutofit/>
          </a:bodyPr>
          <a:lstStyle/>
          <a:p>
            <a:pPr algn="ctr"/>
            <a:r>
              <a:rPr lang="en-IN" dirty="0">
                <a:solidFill>
                  <a:schemeClr val="bg2">
                    <a:lumMod val="10000"/>
                  </a:schemeClr>
                </a:solidFill>
                <a:effectLst/>
                <a:latin typeface="+mn-lt"/>
              </a:rPr>
              <a:t>Visualizing Anomaly Detection: Isolation Forest vs. LOF</a:t>
            </a:r>
          </a:p>
        </p:txBody>
      </p:sp>
      <p:pic>
        <p:nvPicPr>
          <p:cNvPr id="4" name="Content Placeholder 3">
            <a:extLst>
              <a:ext uri="{FF2B5EF4-FFF2-40B4-BE49-F238E27FC236}">
                <a16:creationId xmlns:a16="http://schemas.microsoft.com/office/drawing/2014/main" id="{CA9F2E04-AE2B-BF47-9FA3-0B568CF57F5C}"/>
              </a:ext>
            </a:extLst>
          </p:cNvPr>
          <p:cNvPicPr>
            <a:picLocks noGrp="1" noChangeAspect="1"/>
          </p:cNvPicPr>
          <p:nvPr>
            <p:ph idx="1"/>
          </p:nvPr>
        </p:nvPicPr>
        <p:blipFill>
          <a:blip r:embed="rId2"/>
          <a:stretch>
            <a:fillRect/>
          </a:stretch>
        </p:blipFill>
        <p:spPr>
          <a:xfrm>
            <a:off x="678882" y="1216440"/>
            <a:ext cx="5417118" cy="4837119"/>
          </a:xfrm>
          <a:prstGeom prst="rect">
            <a:avLst/>
          </a:prstGeom>
        </p:spPr>
      </p:pic>
      <p:pic>
        <p:nvPicPr>
          <p:cNvPr id="5" name="Picture 4">
            <a:extLst>
              <a:ext uri="{FF2B5EF4-FFF2-40B4-BE49-F238E27FC236}">
                <a16:creationId xmlns:a16="http://schemas.microsoft.com/office/drawing/2014/main" id="{4C2BDBC3-F75B-F942-8B9D-FAC940766A9E}"/>
              </a:ext>
            </a:extLst>
          </p:cNvPr>
          <p:cNvPicPr>
            <a:picLocks noChangeAspect="1"/>
          </p:cNvPicPr>
          <p:nvPr/>
        </p:nvPicPr>
        <p:blipFill>
          <a:blip r:embed="rId3"/>
          <a:stretch>
            <a:fillRect/>
          </a:stretch>
        </p:blipFill>
        <p:spPr>
          <a:xfrm>
            <a:off x="6096000" y="1216438"/>
            <a:ext cx="5651500" cy="4837121"/>
          </a:xfrm>
          <a:prstGeom prst="rect">
            <a:avLst/>
          </a:prstGeom>
        </p:spPr>
      </p:pic>
    </p:spTree>
    <p:extLst>
      <p:ext uri="{BB962C8B-B14F-4D97-AF65-F5344CB8AC3E}">
        <p14:creationId xmlns:p14="http://schemas.microsoft.com/office/powerpoint/2010/main" val="282456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35A6-1769-2841-9B42-EF18E409157A}"/>
              </a:ext>
            </a:extLst>
          </p:cNvPr>
          <p:cNvSpPr>
            <a:spLocks noGrp="1"/>
          </p:cNvSpPr>
          <p:nvPr>
            <p:ph type="title"/>
          </p:nvPr>
        </p:nvSpPr>
        <p:spPr/>
        <p:txBody>
          <a:bodyPr>
            <a:normAutofit/>
          </a:bodyPr>
          <a:lstStyle/>
          <a:p>
            <a:pPr algn="ctr"/>
            <a:r>
              <a:rPr lang="en-IN" sz="3600" dirty="0"/>
              <a:t>Model Training and Evaluation</a:t>
            </a:r>
            <a:endParaRPr lang="en-US" sz="3600" dirty="0"/>
          </a:p>
        </p:txBody>
      </p:sp>
      <p:sp>
        <p:nvSpPr>
          <p:cNvPr id="3" name="Content Placeholder 2">
            <a:extLst>
              <a:ext uri="{FF2B5EF4-FFF2-40B4-BE49-F238E27FC236}">
                <a16:creationId xmlns:a16="http://schemas.microsoft.com/office/drawing/2014/main" id="{50A6E5C1-2D10-2649-804E-A4E3B83672CF}"/>
              </a:ext>
            </a:extLst>
          </p:cNvPr>
          <p:cNvSpPr>
            <a:spLocks noGrp="1"/>
          </p:cNvSpPr>
          <p:nvPr>
            <p:ph idx="1"/>
          </p:nvPr>
        </p:nvSpPr>
        <p:spPr/>
        <p:txBody>
          <a:bodyPr/>
          <a:lstStyle/>
          <a:p>
            <a:r>
              <a:rPr lang="en-IN" b="1" dirty="0"/>
              <a:t>Models Used</a:t>
            </a:r>
            <a:r>
              <a:rPr lang="en-IN" dirty="0"/>
              <a:t>: Linear Regression, Decision Tree Regressor, Random Forest Regressor, Gradient Boosting Regressor, AdaBoost Regressor, </a:t>
            </a:r>
            <a:r>
              <a:rPr lang="en-IN" dirty="0" err="1"/>
              <a:t>XGBoost</a:t>
            </a:r>
            <a:r>
              <a:rPr lang="en-IN" dirty="0"/>
              <a:t>.</a:t>
            </a:r>
          </a:p>
          <a:p>
            <a:endParaRPr lang="en-IN" b="1" dirty="0"/>
          </a:p>
          <a:p>
            <a:r>
              <a:rPr lang="en-IN" b="1" dirty="0"/>
              <a:t>Training and Testing</a:t>
            </a:r>
            <a:r>
              <a:rPr lang="en-IN" dirty="0"/>
              <a:t>: Split the data into training (80%) and testing (20%) sets.</a:t>
            </a:r>
          </a:p>
          <a:p>
            <a:endParaRPr lang="en-IN" b="1" dirty="0"/>
          </a:p>
          <a:p>
            <a:r>
              <a:rPr lang="en-IN" b="1" dirty="0"/>
              <a:t>Performance Metrics</a:t>
            </a:r>
            <a:r>
              <a:rPr lang="en-IN" dirty="0"/>
              <a:t>: Evaluated models using Mean Squared Error (MSE) and R-squared (R2) scores.</a:t>
            </a:r>
            <a:endParaRPr lang="en-US" dirty="0"/>
          </a:p>
        </p:txBody>
      </p:sp>
    </p:spTree>
    <p:extLst>
      <p:ext uri="{BB962C8B-B14F-4D97-AF65-F5344CB8AC3E}">
        <p14:creationId xmlns:p14="http://schemas.microsoft.com/office/powerpoint/2010/main" val="75049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2EFA-1E52-444E-8D2B-060F02D82EDB}"/>
              </a:ext>
            </a:extLst>
          </p:cNvPr>
          <p:cNvSpPr>
            <a:spLocks noGrp="1"/>
          </p:cNvSpPr>
          <p:nvPr>
            <p:ph type="title"/>
          </p:nvPr>
        </p:nvSpPr>
        <p:spPr/>
        <p:txBody>
          <a:bodyPr/>
          <a:lstStyle/>
          <a:p>
            <a:pPr algn="ctr"/>
            <a:r>
              <a:rPr lang="en-IN" dirty="0"/>
              <a:t>Results and Insights</a:t>
            </a:r>
            <a:endParaRPr lang="en-US" dirty="0"/>
          </a:p>
        </p:txBody>
      </p:sp>
      <p:sp>
        <p:nvSpPr>
          <p:cNvPr id="3" name="Content Placeholder 2">
            <a:extLst>
              <a:ext uri="{FF2B5EF4-FFF2-40B4-BE49-F238E27FC236}">
                <a16:creationId xmlns:a16="http://schemas.microsoft.com/office/drawing/2014/main" id="{7D20EA87-54E9-1D42-A5FB-244E4899BD85}"/>
              </a:ext>
            </a:extLst>
          </p:cNvPr>
          <p:cNvSpPr>
            <a:spLocks noGrp="1"/>
          </p:cNvSpPr>
          <p:nvPr>
            <p:ph idx="1"/>
          </p:nvPr>
        </p:nvSpPr>
        <p:spPr>
          <a:xfrm>
            <a:off x="678884" y="1675075"/>
            <a:ext cx="5417116" cy="4398066"/>
          </a:xfrm>
        </p:spPr>
        <p:txBody>
          <a:bodyPr/>
          <a:lstStyle/>
          <a:p>
            <a:r>
              <a:rPr lang="en-IN" b="1" dirty="0"/>
              <a:t>Best Model</a:t>
            </a:r>
            <a:r>
              <a:rPr lang="en-IN" dirty="0"/>
              <a:t>: Gradient Boosting Regressor provided the best performance with high accuracy in detecting anomalies and predicting events.</a:t>
            </a:r>
          </a:p>
          <a:p>
            <a:endParaRPr lang="en-IN" b="1" dirty="0"/>
          </a:p>
          <a:p>
            <a:r>
              <a:rPr lang="en-IN" b="1" dirty="0"/>
              <a:t>Feature Importance</a:t>
            </a:r>
            <a:r>
              <a:rPr lang="en-IN" dirty="0"/>
              <a:t>: </a:t>
            </a:r>
            <a:r>
              <a:rPr lang="en-IN" dirty="0" err="1"/>
              <a:t>Analyzed</a:t>
            </a:r>
            <a:r>
              <a:rPr lang="en-IN" dirty="0"/>
              <a:t> feature importance to understand the contribution of each feature to the model's predictions.</a:t>
            </a:r>
            <a:endParaRPr lang="en-US" dirty="0"/>
          </a:p>
        </p:txBody>
      </p:sp>
      <p:pic>
        <p:nvPicPr>
          <p:cNvPr id="5" name="Picture 4">
            <a:extLst>
              <a:ext uri="{FF2B5EF4-FFF2-40B4-BE49-F238E27FC236}">
                <a16:creationId xmlns:a16="http://schemas.microsoft.com/office/drawing/2014/main" id="{D2E33A0C-DB08-9E44-B404-4B66C573E761}"/>
              </a:ext>
            </a:extLst>
          </p:cNvPr>
          <p:cNvPicPr>
            <a:picLocks noChangeAspect="1"/>
          </p:cNvPicPr>
          <p:nvPr/>
        </p:nvPicPr>
        <p:blipFill>
          <a:blip r:embed="rId2"/>
          <a:stretch>
            <a:fillRect/>
          </a:stretch>
        </p:blipFill>
        <p:spPr>
          <a:xfrm>
            <a:off x="7087082" y="1675075"/>
            <a:ext cx="3515328" cy="1637482"/>
          </a:xfrm>
          <a:prstGeom prst="rect">
            <a:avLst/>
          </a:prstGeom>
        </p:spPr>
      </p:pic>
      <p:pic>
        <p:nvPicPr>
          <p:cNvPr id="6" name="Picture 5">
            <a:extLst>
              <a:ext uri="{FF2B5EF4-FFF2-40B4-BE49-F238E27FC236}">
                <a16:creationId xmlns:a16="http://schemas.microsoft.com/office/drawing/2014/main" id="{E25D5242-2522-E94F-8B14-A4B75D61CE1D}"/>
              </a:ext>
            </a:extLst>
          </p:cNvPr>
          <p:cNvPicPr>
            <a:picLocks noChangeAspect="1"/>
          </p:cNvPicPr>
          <p:nvPr/>
        </p:nvPicPr>
        <p:blipFill>
          <a:blip r:embed="rId3"/>
          <a:stretch>
            <a:fillRect/>
          </a:stretch>
        </p:blipFill>
        <p:spPr>
          <a:xfrm>
            <a:off x="7122610" y="4330941"/>
            <a:ext cx="3479800" cy="673100"/>
          </a:xfrm>
          <a:prstGeom prst="rect">
            <a:avLst/>
          </a:prstGeom>
        </p:spPr>
      </p:pic>
    </p:spTree>
    <p:extLst>
      <p:ext uri="{BB962C8B-B14F-4D97-AF65-F5344CB8AC3E}">
        <p14:creationId xmlns:p14="http://schemas.microsoft.com/office/powerpoint/2010/main" val="71524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55C6-FFFE-9D42-BA60-143EC61E3C2F}"/>
              </a:ext>
            </a:extLst>
          </p:cNvPr>
          <p:cNvSpPr>
            <a:spLocks noGrp="1"/>
          </p:cNvSpPr>
          <p:nvPr>
            <p:ph type="title"/>
          </p:nvPr>
        </p:nvSpPr>
        <p:spPr/>
        <p:txBody>
          <a:bodyPr/>
          <a:lstStyle/>
          <a:p>
            <a:pPr algn="ctr"/>
            <a:r>
              <a:rPr lang="en-IN" dirty="0"/>
              <a:t>Feature Importance</a:t>
            </a:r>
            <a:endParaRPr lang="en-US" dirty="0"/>
          </a:p>
        </p:txBody>
      </p:sp>
      <p:pic>
        <p:nvPicPr>
          <p:cNvPr id="4" name="Content Placeholder 3">
            <a:extLst>
              <a:ext uri="{FF2B5EF4-FFF2-40B4-BE49-F238E27FC236}">
                <a16:creationId xmlns:a16="http://schemas.microsoft.com/office/drawing/2014/main" id="{B91F31AD-57BD-234F-A853-7EF51F751D01}"/>
              </a:ext>
            </a:extLst>
          </p:cNvPr>
          <p:cNvPicPr>
            <a:picLocks noGrp="1" noChangeAspect="1"/>
          </p:cNvPicPr>
          <p:nvPr>
            <p:ph idx="1"/>
          </p:nvPr>
        </p:nvPicPr>
        <p:blipFill>
          <a:blip r:embed="rId2"/>
          <a:stretch>
            <a:fillRect/>
          </a:stretch>
        </p:blipFill>
        <p:spPr>
          <a:xfrm>
            <a:off x="678884" y="1616939"/>
            <a:ext cx="5417116" cy="4398962"/>
          </a:xfrm>
          <a:prstGeom prst="rect">
            <a:avLst/>
          </a:prstGeom>
        </p:spPr>
      </p:pic>
      <p:sp>
        <p:nvSpPr>
          <p:cNvPr id="5" name="TextBox 4">
            <a:extLst>
              <a:ext uri="{FF2B5EF4-FFF2-40B4-BE49-F238E27FC236}">
                <a16:creationId xmlns:a16="http://schemas.microsoft.com/office/drawing/2014/main" id="{162A7C33-3BE8-2640-A563-411ADDF4B615}"/>
              </a:ext>
            </a:extLst>
          </p:cNvPr>
          <p:cNvSpPr txBox="1"/>
          <p:nvPr/>
        </p:nvSpPr>
        <p:spPr>
          <a:xfrm>
            <a:off x="6377651" y="1737807"/>
            <a:ext cx="5417116" cy="4278094"/>
          </a:xfrm>
          <a:prstGeom prst="rect">
            <a:avLst/>
          </a:prstGeom>
          <a:noFill/>
        </p:spPr>
        <p:txBody>
          <a:bodyPr wrap="square" rtlCol="0">
            <a:spAutoFit/>
          </a:bodyPr>
          <a:lstStyle/>
          <a:p>
            <a:pPr marL="285750" indent="-285750">
              <a:buFont typeface="Arial" panose="020B0604020202020204" pitchFamily="34" charset="0"/>
              <a:buChar char="•"/>
            </a:pPr>
            <a:r>
              <a:rPr lang="en-US" sz="1700" b="1" dirty="0"/>
              <a:t>Number of Sensor Nodes</a:t>
            </a:r>
            <a:r>
              <a:rPr lang="en-US" sz="1700" dirty="0"/>
              <a:t>: This feature has the highest importance, indicating that the number of sensor nodes plays a crucial role in detecting anomalies and predicting events.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b="1" dirty="0"/>
              <a:t>Transmission Range</a:t>
            </a:r>
            <a:r>
              <a:rPr lang="en-US" sz="1700" dirty="0"/>
              <a:t>: This feature is also highly important, suggesting that the range over which sensors can transmit data significantly affects the prediction accuracy.</a:t>
            </a:r>
          </a:p>
          <a:p>
            <a:endParaRPr lang="en-US" sz="1700" dirty="0"/>
          </a:p>
          <a:p>
            <a:pPr marL="285750" indent="-285750">
              <a:buFont typeface="Arial" panose="020B0604020202020204" pitchFamily="34" charset="0"/>
              <a:buChar char="•"/>
            </a:pPr>
            <a:r>
              <a:rPr lang="en-US" sz="1700" b="1" dirty="0"/>
              <a:t>Sensing Range</a:t>
            </a:r>
            <a:r>
              <a:rPr lang="en-US" sz="1700" dirty="0"/>
              <a:t>: Although less important than the other features, the range within which sensors can detect events still contributes to the model's predictions.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b="1" dirty="0"/>
              <a:t>Area</a:t>
            </a:r>
            <a:r>
              <a:rPr lang="en-US" sz="1700" dirty="0"/>
              <a:t>: The size of the monitored area is another critical factor impacting the model's performance.</a:t>
            </a:r>
          </a:p>
        </p:txBody>
      </p:sp>
    </p:spTree>
    <p:extLst>
      <p:ext uri="{BB962C8B-B14F-4D97-AF65-F5344CB8AC3E}">
        <p14:creationId xmlns:p14="http://schemas.microsoft.com/office/powerpoint/2010/main" val="121807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D37C-2C38-F848-ABDE-45EE126D8904}"/>
              </a:ext>
            </a:extLst>
          </p:cNvPr>
          <p:cNvSpPr>
            <a:spLocks noGrp="1"/>
          </p:cNvSpPr>
          <p:nvPr>
            <p:ph type="title"/>
          </p:nvPr>
        </p:nvSpPr>
        <p:spPr/>
        <p:txBody>
          <a:bodyPr/>
          <a:lstStyle/>
          <a:p>
            <a:pPr algn="ctr"/>
            <a:r>
              <a:rPr lang="en-US" dirty="0"/>
              <a:t>All models performance </a:t>
            </a:r>
          </a:p>
        </p:txBody>
      </p:sp>
      <p:pic>
        <p:nvPicPr>
          <p:cNvPr id="5" name="Content Placeholder 4">
            <a:extLst>
              <a:ext uri="{FF2B5EF4-FFF2-40B4-BE49-F238E27FC236}">
                <a16:creationId xmlns:a16="http://schemas.microsoft.com/office/drawing/2014/main" id="{521FE0E7-5DB4-0249-8687-86B7F27833CD}"/>
              </a:ext>
            </a:extLst>
          </p:cNvPr>
          <p:cNvPicPr>
            <a:picLocks noGrp="1" noChangeAspect="1"/>
          </p:cNvPicPr>
          <p:nvPr>
            <p:ph sz="half" idx="1"/>
          </p:nvPr>
        </p:nvPicPr>
        <p:blipFill>
          <a:blip r:embed="rId2"/>
          <a:stretch>
            <a:fillRect/>
          </a:stretch>
        </p:blipFill>
        <p:spPr>
          <a:xfrm>
            <a:off x="679450" y="1659835"/>
            <a:ext cx="5340350" cy="4399442"/>
          </a:xfrm>
          <a:prstGeom prst="rect">
            <a:avLst/>
          </a:prstGeom>
        </p:spPr>
      </p:pic>
      <p:sp>
        <p:nvSpPr>
          <p:cNvPr id="4" name="Content Placeholder 3">
            <a:extLst>
              <a:ext uri="{FF2B5EF4-FFF2-40B4-BE49-F238E27FC236}">
                <a16:creationId xmlns:a16="http://schemas.microsoft.com/office/drawing/2014/main" id="{6572FDAD-214E-7749-9641-A53611E53B62}"/>
              </a:ext>
            </a:extLst>
          </p:cNvPr>
          <p:cNvSpPr>
            <a:spLocks noGrp="1"/>
          </p:cNvSpPr>
          <p:nvPr>
            <p:ph sz="half" idx="2"/>
          </p:nvPr>
        </p:nvSpPr>
        <p:spPr/>
        <p:txBody>
          <a:bodyPr>
            <a:normAutofit fontScale="62500" lnSpcReduction="20000"/>
          </a:bodyPr>
          <a:lstStyle/>
          <a:p>
            <a:pPr marL="0" indent="0">
              <a:buNone/>
            </a:pPr>
            <a:r>
              <a:rPr lang="en-IN" b="1" dirty="0"/>
              <a:t>Performance Comparison:</a:t>
            </a:r>
            <a:endParaRPr lang="en-IN" dirty="0"/>
          </a:p>
          <a:p>
            <a:pPr marL="0" indent="0">
              <a:buNone/>
            </a:pPr>
            <a:r>
              <a:rPr lang="en-IN" dirty="0"/>
              <a:t>We evaluated multiple models to predict anomalies and events in the sensor network. Gradient Boosting achieved the best performance with a testing R2 score of 0.9898 and the lowest testing MSE of 42.9771.</a:t>
            </a:r>
          </a:p>
          <a:p>
            <a:endParaRPr lang="en-IN" dirty="0"/>
          </a:p>
          <a:p>
            <a:pPr marL="0" indent="0">
              <a:buNone/>
            </a:pPr>
            <a:r>
              <a:rPr lang="en-IN" b="1" dirty="0"/>
              <a:t>Model Accuracy:</a:t>
            </a:r>
            <a:endParaRPr lang="en-IN" dirty="0"/>
          </a:p>
          <a:p>
            <a:pPr marL="0" indent="0">
              <a:buNone/>
            </a:pPr>
            <a:r>
              <a:rPr lang="en-IN" dirty="0"/>
              <a:t>While Decision Tree, Random Forest, and </a:t>
            </a:r>
            <a:r>
              <a:rPr lang="en-IN" dirty="0" err="1"/>
              <a:t>XGBoost</a:t>
            </a:r>
            <a:r>
              <a:rPr lang="en-IN" dirty="0"/>
              <a:t> models showed high accuracy, Gradient Boosting stood out by providing the most reliable predictions, balancing both training and testing accuracies effectively.</a:t>
            </a:r>
          </a:p>
          <a:p>
            <a:pPr>
              <a:buFont typeface="Arial" panose="020B0604020202020204" pitchFamily="34" charset="0"/>
              <a:buChar char="•"/>
            </a:pPr>
            <a:endParaRPr lang="en-IN" dirty="0"/>
          </a:p>
          <a:p>
            <a:pPr marL="0" indent="0">
              <a:buNone/>
            </a:pPr>
            <a:r>
              <a:rPr lang="en-IN" b="1" dirty="0"/>
              <a:t>Gradient Boosting Superiority:</a:t>
            </a:r>
            <a:endParaRPr lang="en-IN" dirty="0"/>
          </a:p>
          <a:p>
            <a:pPr marL="0" indent="0">
              <a:buNone/>
            </a:pPr>
            <a:r>
              <a:rPr lang="en-IN" dirty="0"/>
              <a:t>Among all models, Gradient Boosting demonstrated the highest consistency and precision in its predictions, indicating its robustness in handling the dataset.</a:t>
            </a:r>
          </a:p>
          <a:p>
            <a:endParaRPr lang="en-US" dirty="0"/>
          </a:p>
        </p:txBody>
      </p:sp>
    </p:spTree>
    <p:extLst>
      <p:ext uri="{BB962C8B-B14F-4D97-AF65-F5344CB8AC3E}">
        <p14:creationId xmlns:p14="http://schemas.microsoft.com/office/powerpoint/2010/main" val="95875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4994-6499-2F40-A973-08D1A409441B}"/>
              </a:ext>
            </a:extLst>
          </p:cNvPr>
          <p:cNvSpPr>
            <a:spLocks noGrp="1"/>
          </p:cNvSpPr>
          <p:nvPr>
            <p:ph type="title"/>
          </p:nvPr>
        </p:nvSpPr>
        <p:spPr/>
        <p:txBody>
          <a:bodyPr/>
          <a:lstStyle/>
          <a:p>
            <a:pPr algn="ctr"/>
            <a:r>
              <a:rPr lang="en-IN" dirty="0"/>
              <a:t>Conclusion </a:t>
            </a:r>
            <a:endParaRPr lang="en-US" dirty="0"/>
          </a:p>
        </p:txBody>
      </p:sp>
      <p:sp>
        <p:nvSpPr>
          <p:cNvPr id="3" name="Content Placeholder 2">
            <a:extLst>
              <a:ext uri="{FF2B5EF4-FFF2-40B4-BE49-F238E27FC236}">
                <a16:creationId xmlns:a16="http://schemas.microsoft.com/office/drawing/2014/main" id="{DF676485-3AFC-7C4F-B4C7-17BC5CD45C0C}"/>
              </a:ext>
            </a:extLst>
          </p:cNvPr>
          <p:cNvSpPr>
            <a:spLocks noGrp="1"/>
          </p:cNvSpPr>
          <p:nvPr>
            <p:ph idx="1"/>
          </p:nvPr>
        </p:nvSpPr>
        <p:spPr/>
        <p:txBody>
          <a:bodyPr/>
          <a:lstStyle/>
          <a:p>
            <a:pPr marL="0" indent="0">
              <a:buNone/>
            </a:pPr>
            <a:r>
              <a:rPr lang="en-IN" dirty="0"/>
              <a:t>The Gradient Boosting model demonstrated the highest accuracy and performance in detecting anomalies and predicting events within the sensor network. This system provides actionable insights, enabling proactive responses and optimizing resource allocation, thereby significantly enhancing the monitoring capabilities of sensor networks.</a:t>
            </a:r>
            <a:endParaRPr lang="en-US" dirty="0"/>
          </a:p>
        </p:txBody>
      </p:sp>
      <p:pic>
        <p:nvPicPr>
          <p:cNvPr id="3074" name="Picture 2" descr="Conclusion - Free files and folders icons">
            <a:extLst>
              <a:ext uri="{FF2B5EF4-FFF2-40B4-BE49-F238E27FC236}">
                <a16:creationId xmlns:a16="http://schemas.microsoft.com/office/drawing/2014/main" id="{F69A2DC4-AB14-1B4E-A1C2-6EF0E5CA8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9757" y="261595"/>
            <a:ext cx="1046528" cy="104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1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pPr algn="ctr"/>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lnSpcReduction="10000"/>
          </a:bodyPr>
          <a:lstStyle/>
          <a:p>
            <a:r>
              <a:rPr lang="en-US" sz="2800" dirty="0"/>
              <a:t>Introduction</a:t>
            </a:r>
          </a:p>
          <a:p>
            <a:r>
              <a:rPr lang="en-IN" sz="2800" dirty="0"/>
              <a:t>Project Goals</a:t>
            </a:r>
          </a:p>
          <a:p>
            <a:r>
              <a:rPr lang="en-IN" sz="2800" dirty="0"/>
              <a:t>Challenges</a:t>
            </a:r>
            <a:endParaRPr lang="en-US" sz="2800" dirty="0"/>
          </a:p>
          <a:p>
            <a:r>
              <a:rPr lang="en-IN" dirty="0"/>
              <a:t>Data Collection and </a:t>
            </a:r>
            <a:r>
              <a:rPr lang="en-IN" dirty="0" err="1"/>
              <a:t>Preprocessing</a:t>
            </a:r>
            <a:endParaRPr lang="en-IN" dirty="0"/>
          </a:p>
          <a:p>
            <a:r>
              <a:rPr lang="en-IN" sz="2800" dirty="0"/>
              <a:t>Libraries Used</a:t>
            </a:r>
            <a:r>
              <a:rPr lang="en-US" sz="2800" dirty="0"/>
              <a:t> </a:t>
            </a:r>
          </a:p>
          <a:p>
            <a:r>
              <a:rPr lang="en-IN" sz="2800" dirty="0"/>
              <a:t>Data Analysis &amp; Data Transformation EDA</a:t>
            </a:r>
            <a:endParaRPr lang="en-US" sz="2800" dirty="0"/>
          </a:p>
          <a:p>
            <a:r>
              <a:rPr lang="en-IN" dirty="0"/>
              <a:t>Model Training and Evaluation</a:t>
            </a:r>
          </a:p>
          <a:p>
            <a:r>
              <a:rPr lang="en-IN" sz="2800" dirty="0"/>
              <a:t>Results and Findings</a:t>
            </a:r>
          </a:p>
          <a:p>
            <a:r>
              <a:rPr lang="en-IN" sz="2800" dirty="0"/>
              <a:t>Conclusion and Recommendations</a:t>
            </a:r>
          </a:p>
          <a:p>
            <a:endParaRPr lang="en-IN" dirty="0"/>
          </a:p>
        </p:txBody>
      </p:sp>
      <p:sp>
        <p:nvSpPr>
          <p:cNvPr id="4" name="Layout Document">
            <a:extLst>
              <a:ext uri="{FF2B5EF4-FFF2-40B4-BE49-F238E27FC236}">
                <a16:creationId xmlns:a16="http://schemas.microsoft.com/office/drawing/2014/main" id="{2D68E70C-EFAB-534A-B2BB-F44DFC4E3628}"/>
              </a:ext>
            </a:extLst>
          </p:cNvPr>
          <p:cNvSpPr>
            <a:spLocks/>
          </p:cNvSpPr>
          <p:nvPr/>
        </p:nvSpPr>
        <p:spPr bwMode="auto">
          <a:xfrm>
            <a:off x="8558213" y="1227138"/>
            <a:ext cx="2527300" cy="3273425"/>
          </a:xfrm>
          <a:custGeom>
            <a:avLst/>
            <a:gdLst>
              <a:gd name="T0" fmla="*/ 1263717 w 21600"/>
              <a:gd name="T1" fmla="*/ 1636496 h 21600"/>
              <a:gd name="T2" fmla="*/ 1263717 w 21600"/>
              <a:gd name="T3" fmla="*/ 1636496 h 21600"/>
              <a:gd name="T4" fmla="*/ 1263717 w 21600"/>
              <a:gd name="T5" fmla="*/ 1636496 h 21600"/>
              <a:gd name="T6" fmla="*/ 1263717 w 21600"/>
              <a:gd name="T7" fmla="*/ 163649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3" y="0"/>
                </a:moveTo>
                <a:cubicBezTo>
                  <a:pt x="96" y="0"/>
                  <a:pt x="0" y="74"/>
                  <a:pt x="0" y="164"/>
                </a:cubicBezTo>
                <a:lnTo>
                  <a:pt x="0" y="21438"/>
                </a:lnTo>
                <a:cubicBezTo>
                  <a:pt x="0" y="21528"/>
                  <a:pt x="96" y="21600"/>
                  <a:pt x="213" y="21600"/>
                </a:cubicBezTo>
                <a:lnTo>
                  <a:pt x="21387" y="21600"/>
                </a:lnTo>
                <a:cubicBezTo>
                  <a:pt x="21504" y="21600"/>
                  <a:pt x="21600" y="21528"/>
                  <a:pt x="21600" y="21438"/>
                </a:cubicBezTo>
                <a:lnTo>
                  <a:pt x="21600" y="5897"/>
                </a:lnTo>
                <a:cubicBezTo>
                  <a:pt x="21600" y="5865"/>
                  <a:pt x="21567" y="5839"/>
                  <a:pt x="21525" y="5839"/>
                </a:cubicBezTo>
                <a:lnTo>
                  <a:pt x="14257" y="5839"/>
                </a:lnTo>
                <a:cubicBezTo>
                  <a:pt x="14140" y="5839"/>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2"/>
                  <a:pt x="15185" y="5122"/>
                </a:cubicBezTo>
                <a:lnTo>
                  <a:pt x="21419" y="5122"/>
                </a:lnTo>
                <a:cubicBezTo>
                  <a:pt x="21486" y="5122"/>
                  <a:pt x="21519" y="5059"/>
                  <a:pt x="21472" y="5023"/>
                </a:cubicBezTo>
                <a:lnTo>
                  <a:pt x="15100" y="99"/>
                </a:lnTo>
                <a:cubicBezTo>
                  <a:pt x="15077" y="81"/>
                  <a:pt x="15044" y="77"/>
                  <a:pt x="15018" y="86"/>
                </a:cubicBezTo>
                <a:close/>
                <a:moveTo>
                  <a:pt x="4056" y="7813"/>
                </a:moveTo>
                <a:lnTo>
                  <a:pt x="9151" y="7813"/>
                </a:lnTo>
                <a:cubicBezTo>
                  <a:pt x="9263" y="7813"/>
                  <a:pt x="9352" y="7882"/>
                  <a:pt x="9352" y="7968"/>
                </a:cubicBezTo>
                <a:lnTo>
                  <a:pt x="9352" y="11418"/>
                </a:lnTo>
                <a:cubicBezTo>
                  <a:pt x="9352" y="11504"/>
                  <a:pt x="9263" y="11573"/>
                  <a:pt x="9151" y="11573"/>
                </a:cubicBezTo>
                <a:lnTo>
                  <a:pt x="4056" y="11573"/>
                </a:lnTo>
                <a:cubicBezTo>
                  <a:pt x="3945" y="11573"/>
                  <a:pt x="3853" y="11504"/>
                  <a:pt x="3853" y="11418"/>
                </a:cubicBezTo>
                <a:lnTo>
                  <a:pt x="3853" y="7968"/>
                </a:lnTo>
                <a:cubicBezTo>
                  <a:pt x="3853" y="7882"/>
                  <a:pt x="3945" y="7813"/>
                  <a:pt x="4056" y="7813"/>
                </a:cubicBezTo>
                <a:close/>
                <a:moveTo>
                  <a:pt x="11327" y="7813"/>
                </a:moveTo>
                <a:lnTo>
                  <a:pt x="17677" y="7813"/>
                </a:lnTo>
                <a:cubicBezTo>
                  <a:pt x="17715" y="7813"/>
                  <a:pt x="17747" y="7838"/>
                  <a:pt x="17747" y="7868"/>
                </a:cubicBezTo>
                <a:lnTo>
                  <a:pt x="17747" y="8836"/>
                </a:lnTo>
                <a:cubicBezTo>
                  <a:pt x="17747" y="8866"/>
                  <a:pt x="17715" y="8889"/>
                  <a:pt x="17677" y="8889"/>
                </a:cubicBezTo>
                <a:lnTo>
                  <a:pt x="11329" y="8889"/>
                </a:lnTo>
                <a:cubicBezTo>
                  <a:pt x="11291" y="8889"/>
                  <a:pt x="11259" y="8866"/>
                  <a:pt x="11259" y="8836"/>
                </a:cubicBezTo>
                <a:lnTo>
                  <a:pt x="11259" y="7866"/>
                </a:lnTo>
                <a:cubicBezTo>
                  <a:pt x="11259" y="7837"/>
                  <a:pt x="11291" y="7813"/>
                  <a:pt x="11327" y="7813"/>
                </a:cubicBezTo>
                <a:close/>
                <a:moveTo>
                  <a:pt x="4859" y="8530"/>
                </a:moveTo>
                <a:cubicBezTo>
                  <a:pt x="4817" y="8530"/>
                  <a:pt x="4781" y="8558"/>
                  <a:pt x="4781" y="8590"/>
                </a:cubicBezTo>
                <a:lnTo>
                  <a:pt x="4781" y="10798"/>
                </a:lnTo>
                <a:cubicBezTo>
                  <a:pt x="4781" y="10830"/>
                  <a:pt x="4816" y="10855"/>
                  <a:pt x="4859" y="10856"/>
                </a:cubicBezTo>
                <a:lnTo>
                  <a:pt x="8349" y="10856"/>
                </a:lnTo>
                <a:cubicBezTo>
                  <a:pt x="8391" y="10856"/>
                  <a:pt x="8424" y="10830"/>
                  <a:pt x="8424" y="10798"/>
                </a:cubicBezTo>
                <a:lnTo>
                  <a:pt x="8424" y="8590"/>
                </a:lnTo>
                <a:cubicBezTo>
                  <a:pt x="8424" y="8558"/>
                  <a:pt x="8391" y="8530"/>
                  <a:pt x="8349" y="8530"/>
                </a:cubicBezTo>
                <a:lnTo>
                  <a:pt x="4859" y="8530"/>
                </a:lnTo>
                <a:close/>
                <a:moveTo>
                  <a:pt x="11329" y="10498"/>
                </a:moveTo>
                <a:lnTo>
                  <a:pt x="17677" y="10498"/>
                </a:lnTo>
                <a:cubicBezTo>
                  <a:pt x="17715" y="10498"/>
                  <a:pt x="17747" y="10522"/>
                  <a:pt x="17747" y="10552"/>
                </a:cubicBezTo>
                <a:lnTo>
                  <a:pt x="17747" y="11519"/>
                </a:lnTo>
                <a:cubicBezTo>
                  <a:pt x="17747" y="11548"/>
                  <a:pt x="17715" y="11573"/>
                  <a:pt x="17677" y="11573"/>
                </a:cubicBezTo>
                <a:lnTo>
                  <a:pt x="11329" y="11573"/>
                </a:lnTo>
                <a:cubicBezTo>
                  <a:pt x="11291" y="11573"/>
                  <a:pt x="11259" y="11548"/>
                  <a:pt x="11259" y="11519"/>
                </a:cubicBezTo>
                <a:lnTo>
                  <a:pt x="11259" y="10552"/>
                </a:lnTo>
                <a:cubicBezTo>
                  <a:pt x="11259" y="10522"/>
                  <a:pt x="11291" y="10498"/>
                  <a:pt x="11329" y="10498"/>
                </a:cubicBezTo>
                <a:close/>
                <a:moveTo>
                  <a:pt x="3923" y="13182"/>
                </a:moveTo>
                <a:lnTo>
                  <a:pt x="17677" y="13182"/>
                </a:lnTo>
                <a:cubicBezTo>
                  <a:pt x="17715" y="13182"/>
                  <a:pt x="17747" y="13207"/>
                  <a:pt x="17747" y="13236"/>
                </a:cubicBezTo>
                <a:lnTo>
                  <a:pt x="17747" y="14205"/>
                </a:lnTo>
                <a:cubicBezTo>
                  <a:pt x="17747" y="14234"/>
                  <a:pt x="17715" y="14257"/>
                  <a:pt x="17677" y="14257"/>
                </a:cubicBezTo>
                <a:lnTo>
                  <a:pt x="3923" y="14257"/>
                </a:lnTo>
                <a:cubicBezTo>
                  <a:pt x="3885" y="14257"/>
                  <a:pt x="3853" y="14234"/>
                  <a:pt x="3853" y="14205"/>
                </a:cubicBezTo>
                <a:lnTo>
                  <a:pt x="3853" y="13236"/>
                </a:lnTo>
                <a:cubicBezTo>
                  <a:pt x="3853" y="13207"/>
                  <a:pt x="3885" y="13182"/>
                  <a:pt x="3923" y="13182"/>
                </a:cubicBezTo>
                <a:close/>
                <a:moveTo>
                  <a:pt x="3923" y="15866"/>
                </a:moveTo>
                <a:lnTo>
                  <a:pt x="17677" y="15866"/>
                </a:lnTo>
                <a:cubicBezTo>
                  <a:pt x="17715" y="15866"/>
                  <a:pt x="17747" y="15891"/>
                  <a:pt x="17747" y="15920"/>
                </a:cubicBezTo>
                <a:lnTo>
                  <a:pt x="17747" y="16889"/>
                </a:lnTo>
                <a:cubicBezTo>
                  <a:pt x="17747" y="16918"/>
                  <a:pt x="17715" y="16941"/>
                  <a:pt x="17677" y="16941"/>
                </a:cubicBezTo>
                <a:lnTo>
                  <a:pt x="3923" y="16941"/>
                </a:lnTo>
                <a:cubicBezTo>
                  <a:pt x="3885" y="16941"/>
                  <a:pt x="3853" y="16918"/>
                  <a:pt x="3853" y="16889"/>
                </a:cubicBezTo>
                <a:lnTo>
                  <a:pt x="3853" y="15920"/>
                </a:lnTo>
                <a:cubicBezTo>
                  <a:pt x="3853" y="15891"/>
                  <a:pt x="3885" y="15866"/>
                  <a:pt x="3923" y="15866"/>
                </a:cubicBezTo>
                <a:close/>
              </a:path>
            </a:pathLst>
          </a:custGeom>
          <a:solidFill>
            <a:srgbClr val="FFFFFF"/>
          </a:solidFill>
          <a:ln w="12700">
            <a:solidFill>
              <a:schemeClr val="accent1"/>
            </a:solidFill>
            <a:miter lim="800000"/>
            <a:headEnd/>
            <a:tailEnd/>
          </a:ln>
        </p:spPr>
        <p:txBody>
          <a:bodyPr lIns="45719" rIns="45719" anchor="ctr"/>
          <a:lstStyle/>
          <a:p>
            <a:endParaRPr lang="en-US"/>
          </a:p>
        </p:txBody>
      </p:sp>
    </p:spTree>
    <p:extLst>
      <p:ext uri="{BB962C8B-B14F-4D97-AF65-F5344CB8AC3E}">
        <p14:creationId xmlns:p14="http://schemas.microsoft.com/office/powerpoint/2010/main" val="195380454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586D-4E54-6B40-91EB-3CFE84509334}"/>
              </a:ext>
            </a:extLst>
          </p:cNvPr>
          <p:cNvSpPr>
            <a:spLocks noGrp="1"/>
          </p:cNvSpPr>
          <p:nvPr>
            <p:ph type="title"/>
          </p:nvPr>
        </p:nvSpPr>
        <p:spPr/>
        <p:txBody>
          <a:bodyPr/>
          <a:lstStyle/>
          <a:p>
            <a:pPr algn="ctr"/>
            <a:r>
              <a:rPr lang="en-US" dirty="0"/>
              <a:t>Deployment </a:t>
            </a:r>
          </a:p>
        </p:txBody>
      </p:sp>
      <p:pic>
        <p:nvPicPr>
          <p:cNvPr id="9" name="Content Placeholder 8">
            <a:extLst>
              <a:ext uri="{FF2B5EF4-FFF2-40B4-BE49-F238E27FC236}">
                <a16:creationId xmlns:a16="http://schemas.microsoft.com/office/drawing/2014/main" id="{31B1756F-0CB6-3449-9895-EBFD3C7F0F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593790"/>
            <a:ext cx="5417116" cy="4398962"/>
          </a:xfrm>
        </p:spPr>
      </p:pic>
      <p:pic>
        <p:nvPicPr>
          <p:cNvPr id="13" name="Picture 12">
            <a:extLst>
              <a:ext uri="{FF2B5EF4-FFF2-40B4-BE49-F238E27FC236}">
                <a16:creationId xmlns:a16="http://schemas.microsoft.com/office/drawing/2014/main" id="{C2E9C72C-2798-A443-BFF5-F50A6E48D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3790"/>
            <a:ext cx="5871922" cy="4398962"/>
          </a:xfrm>
          <a:prstGeom prst="rect">
            <a:avLst/>
          </a:prstGeom>
        </p:spPr>
      </p:pic>
      <p:pic>
        <p:nvPicPr>
          <p:cNvPr id="1028" name="Picture 4">
            <a:extLst>
              <a:ext uri="{FF2B5EF4-FFF2-40B4-BE49-F238E27FC236}">
                <a16:creationId xmlns:a16="http://schemas.microsoft.com/office/drawing/2014/main" id="{908BE53E-A29C-B94B-BDCE-BBBC5476E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262822" y="467141"/>
            <a:ext cx="270510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5C93-7CA1-994C-9152-E8D14EB77AA6}"/>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77B4DD9-49B1-894E-A7E8-FA960827887A}"/>
              </a:ext>
            </a:extLst>
          </p:cNvPr>
          <p:cNvSpPr>
            <a:spLocks noGrp="1"/>
          </p:cNvSpPr>
          <p:nvPr>
            <p:ph idx="1"/>
          </p:nvPr>
        </p:nvSpPr>
        <p:spPr>
          <a:xfrm>
            <a:off x="678884" y="1675075"/>
            <a:ext cx="6890959" cy="4398066"/>
          </a:xfrm>
        </p:spPr>
        <p:txBody>
          <a:bodyPr>
            <a:normAutofit/>
          </a:bodyPr>
          <a:lstStyle/>
          <a:p>
            <a:r>
              <a:rPr lang="en-IN" sz="2400" dirty="0"/>
              <a:t>The goal of this project is to develop an Anomaly Detection and Event Prediction system for sensor networks, aimed at significantly enhancing monitoring capabilities. </a:t>
            </a:r>
          </a:p>
          <a:p>
            <a:r>
              <a:rPr lang="en-IN" sz="2400" dirty="0"/>
              <a:t>The system will enable proactive responses to potential issues, ultimately revolutionizing sensor network technology. By </a:t>
            </a:r>
            <a:r>
              <a:rPr lang="en-IN" sz="2400" dirty="0" err="1"/>
              <a:t>analyzing</a:t>
            </a:r>
            <a:r>
              <a:rPr lang="en-IN" sz="2400" dirty="0"/>
              <a:t> sensor data, identifying anomalies, and predicting events, the system will provide actionable insights to optimize resource allocation and operational efficiency.</a:t>
            </a:r>
            <a:endParaRPr lang="en-US" sz="2400" dirty="0"/>
          </a:p>
        </p:txBody>
      </p:sp>
      <p:pic>
        <p:nvPicPr>
          <p:cNvPr id="5" name="Picture 4">
            <a:extLst>
              <a:ext uri="{FF2B5EF4-FFF2-40B4-BE49-F238E27FC236}">
                <a16:creationId xmlns:a16="http://schemas.microsoft.com/office/drawing/2014/main" id="{5CE3313A-F9F0-E245-A6E9-254086365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151" y="1675075"/>
            <a:ext cx="4199922" cy="3267315"/>
          </a:xfrm>
          <a:prstGeom prst="rect">
            <a:avLst/>
          </a:prstGeom>
        </p:spPr>
      </p:pic>
    </p:spTree>
    <p:extLst>
      <p:ext uri="{BB962C8B-B14F-4D97-AF65-F5344CB8AC3E}">
        <p14:creationId xmlns:p14="http://schemas.microsoft.com/office/powerpoint/2010/main" val="162509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pPr algn="ctr"/>
            <a:r>
              <a:rPr lang="en-US" sz="3600" dirty="0"/>
              <a:t>Project Goals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prstGeom prst="rect">
            <a:avLst/>
          </a:prstGeom>
          <a:noFill/>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Arial" panose="020B0604020202020204" pitchFamily="34" charset="0"/>
              <a:buChar char="•"/>
            </a:pPr>
            <a:r>
              <a:rPr lang="en-IN" b="1" dirty="0"/>
              <a:t>Risk Mitigation:</a:t>
            </a:r>
            <a:r>
              <a:rPr lang="en-IN" dirty="0"/>
              <a:t> Mitigate risks associated with safety, security, and compliance by detecting anomalies and predicting events before they escalate.</a:t>
            </a:r>
          </a:p>
          <a:p>
            <a:pPr>
              <a:buFont typeface="Arial" panose="020B0604020202020204" pitchFamily="34" charset="0"/>
              <a:buChar char="•"/>
            </a:pPr>
            <a:endParaRPr lang="en-IN" dirty="0"/>
          </a:p>
          <a:p>
            <a:pPr>
              <a:buFont typeface="Arial" panose="020B0604020202020204" pitchFamily="34" charset="0"/>
              <a:buChar char="•"/>
            </a:pPr>
            <a:r>
              <a:rPr lang="en-IN" b="1" dirty="0"/>
              <a:t>Data-Driven Insights:</a:t>
            </a:r>
            <a:r>
              <a:rPr lang="en-IN" dirty="0"/>
              <a:t> Generate valuable insights into the performance and </a:t>
            </a:r>
            <a:r>
              <a:rPr lang="en-IN" dirty="0" err="1"/>
              <a:t>behavior</a:t>
            </a:r>
            <a:r>
              <a:rPr lang="en-IN" dirty="0"/>
              <a:t> of assets and processes, informing strategic planning and optimization efforts.</a:t>
            </a:r>
          </a:p>
          <a:p>
            <a:pPr>
              <a:buFont typeface="Arial" panose="020B0604020202020204" pitchFamily="34" charset="0"/>
              <a:buChar char="•"/>
            </a:pPr>
            <a:endParaRPr lang="en-IN" b="1" dirty="0"/>
          </a:p>
          <a:p>
            <a:pPr>
              <a:buFont typeface="Arial" panose="020B0604020202020204" pitchFamily="34" charset="0"/>
              <a:buChar char="•"/>
            </a:pPr>
            <a:r>
              <a:rPr lang="en-IN" b="1" dirty="0"/>
              <a:t>Competitive Advantage:</a:t>
            </a:r>
            <a:r>
              <a:rPr lang="en-IN" dirty="0"/>
              <a:t> Leverage advanced analytics and predictive capabilities to gain a competitive edge in the sensor technology market.</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pPr algn="ctr"/>
            <a:r>
              <a:rPr lang="en-US" sz="3600" dirty="0"/>
              <a:t>Challenges</a:t>
            </a: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fontScale="77500" lnSpcReduction="20000"/>
          </a:bodyPr>
          <a:lstStyle/>
          <a:p>
            <a:r>
              <a:rPr lang="en-IN" b="1" dirty="0"/>
              <a:t>Data Quality and Availability</a:t>
            </a:r>
            <a:r>
              <a:rPr lang="en-IN" dirty="0"/>
              <a:t>: Ensuring the availability and quality of data for analysis, as incomplete or inaccurate data can lead to unreliable results</a:t>
            </a:r>
          </a:p>
          <a:p>
            <a:endParaRPr lang="en-IN" dirty="0"/>
          </a:p>
          <a:p>
            <a:r>
              <a:rPr lang="en-IN" b="1" dirty="0"/>
              <a:t>Algorithm Selection</a:t>
            </a:r>
            <a:r>
              <a:rPr lang="en-IN" dirty="0"/>
              <a:t>: Choosing the most suitable algorithm for the specific task and optimizing its parameters for effective anomaly detection and event prediction.</a:t>
            </a:r>
          </a:p>
          <a:p>
            <a:endParaRPr lang="en-IN" b="1" dirty="0"/>
          </a:p>
          <a:p>
            <a:r>
              <a:rPr lang="en-IN" b="1" dirty="0"/>
              <a:t>Scalability</a:t>
            </a:r>
            <a:r>
              <a:rPr lang="en-IN" dirty="0"/>
              <a:t>: Handling large datasets efficiently to ensure timely analysis and accurate predictions.</a:t>
            </a:r>
            <a:endParaRPr lang="en-IN" sz="2800" dirty="0"/>
          </a:p>
        </p:txBody>
      </p:sp>
      <p:pic>
        <p:nvPicPr>
          <p:cNvPr id="8" name="Picture 2" descr="Challenges - Free business and finance icons">
            <a:extLst>
              <a:ext uri="{FF2B5EF4-FFF2-40B4-BE49-F238E27FC236}">
                <a16:creationId xmlns:a16="http://schemas.microsoft.com/office/drawing/2014/main" id="{7E1BD48E-7D0F-F248-AB37-D640E3B39777}"/>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629400" y="800096"/>
            <a:ext cx="4876800" cy="4876800"/>
          </a:xfrm>
          <a:prstGeom prst="rect">
            <a:avLst/>
          </a:prstGeom>
          <a:noFill/>
          <a:ln>
            <a:noFill/>
          </a:ln>
        </p:spPr>
      </p:pic>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17E7-151E-8A45-B3D7-8EA5ADE9B1AB}"/>
              </a:ext>
            </a:extLst>
          </p:cNvPr>
          <p:cNvSpPr>
            <a:spLocks noGrp="1"/>
          </p:cNvSpPr>
          <p:nvPr>
            <p:ph type="title"/>
          </p:nvPr>
        </p:nvSpPr>
        <p:spPr>
          <a:xfrm>
            <a:off x="6269453" y="383746"/>
            <a:ext cx="5107239" cy="612775"/>
          </a:xfrm>
        </p:spPr>
        <p:txBody>
          <a:bodyPr>
            <a:normAutofit/>
          </a:bodyPr>
          <a:lstStyle/>
          <a:p>
            <a:pPr algn="ctr"/>
            <a:r>
              <a:rPr lang="en-US" sz="3200" dirty="0">
                <a:solidFill>
                  <a:schemeClr val="bg1"/>
                </a:solidFill>
              </a:rPr>
              <a:t>Libraries Used</a:t>
            </a:r>
            <a:endParaRPr lang="en-US" dirty="0">
              <a:solidFill>
                <a:schemeClr val="bg1"/>
              </a:solidFill>
            </a:endParaRPr>
          </a:p>
        </p:txBody>
      </p:sp>
      <p:sp>
        <p:nvSpPr>
          <p:cNvPr id="3" name="Content Placeholder 2">
            <a:extLst>
              <a:ext uri="{FF2B5EF4-FFF2-40B4-BE49-F238E27FC236}">
                <a16:creationId xmlns:a16="http://schemas.microsoft.com/office/drawing/2014/main" id="{420DCED8-92B4-0E4D-B4F9-E3E942E81037}"/>
              </a:ext>
            </a:extLst>
          </p:cNvPr>
          <p:cNvSpPr>
            <a:spLocks noGrp="1"/>
          </p:cNvSpPr>
          <p:nvPr>
            <p:ph idx="1"/>
          </p:nvPr>
        </p:nvSpPr>
        <p:spPr>
          <a:xfrm>
            <a:off x="6269452" y="1648262"/>
            <a:ext cx="5107239" cy="4398066"/>
          </a:xfrm>
        </p:spPr>
        <p:txBody>
          <a:bodyPr>
            <a:normAutofit/>
          </a:bodyPr>
          <a:lstStyle/>
          <a:p>
            <a:pPr marL="0" indent="0">
              <a:buNone/>
            </a:pPr>
            <a:r>
              <a:rPr lang="en-IN" sz="2800" b="1" dirty="0">
                <a:solidFill>
                  <a:schemeClr val="bg1"/>
                </a:solidFill>
              </a:rPr>
              <a:t>pandas</a:t>
            </a:r>
            <a:r>
              <a:rPr lang="en-IN" sz="2800" dirty="0">
                <a:solidFill>
                  <a:schemeClr val="bg1"/>
                </a:solidFill>
              </a:rPr>
              <a:t>: Data manipulation and analysis.</a:t>
            </a:r>
          </a:p>
          <a:p>
            <a:pPr marL="0" indent="0">
              <a:buNone/>
            </a:pPr>
            <a:r>
              <a:rPr lang="en-IN" sz="2800" b="1" dirty="0">
                <a:solidFill>
                  <a:schemeClr val="bg1"/>
                </a:solidFill>
              </a:rPr>
              <a:t>matplotlib</a:t>
            </a:r>
            <a:r>
              <a:rPr lang="en-IN" sz="2800" dirty="0">
                <a:solidFill>
                  <a:schemeClr val="bg1"/>
                </a:solidFill>
              </a:rPr>
              <a:t>: Data visualization.</a:t>
            </a:r>
          </a:p>
          <a:p>
            <a:pPr marL="0" indent="0">
              <a:buNone/>
            </a:pPr>
            <a:r>
              <a:rPr lang="en-IN" sz="2800" b="1" dirty="0">
                <a:solidFill>
                  <a:schemeClr val="bg1"/>
                </a:solidFill>
              </a:rPr>
              <a:t>seaborn</a:t>
            </a:r>
            <a:r>
              <a:rPr lang="en-IN" sz="2800" dirty="0">
                <a:solidFill>
                  <a:schemeClr val="bg1"/>
                </a:solidFill>
              </a:rPr>
              <a:t>: Statistical data visualization.</a:t>
            </a:r>
          </a:p>
          <a:p>
            <a:pPr marL="0" indent="0">
              <a:buNone/>
            </a:pPr>
            <a:r>
              <a:rPr lang="en-IN" sz="2800" b="1" dirty="0" err="1">
                <a:solidFill>
                  <a:schemeClr val="bg1"/>
                </a:solidFill>
              </a:rPr>
              <a:t>sklearn.model</a:t>
            </a:r>
            <a:r>
              <a:rPr lang="en-IN" sz="2800" dirty="0">
                <a:solidFill>
                  <a:schemeClr val="bg1"/>
                </a:solidFill>
              </a:rPr>
              <a:t>: Dataset splitting for training and testing.</a:t>
            </a:r>
          </a:p>
          <a:p>
            <a:endParaRPr lang="en-US" sz="2800" dirty="0">
              <a:solidFill>
                <a:schemeClr val="bg1"/>
              </a:solidFill>
            </a:endParaRPr>
          </a:p>
          <a:p>
            <a:endParaRPr lang="en-US" dirty="0">
              <a:solidFill>
                <a:schemeClr val="bg1"/>
              </a:solidFill>
            </a:endParaRPr>
          </a:p>
        </p:txBody>
      </p:sp>
      <p:pic>
        <p:nvPicPr>
          <p:cNvPr id="6" name="Picture 2" descr="pandas - NumFOCUS">
            <a:extLst>
              <a:ext uri="{FF2B5EF4-FFF2-40B4-BE49-F238E27FC236}">
                <a16:creationId xmlns:a16="http://schemas.microsoft.com/office/drawing/2014/main" id="{914DB62A-B128-D447-9CA5-E332C798B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1" y="238003"/>
            <a:ext cx="2407534" cy="24075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atplotlib">
            <a:extLst>
              <a:ext uri="{FF2B5EF4-FFF2-40B4-BE49-F238E27FC236}">
                <a16:creationId xmlns:a16="http://schemas.microsoft.com/office/drawing/2014/main" id="{4B356C52-4666-1747-ADEC-0642205E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063" y="1275663"/>
            <a:ext cx="3561486" cy="11871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7B1C8DE-35DE-2D4F-BBF5-7ADED2C78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803" y="4487594"/>
            <a:ext cx="3187700" cy="1600200"/>
          </a:xfrm>
          <a:prstGeom prst="rect">
            <a:avLst/>
          </a:prstGeom>
        </p:spPr>
      </p:pic>
      <p:pic>
        <p:nvPicPr>
          <p:cNvPr id="11" name="Picture 10">
            <a:extLst>
              <a:ext uri="{FF2B5EF4-FFF2-40B4-BE49-F238E27FC236}">
                <a16:creationId xmlns:a16="http://schemas.microsoft.com/office/drawing/2014/main" id="{532A2BAE-709F-784E-9CC9-B3E5CEB11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268" y="2710800"/>
            <a:ext cx="2894790" cy="1558734"/>
          </a:xfrm>
          <a:prstGeom prst="rect">
            <a:avLst/>
          </a:prstGeom>
        </p:spPr>
      </p:pic>
    </p:spTree>
    <p:extLst>
      <p:ext uri="{BB962C8B-B14F-4D97-AF65-F5344CB8AC3E}">
        <p14:creationId xmlns:p14="http://schemas.microsoft.com/office/powerpoint/2010/main" val="297421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0F59-D58B-5D4B-9E49-071DEE6A6FA3}"/>
              </a:ext>
            </a:extLst>
          </p:cNvPr>
          <p:cNvSpPr>
            <a:spLocks noGrp="1"/>
          </p:cNvSpPr>
          <p:nvPr>
            <p:ph type="title"/>
          </p:nvPr>
        </p:nvSpPr>
        <p:spPr/>
        <p:txBody>
          <a:bodyPr/>
          <a:lstStyle/>
          <a:p>
            <a:pPr algn="ctr"/>
            <a:r>
              <a:rPr lang="en-IN" dirty="0"/>
              <a:t>Data Description</a:t>
            </a:r>
            <a:endParaRPr lang="en-US" dirty="0"/>
          </a:p>
        </p:txBody>
      </p:sp>
      <p:sp>
        <p:nvSpPr>
          <p:cNvPr id="3" name="Content Placeholder 2">
            <a:extLst>
              <a:ext uri="{FF2B5EF4-FFF2-40B4-BE49-F238E27FC236}">
                <a16:creationId xmlns:a16="http://schemas.microsoft.com/office/drawing/2014/main" id="{77667E9D-970C-764D-A5A4-F502FCA66844}"/>
              </a:ext>
            </a:extLst>
          </p:cNvPr>
          <p:cNvSpPr>
            <a:spLocks noGrp="1"/>
          </p:cNvSpPr>
          <p:nvPr>
            <p:ph idx="1"/>
          </p:nvPr>
        </p:nvSpPr>
        <p:spPr/>
        <p:txBody>
          <a:bodyPr>
            <a:normAutofit fontScale="92500" lnSpcReduction="20000"/>
          </a:bodyPr>
          <a:lstStyle/>
          <a:p>
            <a:pPr marL="0" indent="0">
              <a:buNone/>
            </a:pPr>
            <a:r>
              <a:rPr lang="en-IN" b="1" dirty="0"/>
              <a:t>Dataset Overview</a:t>
            </a:r>
            <a:r>
              <a:rPr lang="en-IN" dirty="0"/>
              <a:t>:</a:t>
            </a:r>
          </a:p>
          <a:p>
            <a:pPr marL="514350" indent="-514350">
              <a:buFont typeface="+mj-lt"/>
              <a:buAutoNum type="alphaLcParenR"/>
            </a:pPr>
            <a:r>
              <a:rPr lang="en-IN" b="1" dirty="0"/>
              <a:t>Number of Instances</a:t>
            </a:r>
            <a:r>
              <a:rPr lang="en-IN" dirty="0"/>
              <a:t>: Total rows in the dataset are 182.</a:t>
            </a:r>
          </a:p>
          <a:p>
            <a:pPr marL="514350" indent="-514350">
              <a:buFont typeface="+mj-lt"/>
              <a:buAutoNum type="alphaLcParenR"/>
            </a:pPr>
            <a:r>
              <a:rPr lang="en-IN" b="1" dirty="0"/>
              <a:t>Number of Features</a:t>
            </a:r>
            <a:r>
              <a:rPr lang="en-IN" dirty="0"/>
              <a:t>: Columns in the dataset are 4.</a:t>
            </a:r>
          </a:p>
          <a:p>
            <a:pPr marL="514350" indent="-514350">
              <a:buFont typeface="+mj-lt"/>
              <a:buAutoNum type="alphaLcParenR"/>
            </a:pPr>
            <a:endParaRPr lang="en-IN" dirty="0"/>
          </a:p>
          <a:p>
            <a:pPr marL="0" indent="0">
              <a:buNone/>
            </a:pPr>
            <a:r>
              <a:rPr lang="en-IN" b="1" dirty="0"/>
              <a:t>Key Features</a:t>
            </a:r>
            <a:r>
              <a:rPr lang="en-IN" dirty="0"/>
              <a:t>:</a:t>
            </a:r>
          </a:p>
          <a:p>
            <a:pPr algn="l">
              <a:buFont typeface="+mj-lt"/>
              <a:buAutoNum type="arabicPeriod"/>
            </a:pPr>
            <a:r>
              <a:rPr lang="en-IN" b="0" i="0" dirty="0">
                <a:effectLst/>
                <a:latin typeface="__Inter_aaf875"/>
              </a:rPr>
              <a:t> The </a:t>
            </a:r>
            <a:r>
              <a:rPr lang="en-IN" b="1" i="0" dirty="0">
                <a:effectLst/>
                <a:latin typeface="__Inter_aaf875"/>
              </a:rPr>
              <a:t>Area</a:t>
            </a:r>
            <a:r>
              <a:rPr lang="en-IN" b="0" i="0" dirty="0">
                <a:effectLst/>
                <a:latin typeface="__Inter_aaf875"/>
              </a:rPr>
              <a:t> ranges from 5000 to 50000, with a mean of 24375.</a:t>
            </a:r>
          </a:p>
          <a:p>
            <a:pPr algn="l">
              <a:buFont typeface="+mj-lt"/>
              <a:buAutoNum type="arabicPeriod"/>
            </a:pPr>
            <a:r>
              <a:rPr lang="en-IN" i="0" dirty="0">
                <a:effectLst/>
                <a:latin typeface="__Inter_aaf875"/>
              </a:rPr>
              <a:t> </a:t>
            </a:r>
            <a:r>
              <a:rPr lang="en-IN" b="1" i="0" dirty="0">
                <a:effectLst/>
                <a:latin typeface="__Inter_aaf875"/>
              </a:rPr>
              <a:t>Sensing Range </a:t>
            </a:r>
            <a:r>
              <a:rPr lang="en-IN" i="0" dirty="0">
                <a:effectLst/>
                <a:latin typeface="__Inter_aaf875"/>
              </a:rPr>
              <a:t>varies from 15 to 40, with a mean of 27.5.</a:t>
            </a:r>
          </a:p>
          <a:p>
            <a:pPr algn="l">
              <a:buFont typeface="+mj-lt"/>
              <a:buAutoNum type="arabicPeriod"/>
            </a:pPr>
            <a:r>
              <a:rPr lang="en-IN" i="0" dirty="0">
                <a:effectLst/>
                <a:latin typeface="__Inter_aaf875"/>
              </a:rPr>
              <a:t> </a:t>
            </a:r>
            <a:r>
              <a:rPr lang="en-IN" b="1" i="0" dirty="0">
                <a:effectLst/>
                <a:latin typeface="__Inter_aaf875"/>
              </a:rPr>
              <a:t>Transmission Range </a:t>
            </a:r>
            <a:r>
              <a:rPr lang="en-IN" i="0" dirty="0">
                <a:effectLst/>
                <a:latin typeface="__Inter_aaf875"/>
              </a:rPr>
              <a:t>is between 30 and 80, with a mean of 55.</a:t>
            </a:r>
          </a:p>
          <a:p>
            <a:pPr algn="l">
              <a:buFont typeface="+mj-lt"/>
              <a:buAutoNum type="arabicPeriod"/>
            </a:pPr>
            <a:r>
              <a:rPr lang="en-IN" i="0" dirty="0">
                <a:effectLst/>
                <a:latin typeface="__Inter_aaf875"/>
              </a:rPr>
              <a:t> </a:t>
            </a:r>
            <a:r>
              <a:rPr lang="en-IN" b="1" i="0" dirty="0">
                <a:effectLst/>
                <a:latin typeface="__Inter_aaf875"/>
              </a:rPr>
              <a:t>Number of Sensor nodes </a:t>
            </a:r>
            <a:r>
              <a:rPr lang="en-IN" i="0" dirty="0">
                <a:effectLst/>
                <a:latin typeface="__Inter_aaf875"/>
              </a:rPr>
              <a:t>ranges from 100 to 400, with a mean of 250.</a:t>
            </a:r>
          </a:p>
          <a:p>
            <a:pPr algn="l">
              <a:buFont typeface="+mj-lt"/>
              <a:buAutoNum type="arabicPeriod"/>
            </a:pPr>
            <a:r>
              <a:rPr lang="en-IN" i="0" dirty="0">
                <a:effectLst/>
                <a:latin typeface="__Inter_aaf875"/>
              </a:rPr>
              <a:t> </a:t>
            </a:r>
            <a:r>
              <a:rPr lang="en-IN" b="1" i="0" dirty="0">
                <a:effectLst/>
                <a:latin typeface="__Inter_aaf875"/>
              </a:rPr>
              <a:t>Number of Barriers </a:t>
            </a:r>
            <a:r>
              <a:rPr lang="en-IN" i="0" dirty="0">
                <a:effectLst/>
                <a:latin typeface="__Inter_aaf875"/>
              </a:rPr>
              <a:t>varies widely, from 12 to 320, with a mean of about 94.</a:t>
            </a:r>
          </a:p>
        </p:txBody>
      </p:sp>
    </p:spTree>
    <p:extLst>
      <p:ext uri="{BB962C8B-B14F-4D97-AF65-F5344CB8AC3E}">
        <p14:creationId xmlns:p14="http://schemas.microsoft.com/office/powerpoint/2010/main" val="123955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17E7-151E-8A45-B3D7-8EA5ADE9B1AB}"/>
              </a:ext>
            </a:extLst>
          </p:cNvPr>
          <p:cNvSpPr>
            <a:spLocks noGrp="1"/>
          </p:cNvSpPr>
          <p:nvPr>
            <p:ph type="title"/>
          </p:nvPr>
        </p:nvSpPr>
        <p:spPr/>
        <p:txBody>
          <a:bodyPr>
            <a:normAutofit fontScale="90000"/>
          </a:bodyPr>
          <a:lstStyle/>
          <a:p>
            <a:pPr algn="ctr"/>
            <a:r>
              <a:rPr lang="en-IN" sz="3200" dirty="0"/>
              <a:t>Data Analysis &amp; Data Transformation EDA</a:t>
            </a:r>
            <a:br>
              <a:rPr lang="en-US" sz="3200" dirty="0"/>
            </a:br>
            <a:endParaRPr lang="en-US" dirty="0"/>
          </a:p>
        </p:txBody>
      </p:sp>
      <p:sp>
        <p:nvSpPr>
          <p:cNvPr id="3" name="Content Placeholder 2">
            <a:extLst>
              <a:ext uri="{FF2B5EF4-FFF2-40B4-BE49-F238E27FC236}">
                <a16:creationId xmlns:a16="http://schemas.microsoft.com/office/drawing/2014/main" id="{420DCED8-92B4-0E4D-B4F9-E3E942E81037}"/>
              </a:ext>
            </a:extLst>
          </p:cNvPr>
          <p:cNvSpPr>
            <a:spLocks noGrp="1"/>
          </p:cNvSpPr>
          <p:nvPr>
            <p:ph idx="1"/>
          </p:nvPr>
        </p:nvSpPr>
        <p:spPr/>
        <p:txBody>
          <a:bodyPr>
            <a:normAutofit fontScale="92500" lnSpcReduction="20000"/>
          </a:bodyPr>
          <a:lstStyle/>
          <a:p>
            <a:r>
              <a:rPr lang="en-IN" b="1" dirty="0"/>
              <a:t>Unique Values</a:t>
            </a:r>
            <a:r>
              <a:rPr lang="en-IN" dirty="0"/>
              <a:t>: </a:t>
            </a:r>
            <a:r>
              <a:rPr lang="en-IN" dirty="0" err="1"/>
              <a:t>Analyzed</a:t>
            </a:r>
            <a:r>
              <a:rPr lang="en-IN" dirty="0"/>
              <a:t> unique values for each column to understand the data distribution.</a:t>
            </a:r>
          </a:p>
          <a:p>
            <a:endParaRPr lang="en-IN" dirty="0"/>
          </a:p>
          <a:p>
            <a:r>
              <a:rPr lang="en-IN" b="1" dirty="0"/>
              <a:t>Box Plots</a:t>
            </a:r>
            <a:r>
              <a:rPr lang="en-IN" dirty="0"/>
              <a:t>: Created box plots for each feature to identify outliers and understand data variability.</a:t>
            </a:r>
          </a:p>
          <a:p>
            <a:endParaRPr lang="en-IN" dirty="0"/>
          </a:p>
          <a:p>
            <a:r>
              <a:rPr lang="en-IN" b="1" dirty="0"/>
              <a:t>Distribution Plots</a:t>
            </a:r>
            <a:r>
              <a:rPr lang="en-IN" dirty="0"/>
              <a:t>: Generated distribution plots to visualize the frequency distribution of each feature.</a:t>
            </a:r>
            <a:endParaRPr lang="en-US" dirty="0"/>
          </a:p>
          <a:p>
            <a:endParaRPr lang="en-US" dirty="0"/>
          </a:p>
        </p:txBody>
      </p:sp>
      <p:pic>
        <p:nvPicPr>
          <p:cNvPr id="7" name="Picture 6">
            <a:extLst>
              <a:ext uri="{FF2B5EF4-FFF2-40B4-BE49-F238E27FC236}">
                <a16:creationId xmlns:a16="http://schemas.microsoft.com/office/drawing/2014/main" id="{25072B24-D50F-E948-BE4A-8081522DE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735" y="3175801"/>
            <a:ext cx="2739509" cy="2516290"/>
          </a:xfrm>
          <a:prstGeom prst="rect">
            <a:avLst/>
          </a:prstGeom>
        </p:spPr>
      </p:pic>
      <p:pic>
        <p:nvPicPr>
          <p:cNvPr id="5" name="Picture 4">
            <a:extLst>
              <a:ext uri="{FF2B5EF4-FFF2-40B4-BE49-F238E27FC236}">
                <a16:creationId xmlns:a16="http://schemas.microsoft.com/office/drawing/2014/main" id="{D0524A23-B62B-4545-8DE5-AB4FD9B06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687" y="377912"/>
            <a:ext cx="4057632" cy="3051088"/>
          </a:xfrm>
          <a:prstGeom prst="rect">
            <a:avLst/>
          </a:prstGeom>
        </p:spPr>
      </p:pic>
    </p:spTree>
    <p:extLst>
      <p:ext uri="{BB962C8B-B14F-4D97-AF65-F5344CB8AC3E}">
        <p14:creationId xmlns:p14="http://schemas.microsoft.com/office/powerpoint/2010/main" val="383993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E8C1-FA91-8D4A-90C5-7AA871F9C65C}"/>
              </a:ext>
            </a:extLst>
          </p:cNvPr>
          <p:cNvSpPr>
            <a:spLocks noGrp="1"/>
          </p:cNvSpPr>
          <p:nvPr>
            <p:ph type="title"/>
          </p:nvPr>
        </p:nvSpPr>
        <p:spPr/>
        <p:txBody>
          <a:bodyPr/>
          <a:lstStyle/>
          <a:p>
            <a:pPr algn="ctr"/>
            <a:r>
              <a:rPr lang="en-US" dirty="0"/>
              <a:t>Histograms</a:t>
            </a:r>
          </a:p>
        </p:txBody>
      </p:sp>
      <p:pic>
        <p:nvPicPr>
          <p:cNvPr id="4" name="Content Placeholder 3">
            <a:extLst>
              <a:ext uri="{FF2B5EF4-FFF2-40B4-BE49-F238E27FC236}">
                <a16:creationId xmlns:a16="http://schemas.microsoft.com/office/drawing/2014/main" id="{029FBE5C-F6F8-6C4C-9E1F-11651E47EC73}"/>
              </a:ext>
            </a:extLst>
          </p:cNvPr>
          <p:cNvPicPr>
            <a:picLocks noGrp="1" noChangeAspect="1"/>
          </p:cNvPicPr>
          <p:nvPr>
            <p:ph idx="1"/>
          </p:nvPr>
        </p:nvPicPr>
        <p:blipFill>
          <a:blip r:embed="rId2"/>
          <a:stretch>
            <a:fillRect/>
          </a:stretch>
        </p:blipFill>
        <p:spPr>
          <a:xfrm>
            <a:off x="678884" y="1319514"/>
            <a:ext cx="10834234" cy="4754261"/>
          </a:xfrm>
          <a:prstGeom prst="rect">
            <a:avLst/>
          </a:prstGeom>
        </p:spPr>
      </p:pic>
    </p:spTree>
    <p:extLst>
      <p:ext uri="{BB962C8B-B14F-4D97-AF65-F5344CB8AC3E}">
        <p14:creationId xmlns:p14="http://schemas.microsoft.com/office/powerpoint/2010/main" val="29423888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7713</TotalTime>
  <Words>973</Words>
  <Application>Microsoft Macintosh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__Inter_aaf875</vt:lpstr>
      <vt:lpstr>Arial</vt:lpstr>
      <vt:lpstr>Calibri</vt:lpstr>
      <vt:lpstr>BIA Template</vt:lpstr>
      <vt:lpstr>PowerPoint Presentation</vt:lpstr>
      <vt:lpstr>Agenda</vt:lpstr>
      <vt:lpstr>Introduction</vt:lpstr>
      <vt:lpstr>Project Goals</vt:lpstr>
      <vt:lpstr>Challenges</vt:lpstr>
      <vt:lpstr>Libraries Used</vt:lpstr>
      <vt:lpstr>Data Description</vt:lpstr>
      <vt:lpstr>Data Analysis &amp; Data Transformation EDA </vt:lpstr>
      <vt:lpstr>Histograms</vt:lpstr>
      <vt:lpstr>Box Plot</vt:lpstr>
      <vt:lpstr>Correlation Heatmap Analysis</vt:lpstr>
      <vt:lpstr>Scatter Plot</vt:lpstr>
      <vt:lpstr>Anomalies</vt:lpstr>
      <vt:lpstr>Visualizing Anomaly Detection: Isolation Forest vs. LOF</vt:lpstr>
      <vt:lpstr>Model Training and Evaluation</vt:lpstr>
      <vt:lpstr>Results and Insights</vt:lpstr>
      <vt:lpstr>Feature Importance</vt:lpstr>
      <vt:lpstr>All models performance </vt:lpstr>
      <vt:lpstr>Conclusion </vt:lpstr>
      <vt:lpstr>Deployment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Microsoft Office User</cp:lastModifiedBy>
  <cp:revision>2269</cp:revision>
  <dcterms:created xsi:type="dcterms:W3CDTF">2020-12-23T13:36:00Z</dcterms:created>
  <dcterms:modified xsi:type="dcterms:W3CDTF">2024-07-28T10:10:24Z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