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57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64FA-FB53-4968-9669-8276C28636B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FB7C-2C19-456A-966A-8C94D1CF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5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64FA-FB53-4968-9669-8276C28636B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FB7C-2C19-456A-966A-8C94D1CF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4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64FA-FB53-4968-9669-8276C28636B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FB7C-2C19-456A-966A-8C94D1CF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5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64FA-FB53-4968-9669-8276C28636B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FB7C-2C19-456A-966A-8C94D1CF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2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64FA-FB53-4968-9669-8276C28636B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FB7C-2C19-456A-966A-8C94D1CF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75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64FA-FB53-4968-9669-8276C28636B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FB7C-2C19-456A-966A-8C94D1CF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0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64FA-FB53-4968-9669-8276C28636B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FB7C-2C19-456A-966A-8C94D1CF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7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64FA-FB53-4968-9669-8276C28636B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FB7C-2C19-456A-966A-8C94D1CF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0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64FA-FB53-4968-9669-8276C28636B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FB7C-2C19-456A-966A-8C94D1CF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29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64FA-FB53-4968-9669-8276C28636B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FB7C-2C19-456A-966A-8C94D1CF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8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64FA-FB53-4968-9669-8276C28636B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5FB7C-2C19-456A-966A-8C94D1CF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7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A64FA-FB53-4968-9669-8276C28636B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FB7C-2C19-456A-966A-8C94D1CF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0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rdkit.org/docs/source/rdkit.Chem.rdMolDescriptors.html#rdkit.Chem.rdMolDescriptors.GetMorganFingerprintAsBitV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gbank.ca/" TargetMode="External"/><Relationship Id="rId2" Type="http://schemas.openxmlformats.org/officeDocument/2006/relationships/hyperlink" Target="https://doi.org/10.1038/s41422-020-0282-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3709" y="1122363"/>
            <a:ext cx="9929091" cy="2387600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Homework: Drug repositioning for SARS-CoV-2: </a:t>
            </a:r>
            <a:r>
              <a:rPr lang="en-US" altLang="zh-C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DTI/CPI prediction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2020.4.28</a:t>
            </a:r>
          </a:p>
          <a:p>
            <a:pPr algn="r"/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3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Basic concepts in DTI /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CPI prediction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9291" y="1779443"/>
            <a:ext cx="6079836" cy="476914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Drug-target interaction (DTI) prediction: drug repositioning</a:t>
            </a:r>
          </a:p>
          <a:p>
            <a:pPr lvl="1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Goal: predict new links in the drug-target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 network</a:t>
            </a:r>
          </a:p>
          <a:p>
            <a:pPr lvl="1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Information: knowledge graphs</a:t>
            </a:r>
          </a:p>
          <a:p>
            <a:pPr lvl="1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Scale: thousands of drugs/targets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Compound-protein interaction (CPI) prediction: drug screening/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repositioning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Goal: classification/regression</a:t>
            </a:r>
          </a:p>
          <a:p>
            <a:pPr lvl="1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Information: molecular compositions of proteins and compounds</a:t>
            </a:r>
          </a:p>
          <a:p>
            <a:pPr lvl="1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Scale: often involves much more compounds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37" y="1954935"/>
            <a:ext cx="3393642" cy="14823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6455" y="4070982"/>
            <a:ext cx="4682836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Drugs: a subset of compounds that are approved or in clinical trails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Targets: a subset of proteins that are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druggable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or disease-relate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DTI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(binary)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chemical interaction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Affinity (scalar): strength of the interaction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9118" y="1690688"/>
            <a:ext cx="1745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Drugs   Targets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17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Input of DTI prediction: the heterogeneous network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63" y="2652238"/>
            <a:ext cx="3867204" cy="22722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220" y="2964873"/>
            <a:ext cx="2305050" cy="1371600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89313" y="2759373"/>
            <a:ext cx="2522105" cy="17825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861" y="3361026"/>
            <a:ext cx="866775" cy="5238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21190" y="2102302"/>
            <a:ext cx="31905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nodes and edges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748805" y="4892754"/>
            <a:ext cx="31614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Interactions: binary values</a:t>
            </a:r>
          </a:p>
          <a:p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Similarities: scalar values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5052526" y="2083187"/>
            <a:ext cx="2366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Individual networks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8841220" y="2083187"/>
            <a:ext cx="2906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eterogeneous network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871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37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individual networks are stored in matrix format, and edges in dictionaries, e.g.,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Evaluate DTI model using the virus target-drug network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57" y="3037939"/>
            <a:ext cx="2604943" cy="287679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97600" y="1837610"/>
            <a:ext cx="515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 cross-validations according to the target dimension: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984" y="3037939"/>
            <a:ext cx="4268796" cy="287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1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Evaluate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DTI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model using the virus target-drug network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all the positive and negative virus DTIs are used, please use AUC and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recall@top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 (true positives in top k predictions) for evaluation: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negative DTIs are sampled in a fixed (and relatively balanced) ratio, e.g., 1:1 or 1:10, please use AUC and AUPR for evaluation.</a:t>
            </a:r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8" y="2647659"/>
            <a:ext cx="6125441" cy="270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3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Input of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CPI prediction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Classification: list of (proteins, compounds, 0/1 indicating interaction)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Regression: list of (proteins, compounds, scalar value indicating affinity)</a:t>
            </a:r>
            <a:endParaRPr lang="zh-CN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Proteins are represented by primary amino-acid sequences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Compounds are represented by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InChIs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(International Chemical Identifiers)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Protein encoding and feature extraction: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One-hot, word2vec, learnable embeddings, …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CNN, RNN, …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3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3546" y="624898"/>
            <a:ext cx="10515600" cy="588673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Compound encoding and feature extraction: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Fingerprint: substructures are hashed into bit-vectors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300" dirty="0" smtClean="0">
                <a:hlinkClick r:id="rId2"/>
              </a:rPr>
              <a:t>http://www.rdkit.org/docs/source/rdkit.Chem.rdMolDescriptors.html#rdkit.Chem.rdMolDescriptors.GetMorganFingerprintAsBitVect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SMILES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implified molecular input line entry specification) string</a:t>
            </a:r>
          </a:p>
          <a:p>
            <a:pPr marL="457200" lvl="1" indent="0" algn="ctr">
              <a:buNone/>
            </a:pPr>
            <a:r>
              <a:rPr lang="en-US" altLang="zh-CN" sz="1800" dirty="0" smtClean="0"/>
              <a:t>CCC(CC)COC</a:t>
            </a:r>
            <a:r>
              <a:rPr lang="en-US" altLang="zh-CN" sz="1800" dirty="0"/>
              <a:t>(=O)[C@H](C)N[P@](=O)(OC[C@H]1O[C@](C#N)([C@H</a:t>
            </a:r>
            <a:r>
              <a:rPr lang="en-US" altLang="zh-CN" sz="1800" dirty="0" smtClean="0"/>
              <a:t>]</a:t>
            </a:r>
          </a:p>
          <a:p>
            <a:pPr marL="457200" lvl="1" indent="0" algn="ctr">
              <a:buNone/>
            </a:pPr>
            <a:r>
              <a:rPr lang="en-US" altLang="zh-CN" sz="1800" dirty="0" smtClean="0"/>
              <a:t>(</a:t>
            </a:r>
            <a:r>
              <a:rPr lang="en-US" altLang="zh-CN" sz="1800" dirty="0"/>
              <a:t>O)[</a:t>
            </a:r>
            <a:r>
              <a:rPr lang="en-US" altLang="zh-CN" sz="1800" dirty="0" smtClean="0"/>
              <a:t>C@@</a:t>
            </a:r>
            <a:r>
              <a:rPr lang="en-US" altLang="zh-CN" sz="1800" dirty="0"/>
              <a:t>H]1O)C1=CC=C2N1N=CN=C2N)OC1=CC=CC=C1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Graph:</a:t>
            </a:r>
          </a:p>
          <a:p>
            <a:pPr lvl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Models: CNN, RNN, graph neural networks, …</a:t>
            </a:r>
            <a:endParaRPr lang="zh-CN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827" y="4361512"/>
            <a:ext cx="3007302" cy="11607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900" y="1762847"/>
            <a:ext cx="4477926" cy="1312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445" y="1834573"/>
            <a:ext cx="1658938" cy="8669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5383" y="1969330"/>
            <a:ext cx="8667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5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Evaluate CPI model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199" y="1825625"/>
            <a:ext cx="10808855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 cross-validations according to pairs or proteins:</a:t>
            </a: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metrics: AUC, AUPR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 metrics: root mean squared error (RMSE), Pearson’s correlation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458" y="2367179"/>
            <a:ext cx="5695159" cy="254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9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 drugs for SARS-CoV-2 proteins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one task (DTI or CPI) to build your model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 potential active drugs among 6255 candidates, for 2-3 viral proteins </a:t>
            </a: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Possible evaluation through recently reported active drugs: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remdesivir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chloroquine,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nitazoxanide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nafamostat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favipiravir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https://doi.org/10.1038/s41422-020-0282-0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 top 10 drugs, and their drug names, original indications and original targets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(All the information can be found at </a:t>
            </a:r>
            <a:r>
              <a:rPr lang="en-US" altLang="zh-CN" sz="2000" dirty="0" smtClean="0">
                <a:hlinkClick r:id="rId3"/>
              </a:rPr>
              <a:t>https://www.drugbank.ca/</a:t>
            </a:r>
            <a:r>
              <a:rPr lang="en-US" altLang="zh-CN" sz="2000" dirty="0" smtClean="0"/>
              <a:t>)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71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474</Words>
  <Application>Microsoft Office PowerPoint</Application>
  <PresentationFormat>宽屏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Homework: Drug repositioning for SARS-CoV-2:  DTI/CPI prediction</vt:lpstr>
      <vt:lpstr>Basic concepts in DTI / CPI prediction </vt:lpstr>
      <vt:lpstr>Input of DTI prediction: the heterogeneous network</vt:lpstr>
      <vt:lpstr>Evaluate DTI model using the virus target-drug network</vt:lpstr>
      <vt:lpstr>Evaluate DTI model using the virus target-drug network</vt:lpstr>
      <vt:lpstr>Input of CPI prediction</vt:lpstr>
      <vt:lpstr>PowerPoint 演示文稿</vt:lpstr>
      <vt:lpstr>Evaluate CPI model</vt:lpstr>
      <vt:lpstr>Predict drugs for SARS-CoV-2 proteins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lsy</dc:creator>
  <cp:lastModifiedBy>lsy</cp:lastModifiedBy>
  <cp:revision>41</cp:revision>
  <dcterms:created xsi:type="dcterms:W3CDTF">2020-04-27T07:28:57Z</dcterms:created>
  <dcterms:modified xsi:type="dcterms:W3CDTF">2020-04-27T14:51:05Z</dcterms:modified>
</cp:coreProperties>
</file>