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iLBZlmRl5Ib+4akv08x+wSxzPs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customschemas.google.com/relationships/presentationmetadata" Target="metadata"/><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94" name="Google Shape;19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03" name="Google Shape;2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27" name="Google Shape;22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42" name="Google Shape;2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56" name="Google Shape;2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62" name="Google Shape;26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74" name="Google Shape;27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86" name="Google Shape;28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67a57e52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01" name="Google Shape;301;g1067a57e52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10" name="Google Shape;3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25" name="Google Shape;32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34" name="Google Shape;33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49" name="Google Shape;34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58" name="Google Shape;35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73" name="Google Shape;37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730719ce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82" name="Google Shape;382;g10730719ce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97" name="Google Shape;39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11" name="Google Shape;41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67a57e521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1067a57e521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21" name="Google Shape;421;g1067a57e521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67a57e521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g1067a57e521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28" name="Google Shape;428;g1067a57e521_0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34" name="Google Shape;43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49" name="Google Shape;44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58" name="Google Shape;45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73" name="Google Shape;47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82" name="Google Shape;48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97" name="Google Shape;49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06" name="Google Shape;50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i="1" lang="en-US" sz="1100" u="sng">
                <a:latin typeface="Arial"/>
                <a:ea typeface="Arial"/>
                <a:cs typeface="Arial"/>
                <a:sym typeface="Arial"/>
              </a:rPr>
              <a:t>Activity</a:t>
            </a:r>
            <a:r>
              <a:rPr i="1" lang="en-US" sz="1100">
                <a:latin typeface="Arial"/>
                <a:ea typeface="Arial"/>
                <a:cs typeface="Arial"/>
                <a:sym typeface="Arial"/>
              </a:rPr>
              <a:t>: Cô/Thầy nói một đại từ chủ ngữ bất kỳ, gọi một bạn bất kỳ phản ứng nhanh nói tính từ sở hữu của nó.</a:t>
            </a:r>
            <a:endParaRPr sz="300"/>
          </a:p>
        </p:txBody>
      </p:sp>
      <p:sp>
        <p:nvSpPr>
          <p:cNvPr id="120" name="Google Shape;12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21" name="Google Shape;52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30" name="Google Shape;53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45" name="Google Shape;54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55" name="Google Shape;555;p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62" name="Google Shape;562;p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69" name="Google Shape;569;p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5" name="Google Shape;575;p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76" name="Google Shape;576;p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79" name="Google Shape;1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47"/>
          <p:cNvPicPr preferRelativeResize="0"/>
          <p:nvPr/>
        </p:nvPicPr>
        <p:blipFill rotWithShape="1">
          <a:blip r:embed="rId2">
            <a:alphaModFix/>
          </a:blip>
          <a:srcRect b="20063" l="0" r="0" t="0"/>
          <a:stretch/>
        </p:blipFill>
        <p:spPr>
          <a:xfrm>
            <a:off x="10408175" y="5700801"/>
            <a:ext cx="1891250" cy="10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5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5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5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5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5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5"/>
          <p:cNvSpPr/>
          <p:nvPr>
            <p:ph idx="2" type="pic"/>
          </p:nvPr>
        </p:nvSpPr>
        <p:spPr>
          <a:xfrm>
            <a:off x="5183188" y="987425"/>
            <a:ext cx="6172200" cy="4873625"/>
          </a:xfrm>
          <a:prstGeom prst="rect">
            <a:avLst/>
          </a:prstGeom>
          <a:noFill/>
          <a:ln>
            <a:noFill/>
          </a:ln>
        </p:spPr>
      </p:sp>
      <p:sp>
        <p:nvSpPr>
          <p:cNvPr id="70" name="Google Shape;70;p5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46"/>
          <p:cNvPicPr preferRelativeResize="0"/>
          <p:nvPr/>
        </p:nvPicPr>
        <p:blipFill rotWithShape="1">
          <a:blip r:embed="rId1">
            <a:alphaModFix/>
          </a:blip>
          <a:srcRect b="20063" l="0" r="0" t="0"/>
          <a:stretch/>
        </p:blipFill>
        <p:spPr>
          <a:xfrm>
            <a:off x="10408175" y="5700801"/>
            <a:ext cx="1891250" cy="105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www.youtube.com/watch?v=ynJc0YZkA3k" TargetMode="External"/><Relationship Id="rId4" Type="http://schemas.openxmlformats.org/officeDocument/2006/relationships/hyperlink" Target="https://www.youtube.com/watch?v=ynJc0YZkA3k" TargetMode="External"/><Relationship Id="rId5" Type="http://schemas.openxmlformats.org/officeDocument/2006/relationships/hyperlink" Target="https://www.youtube.com/watch?v=ynJc0YZkA3k" TargetMode="External"/><Relationship Id="rId6" Type="http://schemas.openxmlformats.org/officeDocument/2006/relationships/hyperlink" Target="https://en.wikipedia.org/wiki/Speed_of_light" TargetMode="External"/><Relationship Id="rId7" Type="http://schemas.openxmlformats.org/officeDocument/2006/relationships/hyperlink" Target="https://en.wikipedia.org/wiki/Speed_of_light" TargetMode="External"/><Relationship Id="rId8" Type="http://schemas.openxmlformats.org/officeDocument/2006/relationships/hyperlink" Target="https://en.wikipedia.org/wiki/Speed_of_ligh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524000" y="2401784"/>
            <a:ext cx="9144000" cy="2054431"/>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Arial"/>
              <a:buNone/>
            </a:pPr>
            <a:r>
              <a:rPr b="1" lang="en-US" sz="7200">
                <a:solidFill>
                  <a:srgbClr val="FF0000"/>
                </a:solidFill>
                <a:latin typeface="Arial"/>
                <a:ea typeface="Arial"/>
                <a:cs typeface="Arial"/>
                <a:sym typeface="Arial"/>
              </a:rPr>
              <a:t>3.1</a:t>
            </a:r>
            <a:r>
              <a:rPr b="1" lang="en-US" sz="7200">
                <a:solidFill>
                  <a:srgbClr val="FF0000"/>
                </a:solidFill>
                <a:latin typeface="Arial"/>
                <a:ea typeface="Arial"/>
                <a:cs typeface="Arial"/>
                <a:sym typeface="Arial"/>
              </a:rPr>
              <a:t>. Possessive adjectives</a:t>
            </a:r>
            <a:endParaRPr b="1" sz="7200">
              <a:solidFill>
                <a:srgbClr val="FF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197" name="Google Shape;197;p10"/>
          <p:cNvSpPr txBox="1"/>
          <p:nvPr>
            <p:ph idx="1" type="body"/>
          </p:nvPr>
        </p:nvSpPr>
        <p:spPr>
          <a:xfrm>
            <a:off x="1281509" y="2600251"/>
            <a:ext cx="4679904" cy="32186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3. </a:t>
            </a:r>
            <a:r>
              <a:rPr lang="en-US" sz="2400">
                <a:solidFill>
                  <a:schemeClr val="accent1"/>
                </a:solidFill>
                <a:latin typeface="Arial"/>
                <a:ea typeface="Arial"/>
                <a:cs typeface="Arial"/>
                <a:sym typeface="Arial"/>
              </a:rPr>
              <a:t>Nó là phòng của chúng tôi.</a:t>
            </a:r>
            <a:endParaRPr sz="2400">
              <a:solidFill>
                <a:schemeClr val="accent1"/>
              </a:solidFill>
              <a:latin typeface="Arial"/>
              <a:ea typeface="Arial"/>
              <a:cs typeface="Arial"/>
              <a:sym typeface="Arial"/>
            </a:endParaRPr>
          </a:p>
          <a:p>
            <a:pPr indent="-266700" lvl="0" marL="4000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N</a:t>
            </a:r>
            <a:r>
              <a:rPr lang="en-US" sz="2400">
                <a:latin typeface="Arial"/>
                <a:ea typeface="Arial"/>
                <a:cs typeface="Arial"/>
                <a:sym typeface="Arial"/>
              </a:rPr>
              <a:t>ó là nhà của chúng tôi.</a:t>
            </a:r>
            <a:endParaRPr sz="2400">
              <a:latin typeface="Arial"/>
              <a:ea typeface="Arial"/>
              <a:cs typeface="Arial"/>
              <a:sym typeface="Arial"/>
            </a:endParaRPr>
          </a:p>
          <a:p>
            <a:pPr indent="-266700" lvl="0" marL="4000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N</a:t>
            </a:r>
            <a:r>
              <a:rPr lang="en-US" sz="2400">
                <a:latin typeface="Arial"/>
                <a:ea typeface="Arial"/>
                <a:cs typeface="Arial"/>
                <a:sym typeface="Arial"/>
              </a:rPr>
              <a:t>ó là nhà của họ.</a:t>
            </a:r>
            <a:endParaRPr sz="2400">
              <a:latin typeface="Arial"/>
              <a:ea typeface="Arial"/>
              <a:cs typeface="Arial"/>
              <a:sym typeface="Arial"/>
            </a:endParaRPr>
          </a:p>
          <a:p>
            <a:pPr indent="-266700" lvl="0" marL="4000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N</a:t>
            </a:r>
            <a:r>
              <a:rPr lang="en-US" sz="2400">
                <a:latin typeface="Arial"/>
                <a:ea typeface="Arial"/>
                <a:cs typeface="Arial"/>
                <a:sym typeface="Arial"/>
              </a:rPr>
              <a:t>ó là vườn của họ.</a:t>
            </a:r>
            <a:endParaRPr sz="2400">
              <a:latin typeface="Arial"/>
              <a:ea typeface="Arial"/>
              <a:cs typeface="Arial"/>
              <a:sym typeface="Arial"/>
            </a:endParaRPr>
          </a:p>
          <a:p>
            <a:pPr indent="-304800" lvl="0" marL="457200" rtl="0" algn="l">
              <a:lnSpc>
                <a:spcPct val="100000"/>
              </a:lnSpc>
              <a:spcBef>
                <a:spcPts val="1000"/>
              </a:spcBef>
              <a:spcAft>
                <a:spcPts val="0"/>
              </a:spcAft>
              <a:buClr>
                <a:schemeClr val="dk1"/>
              </a:buClr>
              <a:buSzPts val="2400"/>
              <a:buNone/>
            </a:pPr>
            <a:r>
              <a:t/>
            </a:r>
            <a:endParaRPr sz="2400">
              <a:latin typeface="Arial"/>
              <a:ea typeface="Arial"/>
              <a:cs typeface="Arial"/>
              <a:sym typeface="Arial"/>
            </a:endParaRPr>
          </a:p>
        </p:txBody>
      </p:sp>
      <p:sp>
        <p:nvSpPr>
          <p:cNvPr id="198" name="Google Shape;198;p10"/>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199" name="Google Shape;199;p10"/>
          <p:cNvSpPr txBox="1"/>
          <p:nvPr/>
        </p:nvSpPr>
        <p:spPr>
          <a:xfrm>
            <a:off x="65796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200" name="Google Shape;200;p10"/>
          <p:cNvSpPr/>
          <p:nvPr/>
        </p:nvSpPr>
        <p:spPr>
          <a:xfrm>
            <a:off x="406625" y="5527600"/>
            <a:ext cx="10076700" cy="9411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lang="en-US" sz="2400">
                <a:solidFill>
                  <a:schemeClr val="dk1"/>
                </a:solidFill>
              </a:rPr>
              <a:t>Do you have a garden? Do you plant anything in your garden?</a:t>
            </a:r>
            <a:br>
              <a:rPr b="1" lang="en-US" sz="2400">
                <a:solidFill>
                  <a:schemeClr val="dk1"/>
                </a:solidFill>
              </a:rPr>
            </a:br>
            <a:r>
              <a:rPr b="1" lang="en-US" sz="2400">
                <a:solidFill>
                  <a:schemeClr val="dk1"/>
                </a:solidFill>
              </a:rPr>
              <a:t>Do you want to have a garden? Why?</a:t>
            </a:r>
            <a:endParaRPr b="1"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206" name="Google Shape;206;p11"/>
          <p:cNvSpPr txBox="1"/>
          <p:nvPr>
            <p:ph idx="1" type="body"/>
          </p:nvPr>
        </p:nvSpPr>
        <p:spPr>
          <a:xfrm>
            <a:off x="947178" y="2600251"/>
            <a:ext cx="5148822" cy="94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4. Nha Trang thì nổi tiếng cho (vì) những bãi biển của nó.</a:t>
            </a:r>
            <a:endParaRPr sz="2400">
              <a:solidFill>
                <a:schemeClr val="accent1"/>
              </a:solidFill>
              <a:latin typeface="Arial"/>
              <a:ea typeface="Arial"/>
              <a:cs typeface="Arial"/>
              <a:sym typeface="Arial"/>
            </a:endParaRPr>
          </a:p>
        </p:txBody>
      </p:sp>
      <p:sp>
        <p:nvSpPr>
          <p:cNvPr id="207" name="Google Shape;207;p11"/>
          <p:cNvSpPr txBox="1"/>
          <p:nvPr/>
        </p:nvSpPr>
        <p:spPr>
          <a:xfrm>
            <a:off x="6757775" y="2600250"/>
            <a:ext cx="5763300" cy="94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4. </a:t>
            </a:r>
            <a:r>
              <a:rPr lang="en-US" sz="2400">
                <a:solidFill>
                  <a:srgbClr val="FF0000"/>
                </a:solidFill>
              </a:rPr>
              <a:t>Nha Trang</a:t>
            </a:r>
            <a:r>
              <a:rPr b="0" i="0" lang="en-US" sz="2400" u="none" cap="none" strike="noStrike">
                <a:solidFill>
                  <a:srgbClr val="FF0000"/>
                </a:solidFill>
                <a:latin typeface="Arial"/>
                <a:ea typeface="Arial"/>
                <a:cs typeface="Arial"/>
                <a:sym typeface="Arial"/>
              </a:rPr>
              <a:t> is famous for its </a:t>
            </a:r>
            <a:r>
              <a:rPr lang="en-US" sz="2400">
                <a:solidFill>
                  <a:srgbClr val="FF0000"/>
                </a:solidFill>
              </a:rPr>
              <a:t>beaches</a:t>
            </a:r>
            <a:r>
              <a:rPr b="0" i="0" lang="en-US" sz="2400" u="none" cap="none" strike="noStrike">
                <a:solidFill>
                  <a:srgbClr val="FF0000"/>
                </a:solidFill>
                <a:latin typeface="Arial"/>
                <a:ea typeface="Arial"/>
                <a:cs typeface="Arial"/>
                <a:sym typeface="Arial"/>
              </a:rPr>
              <a:t>.</a:t>
            </a:r>
            <a:endParaRPr b="0" i="0" sz="2400" u="none" cap="none" strike="noStrike">
              <a:solidFill>
                <a:srgbClr val="FF0000"/>
              </a:solidFill>
              <a:latin typeface="Arial"/>
              <a:ea typeface="Arial"/>
              <a:cs typeface="Arial"/>
              <a:sym typeface="Arial"/>
            </a:endParaRPr>
          </a:p>
        </p:txBody>
      </p:sp>
      <p:sp>
        <p:nvSpPr>
          <p:cNvPr id="208" name="Google Shape;208;p11"/>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209" name="Google Shape;209;p11"/>
          <p:cNvSpPr txBox="1"/>
          <p:nvPr/>
        </p:nvSpPr>
        <p:spPr>
          <a:xfrm>
            <a:off x="62748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210" name="Google Shape;210;p11"/>
          <p:cNvSpPr txBox="1"/>
          <p:nvPr/>
        </p:nvSpPr>
        <p:spPr>
          <a:xfrm>
            <a:off x="979356" y="4346146"/>
            <a:ext cx="5148822" cy="94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 Chúng tôi yêu </a:t>
            </a:r>
            <a:r>
              <a:rPr lang="en-US" sz="2400">
                <a:solidFill>
                  <a:schemeClr val="dk1"/>
                </a:solidFill>
              </a:rPr>
              <a:t>đồ </a:t>
            </a:r>
            <a:r>
              <a:rPr b="0" i="0" lang="en-US" sz="2400" u="none" cap="none" strike="noStrike">
                <a:solidFill>
                  <a:schemeClr val="dk1"/>
                </a:solidFill>
                <a:latin typeface="Arial"/>
                <a:ea typeface="Arial"/>
                <a:cs typeface="Arial"/>
                <a:sym typeface="Arial"/>
              </a:rPr>
              <a:t>ăn đường phố của họ.</a:t>
            </a:r>
            <a:endParaRPr b="0" i="0" sz="1400" u="none" cap="none" strike="noStrike">
              <a:solidFill>
                <a:srgbClr val="000000"/>
              </a:solidFill>
              <a:latin typeface="Arial"/>
              <a:ea typeface="Arial"/>
              <a:cs typeface="Arial"/>
              <a:sym typeface="Arial"/>
            </a:endParaRPr>
          </a:p>
        </p:txBody>
      </p:sp>
      <p:sp>
        <p:nvSpPr>
          <p:cNvPr id="211" name="Google Shape;211;p11"/>
          <p:cNvSpPr txBox="1"/>
          <p:nvPr/>
        </p:nvSpPr>
        <p:spPr>
          <a:xfrm>
            <a:off x="979356" y="3429000"/>
            <a:ext cx="5148900" cy="111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Sài Gòn thì nổi tiếng cho (v</a:t>
            </a:r>
            <a:r>
              <a:rPr lang="en-US" sz="2400">
                <a:solidFill>
                  <a:schemeClr val="dk1"/>
                </a:solidFill>
              </a:rPr>
              <a:t>ì)</a:t>
            </a:r>
            <a:r>
              <a:rPr b="0" i="0" lang="en-US" sz="2400" u="none" cap="none" strike="noStrike">
                <a:solidFill>
                  <a:schemeClr val="dk1"/>
                </a:solidFill>
                <a:latin typeface="Arial"/>
                <a:ea typeface="Arial"/>
                <a:cs typeface="Arial"/>
                <a:sym typeface="Arial"/>
              </a:rPr>
              <a:t> </a:t>
            </a:r>
            <a:r>
              <a:rPr lang="en-US" sz="2400">
                <a:solidFill>
                  <a:schemeClr val="dk1"/>
                </a:solidFill>
              </a:rPr>
              <a:t>đồ </a:t>
            </a:r>
            <a:r>
              <a:rPr b="0" i="0" lang="en-US" sz="2400" u="none" cap="none" strike="noStrike">
                <a:solidFill>
                  <a:schemeClr val="dk1"/>
                </a:solidFill>
                <a:latin typeface="Arial"/>
                <a:ea typeface="Arial"/>
                <a:cs typeface="Arial"/>
                <a:sym typeface="Arial"/>
              </a:rPr>
              <a:t>ăn đường phố của nó.</a:t>
            </a:r>
            <a:endParaRPr b="0" i="0" sz="2400" u="none" cap="none" strike="noStrike">
              <a:solidFill>
                <a:schemeClr val="dk1"/>
              </a:solidFill>
              <a:latin typeface="Arial"/>
              <a:ea typeface="Arial"/>
              <a:cs typeface="Arial"/>
              <a:sym typeface="Arial"/>
            </a:endParaRPr>
          </a:p>
        </p:txBody>
      </p:sp>
      <p:sp>
        <p:nvSpPr>
          <p:cNvPr id="212" name="Google Shape;212;p11"/>
          <p:cNvSpPr txBox="1"/>
          <p:nvPr/>
        </p:nvSpPr>
        <p:spPr>
          <a:xfrm>
            <a:off x="979356" y="5272256"/>
            <a:ext cx="5148822" cy="67651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Chúng tôi yêu sự </a:t>
            </a:r>
            <a:r>
              <a:rPr lang="en-US" sz="2400">
                <a:solidFill>
                  <a:schemeClr val="dk1"/>
                </a:solidFill>
              </a:rPr>
              <a:t>tốt bụng</a:t>
            </a:r>
            <a:r>
              <a:rPr b="0" i="0" lang="en-US" sz="2400" u="none" cap="none" strike="noStrike">
                <a:solidFill>
                  <a:schemeClr val="dk1"/>
                </a:solidFill>
                <a:latin typeface="Arial"/>
                <a:ea typeface="Arial"/>
                <a:cs typeface="Arial"/>
                <a:sym typeface="Arial"/>
              </a:rPr>
              <a:t> của họ.</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3" name="Google Shape;213;p11"/>
          <p:cNvSpPr txBox="1"/>
          <p:nvPr/>
        </p:nvSpPr>
        <p:spPr>
          <a:xfrm>
            <a:off x="6757775" y="3413375"/>
            <a:ext cx="5659500" cy="100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Saigon is famous for its street food.</a:t>
            </a:r>
            <a:endParaRPr b="0" i="0" sz="2400" u="none" cap="none" strike="noStrike">
              <a:solidFill>
                <a:schemeClr val="dk1"/>
              </a:solidFill>
              <a:latin typeface="Arial"/>
              <a:ea typeface="Arial"/>
              <a:cs typeface="Arial"/>
              <a:sym typeface="Arial"/>
            </a:endParaRPr>
          </a:p>
        </p:txBody>
      </p:sp>
      <p:sp>
        <p:nvSpPr>
          <p:cNvPr id="214" name="Google Shape;214;p11"/>
          <p:cNvSpPr txBox="1"/>
          <p:nvPr/>
        </p:nvSpPr>
        <p:spPr>
          <a:xfrm>
            <a:off x="6757774" y="4346142"/>
            <a:ext cx="4373700" cy="81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We love their street food.</a:t>
            </a:r>
            <a:endParaRPr b="0" i="0" sz="2400" u="none" cap="none" strike="noStrike">
              <a:solidFill>
                <a:schemeClr val="dk1"/>
              </a:solidFill>
              <a:latin typeface="Arial"/>
              <a:ea typeface="Arial"/>
              <a:cs typeface="Arial"/>
              <a:sym typeface="Arial"/>
            </a:endParaRPr>
          </a:p>
        </p:txBody>
      </p:sp>
      <p:sp>
        <p:nvSpPr>
          <p:cNvPr id="215" name="Google Shape;215;p11"/>
          <p:cNvSpPr txBox="1"/>
          <p:nvPr/>
        </p:nvSpPr>
        <p:spPr>
          <a:xfrm>
            <a:off x="6757774" y="5202086"/>
            <a:ext cx="4373700" cy="81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We love their kindness.</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221" name="Google Shape;221;p12"/>
          <p:cNvSpPr txBox="1"/>
          <p:nvPr>
            <p:ph idx="1" type="body"/>
          </p:nvPr>
        </p:nvSpPr>
        <p:spPr>
          <a:xfrm>
            <a:off x="947175" y="2600250"/>
            <a:ext cx="5462400" cy="3356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2400">
                <a:solidFill>
                  <a:schemeClr val="accent1"/>
                </a:solidFill>
                <a:latin typeface="Arial"/>
                <a:ea typeface="Arial"/>
                <a:cs typeface="Arial"/>
                <a:sym typeface="Arial"/>
              </a:rPr>
              <a:t>4. Nha Trang thì nổi tiếng cho (vì) những bãi biển của nó.</a:t>
            </a:r>
            <a:endParaRPr sz="2400">
              <a:solidFill>
                <a:schemeClr val="accent1"/>
              </a:solidFill>
              <a:latin typeface="Arial"/>
              <a:ea typeface="Arial"/>
              <a:cs typeface="Arial"/>
              <a:sym typeface="Arial"/>
            </a:endParaRPr>
          </a:p>
          <a:p>
            <a:pPr indent="-266700" lvl="0" marL="2286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Sài Gòn thì nổi tiếng cho (vì) đồ ăn đường phố của nó.</a:t>
            </a:r>
            <a:endParaRPr sz="2400">
              <a:latin typeface="Arial"/>
              <a:ea typeface="Arial"/>
              <a:cs typeface="Arial"/>
              <a:sym typeface="Arial"/>
            </a:endParaRPr>
          </a:p>
          <a:p>
            <a:pPr indent="-266700" lvl="0" marL="2286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Chúng tôi yêu đồ ăn đường phố của họ.</a:t>
            </a:r>
            <a:endParaRPr sz="2400">
              <a:latin typeface="Arial"/>
              <a:ea typeface="Arial"/>
              <a:cs typeface="Arial"/>
              <a:sym typeface="Arial"/>
            </a:endParaRPr>
          </a:p>
          <a:p>
            <a:pPr indent="-266700" lvl="0" marL="2286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Chúng tôi yêu sự tốt bụng của họ.</a:t>
            </a:r>
            <a:endParaRPr sz="2400">
              <a:latin typeface="Arial"/>
              <a:ea typeface="Arial"/>
              <a:cs typeface="Arial"/>
              <a:sym typeface="Arial"/>
            </a:endParaRPr>
          </a:p>
          <a:p>
            <a:pPr indent="-304800" lvl="0" marL="457200" rtl="0" algn="l">
              <a:lnSpc>
                <a:spcPct val="100000"/>
              </a:lnSpc>
              <a:spcBef>
                <a:spcPts val="1000"/>
              </a:spcBef>
              <a:spcAft>
                <a:spcPts val="0"/>
              </a:spcAft>
              <a:buClr>
                <a:schemeClr val="dk1"/>
              </a:buClr>
              <a:buSzPts val="2400"/>
              <a:buNone/>
            </a:pPr>
            <a:r>
              <a:t/>
            </a:r>
            <a:endParaRPr sz="2400">
              <a:latin typeface="Arial"/>
              <a:ea typeface="Arial"/>
              <a:cs typeface="Arial"/>
              <a:sym typeface="Arial"/>
            </a:endParaRPr>
          </a:p>
        </p:txBody>
      </p:sp>
      <p:sp>
        <p:nvSpPr>
          <p:cNvPr id="222" name="Google Shape;222;p12"/>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223" name="Google Shape;223;p12"/>
          <p:cNvSpPr txBox="1"/>
          <p:nvPr/>
        </p:nvSpPr>
        <p:spPr>
          <a:xfrm>
            <a:off x="65796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224" name="Google Shape;224;p12"/>
          <p:cNvSpPr/>
          <p:nvPr/>
        </p:nvSpPr>
        <p:spPr>
          <a:xfrm>
            <a:off x="947174" y="5956950"/>
            <a:ext cx="8695200" cy="6771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Arial"/>
                <a:ea typeface="Arial"/>
                <a:cs typeface="Arial"/>
                <a:sym typeface="Arial"/>
              </a:rPr>
              <a:t>What do you love about Sai</a:t>
            </a:r>
            <a:r>
              <a:rPr b="1" lang="en-US" sz="2400">
                <a:solidFill>
                  <a:schemeClr val="dk1"/>
                </a:solidFill>
              </a:rPr>
              <a:t>g</a:t>
            </a:r>
            <a:r>
              <a:rPr b="1" i="0" lang="en-US" sz="2400" u="none" cap="none" strike="noStrike">
                <a:solidFill>
                  <a:schemeClr val="dk1"/>
                </a:solidFill>
                <a:latin typeface="Arial"/>
                <a:ea typeface="Arial"/>
                <a:cs typeface="Arial"/>
                <a:sym typeface="Arial"/>
              </a:rPr>
              <a:t>on (or </a:t>
            </a:r>
            <a:r>
              <a:rPr b="1" lang="en-US" sz="2400">
                <a:solidFill>
                  <a:schemeClr val="dk1"/>
                </a:solidFill>
              </a:rPr>
              <a:t>where you live)</a:t>
            </a:r>
            <a:r>
              <a:rPr b="1"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Clr>
                <a:srgbClr val="000000"/>
              </a:buClr>
              <a:buSzPts val="2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230" name="Google Shape;230;p13"/>
          <p:cNvSpPr txBox="1"/>
          <p:nvPr>
            <p:ph idx="1" type="body"/>
          </p:nvPr>
        </p:nvSpPr>
        <p:spPr>
          <a:xfrm>
            <a:off x="947178" y="2600251"/>
            <a:ext cx="5148822" cy="52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5. Chị gái của chúng tôi thì đẹp.</a:t>
            </a:r>
            <a:endParaRPr sz="2400">
              <a:solidFill>
                <a:schemeClr val="accent1"/>
              </a:solidFill>
              <a:latin typeface="Arial"/>
              <a:ea typeface="Arial"/>
              <a:cs typeface="Arial"/>
              <a:sym typeface="Arial"/>
            </a:endParaRPr>
          </a:p>
        </p:txBody>
      </p:sp>
      <p:sp>
        <p:nvSpPr>
          <p:cNvPr id="231" name="Google Shape;231;p13"/>
          <p:cNvSpPr txBox="1"/>
          <p:nvPr/>
        </p:nvSpPr>
        <p:spPr>
          <a:xfrm>
            <a:off x="7062565" y="2600252"/>
            <a:ext cx="4701923" cy="523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5. Our sister is beautiful.</a:t>
            </a:r>
            <a:endParaRPr b="0" i="0" sz="2400" u="none" cap="none" strike="noStrike">
              <a:solidFill>
                <a:srgbClr val="FF0000"/>
              </a:solidFill>
              <a:latin typeface="Arial"/>
              <a:ea typeface="Arial"/>
              <a:cs typeface="Arial"/>
              <a:sym typeface="Arial"/>
            </a:endParaRPr>
          </a:p>
        </p:txBody>
      </p:sp>
      <p:sp>
        <p:nvSpPr>
          <p:cNvPr id="232" name="Google Shape;232;p13"/>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233" name="Google Shape;233;p13"/>
          <p:cNvSpPr txBox="1"/>
          <p:nvPr/>
        </p:nvSpPr>
        <p:spPr>
          <a:xfrm>
            <a:off x="65796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234" name="Google Shape;234;p13"/>
          <p:cNvSpPr txBox="1"/>
          <p:nvPr/>
        </p:nvSpPr>
        <p:spPr>
          <a:xfrm>
            <a:off x="947178" y="4725650"/>
            <a:ext cx="5148900" cy="109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Bạn gái của anh ấy đã hỏi anh ấy </a:t>
            </a:r>
            <a:r>
              <a:rPr lang="en-US" sz="2400">
                <a:solidFill>
                  <a:schemeClr val="dk1"/>
                </a:solidFill>
              </a:rPr>
              <a:t>một</a:t>
            </a:r>
            <a:r>
              <a:rPr b="0" i="0" lang="en-US" sz="2400" u="none" cap="none" strike="noStrike">
                <a:solidFill>
                  <a:schemeClr val="dk1"/>
                </a:solidFill>
                <a:latin typeface="Arial"/>
                <a:ea typeface="Arial"/>
                <a:cs typeface="Arial"/>
                <a:sym typeface="Arial"/>
              </a:rPr>
              <a:t> câu hỏi.</a:t>
            </a:r>
            <a:endParaRPr b="0" i="0" sz="1400" u="none" cap="none" strike="noStrike">
              <a:solidFill>
                <a:srgbClr val="000000"/>
              </a:solidFill>
              <a:latin typeface="Arial"/>
              <a:ea typeface="Arial"/>
              <a:cs typeface="Arial"/>
              <a:sym typeface="Arial"/>
            </a:endParaRPr>
          </a:p>
        </p:txBody>
      </p:sp>
      <p:sp>
        <p:nvSpPr>
          <p:cNvPr id="235" name="Google Shape;235;p13"/>
          <p:cNvSpPr txBox="1"/>
          <p:nvPr/>
        </p:nvSpPr>
        <p:spPr>
          <a:xfrm>
            <a:off x="947178" y="3183717"/>
            <a:ext cx="5148900" cy="79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Giáo viên của </a:t>
            </a:r>
            <a:r>
              <a:rPr lang="en-US" sz="2400">
                <a:solidFill>
                  <a:schemeClr val="dk1"/>
                </a:solidFill>
              </a:rPr>
              <a:t>anh ấy</a:t>
            </a:r>
            <a:r>
              <a:rPr b="0" i="0" lang="en-US" sz="2400" u="none" cap="none" strike="noStrike">
                <a:solidFill>
                  <a:schemeClr val="dk1"/>
                </a:solidFill>
                <a:latin typeface="Arial"/>
                <a:ea typeface="Arial"/>
                <a:cs typeface="Arial"/>
                <a:sym typeface="Arial"/>
              </a:rPr>
              <a:t> thì đẹp.</a:t>
            </a:r>
            <a:endParaRPr b="0" i="0" sz="2400" u="none" cap="none" strike="noStrike">
              <a:solidFill>
                <a:schemeClr val="dk1"/>
              </a:solidFill>
              <a:latin typeface="Arial"/>
              <a:ea typeface="Arial"/>
              <a:cs typeface="Arial"/>
              <a:sym typeface="Arial"/>
            </a:endParaRPr>
          </a:p>
        </p:txBody>
      </p:sp>
      <p:sp>
        <p:nvSpPr>
          <p:cNvPr id="236" name="Google Shape;236;p13"/>
          <p:cNvSpPr txBox="1"/>
          <p:nvPr/>
        </p:nvSpPr>
        <p:spPr>
          <a:xfrm>
            <a:off x="947178" y="3795914"/>
            <a:ext cx="5148900" cy="98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 Giáo viên của anh ấy đã hỏi anh ấy </a:t>
            </a:r>
            <a:r>
              <a:rPr lang="en-US" sz="2400">
                <a:solidFill>
                  <a:schemeClr val="dk1"/>
                </a:solidFill>
              </a:rPr>
              <a:t>một</a:t>
            </a:r>
            <a:r>
              <a:rPr b="0" i="0" lang="en-US" sz="2400" u="none" cap="none" strike="noStrike">
                <a:solidFill>
                  <a:schemeClr val="dk1"/>
                </a:solidFill>
                <a:latin typeface="Arial"/>
                <a:ea typeface="Arial"/>
                <a:cs typeface="Arial"/>
                <a:sym typeface="Arial"/>
              </a:rPr>
              <a:t> câu hỏi.</a:t>
            </a:r>
            <a:endParaRPr b="0" i="0" sz="1400" u="none" cap="none" strike="noStrike">
              <a:solidFill>
                <a:srgbClr val="000000"/>
              </a:solidFill>
              <a:latin typeface="Arial"/>
              <a:ea typeface="Arial"/>
              <a:cs typeface="Arial"/>
              <a:sym typeface="Arial"/>
            </a:endParaRPr>
          </a:p>
        </p:txBody>
      </p:sp>
      <p:sp>
        <p:nvSpPr>
          <p:cNvPr id="237" name="Google Shape;237;p13"/>
          <p:cNvSpPr txBox="1"/>
          <p:nvPr/>
        </p:nvSpPr>
        <p:spPr>
          <a:xfrm>
            <a:off x="7062565" y="3183717"/>
            <a:ext cx="4701900" cy="70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a:t>
            </a:r>
            <a:r>
              <a:rPr lang="en-US" sz="2400">
                <a:solidFill>
                  <a:schemeClr val="dk1"/>
                </a:solidFill>
              </a:rPr>
              <a:t>His </a:t>
            </a:r>
            <a:r>
              <a:rPr b="0" i="0" lang="en-US" sz="2400" u="none" cap="none" strike="noStrike">
                <a:solidFill>
                  <a:schemeClr val="dk1"/>
                </a:solidFill>
                <a:latin typeface="Arial"/>
                <a:ea typeface="Arial"/>
                <a:cs typeface="Arial"/>
                <a:sym typeface="Arial"/>
              </a:rPr>
              <a:t>teacher is beautiful.</a:t>
            </a:r>
            <a:endParaRPr b="0" i="0" sz="2400" u="none" cap="none" strike="noStrike">
              <a:solidFill>
                <a:schemeClr val="dk1"/>
              </a:solidFill>
              <a:latin typeface="Arial"/>
              <a:ea typeface="Arial"/>
              <a:cs typeface="Arial"/>
              <a:sym typeface="Arial"/>
            </a:endParaRPr>
          </a:p>
        </p:txBody>
      </p:sp>
      <p:sp>
        <p:nvSpPr>
          <p:cNvPr id="238" name="Google Shape;238;p13"/>
          <p:cNvSpPr txBox="1"/>
          <p:nvPr/>
        </p:nvSpPr>
        <p:spPr>
          <a:xfrm>
            <a:off x="7062577" y="4725650"/>
            <a:ext cx="5346000" cy="98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His girlfriend asked him a question.</a:t>
            </a:r>
            <a:endParaRPr b="0" i="0" sz="2400" u="none" cap="none" strike="noStrike">
              <a:solidFill>
                <a:schemeClr val="dk1"/>
              </a:solidFill>
              <a:latin typeface="Arial"/>
              <a:ea typeface="Arial"/>
              <a:cs typeface="Arial"/>
              <a:sym typeface="Arial"/>
            </a:endParaRPr>
          </a:p>
        </p:txBody>
      </p:sp>
      <p:sp>
        <p:nvSpPr>
          <p:cNvPr id="239" name="Google Shape;239;p13"/>
          <p:cNvSpPr txBox="1"/>
          <p:nvPr/>
        </p:nvSpPr>
        <p:spPr>
          <a:xfrm>
            <a:off x="7062576" y="3796950"/>
            <a:ext cx="5268000" cy="114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His teacher asked him a question.</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245" name="Google Shape;245;p14"/>
          <p:cNvSpPr txBox="1"/>
          <p:nvPr>
            <p:ph idx="1" type="body"/>
          </p:nvPr>
        </p:nvSpPr>
        <p:spPr>
          <a:xfrm>
            <a:off x="947178" y="2600251"/>
            <a:ext cx="5148822" cy="335669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5. Chị gái của chúng tôi thì đẹp.</a:t>
            </a:r>
            <a:endParaRPr sz="2400">
              <a:solidFill>
                <a:schemeClr val="accent1"/>
              </a:solidFill>
              <a:latin typeface="Arial"/>
              <a:ea typeface="Arial"/>
              <a:cs typeface="Arial"/>
              <a:sym typeface="Arial"/>
            </a:endParaRPr>
          </a:p>
          <a:p>
            <a:pPr indent="-266700" lvl="0" marL="4000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Giáo viên của anh ấy thì đẹp.</a:t>
            </a:r>
            <a:endParaRPr sz="2400">
              <a:latin typeface="Arial"/>
              <a:ea typeface="Arial"/>
              <a:cs typeface="Arial"/>
              <a:sym typeface="Arial"/>
            </a:endParaRPr>
          </a:p>
          <a:p>
            <a:pPr indent="-266700" lvl="0" marL="4000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Giáo viên của anh ấy đã hỏi anh ấy một câu hỏi.</a:t>
            </a:r>
            <a:endParaRPr sz="2400">
              <a:latin typeface="Arial"/>
              <a:ea typeface="Arial"/>
              <a:cs typeface="Arial"/>
              <a:sym typeface="Arial"/>
            </a:endParaRPr>
          </a:p>
          <a:p>
            <a:pPr indent="-266700" lvl="0" marL="4000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Bạn gái của anh ấy đã hỏi anh ấy một câu hỏi.</a:t>
            </a:r>
            <a:endParaRPr sz="2400">
              <a:latin typeface="Arial"/>
              <a:ea typeface="Arial"/>
              <a:cs typeface="Arial"/>
              <a:sym typeface="Arial"/>
            </a:endParaRPr>
          </a:p>
          <a:p>
            <a:pPr indent="-304800" lvl="0" marL="457200" rtl="0" algn="l">
              <a:lnSpc>
                <a:spcPct val="100000"/>
              </a:lnSpc>
              <a:spcBef>
                <a:spcPts val="1000"/>
              </a:spcBef>
              <a:spcAft>
                <a:spcPts val="0"/>
              </a:spcAft>
              <a:buClr>
                <a:schemeClr val="dk1"/>
              </a:buClr>
              <a:buSzPts val="2400"/>
              <a:buNone/>
            </a:pPr>
            <a:r>
              <a:t/>
            </a:r>
            <a:endParaRPr sz="2400">
              <a:latin typeface="Arial"/>
              <a:ea typeface="Arial"/>
              <a:cs typeface="Arial"/>
              <a:sym typeface="Arial"/>
            </a:endParaRPr>
          </a:p>
        </p:txBody>
      </p:sp>
      <p:sp>
        <p:nvSpPr>
          <p:cNvPr id="246" name="Google Shape;246;p14"/>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247" name="Google Shape;247;p14"/>
          <p:cNvSpPr txBox="1"/>
          <p:nvPr/>
        </p:nvSpPr>
        <p:spPr>
          <a:xfrm>
            <a:off x="65796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248" name="Google Shape;248;p14"/>
          <p:cNvSpPr/>
          <p:nvPr/>
        </p:nvSpPr>
        <p:spPr>
          <a:xfrm>
            <a:off x="947178" y="5726133"/>
            <a:ext cx="6981135" cy="67706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Arial"/>
                <a:ea typeface="Arial"/>
                <a:cs typeface="Arial"/>
                <a:sym typeface="Arial"/>
              </a:rPr>
              <a:t>How is your teacher?</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Clr>
                <a:srgbClr val="000000"/>
              </a:buClr>
              <a:buSzPts val="2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txBox="1"/>
          <p:nvPr>
            <p:ph type="ctrTitle"/>
          </p:nvPr>
        </p:nvSpPr>
        <p:spPr>
          <a:xfrm>
            <a:off x="1757548" y="2401784"/>
            <a:ext cx="8676904" cy="2054431"/>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Arial"/>
              <a:buNone/>
            </a:pPr>
            <a:r>
              <a:rPr b="1" lang="en-US" sz="7200">
                <a:solidFill>
                  <a:srgbClr val="FF0000"/>
                </a:solidFill>
                <a:latin typeface="Arial"/>
                <a:ea typeface="Arial"/>
                <a:cs typeface="Arial"/>
                <a:sym typeface="Arial"/>
              </a:rPr>
              <a:t>3.2</a:t>
            </a:r>
            <a:r>
              <a:rPr b="1" lang="en-US" sz="7200">
                <a:solidFill>
                  <a:srgbClr val="FF0000"/>
                </a:solidFill>
                <a:latin typeface="Arial"/>
                <a:ea typeface="Arial"/>
                <a:cs typeface="Arial"/>
                <a:sym typeface="Arial"/>
              </a:rPr>
              <a:t>. The possessive with ‘s</a:t>
            </a:r>
            <a:endParaRPr b="1" sz="7200">
              <a:solidFill>
                <a:srgbClr val="FF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nvSpPr>
        <p:spPr>
          <a:xfrm>
            <a:off x="731520" y="731520"/>
            <a:ext cx="1097280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FF0000"/>
                </a:solidFill>
                <a:latin typeface="Arial"/>
                <a:ea typeface="Arial"/>
                <a:cs typeface="Arial"/>
                <a:sym typeface="Arial"/>
              </a:rPr>
              <a:t>Lợi ích</a:t>
            </a:r>
            <a:endParaRPr b="1" i="0" sz="4800" u="none" cap="none" strike="noStrike">
              <a:solidFill>
                <a:srgbClr val="FF0000"/>
              </a:solidFill>
              <a:latin typeface="Arial"/>
              <a:ea typeface="Arial"/>
              <a:cs typeface="Arial"/>
              <a:sym typeface="Arial"/>
            </a:endParaRPr>
          </a:p>
        </p:txBody>
      </p:sp>
      <p:sp>
        <p:nvSpPr>
          <p:cNvPr id="259" name="Google Shape;259;p16"/>
          <p:cNvSpPr txBox="1"/>
          <p:nvPr/>
        </p:nvSpPr>
        <p:spPr>
          <a:xfrm>
            <a:off x="1210850" y="1659275"/>
            <a:ext cx="10225500" cy="13854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Arial"/>
                <a:ea typeface="Arial"/>
                <a:cs typeface="Arial"/>
                <a:sym typeface="Arial"/>
              </a:rPr>
              <a:t>Ngoài các tính từ sở hữu của các đại từ nhân xưng (của tôi, của bạn…) Còn có dạng sở hữu của các danh từ khác (của cô giáo, c</a:t>
            </a:r>
            <a:r>
              <a:rPr lang="en-US" sz="2800">
                <a:solidFill>
                  <a:schemeClr val="dk1"/>
                </a:solidFill>
              </a:rPr>
              <a:t>ủa trẻ em,</a:t>
            </a:r>
            <a:r>
              <a:rPr b="0" i="0" lang="en-US" sz="2800" u="none" cap="none" strike="noStrike">
                <a:solidFill>
                  <a:schemeClr val="dk1"/>
                </a:solidFill>
                <a:latin typeface="Arial"/>
                <a:ea typeface="Arial"/>
                <a:cs typeface="Arial"/>
                <a:sym typeface="Arial"/>
              </a:rPr>
              <a:t> của </a:t>
            </a:r>
            <a:r>
              <a:rPr lang="en-US" sz="2800">
                <a:solidFill>
                  <a:schemeClr val="dk1"/>
                </a:solidFill>
              </a:rPr>
              <a:t>Dũng</a:t>
            </a:r>
            <a:r>
              <a:rPr b="0" i="0" lang="en-US" sz="2800" u="none" cap="none" strike="noStrike">
                <a:solidFill>
                  <a:schemeClr val="dk1"/>
                </a:solidFill>
                <a:latin typeface="Arial"/>
                <a:ea typeface="Arial"/>
                <a:cs typeface="Arial"/>
                <a:sym typeface="Arial"/>
              </a:rPr>
              <a:t>, c</a:t>
            </a:r>
            <a:r>
              <a:rPr lang="en-US" sz="2800">
                <a:solidFill>
                  <a:schemeClr val="dk1"/>
                </a:solidFill>
              </a:rPr>
              <a:t>ủa con chó</a:t>
            </a:r>
            <a:r>
              <a:rPr b="0" i="0" lang="en-US" sz="2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7"/>
          <p:cNvSpPr txBox="1"/>
          <p:nvPr>
            <p:ph type="title"/>
          </p:nvPr>
        </p:nvSpPr>
        <p:spPr>
          <a:xfrm>
            <a:off x="446909" y="330919"/>
            <a:ext cx="2991396"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latin typeface="Arial"/>
                <a:ea typeface="Arial"/>
                <a:cs typeface="Arial"/>
                <a:sym typeface="Arial"/>
              </a:rPr>
              <a:t>Examples:</a:t>
            </a:r>
            <a:endParaRPr b="1">
              <a:solidFill>
                <a:srgbClr val="FF0000"/>
              </a:solidFill>
              <a:latin typeface="Arial"/>
              <a:ea typeface="Arial"/>
              <a:cs typeface="Arial"/>
              <a:sym typeface="Arial"/>
            </a:endParaRPr>
          </a:p>
        </p:txBody>
      </p:sp>
      <p:sp>
        <p:nvSpPr>
          <p:cNvPr id="265" name="Google Shape;265;p17"/>
          <p:cNvSpPr txBox="1"/>
          <p:nvPr/>
        </p:nvSpPr>
        <p:spPr>
          <a:xfrm>
            <a:off x="797358" y="2951946"/>
            <a:ext cx="4296600" cy="954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Nhà của Nga</a:t>
            </a:r>
            <a:endParaRPr b="0" i="0" sz="2800" u="none" cap="none" strike="noStrike">
              <a:solidFill>
                <a:srgbClr val="2E75B5"/>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Char char="⇒"/>
            </a:pPr>
            <a:r>
              <a:rPr b="0" i="1" lang="en-US" sz="2800" u="none" cap="none" strike="noStrike">
                <a:solidFill>
                  <a:schemeClr val="dk1"/>
                </a:solidFill>
                <a:latin typeface="Arial"/>
                <a:ea typeface="Arial"/>
                <a:cs typeface="Arial"/>
                <a:sym typeface="Arial"/>
              </a:rPr>
              <a:t>Nga</a:t>
            </a:r>
            <a:r>
              <a:rPr b="0" i="1" lang="en-US" sz="2800" u="none" cap="none" strike="noStrike">
                <a:solidFill>
                  <a:schemeClr val="accent1"/>
                </a:solidFill>
                <a:latin typeface="Arial"/>
                <a:ea typeface="Arial"/>
                <a:cs typeface="Arial"/>
                <a:sym typeface="Arial"/>
              </a:rPr>
              <a:t>’s</a:t>
            </a:r>
            <a:r>
              <a:rPr b="0" i="1" lang="en-US" sz="2800" u="none" cap="none" strike="noStrike">
                <a:solidFill>
                  <a:schemeClr val="dk1"/>
                </a:solidFill>
                <a:latin typeface="Arial"/>
                <a:ea typeface="Arial"/>
                <a:cs typeface="Arial"/>
                <a:sym typeface="Arial"/>
              </a:rPr>
              <a:t> house</a:t>
            </a:r>
            <a:endParaRPr b="0" i="0" sz="1400" u="none" cap="none" strike="noStrike">
              <a:solidFill>
                <a:srgbClr val="000000"/>
              </a:solidFill>
              <a:latin typeface="Arial"/>
              <a:ea typeface="Arial"/>
              <a:cs typeface="Arial"/>
              <a:sym typeface="Arial"/>
            </a:endParaRPr>
          </a:p>
        </p:txBody>
      </p:sp>
      <p:sp>
        <p:nvSpPr>
          <p:cNvPr id="266" name="Google Shape;266;p17"/>
          <p:cNvSpPr txBox="1"/>
          <p:nvPr/>
        </p:nvSpPr>
        <p:spPr>
          <a:xfrm>
            <a:off x="790299" y="4512800"/>
            <a:ext cx="4714200" cy="954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Báo của ngày hôm qua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Char char="⇒"/>
            </a:pP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Yesterday’</a:t>
            </a:r>
            <a:r>
              <a:rPr b="0" i="1" lang="en-US" sz="2800" u="none" cap="none" strike="noStrike">
                <a:solidFill>
                  <a:schemeClr val="accent1"/>
                </a:solidFill>
                <a:latin typeface="Arial"/>
                <a:ea typeface="Arial"/>
                <a:cs typeface="Arial"/>
                <a:sym typeface="Arial"/>
              </a:rPr>
              <a:t>s</a:t>
            </a:r>
            <a:r>
              <a:rPr b="0" i="1" lang="en-US" sz="2800" u="none" cap="none" strike="noStrike">
                <a:solidFill>
                  <a:schemeClr val="dk1"/>
                </a:solidFill>
                <a:latin typeface="Arial"/>
                <a:ea typeface="Arial"/>
                <a:cs typeface="Arial"/>
                <a:sym typeface="Arial"/>
              </a:rPr>
              <a:t> newspaper</a:t>
            </a:r>
            <a:endParaRPr b="0" i="0" sz="1400" u="none" cap="none" strike="noStrike">
              <a:solidFill>
                <a:srgbClr val="000000"/>
              </a:solidFill>
              <a:latin typeface="Arial"/>
              <a:ea typeface="Arial"/>
              <a:cs typeface="Arial"/>
              <a:sym typeface="Arial"/>
            </a:endParaRPr>
          </a:p>
        </p:txBody>
      </p:sp>
      <p:sp>
        <p:nvSpPr>
          <p:cNvPr id="267" name="Google Shape;267;p17"/>
          <p:cNvSpPr txBox="1"/>
          <p:nvPr/>
        </p:nvSpPr>
        <p:spPr>
          <a:xfrm>
            <a:off x="6297873" y="2951950"/>
            <a:ext cx="4296600" cy="954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Nhà của ba mẹ tôi</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Char char="⇒"/>
            </a:pPr>
            <a:r>
              <a:rPr b="0" i="0" lang="en-US" sz="2800" u="none" cap="none" strike="noStrike">
                <a:solidFill>
                  <a:schemeClr val="dk1"/>
                </a:solidFill>
                <a:latin typeface="Arial"/>
                <a:ea typeface="Arial"/>
                <a:cs typeface="Arial"/>
                <a:sym typeface="Arial"/>
              </a:rPr>
              <a:t> My parents</a:t>
            </a:r>
            <a:r>
              <a:rPr b="0" i="0" lang="en-US" sz="2800" u="none" cap="none" strike="noStrike">
                <a:solidFill>
                  <a:schemeClr val="accent1"/>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house</a:t>
            </a:r>
            <a:endParaRPr b="0" i="0" sz="2800" u="none" cap="none" strike="noStrike">
              <a:solidFill>
                <a:srgbClr val="2E75B5"/>
              </a:solidFill>
              <a:latin typeface="Arial"/>
              <a:ea typeface="Arial"/>
              <a:cs typeface="Arial"/>
              <a:sym typeface="Arial"/>
            </a:endParaRPr>
          </a:p>
        </p:txBody>
      </p:sp>
      <p:sp>
        <p:nvSpPr>
          <p:cNvPr id="268" name="Google Shape;268;p17"/>
          <p:cNvSpPr txBox="1"/>
          <p:nvPr/>
        </p:nvSpPr>
        <p:spPr>
          <a:xfrm>
            <a:off x="6297875" y="4525950"/>
            <a:ext cx="5643000" cy="954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Những quyển sách của </a:t>
            </a:r>
            <a:r>
              <a:rPr lang="en-US" sz="2800">
                <a:solidFill>
                  <a:schemeClr val="dk1"/>
                </a:solidFill>
              </a:rPr>
              <a:t>trẻ em</a:t>
            </a:r>
            <a:r>
              <a:rPr b="0" i="0" lang="en-US" sz="2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Char char="⇒"/>
            </a:pP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Children</a:t>
            </a:r>
            <a:r>
              <a:rPr b="0" i="1" lang="en-US" sz="2800" u="none" cap="none" strike="noStrike">
                <a:solidFill>
                  <a:schemeClr val="accent1"/>
                </a:solidFill>
                <a:latin typeface="Arial"/>
                <a:ea typeface="Arial"/>
                <a:cs typeface="Arial"/>
                <a:sym typeface="Arial"/>
              </a:rPr>
              <a:t>’s</a:t>
            </a:r>
            <a:r>
              <a:rPr b="0" i="1" lang="en-US" sz="2800" u="none" cap="none" strike="noStrike">
                <a:solidFill>
                  <a:schemeClr val="dk1"/>
                </a:solidFill>
                <a:latin typeface="Arial"/>
                <a:ea typeface="Arial"/>
                <a:cs typeface="Arial"/>
                <a:sym typeface="Arial"/>
              </a:rPr>
              <a:t> books</a:t>
            </a:r>
            <a:endParaRPr b="0" i="0" sz="2800" u="none" cap="none" strike="noStrike">
              <a:solidFill>
                <a:srgbClr val="2E75B5"/>
              </a:solidFill>
              <a:latin typeface="Arial"/>
              <a:ea typeface="Arial"/>
              <a:cs typeface="Arial"/>
              <a:sym typeface="Arial"/>
            </a:endParaRPr>
          </a:p>
        </p:txBody>
      </p:sp>
      <p:sp>
        <p:nvSpPr>
          <p:cNvPr id="269" name="Google Shape;269;p17"/>
          <p:cNvSpPr txBox="1"/>
          <p:nvPr/>
        </p:nvSpPr>
        <p:spPr>
          <a:xfrm>
            <a:off x="1942607" y="1863741"/>
            <a:ext cx="21757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Arial"/>
                <a:ea typeface="Arial"/>
                <a:cs typeface="Arial"/>
                <a:sym typeface="Arial"/>
              </a:rPr>
              <a:t>Số ít</a:t>
            </a:r>
            <a:endParaRPr b="1" i="0" sz="3600" u="none" cap="none" strike="noStrike">
              <a:solidFill>
                <a:schemeClr val="dk1"/>
              </a:solidFill>
              <a:latin typeface="Arial"/>
              <a:ea typeface="Arial"/>
              <a:cs typeface="Arial"/>
              <a:sym typeface="Arial"/>
            </a:endParaRPr>
          </a:p>
        </p:txBody>
      </p:sp>
      <p:sp>
        <p:nvSpPr>
          <p:cNvPr id="270" name="Google Shape;270;p17"/>
          <p:cNvSpPr txBox="1"/>
          <p:nvPr/>
        </p:nvSpPr>
        <p:spPr>
          <a:xfrm>
            <a:off x="7000505" y="1863741"/>
            <a:ext cx="2175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Arial"/>
                <a:ea typeface="Arial"/>
                <a:cs typeface="Arial"/>
                <a:sym typeface="Arial"/>
              </a:rPr>
              <a:t>Số nhiều</a:t>
            </a:r>
            <a:endParaRPr b="1" i="0" sz="3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8"/>
          <p:cNvSpPr txBox="1"/>
          <p:nvPr>
            <p:ph type="title"/>
          </p:nvPr>
        </p:nvSpPr>
        <p:spPr>
          <a:xfrm>
            <a:off x="517963" y="406616"/>
            <a:ext cx="5993674"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sz="4000">
                <a:solidFill>
                  <a:srgbClr val="FF0000"/>
                </a:solidFill>
                <a:latin typeface="Arial"/>
                <a:ea typeface="Arial"/>
                <a:cs typeface="Arial"/>
                <a:sym typeface="Arial"/>
              </a:rPr>
              <a:t>Note:</a:t>
            </a:r>
            <a:endParaRPr b="1" sz="4000">
              <a:solidFill>
                <a:srgbClr val="FF0000"/>
              </a:solidFill>
              <a:latin typeface="Arial"/>
              <a:ea typeface="Arial"/>
              <a:cs typeface="Arial"/>
              <a:sym typeface="Arial"/>
            </a:endParaRPr>
          </a:p>
        </p:txBody>
      </p:sp>
      <p:sp>
        <p:nvSpPr>
          <p:cNvPr id="277" name="Google Shape;277;p18"/>
          <p:cNvSpPr txBox="1"/>
          <p:nvPr/>
        </p:nvSpPr>
        <p:spPr>
          <a:xfrm>
            <a:off x="880163" y="1314205"/>
            <a:ext cx="9677100" cy="800400"/>
          </a:xfrm>
          <a:prstGeom prst="rect">
            <a:avLst/>
          </a:prstGeom>
          <a:noFill/>
          <a:ln>
            <a:noFill/>
          </a:ln>
        </p:spPr>
        <p:txBody>
          <a:bodyPr anchorCtr="0" anchor="t" bIns="45700" lIns="91425" spcFirstLastPara="1" rIns="91425" wrap="square" tIns="45700">
            <a:spAutoFit/>
          </a:bodyPr>
          <a:lstStyle/>
          <a:p>
            <a:pPr indent="-336550" lvl="0" marL="342900" marR="0" rtl="0" algn="l">
              <a:lnSpc>
                <a:spcPct val="100000"/>
              </a:lnSpc>
              <a:spcBef>
                <a:spcPts val="0"/>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Sở hữu của danh từ </a:t>
            </a:r>
            <a:r>
              <a:rPr b="1" i="0" lang="en-US" sz="2300" u="none" cap="none" strike="noStrike">
                <a:solidFill>
                  <a:schemeClr val="dk1"/>
                </a:solidFill>
                <a:latin typeface="Arial"/>
                <a:ea typeface="Arial"/>
                <a:cs typeface="Arial"/>
                <a:sym typeface="Arial"/>
              </a:rPr>
              <a:t>số ít</a:t>
            </a:r>
            <a:r>
              <a:rPr b="0" i="0" lang="en-US" sz="2300" u="none" cap="none" strike="noStrike">
                <a:solidFill>
                  <a:schemeClr val="dk1"/>
                </a:solidFill>
                <a:latin typeface="Arial"/>
                <a:ea typeface="Arial"/>
                <a:cs typeface="Arial"/>
                <a:sym typeface="Arial"/>
              </a:rPr>
              <a:t>: thêm </a:t>
            </a:r>
            <a:r>
              <a:rPr b="1" i="0" lang="en-US" sz="2300" u="none" cap="none" strike="noStrike">
                <a:solidFill>
                  <a:schemeClr val="accent1"/>
                </a:solidFill>
                <a:latin typeface="Arial"/>
                <a:ea typeface="Arial"/>
                <a:cs typeface="Arial"/>
                <a:sym typeface="Arial"/>
              </a:rPr>
              <a:t>‘s</a:t>
            </a:r>
            <a:br>
              <a:rPr lang="en-US" sz="2300"/>
            </a:br>
            <a:r>
              <a:rPr lang="en-US" sz="2300"/>
              <a:t>Ex: </a:t>
            </a:r>
            <a:r>
              <a:rPr b="0" i="0" lang="en-US" sz="2300" u="none" cap="none" strike="noStrike">
                <a:solidFill>
                  <a:schemeClr val="dk1"/>
                </a:solidFill>
                <a:latin typeface="Arial"/>
                <a:ea typeface="Arial"/>
                <a:cs typeface="Arial"/>
                <a:sym typeface="Arial"/>
              </a:rPr>
              <a:t>Số điện thoại của bác sĩ</a:t>
            </a:r>
            <a:r>
              <a:rPr lang="en-US" sz="2300">
                <a:solidFill>
                  <a:schemeClr val="dk1"/>
                </a:solidFill>
              </a:rPr>
              <a:t> =&gt; </a:t>
            </a:r>
            <a:r>
              <a:rPr b="0" i="0" lang="en-US" sz="2300" u="none" cap="none" strike="noStrike">
                <a:solidFill>
                  <a:schemeClr val="dk1"/>
                </a:solidFill>
                <a:latin typeface="Arial"/>
                <a:ea typeface="Arial"/>
                <a:cs typeface="Arial"/>
                <a:sym typeface="Arial"/>
              </a:rPr>
              <a:t> </a:t>
            </a:r>
            <a:r>
              <a:rPr b="0" i="1" lang="en-US" sz="2300" u="none" cap="none" strike="noStrike">
                <a:solidFill>
                  <a:schemeClr val="dk1"/>
                </a:solidFill>
                <a:latin typeface="Arial"/>
                <a:ea typeface="Arial"/>
                <a:cs typeface="Arial"/>
                <a:sym typeface="Arial"/>
              </a:rPr>
              <a:t>Doctor</a:t>
            </a:r>
            <a:r>
              <a:rPr b="0" i="1" lang="en-US" sz="2300" u="none" cap="none" strike="noStrike">
                <a:solidFill>
                  <a:schemeClr val="accent1"/>
                </a:solidFill>
                <a:latin typeface="Arial"/>
                <a:ea typeface="Arial"/>
                <a:cs typeface="Arial"/>
                <a:sym typeface="Arial"/>
              </a:rPr>
              <a:t>’s</a:t>
            </a:r>
            <a:r>
              <a:rPr b="0" i="1" lang="en-US" sz="2300" u="none" cap="none" strike="noStrike">
                <a:solidFill>
                  <a:schemeClr val="dk1"/>
                </a:solidFill>
                <a:latin typeface="Arial"/>
                <a:ea typeface="Arial"/>
                <a:cs typeface="Arial"/>
                <a:sym typeface="Arial"/>
              </a:rPr>
              <a:t> phone number</a:t>
            </a:r>
            <a:endParaRPr b="0" i="0" sz="2300" u="none" cap="none" strike="noStrike">
              <a:solidFill>
                <a:srgbClr val="000000"/>
              </a:solidFill>
              <a:latin typeface="Arial"/>
              <a:ea typeface="Arial"/>
              <a:cs typeface="Arial"/>
              <a:sym typeface="Arial"/>
            </a:endParaRPr>
          </a:p>
        </p:txBody>
      </p:sp>
      <p:sp>
        <p:nvSpPr>
          <p:cNvPr id="278" name="Google Shape;278;p18"/>
          <p:cNvSpPr txBox="1"/>
          <p:nvPr/>
        </p:nvSpPr>
        <p:spPr>
          <a:xfrm>
            <a:off x="880163" y="3033356"/>
            <a:ext cx="3743700" cy="800400"/>
          </a:xfrm>
          <a:prstGeom prst="rect">
            <a:avLst/>
          </a:prstGeom>
          <a:noFill/>
          <a:ln>
            <a:noFill/>
          </a:ln>
        </p:spPr>
        <p:txBody>
          <a:bodyPr anchorCtr="0" anchor="t" bIns="45700" lIns="91425" spcFirstLastPara="1" rIns="91425" wrap="square" tIns="45700">
            <a:spAutoFit/>
          </a:bodyPr>
          <a:lstStyle/>
          <a:p>
            <a:pPr indent="-450850" lvl="0" marL="457200" marR="0" rtl="0" algn="l">
              <a:lnSpc>
                <a:spcPct val="100000"/>
              </a:lnSpc>
              <a:spcBef>
                <a:spcPts val="0"/>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Sở hữu của </a:t>
            </a:r>
            <a:br>
              <a:rPr b="0" i="0" lang="en-US" sz="2300" u="none" cap="none" strike="noStrike">
                <a:solidFill>
                  <a:schemeClr val="dk1"/>
                </a:solidFill>
                <a:latin typeface="Arial"/>
                <a:ea typeface="Arial"/>
                <a:cs typeface="Arial"/>
                <a:sym typeface="Arial"/>
              </a:rPr>
            </a:br>
            <a:r>
              <a:rPr b="0" i="0" lang="en-US" sz="2300" u="none" cap="none" strike="noStrike">
                <a:solidFill>
                  <a:schemeClr val="dk1"/>
                </a:solidFill>
                <a:latin typeface="Arial"/>
                <a:ea typeface="Arial"/>
                <a:cs typeface="Arial"/>
                <a:sym typeface="Arial"/>
              </a:rPr>
              <a:t>danh từ </a:t>
            </a:r>
            <a:r>
              <a:rPr b="1" i="0" lang="en-US" sz="2300" u="none" cap="none" strike="noStrike">
                <a:solidFill>
                  <a:schemeClr val="dk1"/>
                </a:solidFill>
                <a:latin typeface="Arial"/>
                <a:ea typeface="Arial"/>
                <a:cs typeface="Arial"/>
                <a:sym typeface="Arial"/>
              </a:rPr>
              <a:t>số nhiều</a:t>
            </a:r>
            <a:r>
              <a:rPr b="0" i="0" lang="en-US" sz="2300" u="none" cap="none" strike="noStrike">
                <a:solidFill>
                  <a:schemeClr val="dk1"/>
                </a:solidFill>
                <a:latin typeface="Arial"/>
                <a:ea typeface="Arial"/>
                <a:cs typeface="Arial"/>
                <a:sym typeface="Arial"/>
              </a:rPr>
              <a:t>:</a:t>
            </a:r>
            <a:endParaRPr b="0" i="0" sz="2300" u="none" cap="none" strike="noStrike">
              <a:solidFill>
                <a:srgbClr val="000000"/>
              </a:solidFill>
              <a:latin typeface="Arial"/>
              <a:ea typeface="Arial"/>
              <a:cs typeface="Arial"/>
              <a:sym typeface="Arial"/>
            </a:endParaRPr>
          </a:p>
        </p:txBody>
      </p:sp>
      <p:cxnSp>
        <p:nvCxnSpPr>
          <p:cNvPr id="279" name="Google Shape;279;p18"/>
          <p:cNvCxnSpPr/>
          <p:nvPr/>
        </p:nvCxnSpPr>
        <p:spPr>
          <a:xfrm flipH="1" rot="10800000">
            <a:off x="4594765" y="2944762"/>
            <a:ext cx="1501200" cy="581700"/>
          </a:xfrm>
          <a:prstGeom prst="straightConnector1">
            <a:avLst/>
          </a:prstGeom>
          <a:noFill/>
          <a:ln cap="flat" cmpd="sng" w="38100">
            <a:solidFill>
              <a:schemeClr val="accent1"/>
            </a:solidFill>
            <a:prstDash val="solid"/>
            <a:miter lim="800000"/>
            <a:headEnd len="sm" w="sm" type="none"/>
            <a:tailEnd len="med" w="med" type="triangle"/>
          </a:ln>
        </p:spPr>
      </p:cxnSp>
      <p:cxnSp>
        <p:nvCxnSpPr>
          <p:cNvPr id="280" name="Google Shape;280;p18"/>
          <p:cNvCxnSpPr/>
          <p:nvPr/>
        </p:nvCxnSpPr>
        <p:spPr>
          <a:xfrm>
            <a:off x="4594765" y="3526459"/>
            <a:ext cx="1338600" cy="891900"/>
          </a:xfrm>
          <a:prstGeom prst="straightConnector1">
            <a:avLst/>
          </a:prstGeom>
          <a:noFill/>
          <a:ln cap="flat" cmpd="sng" w="38100">
            <a:solidFill>
              <a:schemeClr val="accent1"/>
            </a:solidFill>
            <a:prstDash val="solid"/>
            <a:miter lim="800000"/>
            <a:headEnd len="sm" w="sm" type="none"/>
            <a:tailEnd len="med" w="med" type="triangle"/>
          </a:ln>
        </p:spPr>
      </p:cxnSp>
      <p:sp>
        <p:nvSpPr>
          <p:cNvPr id="281" name="Google Shape;281;p18"/>
          <p:cNvSpPr txBox="1"/>
          <p:nvPr/>
        </p:nvSpPr>
        <p:spPr>
          <a:xfrm>
            <a:off x="6258676" y="2645650"/>
            <a:ext cx="5769000" cy="1154400"/>
          </a:xfrm>
          <a:prstGeom prst="rect">
            <a:avLst/>
          </a:prstGeom>
          <a:noFill/>
          <a:ln>
            <a:noFill/>
          </a:ln>
        </p:spPr>
        <p:txBody>
          <a:bodyPr anchorCtr="0" anchor="t" bIns="45700" lIns="91425" spcFirstLastPara="1" rIns="91425" wrap="square" tIns="45700">
            <a:spAutoFit/>
          </a:bodyPr>
          <a:lstStyle/>
          <a:p>
            <a:pPr indent="-450850" lvl="0" marL="457200" marR="0" rtl="0" algn="l">
              <a:lnSpc>
                <a:spcPct val="100000"/>
              </a:lnSpc>
              <a:spcBef>
                <a:spcPts val="0"/>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Số nhiều kết thúc bằng s: thêm </a:t>
            </a:r>
            <a:r>
              <a:rPr b="1" i="0" lang="en-US" sz="2300" u="none" cap="none" strike="noStrike">
                <a:solidFill>
                  <a:schemeClr val="accent1"/>
                </a:solidFill>
                <a:latin typeface="Arial"/>
                <a:ea typeface="Arial"/>
                <a:cs typeface="Arial"/>
                <a:sym typeface="Arial"/>
              </a:rPr>
              <a:t>‘</a:t>
            </a:r>
            <a:endParaRPr b="1" i="0" sz="2300" u="none" cap="none" strike="noStrike">
              <a:solidFill>
                <a:schemeClr val="accent1"/>
              </a:solidFill>
              <a:latin typeface="Arial"/>
              <a:ea typeface="Arial"/>
              <a:cs typeface="Arial"/>
              <a:sym typeface="Arial"/>
            </a:endParaRPr>
          </a:p>
          <a:p>
            <a:pPr indent="0" lvl="0" marL="457200" marR="0" rtl="0" algn="l">
              <a:lnSpc>
                <a:spcPct val="100000"/>
              </a:lnSpc>
              <a:spcBef>
                <a:spcPts val="0"/>
              </a:spcBef>
              <a:spcAft>
                <a:spcPts val="0"/>
              </a:spcAft>
              <a:buNone/>
            </a:pPr>
            <a:r>
              <a:rPr lang="en-US" sz="2300">
                <a:solidFill>
                  <a:schemeClr val="dk1"/>
                </a:solidFill>
              </a:rPr>
              <a:t>Ex: </a:t>
            </a:r>
            <a:r>
              <a:rPr b="0" i="0" lang="en-US" sz="2300" u="none" cap="none" strike="noStrike">
                <a:solidFill>
                  <a:schemeClr val="dk1"/>
                </a:solidFill>
                <a:latin typeface="Arial"/>
                <a:ea typeface="Arial"/>
                <a:cs typeface="Arial"/>
                <a:sym typeface="Arial"/>
              </a:rPr>
              <a:t>phòng của những cô gái</a:t>
            </a:r>
            <a:r>
              <a:rPr lang="en-US" sz="2300">
                <a:solidFill>
                  <a:schemeClr val="dk1"/>
                </a:solidFill>
              </a:rPr>
              <a:t> </a:t>
            </a:r>
            <a:br>
              <a:rPr lang="en-US" sz="2300">
                <a:solidFill>
                  <a:schemeClr val="dk1"/>
                </a:solidFill>
              </a:rPr>
            </a:br>
            <a:r>
              <a:rPr lang="en-US" sz="2300">
                <a:solidFill>
                  <a:schemeClr val="dk1"/>
                </a:solidFill>
              </a:rPr>
              <a:t>	=&gt;</a:t>
            </a:r>
            <a:r>
              <a:rPr b="0" i="1" lang="en-US" sz="2300" u="none" cap="none" strike="noStrike">
                <a:solidFill>
                  <a:schemeClr val="dk1"/>
                </a:solidFill>
                <a:latin typeface="Arial"/>
                <a:ea typeface="Arial"/>
                <a:cs typeface="Arial"/>
                <a:sym typeface="Arial"/>
              </a:rPr>
              <a:t>girls</a:t>
            </a:r>
            <a:r>
              <a:rPr b="0" i="1" lang="en-US" sz="2300" u="none" cap="none" strike="noStrike">
                <a:solidFill>
                  <a:schemeClr val="accent1"/>
                </a:solidFill>
                <a:latin typeface="Arial"/>
                <a:ea typeface="Arial"/>
                <a:cs typeface="Arial"/>
                <a:sym typeface="Arial"/>
              </a:rPr>
              <a:t>’</a:t>
            </a:r>
            <a:r>
              <a:rPr b="0" i="1" lang="en-US" sz="2300" u="none" cap="none" strike="noStrike">
                <a:solidFill>
                  <a:schemeClr val="dk1"/>
                </a:solidFill>
                <a:latin typeface="Arial"/>
                <a:ea typeface="Arial"/>
                <a:cs typeface="Arial"/>
                <a:sym typeface="Arial"/>
              </a:rPr>
              <a:t> room</a:t>
            </a:r>
            <a:endParaRPr b="0" i="0" sz="2300" u="none" cap="none" strike="noStrike">
              <a:solidFill>
                <a:srgbClr val="000000"/>
              </a:solidFill>
              <a:latin typeface="Arial"/>
              <a:ea typeface="Arial"/>
              <a:cs typeface="Arial"/>
              <a:sym typeface="Arial"/>
            </a:endParaRPr>
          </a:p>
        </p:txBody>
      </p:sp>
      <p:sp>
        <p:nvSpPr>
          <p:cNvPr id="282" name="Google Shape;282;p18"/>
          <p:cNvSpPr txBox="1"/>
          <p:nvPr/>
        </p:nvSpPr>
        <p:spPr>
          <a:xfrm>
            <a:off x="6258675" y="4353400"/>
            <a:ext cx="5604300" cy="1508400"/>
          </a:xfrm>
          <a:prstGeom prst="rect">
            <a:avLst/>
          </a:prstGeom>
          <a:noFill/>
          <a:ln>
            <a:noFill/>
          </a:ln>
        </p:spPr>
        <p:txBody>
          <a:bodyPr anchorCtr="0" anchor="t" bIns="45700" lIns="91425" spcFirstLastPara="1" rIns="91425" wrap="square" tIns="45700">
            <a:spAutoFit/>
          </a:bodyPr>
          <a:lstStyle/>
          <a:p>
            <a:pPr indent="-450850" lvl="0" marL="457200" marR="0" rtl="0" algn="l">
              <a:lnSpc>
                <a:spcPct val="100000"/>
              </a:lnSpc>
              <a:spcBef>
                <a:spcPts val="0"/>
              </a:spcBef>
              <a:spcAft>
                <a:spcPts val="0"/>
              </a:spcAft>
              <a:buClr>
                <a:schemeClr val="dk1"/>
              </a:buClr>
              <a:buSzPts val="2300"/>
              <a:buFont typeface="Arial"/>
              <a:buChar char="•"/>
            </a:pPr>
            <a:r>
              <a:rPr b="0" i="0" lang="en-US" sz="2300" u="none" cap="none" strike="noStrike">
                <a:solidFill>
                  <a:schemeClr val="dk1"/>
                </a:solidFill>
                <a:latin typeface="Arial"/>
                <a:ea typeface="Arial"/>
                <a:cs typeface="Arial"/>
                <a:sym typeface="Arial"/>
              </a:rPr>
              <a:t>Số nhiều </a:t>
            </a:r>
            <a:r>
              <a:rPr b="1" i="0" lang="en-US" sz="2300" u="none" cap="none" strike="noStrike">
                <a:solidFill>
                  <a:schemeClr val="dk1"/>
                </a:solidFill>
                <a:latin typeface="Arial"/>
                <a:ea typeface="Arial"/>
                <a:cs typeface="Arial"/>
                <a:sym typeface="Arial"/>
              </a:rPr>
              <a:t>không</a:t>
            </a:r>
            <a:r>
              <a:rPr b="0" i="0" lang="en-US" sz="2300" u="none" cap="none" strike="noStrike">
                <a:solidFill>
                  <a:schemeClr val="dk1"/>
                </a:solidFill>
                <a:latin typeface="Arial"/>
                <a:ea typeface="Arial"/>
                <a:cs typeface="Arial"/>
                <a:sym typeface="Arial"/>
              </a:rPr>
              <a:t> kết thúc bằng s</a:t>
            </a:r>
            <a:br>
              <a:rPr b="0" i="0" lang="en-US" sz="2300" u="none" cap="none" strike="noStrike">
                <a:solidFill>
                  <a:schemeClr val="dk1"/>
                </a:solidFill>
                <a:latin typeface="Arial"/>
                <a:ea typeface="Arial"/>
                <a:cs typeface="Arial"/>
                <a:sym typeface="Arial"/>
              </a:rPr>
            </a:br>
            <a:r>
              <a:rPr b="0" i="0" lang="en-US" sz="2300" u="none" cap="none" strike="noStrike">
                <a:solidFill>
                  <a:schemeClr val="dk1"/>
                </a:solidFill>
                <a:latin typeface="Arial"/>
                <a:ea typeface="Arial"/>
                <a:cs typeface="Arial"/>
                <a:sym typeface="Arial"/>
              </a:rPr>
              <a:t>(số nhiều bất quy tắc): thêm </a:t>
            </a:r>
            <a:r>
              <a:rPr b="1" i="0" lang="en-US" sz="2300" u="none" cap="none" strike="noStrike">
                <a:solidFill>
                  <a:schemeClr val="accent1"/>
                </a:solidFill>
                <a:latin typeface="Arial"/>
                <a:ea typeface="Arial"/>
                <a:cs typeface="Arial"/>
                <a:sym typeface="Arial"/>
              </a:rPr>
              <a:t>‘s</a:t>
            </a:r>
            <a:br>
              <a:rPr lang="en-US" sz="2300"/>
            </a:br>
            <a:r>
              <a:rPr lang="en-US" sz="2300"/>
              <a:t>Ex: </a:t>
            </a:r>
            <a:r>
              <a:rPr b="0" i="0" lang="en-US" sz="2300" u="none" cap="none" strike="noStrike">
                <a:solidFill>
                  <a:schemeClr val="dk1"/>
                </a:solidFill>
                <a:latin typeface="Arial"/>
                <a:ea typeface="Arial"/>
                <a:cs typeface="Arial"/>
                <a:sym typeface="Arial"/>
              </a:rPr>
              <a:t>phòng của những người phụ nữ</a:t>
            </a:r>
            <a:br>
              <a:rPr lang="en-US" sz="2300">
                <a:solidFill>
                  <a:schemeClr val="dk1"/>
                </a:solidFill>
              </a:rPr>
            </a:br>
            <a:r>
              <a:rPr lang="en-US" sz="2300">
                <a:solidFill>
                  <a:schemeClr val="dk1"/>
                </a:solidFill>
              </a:rPr>
              <a:t>	</a:t>
            </a:r>
            <a:r>
              <a:rPr b="0" i="1" lang="en-US" sz="2300" u="none" cap="none" strike="noStrike">
                <a:solidFill>
                  <a:schemeClr val="dk1"/>
                </a:solidFill>
                <a:latin typeface="Arial"/>
                <a:ea typeface="Arial"/>
                <a:cs typeface="Arial"/>
                <a:sym typeface="Arial"/>
              </a:rPr>
              <a:t>=&gt; wom</a:t>
            </a:r>
            <a:r>
              <a:rPr i="1" lang="en-US" sz="2300">
                <a:solidFill>
                  <a:schemeClr val="dk1"/>
                </a:solidFill>
              </a:rPr>
              <a:t>e</a:t>
            </a:r>
            <a:r>
              <a:rPr b="0" i="1" lang="en-US" sz="2300" u="none" cap="none" strike="noStrike">
                <a:solidFill>
                  <a:schemeClr val="dk1"/>
                </a:solidFill>
                <a:latin typeface="Arial"/>
                <a:ea typeface="Arial"/>
                <a:cs typeface="Arial"/>
                <a:sym typeface="Arial"/>
              </a:rPr>
              <a:t>n</a:t>
            </a:r>
            <a:r>
              <a:rPr b="0" i="1" lang="en-US" sz="2300" u="none" cap="none" strike="noStrike">
                <a:solidFill>
                  <a:schemeClr val="accent1"/>
                </a:solidFill>
                <a:latin typeface="Arial"/>
                <a:ea typeface="Arial"/>
                <a:cs typeface="Arial"/>
                <a:sym typeface="Arial"/>
              </a:rPr>
              <a:t>’s</a:t>
            </a:r>
            <a:r>
              <a:rPr b="0" i="1" lang="en-US" sz="2300" u="none" cap="none" strike="noStrike">
                <a:solidFill>
                  <a:schemeClr val="dk1"/>
                </a:solidFill>
                <a:latin typeface="Arial"/>
                <a:ea typeface="Arial"/>
                <a:cs typeface="Arial"/>
                <a:sym typeface="Arial"/>
              </a:rPr>
              <a:t> room</a:t>
            </a:r>
            <a:endParaRPr b="0" i="0" sz="2300" u="none" cap="none" strike="noStrike">
              <a:solidFill>
                <a:srgbClr val="000000"/>
              </a:solidFill>
              <a:latin typeface="Arial"/>
              <a:ea typeface="Arial"/>
              <a:cs typeface="Arial"/>
              <a:sym typeface="Arial"/>
            </a:endParaRPr>
          </a:p>
        </p:txBody>
      </p:sp>
      <p:sp>
        <p:nvSpPr>
          <p:cNvPr id="283" name="Google Shape;283;p18"/>
          <p:cNvSpPr txBox="1"/>
          <p:nvPr/>
        </p:nvSpPr>
        <p:spPr>
          <a:xfrm>
            <a:off x="828850" y="4582875"/>
            <a:ext cx="49209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1" lang="en-US" sz="2300" u="none" cap="none" strike="noStrike">
                <a:solidFill>
                  <a:schemeClr val="dk1"/>
                </a:solidFill>
                <a:latin typeface="Arial"/>
                <a:ea typeface="Arial"/>
                <a:cs typeface="Arial"/>
                <a:sym typeface="Arial"/>
              </a:rPr>
              <a:t>=&gt; Danh từ số nhiều nào có xì rồi thì chỉ cần thêm dấu ‘ để tránh</a:t>
            </a:r>
            <a:r>
              <a:rPr i="1" lang="en-US" sz="2300">
                <a:solidFill>
                  <a:schemeClr val="dk1"/>
                </a:solidFill>
              </a:rPr>
              <a:t> </a:t>
            </a:r>
            <a:r>
              <a:rPr b="0" i="1" lang="en-US" sz="2300" u="none" cap="none" strike="noStrike">
                <a:solidFill>
                  <a:schemeClr val="dk1"/>
                </a:solidFill>
                <a:latin typeface="Arial"/>
                <a:ea typeface="Arial"/>
                <a:cs typeface="Arial"/>
                <a:sym typeface="Arial"/>
              </a:rPr>
              <a:t>phải xì xì 2 lần. Còn lại thì ‘s, xì bình thường.</a:t>
            </a:r>
            <a:endParaRPr b="0" i="0" sz="23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9"/>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289" name="Google Shape;289;p19"/>
          <p:cNvSpPr txBox="1"/>
          <p:nvPr>
            <p:ph idx="1" type="body"/>
          </p:nvPr>
        </p:nvSpPr>
        <p:spPr>
          <a:xfrm>
            <a:off x="849451" y="2576502"/>
            <a:ext cx="5242592" cy="52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1. Đây là cái áo khoác của Hương.</a:t>
            </a:r>
            <a:endParaRPr sz="2400">
              <a:solidFill>
                <a:schemeClr val="accent1"/>
              </a:solidFill>
              <a:latin typeface="Arial"/>
              <a:ea typeface="Arial"/>
              <a:cs typeface="Arial"/>
              <a:sym typeface="Arial"/>
            </a:endParaRPr>
          </a:p>
          <a:p>
            <a:pPr indent="-304800" lvl="0" marL="457200" rtl="0" algn="l">
              <a:lnSpc>
                <a:spcPct val="100000"/>
              </a:lnSpc>
              <a:spcBef>
                <a:spcPts val="1000"/>
              </a:spcBef>
              <a:spcAft>
                <a:spcPts val="0"/>
              </a:spcAft>
              <a:buClr>
                <a:schemeClr val="dk1"/>
              </a:buClr>
              <a:buSzPts val="2400"/>
              <a:buNone/>
            </a:pPr>
            <a:r>
              <a:t/>
            </a:r>
            <a:endParaRPr sz="2400">
              <a:latin typeface="Arial"/>
              <a:ea typeface="Arial"/>
              <a:cs typeface="Arial"/>
              <a:sym typeface="Arial"/>
            </a:endParaRPr>
          </a:p>
        </p:txBody>
      </p:sp>
      <p:sp>
        <p:nvSpPr>
          <p:cNvPr id="290" name="Google Shape;290;p19"/>
          <p:cNvSpPr txBox="1"/>
          <p:nvPr/>
        </p:nvSpPr>
        <p:spPr>
          <a:xfrm>
            <a:off x="6912145" y="2576500"/>
            <a:ext cx="49509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1. This is Huong’s jacket.</a:t>
            </a:r>
            <a:endParaRPr b="0" i="0" sz="2400" u="none" cap="none" strike="noStrike">
              <a:solidFill>
                <a:srgbClr val="FF0000"/>
              </a:solidFill>
              <a:latin typeface="Arial"/>
              <a:ea typeface="Arial"/>
              <a:cs typeface="Arial"/>
              <a:sym typeface="Arial"/>
            </a:endParaRPr>
          </a:p>
        </p:txBody>
      </p:sp>
      <p:sp>
        <p:nvSpPr>
          <p:cNvPr id="291" name="Google Shape;291;p19"/>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292" name="Google Shape;292;p19"/>
          <p:cNvSpPr txBox="1"/>
          <p:nvPr/>
        </p:nvSpPr>
        <p:spPr>
          <a:xfrm>
            <a:off x="65796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293" name="Google Shape;293;p19"/>
          <p:cNvSpPr txBox="1"/>
          <p:nvPr/>
        </p:nvSpPr>
        <p:spPr>
          <a:xfrm>
            <a:off x="889633" y="3746138"/>
            <a:ext cx="5242500" cy="69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 Đây là số điện thoại của giáo viên.</a:t>
            </a:r>
            <a:endParaRPr b="0" i="0" sz="1400" u="none" cap="none" strike="noStrike">
              <a:solidFill>
                <a:srgbClr val="000000"/>
              </a:solidFill>
              <a:latin typeface="Arial"/>
              <a:ea typeface="Arial"/>
              <a:cs typeface="Arial"/>
              <a:sym typeface="Arial"/>
            </a:endParaRPr>
          </a:p>
        </p:txBody>
      </p:sp>
      <p:sp>
        <p:nvSpPr>
          <p:cNvPr id="294" name="Google Shape;294;p19"/>
          <p:cNvSpPr txBox="1"/>
          <p:nvPr/>
        </p:nvSpPr>
        <p:spPr>
          <a:xfrm>
            <a:off x="889633" y="3167603"/>
            <a:ext cx="5242500" cy="74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Đây là số điện thoại của Hương.</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5" name="Google Shape;295;p19"/>
          <p:cNvSpPr txBox="1"/>
          <p:nvPr/>
        </p:nvSpPr>
        <p:spPr>
          <a:xfrm>
            <a:off x="889633" y="4413130"/>
            <a:ext cx="5242592" cy="7662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Đây là bàn của giáo viên.</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6" name="Google Shape;296;p19"/>
          <p:cNvSpPr txBox="1"/>
          <p:nvPr/>
        </p:nvSpPr>
        <p:spPr>
          <a:xfrm>
            <a:off x="6912145" y="3167603"/>
            <a:ext cx="4950900" cy="74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This is Huong’s phone number.</a:t>
            </a:r>
            <a:endParaRPr b="0" i="0" sz="2400" u="none" cap="none" strike="noStrike">
              <a:solidFill>
                <a:schemeClr val="dk1"/>
              </a:solidFill>
              <a:latin typeface="Arial"/>
              <a:ea typeface="Arial"/>
              <a:cs typeface="Arial"/>
              <a:sym typeface="Arial"/>
            </a:endParaRPr>
          </a:p>
        </p:txBody>
      </p:sp>
      <p:sp>
        <p:nvSpPr>
          <p:cNvPr id="297" name="Google Shape;297;p19"/>
          <p:cNvSpPr txBox="1"/>
          <p:nvPr/>
        </p:nvSpPr>
        <p:spPr>
          <a:xfrm>
            <a:off x="6912145" y="4392670"/>
            <a:ext cx="4950900" cy="5691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This is the teacher’s table.</a:t>
            </a:r>
            <a:endParaRPr b="0" i="0" sz="2400" u="none" cap="none" strike="noStrike">
              <a:solidFill>
                <a:schemeClr val="dk1"/>
              </a:solidFill>
              <a:latin typeface="Arial"/>
              <a:ea typeface="Arial"/>
              <a:cs typeface="Arial"/>
              <a:sym typeface="Arial"/>
            </a:endParaRPr>
          </a:p>
        </p:txBody>
      </p:sp>
      <p:sp>
        <p:nvSpPr>
          <p:cNvPr id="298" name="Google Shape;298;p19"/>
          <p:cNvSpPr txBox="1"/>
          <p:nvPr/>
        </p:nvSpPr>
        <p:spPr>
          <a:xfrm>
            <a:off x="6912150" y="3740875"/>
            <a:ext cx="5418600" cy="85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This is the teacher’s phone number.</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 name="Shape 94"/>
        <p:cNvGrpSpPr/>
        <p:nvPr/>
      </p:nvGrpSpPr>
      <p:grpSpPr>
        <a:xfrm>
          <a:off x="0" y="0"/>
          <a:ext cx="0" cy="0"/>
          <a:chOff x="0" y="0"/>
          <a:chExt cx="0" cy="0"/>
        </a:xfrm>
      </p:grpSpPr>
      <p:sp>
        <p:nvSpPr>
          <p:cNvPr id="95" name="Google Shape;95;p2"/>
          <p:cNvSpPr txBox="1"/>
          <p:nvPr/>
        </p:nvSpPr>
        <p:spPr>
          <a:xfrm>
            <a:off x="731520" y="731520"/>
            <a:ext cx="1097280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FF0000"/>
                </a:solidFill>
                <a:latin typeface="Arial"/>
                <a:ea typeface="Arial"/>
                <a:cs typeface="Arial"/>
                <a:sym typeface="Arial"/>
              </a:rPr>
              <a:t>Lợi ích</a:t>
            </a:r>
            <a:endParaRPr b="1" i="0" sz="4800" u="none" cap="none" strike="noStrike">
              <a:solidFill>
                <a:srgbClr val="FF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067a57e521_0_0"/>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304" name="Google Shape;304;g1067a57e521_0_0"/>
          <p:cNvSpPr txBox="1"/>
          <p:nvPr>
            <p:ph idx="1" type="body"/>
          </p:nvPr>
        </p:nvSpPr>
        <p:spPr>
          <a:xfrm>
            <a:off x="849450" y="2576500"/>
            <a:ext cx="5630700" cy="283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1. Đây là cái áo khoác của Hương.</a:t>
            </a:r>
            <a:endParaRPr sz="2400">
              <a:solidFill>
                <a:schemeClr val="accent1"/>
              </a:solidFill>
              <a:latin typeface="Arial"/>
              <a:ea typeface="Arial"/>
              <a:cs typeface="Arial"/>
              <a:sym typeface="Arial"/>
            </a:endParaRPr>
          </a:p>
          <a:p>
            <a:pPr indent="-266700" lvl="0" marL="5143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Đây là  số điện thoại của Hương.</a:t>
            </a:r>
            <a:endParaRPr sz="2400">
              <a:latin typeface="Arial"/>
              <a:ea typeface="Arial"/>
              <a:cs typeface="Arial"/>
              <a:sym typeface="Arial"/>
            </a:endParaRPr>
          </a:p>
          <a:p>
            <a:pPr indent="-266700" lvl="0" marL="5143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Đây là số điện thoại của giáo viên.</a:t>
            </a:r>
            <a:endParaRPr sz="2400">
              <a:latin typeface="Arial"/>
              <a:ea typeface="Arial"/>
              <a:cs typeface="Arial"/>
              <a:sym typeface="Arial"/>
            </a:endParaRPr>
          </a:p>
          <a:p>
            <a:pPr indent="-266700" lvl="0" marL="5143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Đây là bàn của giáo viên.</a:t>
            </a:r>
            <a:endParaRPr sz="2400">
              <a:latin typeface="Arial"/>
              <a:ea typeface="Arial"/>
              <a:cs typeface="Arial"/>
              <a:sym typeface="Arial"/>
            </a:endParaRPr>
          </a:p>
          <a:p>
            <a:pPr indent="-304800" lvl="0" marL="457200" rtl="0" algn="l">
              <a:lnSpc>
                <a:spcPct val="100000"/>
              </a:lnSpc>
              <a:spcBef>
                <a:spcPts val="1000"/>
              </a:spcBef>
              <a:spcAft>
                <a:spcPts val="0"/>
              </a:spcAft>
              <a:buClr>
                <a:schemeClr val="dk1"/>
              </a:buClr>
              <a:buSzPts val="2400"/>
              <a:buNone/>
            </a:pPr>
            <a:r>
              <a:t/>
            </a:r>
            <a:endParaRPr sz="2400">
              <a:latin typeface="Arial"/>
              <a:ea typeface="Arial"/>
              <a:cs typeface="Arial"/>
              <a:sym typeface="Arial"/>
            </a:endParaRPr>
          </a:p>
        </p:txBody>
      </p:sp>
      <p:sp>
        <p:nvSpPr>
          <p:cNvPr id="305" name="Google Shape;305;g1067a57e521_0_0"/>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306" name="Google Shape;306;g1067a57e521_0_0"/>
          <p:cNvSpPr/>
          <p:nvPr/>
        </p:nvSpPr>
        <p:spPr>
          <a:xfrm>
            <a:off x="807564" y="5495321"/>
            <a:ext cx="6981000" cy="677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Arial"/>
                <a:ea typeface="Arial"/>
                <a:cs typeface="Arial"/>
                <a:sym typeface="Arial"/>
              </a:rPr>
              <a:t>Whose is this </a:t>
            </a:r>
            <a:r>
              <a:rPr b="1" lang="en-US" sz="2400">
                <a:solidFill>
                  <a:schemeClr val="dk1"/>
                </a:solidFill>
              </a:rPr>
              <a:t>cape?</a:t>
            </a:r>
            <a:endParaRPr b="1" sz="2400">
              <a:solidFill>
                <a:schemeClr val="dk1"/>
              </a:solidFill>
            </a:endParaRPr>
          </a:p>
          <a:p>
            <a:pPr indent="-342900" lvl="0" marL="342900" marR="0" rtl="0" algn="l">
              <a:lnSpc>
                <a:spcPct val="100000"/>
              </a:lnSpc>
              <a:spcBef>
                <a:spcPts val="0"/>
              </a:spcBef>
              <a:spcAft>
                <a:spcPts val="0"/>
              </a:spcAft>
              <a:buClr>
                <a:schemeClr val="dk1"/>
              </a:buClr>
              <a:buSzPts val="2400"/>
              <a:buChar char="⇒"/>
            </a:pPr>
            <a:r>
              <a:rPr b="1" lang="en-US" sz="2400">
                <a:solidFill>
                  <a:schemeClr val="dk1"/>
                </a:solidFill>
              </a:rPr>
              <a:t>Do you like him? Why and why not?</a:t>
            </a:r>
            <a:endParaRPr b="1" sz="2400">
              <a:solidFill>
                <a:schemeClr val="dk1"/>
              </a:solidFill>
            </a:endParaRPr>
          </a:p>
          <a:p>
            <a:pPr indent="-133350" lvl="0" marL="285750" marR="0" rtl="0" algn="l">
              <a:lnSpc>
                <a:spcPct val="100000"/>
              </a:lnSpc>
              <a:spcBef>
                <a:spcPts val="0"/>
              </a:spcBef>
              <a:spcAft>
                <a:spcPts val="0"/>
              </a:spcAft>
              <a:buClr>
                <a:srgbClr val="000000"/>
              </a:buClr>
              <a:buSzPts val="2400"/>
              <a:buFont typeface="Noto Sans Symbols"/>
              <a:buNone/>
            </a:pPr>
            <a:r>
              <a:t/>
            </a:r>
            <a:endParaRPr b="0" i="0" sz="1400" u="none" cap="none" strike="noStrike">
              <a:solidFill>
                <a:srgbClr val="000000"/>
              </a:solidFill>
              <a:latin typeface="Arial"/>
              <a:ea typeface="Arial"/>
              <a:cs typeface="Arial"/>
              <a:sym typeface="Arial"/>
            </a:endParaRPr>
          </a:p>
        </p:txBody>
      </p:sp>
      <p:pic>
        <p:nvPicPr>
          <p:cNvPr id="307" name="Google Shape;307;g1067a57e521_0_0"/>
          <p:cNvPicPr preferRelativeResize="0"/>
          <p:nvPr/>
        </p:nvPicPr>
        <p:blipFill>
          <a:blip r:embed="rId3">
            <a:alphaModFix/>
          </a:blip>
          <a:stretch>
            <a:fillRect/>
          </a:stretch>
        </p:blipFill>
        <p:spPr>
          <a:xfrm>
            <a:off x="6617725" y="2513825"/>
            <a:ext cx="4959401" cy="27848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1"/>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313" name="Google Shape;313;p21"/>
          <p:cNvSpPr txBox="1"/>
          <p:nvPr>
            <p:ph idx="1" type="body"/>
          </p:nvPr>
        </p:nvSpPr>
        <p:spPr>
          <a:xfrm>
            <a:off x="853408" y="2703824"/>
            <a:ext cx="5242592" cy="52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2. Tôi thích thời tiết của hôm nay.</a:t>
            </a:r>
            <a:endParaRPr sz="2400">
              <a:solidFill>
                <a:schemeClr val="accent1"/>
              </a:solidFill>
              <a:latin typeface="Arial"/>
              <a:ea typeface="Arial"/>
              <a:cs typeface="Arial"/>
              <a:sym typeface="Arial"/>
            </a:endParaRPr>
          </a:p>
        </p:txBody>
      </p:sp>
      <p:sp>
        <p:nvSpPr>
          <p:cNvPr id="314" name="Google Shape;314;p21"/>
          <p:cNvSpPr txBox="1"/>
          <p:nvPr/>
        </p:nvSpPr>
        <p:spPr>
          <a:xfrm>
            <a:off x="6829018" y="2700075"/>
            <a:ext cx="5070058" cy="59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2. I like today’s weather.</a:t>
            </a:r>
            <a:endParaRPr b="0" i="0" sz="2400" u="none" cap="none" strike="noStrike">
              <a:solidFill>
                <a:srgbClr val="FF0000"/>
              </a:solidFill>
              <a:latin typeface="Arial"/>
              <a:ea typeface="Arial"/>
              <a:cs typeface="Arial"/>
              <a:sym typeface="Arial"/>
            </a:endParaRPr>
          </a:p>
        </p:txBody>
      </p:sp>
      <p:sp>
        <p:nvSpPr>
          <p:cNvPr id="315" name="Google Shape;315;p21"/>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316" name="Google Shape;316;p21"/>
          <p:cNvSpPr txBox="1"/>
          <p:nvPr/>
        </p:nvSpPr>
        <p:spPr>
          <a:xfrm>
            <a:off x="65796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317" name="Google Shape;317;p21"/>
          <p:cNvSpPr txBox="1"/>
          <p:nvPr/>
        </p:nvSpPr>
        <p:spPr>
          <a:xfrm>
            <a:off x="853408" y="3303224"/>
            <a:ext cx="5242500" cy="59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Tôi thích bài học của hôm nay.</a:t>
            </a:r>
            <a:endParaRPr b="0" i="0" sz="2400" u="none" cap="none" strike="noStrike">
              <a:solidFill>
                <a:schemeClr val="dk1"/>
              </a:solidFill>
              <a:latin typeface="Arial"/>
              <a:ea typeface="Arial"/>
              <a:cs typeface="Arial"/>
              <a:sym typeface="Arial"/>
            </a:endParaRPr>
          </a:p>
        </p:txBody>
      </p:sp>
      <p:sp>
        <p:nvSpPr>
          <p:cNvPr id="318" name="Google Shape;318;p21"/>
          <p:cNvSpPr txBox="1"/>
          <p:nvPr/>
        </p:nvSpPr>
        <p:spPr>
          <a:xfrm>
            <a:off x="853408" y="4574947"/>
            <a:ext cx="5242500" cy="65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Tôi thích khu vườn của ông tôi.</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19" name="Google Shape;319;p21"/>
          <p:cNvSpPr txBox="1"/>
          <p:nvPr/>
        </p:nvSpPr>
        <p:spPr>
          <a:xfrm>
            <a:off x="833958" y="3900748"/>
            <a:ext cx="5242500" cy="62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 Tôi thích bài học của ông tôi.</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20" name="Google Shape;320;p21"/>
          <p:cNvSpPr txBox="1"/>
          <p:nvPr/>
        </p:nvSpPr>
        <p:spPr>
          <a:xfrm>
            <a:off x="6809568" y="3893274"/>
            <a:ext cx="5070000" cy="65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I like my grandfather’s lesson.</a:t>
            </a:r>
            <a:endParaRPr b="0" i="0" sz="2400" u="none" cap="none" strike="noStrike">
              <a:solidFill>
                <a:schemeClr val="dk1"/>
              </a:solidFill>
              <a:latin typeface="Arial"/>
              <a:ea typeface="Arial"/>
              <a:cs typeface="Arial"/>
              <a:sym typeface="Arial"/>
            </a:endParaRPr>
          </a:p>
        </p:txBody>
      </p:sp>
      <p:sp>
        <p:nvSpPr>
          <p:cNvPr id="321" name="Google Shape;321;p21"/>
          <p:cNvSpPr txBox="1"/>
          <p:nvPr/>
        </p:nvSpPr>
        <p:spPr>
          <a:xfrm>
            <a:off x="6809568" y="3303224"/>
            <a:ext cx="5070000" cy="62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I like today’s lesson.</a:t>
            </a:r>
            <a:endParaRPr b="0" i="0" sz="2400" u="none" cap="none" strike="noStrike">
              <a:solidFill>
                <a:schemeClr val="dk1"/>
              </a:solidFill>
              <a:latin typeface="Arial"/>
              <a:ea typeface="Arial"/>
              <a:cs typeface="Arial"/>
              <a:sym typeface="Arial"/>
            </a:endParaRPr>
          </a:p>
        </p:txBody>
      </p:sp>
      <p:sp>
        <p:nvSpPr>
          <p:cNvPr id="322" name="Google Shape;322;p21"/>
          <p:cNvSpPr txBox="1"/>
          <p:nvPr/>
        </p:nvSpPr>
        <p:spPr>
          <a:xfrm>
            <a:off x="6829018" y="4529751"/>
            <a:ext cx="5070000" cy="67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I like my grandfather’s garden.</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2"/>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328" name="Google Shape;328;p22"/>
          <p:cNvSpPr txBox="1"/>
          <p:nvPr>
            <p:ph idx="1" type="body"/>
          </p:nvPr>
        </p:nvSpPr>
        <p:spPr>
          <a:xfrm>
            <a:off x="853408" y="2703824"/>
            <a:ext cx="5242592" cy="283864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2. Tôi thích thời tiết của hôm nay.</a:t>
            </a:r>
            <a:endParaRPr sz="2400">
              <a:solidFill>
                <a:schemeClr val="accent1"/>
              </a:solidFill>
              <a:latin typeface="Arial"/>
              <a:ea typeface="Arial"/>
              <a:cs typeface="Arial"/>
              <a:sym typeface="Arial"/>
            </a:endParaRPr>
          </a:p>
          <a:p>
            <a:pPr indent="-209550" lvl="0" marL="5143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Tôi thích bài học của hôm nay.</a:t>
            </a:r>
            <a:endParaRPr sz="2400">
              <a:latin typeface="Arial"/>
              <a:ea typeface="Arial"/>
              <a:cs typeface="Arial"/>
              <a:sym typeface="Arial"/>
            </a:endParaRPr>
          </a:p>
          <a:p>
            <a:pPr indent="-209550" lvl="0" marL="5143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Tôi thích bài học của ông tôi.</a:t>
            </a:r>
            <a:endParaRPr sz="2400">
              <a:latin typeface="Arial"/>
              <a:ea typeface="Arial"/>
              <a:cs typeface="Arial"/>
              <a:sym typeface="Arial"/>
            </a:endParaRPr>
          </a:p>
          <a:p>
            <a:pPr indent="-209550" lvl="0" marL="5143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Tôi thích khu vườn của ông tôi.</a:t>
            </a:r>
            <a:endParaRPr sz="2400">
              <a:latin typeface="Arial"/>
              <a:ea typeface="Arial"/>
              <a:cs typeface="Arial"/>
              <a:sym typeface="Arial"/>
            </a:endParaRPr>
          </a:p>
          <a:p>
            <a:pPr indent="-304800" lvl="0" marL="457200" rtl="0" algn="l">
              <a:lnSpc>
                <a:spcPct val="100000"/>
              </a:lnSpc>
              <a:spcBef>
                <a:spcPts val="1000"/>
              </a:spcBef>
              <a:spcAft>
                <a:spcPts val="0"/>
              </a:spcAft>
              <a:buClr>
                <a:schemeClr val="dk1"/>
              </a:buClr>
              <a:buSzPts val="2400"/>
              <a:buNone/>
            </a:pPr>
            <a:r>
              <a:t/>
            </a:r>
            <a:endParaRPr sz="2400">
              <a:latin typeface="Arial"/>
              <a:ea typeface="Arial"/>
              <a:cs typeface="Arial"/>
              <a:sym typeface="Arial"/>
            </a:endParaRPr>
          </a:p>
        </p:txBody>
      </p:sp>
      <p:sp>
        <p:nvSpPr>
          <p:cNvPr id="329" name="Google Shape;329;p22"/>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330" name="Google Shape;330;p22"/>
          <p:cNvSpPr txBox="1"/>
          <p:nvPr/>
        </p:nvSpPr>
        <p:spPr>
          <a:xfrm>
            <a:off x="65796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331" name="Google Shape;331;p22"/>
          <p:cNvSpPr/>
          <p:nvPr/>
        </p:nvSpPr>
        <p:spPr>
          <a:xfrm>
            <a:off x="807564" y="5355138"/>
            <a:ext cx="6981135" cy="67706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Arial"/>
                <a:ea typeface="Arial"/>
                <a:cs typeface="Arial"/>
                <a:sym typeface="Arial"/>
              </a:rPr>
              <a:t>What </a:t>
            </a:r>
            <a:r>
              <a:rPr b="1" lang="en-US" sz="2400">
                <a:solidFill>
                  <a:schemeClr val="dk1"/>
                </a:solidFill>
              </a:rPr>
              <a:t>kind of</a:t>
            </a:r>
            <a:r>
              <a:rPr b="1" i="0" lang="en-US" sz="2400" u="none" cap="none" strike="noStrike">
                <a:solidFill>
                  <a:schemeClr val="dk1"/>
                </a:solidFill>
                <a:latin typeface="Arial"/>
                <a:ea typeface="Arial"/>
                <a:cs typeface="Arial"/>
                <a:sym typeface="Arial"/>
              </a:rPr>
              <a:t> weather do you like?</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Clr>
                <a:srgbClr val="000000"/>
              </a:buClr>
              <a:buSzPts val="2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337" name="Google Shape;337;p23"/>
          <p:cNvSpPr txBox="1"/>
          <p:nvPr>
            <p:ph idx="1" type="body"/>
          </p:nvPr>
        </p:nvSpPr>
        <p:spPr>
          <a:xfrm>
            <a:off x="320008" y="2703825"/>
            <a:ext cx="6208500" cy="52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3. Ngôi nhà của ba mẹ tôi thì gần đây.</a:t>
            </a:r>
            <a:endParaRPr sz="2400">
              <a:solidFill>
                <a:schemeClr val="accent1"/>
              </a:solidFill>
              <a:latin typeface="Arial"/>
              <a:ea typeface="Arial"/>
              <a:cs typeface="Arial"/>
              <a:sym typeface="Arial"/>
            </a:endParaRPr>
          </a:p>
        </p:txBody>
      </p:sp>
      <p:sp>
        <p:nvSpPr>
          <p:cNvPr id="338" name="Google Shape;338;p23"/>
          <p:cNvSpPr txBox="1"/>
          <p:nvPr/>
        </p:nvSpPr>
        <p:spPr>
          <a:xfrm>
            <a:off x="6528461" y="2703823"/>
            <a:ext cx="48570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3. My parents’ house is near here.</a:t>
            </a:r>
            <a:endParaRPr b="0" i="0" sz="2400" u="none" cap="none" strike="noStrike">
              <a:solidFill>
                <a:srgbClr val="FF0000"/>
              </a:solidFill>
              <a:latin typeface="Arial"/>
              <a:ea typeface="Arial"/>
              <a:cs typeface="Arial"/>
              <a:sym typeface="Arial"/>
            </a:endParaRPr>
          </a:p>
        </p:txBody>
      </p:sp>
      <p:sp>
        <p:nvSpPr>
          <p:cNvPr id="339" name="Google Shape;339;p23"/>
          <p:cNvSpPr txBox="1"/>
          <p:nvPr/>
        </p:nvSpPr>
        <p:spPr>
          <a:xfrm>
            <a:off x="5789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340" name="Google Shape;340;p23"/>
          <p:cNvSpPr txBox="1"/>
          <p:nvPr/>
        </p:nvSpPr>
        <p:spPr>
          <a:xfrm>
            <a:off x="63510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341" name="Google Shape;341;p23"/>
          <p:cNvSpPr txBox="1"/>
          <p:nvPr/>
        </p:nvSpPr>
        <p:spPr>
          <a:xfrm>
            <a:off x="320007" y="3379425"/>
            <a:ext cx="6208500" cy="109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a:t>
            </a:r>
            <a:r>
              <a:rPr lang="en-US" sz="2400">
                <a:solidFill>
                  <a:schemeClr val="dk1"/>
                </a:solidFill>
              </a:rPr>
              <a:t>Ngôi nhà của ba mẹ tôi thì rất lớn</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342" name="Google Shape;342;p23"/>
          <p:cNvSpPr txBox="1"/>
          <p:nvPr/>
        </p:nvSpPr>
        <p:spPr>
          <a:xfrm>
            <a:off x="320000" y="4728875"/>
            <a:ext cx="6208500" cy="94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a:t>
            </a:r>
            <a:r>
              <a:rPr lang="en-US" sz="2400">
                <a:solidFill>
                  <a:schemeClr val="dk1"/>
                </a:solidFill>
              </a:rPr>
              <a:t>Quần áo của bạn bè tôi thì rất mắc</a:t>
            </a: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43" name="Google Shape;343;p23"/>
          <p:cNvSpPr txBox="1"/>
          <p:nvPr/>
        </p:nvSpPr>
        <p:spPr>
          <a:xfrm>
            <a:off x="320000" y="4039450"/>
            <a:ext cx="6208500" cy="89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 </a:t>
            </a:r>
            <a:r>
              <a:rPr lang="en-US" sz="2400">
                <a:solidFill>
                  <a:schemeClr val="dk1"/>
                </a:solidFill>
              </a:rPr>
              <a:t>Những ngôi nhà của bạn bè tôi thì rất lớn</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344" name="Google Shape;344;p23"/>
          <p:cNvSpPr txBox="1"/>
          <p:nvPr/>
        </p:nvSpPr>
        <p:spPr>
          <a:xfrm>
            <a:off x="6528450" y="4039450"/>
            <a:ext cx="5181900" cy="89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My friends’ </a:t>
            </a:r>
            <a:r>
              <a:rPr lang="en-US" sz="2400">
                <a:solidFill>
                  <a:schemeClr val="dk1"/>
                </a:solidFill>
              </a:rPr>
              <a:t>houses </a:t>
            </a:r>
            <a:r>
              <a:rPr b="0" i="0" lang="en-US" sz="2400" u="none" cap="none" strike="noStrike">
                <a:solidFill>
                  <a:schemeClr val="dk1"/>
                </a:solidFill>
                <a:latin typeface="Arial"/>
                <a:ea typeface="Arial"/>
                <a:cs typeface="Arial"/>
                <a:sym typeface="Arial"/>
              </a:rPr>
              <a:t>are very </a:t>
            </a:r>
            <a:r>
              <a:rPr lang="en-US" sz="2400">
                <a:solidFill>
                  <a:schemeClr val="dk1"/>
                </a:solidFill>
              </a:rPr>
              <a:t>big</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345" name="Google Shape;345;p23"/>
          <p:cNvSpPr txBox="1"/>
          <p:nvPr/>
        </p:nvSpPr>
        <p:spPr>
          <a:xfrm>
            <a:off x="6528450" y="3379425"/>
            <a:ext cx="4857000" cy="71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My </a:t>
            </a:r>
            <a:r>
              <a:rPr lang="en-US" sz="2400">
                <a:solidFill>
                  <a:schemeClr val="dk1"/>
                </a:solidFill>
              </a:rPr>
              <a:t>parents’ house is very big</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346" name="Google Shape;346;p23"/>
          <p:cNvSpPr txBox="1"/>
          <p:nvPr/>
        </p:nvSpPr>
        <p:spPr>
          <a:xfrm>
            <a:off x="6528449" y="4728875"/>
            <a:ext cx="6001500" cy="94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a:t>
            </a:r>
            <a:r>
              <a:rPr lang="en-US" sz="2400">
                <a:solidFill>
                  <a:schemeClr val="dk1"/>
                </a:solidFill>
              </a:rPr>
              <a:t>My friends’ clothes are very expensive</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352" name="Google Shape;352;p24"/>
          <p:cNvSpPr txBox="1"/>
          <p:nvPr>
            <p:ph idx="1" type="body"/>
          </p:nvPr>
        </p:nvSpPr>
        <p:spPr>
          <a:xfrm>
            <a:off x="853400" y="2703825"/>
            <a:ext cx="5357400" cy="2715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3. Ngôi nhà của ba mẹ tôi thì gần đây.</a:t>
            </a:r>
            <a:endParaRPr sz="2400">
              <a:solidFill>
                <a:schemeClr val="accent1"/>
              </a:solidFill>
              <a:latin typeface="Arial"/>
              <a:ea typeface="Arial"/>
              <a:cs typeface="Arial"/>
              <a:sym typeface="Arial"/>
            </a:endParaRPr>
          </a:p>
          <a:p>
            <a:pPr indent="-266700" lvl="0" marL="228600" rtl="0" algn="l">
              <a:lnSpc>
                <a:spcPct val="100000"/>
              </a:lnSpc>
              <a:spcBef>
                <a:spcPts val="1000"/>
              </a:spcBef>
              <a:spcAft>
                <a:spcPts val="0"/>
              </a:spcAft>
              <a:buSzPts val="2400"/>
              <a:buAutoNum type="alphaLcPeriod"/>
            </a:pPr>
            <a:r>
              <a:rPr lang="en-US" sz="2400">
                <a:latin typeface="Arial"/>
                <a:ea typeface="Arial"/>
                <a:cs typeface="Arial"/>
                <a:sym typeface="Arial"/>
              </a:rPr>
              <a:t>Ngôi nhà của ba mẹ tôi thì rất lớn.</a:t>
            </a:r>
            <a:endParaRPr sz="2400">
              <a:latin typeface="Arial"/>
              <a:ea typeface="Arial"/>
              <a:cs typeface="Arial"/>
              <a:sym typeface="Arial"/>
            </a:endParaRPr>
          </a:p>
          <a:p>
            <a:pPr indent="-266700" lvl="0" marL="2286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Những ngôi nhà của bạn bè tôi thì rất lớn.</a:t>
            </a:r>
            <a:endParaRPr sz="2400">
              <a:latin typeface="Arial"/>
              <a:ea typeface="Arial"/>
              <a:cs typeface="Arial"/>
              <a:sym typeface="Arial"/>
            </a:endParaRPr>
          </a:p>
          <a:p>
            <a:pPr indent="-266700" lvl="0" marL="2286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Quần áo của bạn bè tôi thì rất mắc</a:t>
            </a:r>
            <a:r>
              <a:rPr lang="en-US" sz="2400">
                <a:latin typeface="Arial"/>
                <a:ea typeface="Arial"/>
                <a:cs typeface="Arial"/>
                <a:sym typeface="Arial"/>
              </a:rPr>
              <a:t>.</a:t>
            </a:r>
            <a:endParaRPr sz="2400">
              <a:latin typeface="Arial"/>
              <a:ea typeface="Arial"/>
              <a:cs typeface="Arial"/>
              <a:sym typeface="Arial"/>
            </a:endParaRPr>
          </a:p>
          <a:p>
            <a:pPr indent="-304800" lvl="0" marL="457200" rtl="0" algn="l">
              <a:lnSpc>
                <a:spcPct val="100000"/>
              </a:lnSpc>
              <a:spcBef>
                <a:spcPts val="1000"/>
              </a:spcBef>
              <a:spcAft>
                <a:spcPts val="0"/>
              </a:spcAft>
              <a:buClr>
                <a:schemeClr val="dk1"/>
              </a:buClr>
              <a:buSzPts val="2400"/>
              <a:buNone/>
            </a:pPr>
            <a:r>
              <a:t/>
            </a:r>
            <a:endParaRPr sz="2400">
              <a:latin typeface="Arial"/>
              <a:ea typeface="Arial"/>
              <a:cs typeface="Arial"/>
              <a:sym typeface="Arial"/>
            </a:endParaRPr>
          </a:p>
        </p:txBody>
      </p:sp>
      <p:sp>
        <p:nvSpPr>
          <p:cNvPr id="353" name="Google Shape;353;p24"/>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354" name="Google Shape;354;p24"/>
          <p:cNvSpPr txBox="1"/>
          <p:nvPr/>
        </p:nvSpPr>
        <p:spPr>
          <a:xfrm>
            <a:off x="65796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355" name="Google Shape;355;p24"/>
          <p:cNvSpPr/>
          <p:nvPr/>
        </p:nvSpPr>
        <p:spPr>
          <a:xfrm>
            <a:off x="853407" y="5956944"/>
            <a:ext cx="6981135" cy="67706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Arial"/>
                <a:ea typeface="Arial"/>
                <a:cs typeface="Arial"/>
                <a:sym typeface="Arial"/>
              </a:rPr>
              <a:t>How</a:t>
            </a:r>
            <a:r>
              <a:rPr b="1" lang="en-US" sz="2400">
                <a:solidFill>
                  <a:schemeClr val="dk1"/>
                </a:solidFill>
              </a:rPr>
              <a:t> is your parents’ house</a:t>
            </a:r>
            <a:r>
              <a:rPr b="1"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Clr>
                <a:srgbClr val="000000"/>
              </a:buClr>
              <a:buSzPts val="2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838200" y="532920"/>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361" name="Google Shape;361;p25"/>
          <p:cNvSpPr txBox="1"/>
          <p:nvPr>
            <p:ph idx="1" type="body"/>
          </p:nvPr>
        </p:nvSpPr>
        <p:spPr>
          <a:xfrm>
            <a:off x="363599" y="2335700"/>
            <a:ext cx="5814600" cy="94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4. Đồ chơi của trẻ em thì mắc tiền.</a:t>
            </a:r>
            <a:endParaRPr sz="2400">
              <a:solidFill>
                <a:schemeClr val="accent1"/>
              </a:solidFill>
              <a:latin typeface="Arial"/>
              <a:ea typeface="Arial"/>
              <a:cs typeface="Arial"/>
              <a:sym typeface="Arial"/>
            </a:endParaRPr>
          </a:p>
        </p:txBody>
      </p:sp>
      <p:sp>
        <p:nvSpPr>
          <p:cNvPr id="362" name="Google Shape;362;p25"/>
          <p:cNvSpPr txBox="1"/>
          <p:nvPr/>
        </p:nvSpPr>
        <p:spPr>
          <a:xfrm>
            <a:off x="6434828" y="2335700"/>
            <a:ext cx="5504400" cy="94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4. </a:t>
            </a:r>
            <a:r>
              <a:rPr lang="en-US" sz="2400">
                <a:solidFill>
                  <a:srgbClr val="FF0000"/>
                </a:solidFill>
              </a:rPr>
              <a:t>C</a:t>
            </a:r>
            <a:r>
              <a:rPr b="0" i="0" lang="en-US" sz="2400" u="none" cap="none" strike="noStrike">
                <a:solidFill>
                  <a:srgbClr val="FF0000"/>
                </a:solidFill>
                <a:latin typeface="Arial"/>
                <a:ea typeface="Arial"/>
                <a:cs typeface="Arial"/>
                <a:sym typeface="Arial"/>
              </a:rPr>
              <a:t>hildren’s toys are expensive.</a:t>
            </a:r>
            <a:endParaRPr b="0" i="0" sz="2400" u="none" cap="none" strike="noStrike">
              <a:solidFill>
                <a:schemeClr val="dk1"/>
              </a:solidFill>
              <a:latin typeface="Arial"/>
              <a:ea typeface="Arial"/>
              <a:cs typeface="Arial"/>
              <a:sym typeface="Arial"/>
            </a:endParaRPr>
          </a:p>
        </p:txBody>
      </p:sp>
      <p:sp>
        <p:nvSpPr>
          <p:cNvPr id="363" name="Google Shape;363;p25"/>
          <p:cNvSpPr txBox="1"/>
          <p:nvPr/>
        </p:nvSpPr>
        <p:spPr>
          <a:xfrm>
            <a:off x="1089657" y="1514365"/>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364" name="Google Shape;364;p25"/>
          <p:cNvSpPr txBox="1"/>
          <p:nvPr/>
        </p:nvSpPr>
        <p:spPr>
          <a:xfrm>
            <a:off x="6861733" y="1514365"/>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365" name="Google Shape;365;p25"/>
          <p:cNvSpPr txBox="1"/>
          <p:nvPr/>
        </p:nvSpPr>
        <p:spPr>
          <a:xfrm>
            <a:off x="440846" y="4279059"/>
            <a:ext cx="5814600" cy="106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 Quần áo của đàn ông thì mắc tiền.</a:t>
            </a:r>
            <a:endParaRPr b="0" i="0" sz="1400" u="none" cap="none" strike="noStrike">
              <a:solidFill>
                <a:srgbClr val="000000"/>
              </a:solidFill>
              <a:latin typeface="Arial"/>
              <a:ea typeface="Arial"/>
              <a:cs typeface="Arial"/>
              <a:sym typeface="Arial"/>
            </a:endParaRPr>
          </a:p>
        </p:txBody>
      </p:sp>
      <p:sp>
        <p:nvSpPr>
          <p:cNvPr id="366" name="Google Shape;366;p25"/>
          <p:cNvSpPr txBox="1"/>
          <p:nvPr/>
        </p:nvSpPr>
        <p:spPr>
          <a:xfrm>
            <a:off x="440846" y="3276800"/>
            <a:ext cx="5814600" cy="94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Quần áo của trẻ em thì mắc tiền.</a:t>
            </a:r>
            <a:endParaRPr b="0" i="0" sz="2400" u="none" cap="none" strike="noStrike">
              <a:solidFill>
                <a:schemeClr val="dk1"/>
              </a:solidFill>
              <a:latin typeface="Arial"/>
              <a:ea typeface="Arial"/>
              <a:cs typeface="Arial"/>
              <a:sym typeface="Arial"/>
            </a:endParaRPr>
          </a:p>
        </p:txBody>
      </p:sp>
      <p:sp>
        <p:nvSpPr>
          <p:cNvPr id="367" name="Google Shape;367;p25"/>
          <p:cNvSpPr txBox="1"/>
          <p:nvPr/>
        </p:nvSpPr>
        <p:spPr>
          <a:xfrm>
            <a:off x="440846" y="5281675"/>
            <a:ext cx="5814600" cy="104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Quần áo của Lan và Ngọc thì </a:t>
            </a:r>
            <a:r>
              <a:rPr lang="en-US" sz="2400">
                <a:solidFill>
                  <a:schemeClr val="dk1"/>
                </a:solidFill>
              </a:rPr>
              <a:t>mắc tiền</a:t>
            </a: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68" name="Google Shape;368;p25"/>
          <p:cNvSpPr txBox="1"/>
          <p:nvPr/>
        </p:nvSpPr>
        <p:spPr>
          <a:xfrm>
            <a:off x="6382451" y="4279051"/>
            <a:ext cx="5504400" cy="90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a:t>
            </a:r>
            <a:r>
              <a:rPr lang="en-US" sz="2400">
                <a:solidFill>
                  <a:schemeClr val="dk1"/>
                </a:solidFill>
              </a:rPr>
              <a:t>M</a:t>
            </a:r>
            <a:r>
              <a:rPr b="0" i="0" lang="en-US" sz="2400" u="none" cap="none" strike="noStrike">
                <a:solidFill>
                  <a:schemeClr val="dk1"/>
                </a:solidFill>
                <a:latin typeface="Arial"/>
                <a:ea typeface="Arial"/>
                <a:cs typeface="Arial"/>
                <a:sym typeface="Arial"/>
              </a:rPr>
              <a:t>en’s clothes are expensive.</a:t>
            </a:r>
            <a:endParaRPr b="0" i="0" sz="2400" u="none" cap="none" strike="noStrike">
              <a:solidFill>
                <a:schemeClr val="dk1"/>
              </a:solidFill>
              <a:latin typeface="Arial"/>
              <a:ea typeface="Arial"/>
              <a:cs typeface="Arial"/>
              <a:sym typeface="Arial"/>
            </a:endParaRPr>
          </a:p>
        </p:txBody>
      </p:sp>
      <p:sp>
        <p:nvSpPr>
          <p:cNvPr id="369" name="Google Shape;369;p25"/>
          <p:cNvSpPr txBox="1"/>
          <p:nvPr/>
        </p:nvSpPr>
        <p:spPr>
          <a:xfrm>
            <a:off x="6408640" y="3247096"/>
            <a:ext cx="5504400" cy="120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a:t>
            </a:r>
            <a:r>
              <a:rPr lang="en-US" sz="2400">
                <a:solidFill>
                  <a:schemeClr val="dk1"/>
                </a:solidFill>
              </a:rPr>
              <a:t>C</a:t>
            </a:r>
            <a:r>
              <a:rPr b="0" i="0" lang="en-US" sz="2400" u="none" cap="none" strike="noStrike">
                <a:solidFill>
                  <a:schemeClr val="dk1"/>
                </a:solidFill>
                <a:latin typeface="Arial"/>
                <a:ea typeface="Arial"/>
                <a:cs typeface="Arial"/>
                <a:sym typeface="Arial"/>
              </a:rPr>
              <a:t>hildren’s clothes are expensive.</a:t>
            </a:r>
            <a:endParaRPr b="0" i="0" sz="2400" u="none" cap="none" strike="noStrike">
              <a:solidFill>
                <a:schemeClr val="dk1"/>
              </a:solidFill>
              <a:latin typeface="Arial"/>
              <a:ea typeface="Arial"/>
              <a:cs typeface="Arial"/>
              <a:sym typeface="Arial"/>
            </a:endParaRPr>
          </a:p>
        </p:txBody>
      </p:sp>
      <p:sp>
        <p:nvSpPr>
          <p:cNvPr id="370" name="Google Shape;370;p25"/>
          <p:cNvSpPr txBox="1"/>
          <p:nvPr/>
        </p:nvSpPr>
        <p:spPr>
          <a:xfrm>
            <a:off x="6434825" y="5278475"/>
            <a:ext cx="5881800" cy="104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Lan and Ngoc’s clothes are </a:t>
            </a:r>
            <a:r>
              <a:rPr lang="en-US" sz="2400">
                <a:solidFill>
                  <a:schemeClr val="dk1"/>
                </a:solidFill>
              </a:rPr>
              <a:t>expensive</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838200" y="532920"/>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376" name="Google Shape;376;p26"/>
          <p:cNvSpPr txBox="1"/>
          <p:nvPr>
            <p:ph idx="1" type="body"/>
          </p:nvPr>
        </p:nvSpPr>
        <p:spPr>
          <a:xfrm>
            <a:off x="1278005" y="2335688"/>
            <a:ext cx="4950900" cy="348322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4. Đồ chơi của trẻ em thì mắc tiền.</a:t>
            </a:r>
            <a:endParaRPr sz="2400">
              <a:solidFill>
                <a:schemeClr val="accent1"/>
              </a:solidFill>
              <a:latin typeface="Arial"/>
              <a:ea typeface="Arial"/>
              <a:cs typeface="Arial"/>
              <a:sym typeface="Arial"/>
            </a:endParaRPr>
          </a:p>
          <a:p>
            <a:pPr indent="-381000" lvl="0" marL="5715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Quần áo của trẻ em thì mắc tiền.</a:t>
            </a:r>
            <a:endParaRPr sz="2400">
              <a:latin typeface="Arial"/>
              <a:ea typeface="Arial"/>
              <a:cs typeface="Arial"/>
              <a:sym typeface="Arial"/>
            </a:endParaRPr>
          </a:p>
          <a:p>
            <a:pPr indent="-381000" lvl="0" marL="5715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Quần áo của đàn ông thì mắc tiền.</a:t>
            </a:r>
            <a:endParaRPr sz="2400">
              <a:latin typeface="Arial"/>
              <a:ea typeface="Arial"/>
              <a:cs typeface="Arial"/>
              <a:sym typeface="Arial"/>
            </a:endParaRPr>
          </a:p>
          <a:p>
            <a:pPr indent="-381000" lvl="0" marL="5715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Quần áo của Lan và Ngọc thì mắc tiền.</a:t>
            </a:r>
            <a:endParaRPr sz="2400">
              <a:latin typeface="Arial"/>
              <a:ea typeface="Arial"/>
              <a:cs typeface="Arial"/>
              <a:sym typeface="Arial"/>
            </a:endParaRPr>
          </a:p>
        </p:txBody>
      </p:sp>
      <p:sp>
        <p:nvSpPr>
          <p:cNvPr id="377" name="Google Shape;377;p26"/>
          <p:cNvSpPr txBox="1"/>
          <p:nvPr/>
        </p:nvSpPr>
        <p:spPr>
          <a:xfrm>
            <a:off x="1089657" y="1514365"/>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378" name="Google Shape;378;p26"/>
          <p:cNvSpPr txBox="1"/>
          <p:nvPr/>
        </p:nvSpPr>
        <p:spPr>
          <a:xfrm>
            <a:off x="6861733" y="1514365"/>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379" name="Google Shape;379;p26"/>
          <p:cNvSpPr/>
          <p:nvPr/>
        </p:nvSpPr>
        <p:spPr>
          <a:xfrm>
            <a:off x="972150" y="5818900"/>
            <a:ext cx="8296500" cy="845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Arial"/>
                <a:ea typeface="Arial"/>
                <a:cs typeface="Arial"/>
                <a:sym typeface="Arial"/>
              </a:rPr>
              <a:t>In your opinion, </a:t>
            </a:r>
            <a:r>
              <a:rPr b="1" lang="en-US" sz="2400">
                <a:solidFill>
                  <a:schemeClr val="dk1"/>
                </a:solidFill>
              </a:rPr>
              <a:t>are children’s clothes expensive</a:t>
            </a:r>
            <a:r>
              <a:rPr b="1" i="0" lang="en-US"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Char char="⇒"/>
            </a:pPr>
            <a:r>
              <a:rPr b="1" lang="en-US" sz="2400">
                <a:solidFill>
                  <a:schemeClr val="dk1"/>
                </a:solidFill>
              </a:rPr>
              <a:t>Are your clothes expensive?</a:t>
            </a:r>
            <a:endParaRPr b="1" sz="2400">
              <a:solidFill>
                <a:schemeClr val="dk1"/>
              </a:solidFill>
            </a:endParaRPr>
          </a:p>
          <a:p>
            <a:pPr indent="-133350" lvl="0" marL="285750" marR="0" rtl="0" algn="l">
              <a:lnSpc>
                <a:spcPct val="100000"/>
              </a:lnSpc>
              <a:spcBef>
                <a:spcPts val="0"/>
              </a:spcBef>
              <a:spcAft>
                <a:spcPts val="0"/>
              </a:spcAft>
              <a:buClr>
                <a:srgbClr val="000000"/>
              </a:buClr>
              <a:buSzPts val="2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0730719ce1_0_0"/>
          <p:cNvSpPr txBox="1"/>
          <p:nvPr>
            <p:ph type="title"/>
          </p:nvPr>
        </p:nvSpPr>
        <p:spPr>
          <a:xfrm>
            <a:off x="838200" y="532920"/>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385" name="Google Shape;385;g10730719ce1_0_0"/>
          <p:cNvSpPr txBox="1"/>
          <p:nvPr>
            <p:ph idx="1" type="body"/>
          </p:nvPr>
        </p:nvSpPr>
        <p:spPr>
          <a:xfrm>
            <a:off x="287399" y="2335700"/>
            <a:ext cx="5845200" cy="94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5. Những quyển sách của những học sinh thì ở trên bàn.</a:t>
            </a:r>
            <a:endParaRPr sz="2400">
              <a:solidFill>
                <a:schemeClr val="accent1"/>
              </a:solidFill>
              <a:latin typeface="Arial"/>
              <a:ea typeface="Arial"/>
              <a:cs typeface="Arial"/>
              <a:sym typeface="Arial"/>
            </a:endParaRPr>
          </a:p>
        </p:txBody>
      </p:sp>
      <p:sp>
        <p:nvSpPr>
          <p:cNvPr id="386" name="Google Shape;386;g10730719ce1_0_0"/>
          <p:cNvSpPr txBox="1"/>
          <p:nvPr/>
        </p:nvSpPr>
        <p:spPr>
          <a:xfrm>
            <a:off x="6284548" y="2335700"/>
            <a:ext cx="5727300" cy="94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sz="2400">
                <a:solidFill>
                  <a:srgbClr val="FF0000"/>
                </a:solidFill>
              </a:rPr>
              <a:t>5. The students’ books are on the table.</a:t>
            </a:r>
            <a:endParaRPr b="0" i="0" sz="2400" u="none" cap="none" strike="noStrike">
              <a:solidFill>
                <a:schemeClr val="dk1"/>
              </a:solidFill>
              <a:latin typeface="Arial"/>
              <a:ea typeface="Arial"/>
              <a:cs typeface="Arial"/>
              <a:sym typeface="Arial"/>
            </a:endParaRPr>
          </a:p>
        </p:txBody>
      </p:sp>
      <p:sp>
        <p:nvSpPr>
          <p:cNvPr id="387" name="Google Shape;387;g10730719ce1_0_0"/>
          <p:cNvSpPr txBox="1"/>
          <p:nvPr/>
        </p:nvSpPr>
        <p:spPr>
          <a:xfrm>
            <a:off x="1089657" y="1514365"/>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388" name="Google Shape;388;g10730719ce1_0_0"/>
          <p:cNvSpPr txBox="1"/>
          <p:nvPr/>
        </p:nvSpPr>
        <p:spPr>
          <a:xfrm>
            <a:off x="6861733" y="1514365"/>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389" name="Google Shape;389;g10730719ce1_0_0"/>
          <p:cNvSpPr txBox="1"/>
          <p:nvPr/>
        </p:nvSpPr>
        <p:spPr>
          <a:xfrm>
            <a:off x="365055" y="4279059"/>
            <a:ext cx="5845200" cy="106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 </a:t>
            </a:r>
            <a:r>
              <a:rPr lang="en-US" sz="2400">
                <a:solidFill>
                  <a:schemeClr val="dk1"/>
                </a:solidFill>
              </a:rPr>
              <a:t>Phòng của những giáo viên thì lớn.</a:t>
            </a:r>
            <a:endParaRPr sz="2400">
              <a:solidFill>
                <a:schemeClr val="dk1"/>
              </a:solidFill>
            </a:endParaRPr>
          </a:p>
        </p:txBody>
      </p:sp>
      <p:sp>
        <p:nvSpPr>
          <p:cNvPr id="390" name="Google Shape;390;g10730719ce1_0_0"/>
          <p:cNvSpPr txBox="1"/>
          <p:nvPr/>
        </p:nvSpPr>
        <p:spPr>
          <a:xfrm>
            <a:off x="365055" y="3276800"/>
            <a:ext cx="5845200" cy="94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a:t>
            </a:r>
            <a:r>
              <a:rPr lang="en-US" sz="2400">
                <a:solidFill>
                  <a:schemeClr val="dk1"/>
                </a:solidFill>
              </a:rPr>
              <a:t>Những quyển sách của những giáo viên thì ở trên bàn.</a:t>
            </a:r>
            <a:endParaRPr b="0" i="0" sz="2400" u="none" cap="none" strike="noStrike">
              <a:solidFill>
                <a:schemeClr val="dk1"/>
              </a:solidFill>
              <a:latin typeface="Arial"/>
              <a:ea typeface="Arial"/>
              <a:cs typeface="Arial"/>
              <a:sym typeface="Arial"/>
            </a:endParaRPr>
          </a:p>
        </p:txBody>
      </p:sp>
      <p:sp>
        <p:nvSpPr>
          <p:cNvPr id="391" name="Google Shape;391;g10730719ce1_0_0"/>
          <p:cNvSpPr txBox="1"/>
          <p:nvPr/>
        </p:nvSpPr>
        <p:spPr>
          <a:xfrm>
            <a:off x="365055" y="5281675"/>
            <a:ext cx="5845200" cy="104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a:t>
            </a:r>
            <a:r>
              <a:rPr lang="en-US" sz="2400">
                <a:solidFill>
                  <a:schemeClr val="dk1"/>
                </a:solidFill>
              </a:rPr>
              <a:t>Phòng của những cô gái thì lớn.</a:t>
            </a:r>
            <a:endParaRPr sz="2400">
              <a:solidFill>
                <a:schemeClr val="dk1"/>
              </a:solidFill>
            </a:endParaRPr>
          </a:p>
        </p:txBody>
      </p:sp>
      <p:sp>
        <p:nvSpPr>
          <p:cNvPr id="392" name="Google Shape;392;g10730719ce1_0_0"/>
          <p:cNvSpPr txBox="1"/>
          <p:nvPr/>
        </p:nvSpPr>
        <p:spPr>
          <a:xfrm>
            <a:off x="6230050" y="4279048"/>
            <a:ext cx="5727300" cy="90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a:t>
            </a:r>
            <a:r>
              <a:rPr lang="en-US" sz="2400">
                <a:solidFill>
                  <a:schemeClr val="dk1"/>
                </a:solidFill>
              </a:rPr>
              <a:t>The teachers’ room is big.</a:t>
            </a:r>
            <a:endParaRPr sz="2400">
              <a:solidFill>
                <a:schemeClr val="dk1"/>
              </a:solidFill>
            </a:endParaRPr>
          </a:p>
          <a:p>
            <a:pPr indent="0" lvl="0" marL="0" marR="0" rtl="0" algn="l">
              <a:lnSpc>
                <a:spcPct val="100000"/>
              </a:lnSpc>
              <a:spcBef>
                <a:spcPts val="1000"/>
              </a:spcBef>
              <a:spcAft>
                <a:spcPts val="0"/>
              </a:spcAft>
              <a:buClr>
                <a:srgbClr val="000000"/>
              </a:buClr>
              <a:buSzPts val="2400"/>
              <a:buFont typeface="Arial"/>
              <a:buNone/>
            </a:pPr>
            <a:r>
              <a:t/>
            </a:r>
            <a:endParaRPr sz="2400">
              <a:solidFill>
                <a:schemeClr val="dk1"/>
              </a:solidFill>
            </a:endParaRPr>
          </a:p>
        </p:txBody>
      </p:sp>
      <p:sp>
        <p:nvSpPr>
          <p:cNvPr id="393" name="Google Shape;393;g10730719ce1_0_0"/>
          <p:cNvSpPr txBox="1"/>
          <p:nvPr/>
        </p:nvSpPr>
        <p:spPr>
          <a:xfrm>
            <a:off x="6257299" y="3247095"/>
            <a:ext cx="5727300" cy="120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a:t>
            </a:r>
            <a:r>
              <a:rPr lang="en-US" sz="2400">
                <a:solidFill>
                  <a:schemeClr val="dk1"/>
                </a:solidFill>
              </a:rPr>
              <a:t>The teachers’ books are on the table.</a:t>
            </a:r>
            <a:endParaRPr b="0" i="0" sz="2400" u="none" cap="none" strike="noStrike">
              <a:solidFill>
                <a:schemeClr val="dk1"/>
              </a:solidFill>
              <a:latin typeface="Arial"/>
              <a:ea typeface="Arial"/>
              <a:cs typeface="Arial"/>
              <a:sym typeface="Arial"/>
            </a:endParaRPr>
          </a:p>
        </p:txBody>
      </p:sp>
      <p:sp>
        <p:nvSpPr>
          <p:cNvPr id="394" name="Google Shape;394;g10730719ce1_0_0"/>
          <p:cNvSpPr txBox="1"/>
          <p:nvPr/>
        </p:nvSpPr>
        <p:spPr>
          <a:xfrm>
            <a:off x="6284548" y="5278476"/>
            <a:ext cx="5727300" cy="104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a:t>
            </a:r>
            <a:r>
              <a:rPr lang="en-US" sz="2400">
                <a:solidFill>
                  <a:schemeClr val="dk1"/>
                </a:solidFill>
              </a:rPr>
              <a:t>The girls’ room is big. </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8"/>
          <p:cNvSpPr txBox="1"/>
          <p:nvPr>
            <p:ph type="title"/>
          </p:nvPr>
        </p:nvSpPr>
        <p:spPr>
          <a:xfrm>
            <a:off x="838200" y="532920"/>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400" name="Google Shape;400;p28"/>
          <p:cNvSpPr txBox="1"/>
          <p:nvPr>
            <p:ph idx="1" type="body"/>
          </p:nvPr>
        </p:nvSpPr>
        <p:spPr>
          <a:xfrm>
            <a:off x="838200" y="2367563"/>
            <a:ext cx="5583728" cy="348322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5. Những quyển sách của những học sinh thì ở trên bàn.</a:t>
            </a:r>
            <a:endParaRPr sz="2400">
              <a:solidFill>
                <a:schemeClr val="accent1"/>
              </a:solidFill>
              <a:latin typeface="Arial"/>
              <a:ea typeface="Arial"/>
              <a:cs typeface="Arial"/>
              <a:sym typeface="Arial"/>
            </a:endParaRPr>
          </a:p>
          <a:p>
            <a:pPr indent="-438150" lvl="0" marL="4572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Những quyển sách của những giáo viên thì ở trên bàn.</a:t>
            </a:r>
            <a:endParaRPr sz="2400">
              <a:latin typeface="Arial"/>
              <a:ea typeface="Arial"/>
              <a:cs typeface="Arial"/>
              <a:sym typeface="Arial"/>
            </a:endParaRPr>
          </a:p>
          <a:p>
            <a:pPr indent="-438150" lvl="0" marL="4572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Phòng của những giáo viên thì </a:t>
            </a:r>
            <a:r>
              <a:rPr lang="en-US" sz="2400">
                <a:latin typeface="Arial"/>
                <a:ea typeface="Arial"/>
                <a:cs typeface="Arial"/>
                <a:sym typeface="Arial"/>
              </a:rPr>
              <a:t>lớn</a:t>
            </a:r>
            <a:r>
              <a:rPr lang="en-US" sz="2400">
                <a:latin typeface="Arial"/>
                <a:ea typeface="Arial"/>
                <a:cs typeface="Arial"/>
                <a:sym typeface="Arial"/>
              </a:rPr>
              <a:t>.</a:t>
            </a:r>
            <a:endParaRPr sz="2400">
              <a:latin typeface="Arial"/>
              <a:ea typeface="Arial"/>
              <a:cs typeface="Arial"/>
              <a:sym typeface="Arial"/>
            </a:endParaRPr>
          </a:p>
          <a:p>
            <a:pPr indent="-438150" lvl="0" marL="4572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Phòng của những cô gái thì </a:t>
            </a:r>
            <a:r>
              <a:rPr lang="en-US" sz="2400">
                <a:latin typeface="Arial"/>
                <a:ea typeface="Arial"/>
                <a:cs typeface="Arial"/>
                <a:sym typeface="Arial"/>
              </a:rPr>
              <a:t>lớn</a:t>
            </a:r>
            <a:r>
              <a:rPr lang="en-US" sz="2400">
                <a:latin typeface="Arial"/>
                <a:ea typeface="Arial"/>
                <a:cs typeface="Arial"/>
                <a:sym typeface="Arial"/>
              </a:rPr>
              <a:t>.</a:t>
            </a:r>
            <a:endParaRPr sz="2400">
              <a:latin typeface="Arial"/>
              <a:ea typeface="Arial"/>
              <a:cs typeface="Arial"/>
              <a:sym typeface="Arial"/>
            </a:endParaRPr>
          </a:p>
        </p:txBody>
      </p:sp>
      <p:sp>
        <p:nvSpPr>
          <p:cNvPr id="401" name="Google Shape;401;p28"/>
          <p:cNvSpPr txBox="1"/>
          <p:nvPr/>
        </p:nvSpPr>
        <p:spPr>
          <a:xfrm>
            <a:off x="1089657" y="1514365"/>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402" name="Google Shape;402;p28"/>
          <p:cNvSpPr txBox="1"/>
          <p:nvPr/>
        </p:nvSpPr>
        <p:spPr>
          <a:xfrm>
            <a:off x="6861733" y="1514365"/>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403" name="Google Shape;403;p28"/>
          <p:cNvSpPr/>
          <p:nvPr/>
        </p:nvSpPr>
        <p:spPr>
          <a:xfrm>
            <a:off x="838200" y="5456500"/>
            <a:ext cx="9476700" cy="11025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chemeClr val="dk1"/>
              </a:buClr>
              <a:buSzPts val="2400"/>
              <a:buChar char="●"/>
            </a:pPr>
            <a:r>
              <a:rPr b="1" lang="en-US" sz="2400">
                <a:solidFill>
                  <a:schemeClr val="dk1"/>
                </a:solidFill>
              </a:rPr>
              <a:t>Do you have a large room? Do you like it? Why?</a:t>
            </a:r>
            <a:endParaRPr b="1" sz="2400">
              <a:solidFill>
                <a:schemeClr val="dk1"/>
              </a:solidFill>
            </a:endParaRPr>
          </a:p>
          <a:p>
            <a:pPr indent="-381000" lvl="0" marL="457200" marR="0" rtl="0" algn="l">
              <a:lnSpc>
                <a:spcPct val="100000"/>
              </a:lnSpc>
              <a:spcBef>
                <a:spcPts val="0"/>
              </a:spcBef>
              <a:spcAft>
                <a:spcPts val="0"/>
              </a:spcAft>
              <a:buClr>
                <a:schemeClr val="dk1"/>
              </a:buClr>
              <a:buSzPts val="2400"/>
              <a:buChar char="●"/>
            </a:pPr>
            <a:r>
              <a:rPr b="1" lang="en-US" sz="2400">
                <a:solidFill>
                  <a:schemeClr val="dk1"/>
                </a:solidFill>
              </a:rPr>
              <a:t>Do you want to have a large room? Why?</a:t>
            </a:r>
            <a:endParaRPr b="1"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9"/>
          <p:cNvSpPr txBox="1"/>
          <p:nvPr>
            <p:ph type="ctrTitle"/>
          </p:nvPr>
        </p:nvSpPr>
        <p:spPr>
          <a:xfrm>
            <a:off x="1524000" y="2827812"/>
            <a:ext cx="9144000" cy="120237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Arial"/>
              <a:buNone/>
            </a:pPr>
            <a:r>
              <a:rPr b="1" lang="en-US" sz="7200">
                <a:solidFill>
                  <a:srgbClr val="FF0000"/>
                </a:solidFill>
                <a:latin typeface="Arial"/>
                <a:ea typeface="Arial"/>
                <a:cs typeface="Arial"/>
                <a:sym typeface="Arial"/>
              </a:rPr>
              <a:t>3.3</a:t>
            </a:r>
            <a:r>
              <a:rPr b="1" lang="en-US" sz="7200">
                <a:solidFill>
                  <a:srgbClr val="FF0000"/>
                </a:solidFill>
                <a:latin typeface="Arial"/>
                <a:ea typeface="Arial"/>
                <a:cs typeface="Arial"/>
                <a:sym typeface="Arial"/>
              </a:rPr>
              <a:t>. Other possessives</a:t>
            </a:r>
            <a:endParaRPr b="1" sz="7200">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nvSpPr>
        <p:spPr>
          <a:xfrm>
            <a:off x="1330036" y="2196290"/>
            <a:ext cx="4096489" cy="5232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mẹ </a:t>
            </a:r>
            <a:r>
              <a:rPr b="1" i="0" lang="en-US" sz="2800" u="none" cap="none" strike="noStrike">
                <a:solidFill>
                  <a:schemeClr val="dk1"/>
                </a:solidFill>
                <a:latin typeface="Arial"/>
                <a:ea typeface="Arial"/>
                <a:cs typeface="Arial"/>
                <a:sym typeface="Arial"/>
              </a:rPr>
              <a:t>của tôi</a:t>
            </a:r>
            <a:endParaRPr b="1" i="0" sz="2800" u="none" cap="none" strike="noStrike">
              <a:solidFill>
                <a:schemeClr val="dk1"/>
              </a:solidFill>
              <a:latin typeface="Arial"/>
              <a:ea typeface="Arial"/>
              <a:cs typeface="Arial"/>
              <a:sym typeface="Arial"/>
            </a:endParaRPr>
          </a:p>
        </p:txBody>
      </p:sp>
      <p:sp>
        <p:nvSpPr>
          <p:cNvPr id="101" name="Google Shape;101;p3"/>
          <p:cNvSpPr txBox="1"/>
          <p:nvPr/>
        </p:nvSpPr>
        <p:spPr>
          <a:xfrm>
            <a:off x="7862368" y="2196289"/>
            <a:ext cx="3977331" cy="5232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Noto Sans Symbols"/>
              <a:buChar char="⇒"/>
            </a:pPr>
            <a:r>
              <a:rPr b="1" lang="en-US" sz="2800" u="none" cap="none" strike="noStrike">
                <a:solidFill>
                  <a:schemeClr val="dk1"/>
                </a:solidFill>
                <a:latin typeface="Arial"/>
                <a:ea typeface="Arial"/>
                <a:cs typeface="Arial"/>
                <a:sym typeface="Arial"/>
              </a:rPr>
              <a:t>my</a:t>
            </a:r>
            <a:r>
              <a:rPr b="0" lang="en-US" sz="2800" u="none" cap="none" strike="noStrike">
                <a:solidFill>
                  <a:schemeClr val="dk1"/>
                </a:solidFill>
                <a:latin typeface="Arial"/>
                <a:ea typeface="Arial"/>
                <a:cs typeface="Arial"/>
                <a:sym typeface="Arial"/>
              </a:rPr>
              <a:t> mother</a:t>
            </a:r>
            <a:endParaRPr b="0" sz="1400" u="none" cap="none" strike="noStrike">
              <a:solidFill>
                <a:srgbClr val="000000"/>
              </a:solidFill>
              <a:latin typeface="Arial"/>
              <a:ea typeface="Arial"/>
              <a:cs typeface="Arial"/>
              <a:sym typeface="Arial"/>
            </a:endParaRPr>
          </a:p>
        </p:txBody>
      </p:sp>
      <p:sp>
        <p:nvSpPr>
          <p:cNvPr id="102" name="Google Shape;102;p3"/>
          <p:cNvSpPr txBox="1"/>
          <p:nvPr/>
        </p:nvSpPr>
        <p:spPr>
          <a:xfrm>
            <a:off x="475625" y="1198078"/>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103" name="Google Shape;103;p3"/>
          <p:cNvSpPr txBox="1"/>
          <p:nvPr/>
        </p:nvSpPr>
        <p:spPr>
          <a:xfrm>
            <a:off x="6412079" y="1198078"/>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104" name="Google Shape;104;p3"/>
          <p:cNvSpPr txBox="1"/>
          <p:nvPr>
            <p:ph type="title"/>
          </p:nvPr>
        </p:nvSpPr>
        <p:spPr>
          <a:xfrm>
            <a:off x="470660" y="10285"/>
            <a:ext cx="2991396"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latin typeface="Arial"/>
                <a:ea typeface="Arial"/>
                <a:cs typeface="Arial"/>
                <a:sym typeface="Arial"/>
              </a:rPr>
              <a:t>Examples:</a:t>
            </a:r>
            <a:endParaRPr b="1">
              <a:solidFill>
                <a:srgbClr val="FF0000"/>
              </a:solidFill>
              <a:latin typeface="Arial"/>
              <a:ea typeface="Arial"/>
              <a:cs typeface="Arial"/>
              <a:sym typeface="Arial"/>
            </a:endParaRPr>
          </a:p>
        </p:txBody>
      </p:sp>
      <p:sp>
        <p:nvSpPr>
          <p:cNvPr id="105" name="Google Shape;105;p3"/>
          <p:cNvSpPr txBox="1"/>
          <p:nvPr/>
        </p:nvSpPr>
        <p:spPr>
          <a:xfrm>
            <a:off x="1330034" y="4871948"/>
            <a:ext cx="4096489" cy="5232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cái phòng </a:t>
            </a:r>
            <a:r>
              <a:rPr b="1" i="0" lang="en-US" sz="2800" u="none" cap="none" strike="noStrike">
                <a:solidFill>
                  <a:schemeClr val="dk1"/>
                </a:solidFill>
                <a:latin typeface="Arial"/>
                <a:ea typeface="Arial"/>
                <a:cs typeface="Arial"/>
                <a:sym typeface="Arial"/>
              </a:rPr>
              <a:t>của họ</a:t>
            </a:r>
            <a:endParaRPr b="1" i="0" sz="2800" u="none" cap="none" strike="noStrike">
              <a:solidFill>
                <a:schemeClr val="dk1"/>
              </a:solidFill>
              <a:latin typeface="Arial"/>
              <a:ea typeface="Arial"/>
              <a:cs typeface="Arial"/>
              <a:sym typeface="Arial"/>
            </a:endParaRPr>
          </a:p>
        </p:txBody>
      </p:sp>
      <p:sp>
        <p:nvSpPr>
          <p:cNvPr id="106" name="Google Shape;106;p3"/>
          <p:cNvSpPr txBox="1"/>
          <p:nvPr/>
        </p:nvSpPr>
        <p:spPr>
          <a:xfrm>
            <a:off x="1330033" y="2695406"/>
            <a:ext cx="4096489" cy="5232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cây bút </a:t>
            </a:r>
            <a:r>
              <a:rPr b="1" i="0" lang="en-US" sz="2800" u="none" cap="none" strike="noStrike">
                <a:solidFill>
                  <a:schemeClr val="dk1"/>
                </a:solidFill>
                <a:latin typeface="Arial"/>
                <a:ea typeface="Arial"/>
                <a:cs typeface="Arial"/>
                <a:sym typeface="Arial"/>
              </a:rPr>
              <a:t>của bạn</a:t>
            </a:r>
            <a:endParaRPr b="1" i="0" sz="2800" u="none" cap="none" strike="noStrike">
              <a:solidFill>
                <a:schemeClr val="dk1"/>
              </a:solidFill>
              <a:latin typeface="Arial"/>
              <a:ea typeface="Arial"/>
              <a:cs typeface="Arial"/>
              <a:sym typeface="Arial"/>
            </a:endParaRPr>
          </a:p>
        </p:txBody>
      </p:sp>
      <p:sp>
        <p:nvSpPr>
          <p:cNvPr id="107" name="Google Shape;107;p3"/>
          <p:cNvSpPr txBox="1"/>
          <p:nvPr/>
        </p:nvSpPr>
        <p:spPr>
          <a:xfrm>
            <a:off x="1330035" y="3194522"/>
            <a:ext cx="5082044" cy="52318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cái áo sơ mi </a:t>
            </a:r>
            <a:r>
              <a:rPr b="1" i="0" lang="en-US" sz="2800" u="none" cap="none" strike="noStrike">
                <a:solidFill>
                  <a:schemeClr val="dk1"/>
                </a:solidFill>
                <a:latin typeface="Arial"/>
                <a:ea typeface="Arial"/>
                <a:cs typeface="Arial"/>
                <a:sym typeface="Arial"/>
              </a:rPr>
              <a:t>của anh ấy</a:t>
            </a:r>
            <a:endParaRPr b="1" i="0" sz="2800" u="none" cap="none" strike="noStrike">
              <a:solidFill>
                <a:schemeClr val="dk1"/>
              </a:solidFill>
              <a:latin typeface="Arial"/>
              <a:ea typeface="Arial"/>
              <a:cs typeface="Arial"/>
              <a:sym typeface="Arial"/>
            </a:endParaRPr>
          </a:p>
        </p:txBody>
      </p:sp>
      <p:sp>
        <p:nvSpPr>
          <p:cNvPr id="108" name="Google Shape;108;p3"/>
          <p:cNvSpPr txBox="1"/>
          <p:nvPr/>
        </p:nvSpPr>
        <p:spPr>
          <a:xfrm>
            <a:off x="1330035" y="3750560"/>
            <a:ext cx="4096489" cy="5232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cái đầm </a:t>
            </a:r>
            <a:r>
              <a:rPr b="1" i="0" lang="en-US" sz="2800" u="none" cap="none" strike="noStrike">
                <a:solidFill>
                  <a:schemeClr val="dk1"/>
                </a:solidFill>
                <a:latin typeface="Arial"/>
                <a:ea typeface="Arial"/>
                <a:cs typeface="Arial"/>
                <a:sym typeface="Arial"/>
              </a:rPr>
              <a:t>của cô ấy</a:t>
            </a:r>
            <a:endParaRPr b="1" i="0" sz="2800" u="none" cap="none" strike="noStrike">
              <a:solidFill>
                <a:schemeClr val="dk1"/>
              </a:solidFill>
              <a:latin typeface="Arial"/>
              <a:ea typeface="Arial"/>
              <a:cs typeface="Arial"/>
              <a:sym typeface="Arial"/>
            </a:endParaRPr>
          </a:p>
        </p:txBody>
      </p:sp>
      <p:sp>
        <p:nvSpPr>
          <p:cNvPr id="109" name="Google Shape;109;p3"/>
          <p:cNvSpPr txBox="1"/>
          <p:nvPr/>
        </p:nvSpPr>
        <p:spPr>
          <a:xfrm>
            <a:off x="1330034" y="4294845"/>
            <a:ext cx="4572002" cy="52318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cái nhà </a:t>
            </a:r>
            <a:r>
              <a:rPr b="1" i="0" lang="en-US" sz="2800" u="none" cap="none" strike="noStrike">
                <a:solidFill>
                  <a:schemeClr val="dk1"/>
                </a:solidFill>
                <a:latin typeface="Arial"/>
                <a:ea typeface="Arial"/>
                <a:cs typeface="Arial"/>
                <a:sym typeface="Arial"/>
              </a:rPr>
              <a:t>của chúng tôi</a:t>
            </a:r>
            <a:endParaRPr b="1" i="0" sz="2800" u="none" cap="none" strike="noStrike">
              <a:solidFill>
                <a:schemeClr val="dk1"/>
              </a:solidFill>
              <a:latin typeface="Arial"/>
              <a:ea typeface="Arial"/>
              <a:cs typeface="Arial"/>
              <a:sym typeface="Arial"/>
            </a:endParaRPr>
          </a:p>
        </p:txBody>
      </p:sp>
      <p:sp>
        <p:nvSpPr>
          <p:cNvPr id="110" name="Google Shape;110;p3"/>
          <p:cNvSpPr txBox="1"/>
          <p:nvPr/>
        </p:nvSpPr>
        <p:spPr>
          <a:xfrm>
            <a:off x="1330032" y="5398312"/>
            <a:ext cx="4096489" cy="5232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thức ăn </a:t>
            </a:r>
            <a:r>
              <a:rPr b="1" i="0" lang="en-US" sz="2800" u="none" cap="none" strike="noStrike">
                <a:solidFill>
                  <a:schemeClr val="dk1"/>
                </a:solidFill>
                <a:latin typeface="Arial"/>
                <a:ea typeface="Arial"/>
                <a:cs typeface="Arial"/>
                <a:sym typeface="Arial"/>
              </a:rPr>
              <a:t>của nó</a:t>
            </a:r>
            <a:endParaRPr b="1" i="0" sz="2800" u="none" cap="none" strike="noStrike">
              <a:solidFill>
                <a:schemeClr val="dk1"/>
              </a:solidFill>
              <a:latin typeface="Arial"/>
              <a:ea typeface="Arial"/>
              <a:cs typeface="Arial"/>
              <a:sym typeface="Arial"/>
            </a:endParaRPr>
          </a:p>
        </p:txBody>
      </p:sp>
      <p:sp>
        <p:nvSpPr>
          <p:cNvPr id="111" name="Google Shape;111;p3"/>
          <p:cNvSpPr txBox="1"/>
          <p:nvPr/>
        </p:nvSpPr>
        <p:spPr>
          <a:xfrm>
            <a:off x="7862366" y="5416413"/>
            <a:ext cx="3977331" cy="5232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Noto Sans Symbols"/>
              <a:buChar char="⇒"/>
            </a:pPr>
            <a:r>
              <a:rPr b="1" i="0" lang="en-US" sz="2800" u="none" cap="none" strike="noStrike">
                <a:solidFill>
                  <a:schemeClr val="dk1"/>
                </a:solidFill>
                <a:latin typeface="Arial"/>
                <a:ea typeface="Arial"/>
                <a:cs typeface="Arial"/>
                <a:sym typeface="Arial"/>
              </a:rPr>
              <a:t>its</a:t>
            </a:r>
            <a:r>
              <a:rPr b="0" i="0" lang="en-US" sz="2800" u="none" cap="none" strike="noStrike">
                <a:solidFill>
                  <a:schemeClr val="dk1"/>
                </a:solidFill>
                <a:latin typeface="Arial"/>
                <a:ea typeface="Arial"/>
                <a:cs typeface="Arial"/>
                <a:sym typeface="Arial"/>
              </a:rPr>
              <a:t> food</a:t>
            </a:r>
            <a:endParaRPr b="0" i="0" sz="1400" u="none" cap="none" strike="noStrike">
              <a:solidFill>
                <a:srgbClr val="000000"/>
              </a:solidFill>
              <a:latin typeface="Arial"/>
              <a:ea typeface="Arial"/>
              <a:cs typeface="Arial"/>
              <a:sym typeface="Arial"/>
            </a:endParaRPr>
          </a:p>
        </p:txBody>
      </p:sp>
      <p:sp>
        <p:nvSpPr>
          <p:cNvPr id="112" name="Google Shape;112;p3"/>
          <p:cNvSpPr txBox="1"/>
          <p:nvPr/>
        </p:nvSpPr>
        <p:spPr>
          <a:xfrm>
            <a:off x="7862368" y="2708492"/>
            <a:ext cx="3977331" cy="5232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Noto Sans Symbols"/>
              <a:buChar char="⇒"/>
            </a:pPr>
            <a:r>
              <a:rPr b="1" i="0" lang="en-US" sz="2800" u="none" cap="none" strike="noStrike">
                <a:solidFill>
                  <a:schemeClr val="dk1"/>
                </a:solidFill>
                <a:latin typeface="Arial"/>
                <a:ea typeface="Arial"/>
                <a:cs typeface="Arial"/>
                <a:sym typeface="Arial"/>
              </a:rPr>
              <a:t>your</a:t>
            </a:r>
            <a:r>
              <a:rPr b="0" i="0" lang="en-US" sz="2800" u="none" cap="none" strike="noStrike">
                <a:solidFill>
                  <a:schemeClr val="dk1"/>
                </a:solidFill>
                <a:latin typeface="Arial"/>
                <a:ea typeface="Arial"/>
                <a:cs typeface="Arial"/>
                <a:sym typeface="Arial"/>
              </a:rPr>
              <a:t> pen</a:t>
            </a:r>
            <a:endParaRPr b="0" i="0" sz="1400" u="none" cap="none" strike="noStrike">
              <a:solidFill>
                <a:srgbClr val="000000"/>
              </a:solidFill>
              <a:latin typeface="Arial"/>
              <a:ea typeface="Arial"/>
              <a:cs typeface="Arial"/>
              <a:sym typeface="Arial"/>
            </a:endParaRPr>
          </a:p>
        </p:txBody>
      </p:sp>
      <p:sp>
        <p:nvSpPr>
          <p:cNvPr id="113" name="Google Shape;113;p3"/>
          <p:cNvSpPr txBox="1"/>
          <p:nvPr/>
        </p:nvSpPr>
        <p:spPr>
          <a:xfrm>
            <a:off x="7862368" y="3242729"/>
            <a:ext cx="3977331" cy="5232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Noto Sans Symbols"/>
              <a:buChar char="⇒"/>
            </a:pPr>
            <a:r>
              <a:rPr b="1" i="0" lang="en-US" sz="2800" u="none" cap="none" strike="noStrike">
                <a:solidFill>
                  <a:schemeClr val="dk1"/>
                </a:solidFill>
                <a:latin typeface="Arial"/>
                <a:ea typeface="Arial"/>
                <a:cs typeface="Arial"/>
                <a:sym typeface="Arial"/>
              </a:rPr>
              <a:t>his</a:t>
            </a:r>
            <a:r>
              <a:rPr b="0" i="0" lang="en-US" sz="2800" u="none" cap="none" strike="noStrike">
                <a:solidFill>
                  <a:schemeClr val="dk1"/>
                </a:solidFill>
                <a:latin typeface="Arial"/>
                <a:ea typeface="Arial"/>
                <a:cs typeface="Arial"/>
                <a:sym typeface="Arial"/>
              </a:rPr>
              <a:t> shirt</a:t>
            </a:r>
            <a:endParaRPr b="0" i="0" sz="1400" u="none" cap="none" strike="noStrike">
              <a:solidFill>
                <a:srgbClr val="000000"/>
              </a:solidFill>
              <a:latin typeface="Arial"/>
              <a:ea typeface="Arial"/>
              <a:cs typeface="Arial"/>
              <a:sym typeface="Arial"/>
            </a:endParaRPr>
          </a:p>
        </p:txBody>
      </p:sp>
      <p:sp>
        <p:nvSpPr>
          <p:cNvPr id="114" name="Google Shape;114;p3"/>
          <p:cNvSpPr txBox="1"/>
          <p:nvPr/>
        </p:nvSpPr>
        <p:spPr>
          <a:xfrm>
            <a:off x="7862368" y="3751582"/>
            <a:ext cx="3977331" cy="5232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Noto Sans Symbols"/>
              <a:buChar char="⇒"/>
            </a:pPr>
            <a:r>
              <a:rPr b="1" lang="en-US" sz="2800" u="none" cap="none" strike="noStrike">
                <a:solidFill>
                  <a:schemeClr val="dk1"/>
                </a:solidFill>
                <a:latin typeface="Arial"/>
                <a:ea typeface="Arial"/>
                <a:cs typeface="Arial"/>
                <a:sym typeface="Arial"/>
              </a:rPr>
              <a:t>her </a:t>
            </a:r>
            <a:r>
              <a:rPr b="0" lang="en-US" sz="2800" u="none" cap="none" strike="noStrike">
                <a:solidFill>
                  <a:schemeClr val="dk1"/>
                </a:solidFill>
                <a:latin typeface="Arial"/>
                <a:ea typeface="Arial"/>
                <a:cs typeface="Arial"/>
                <a:sym typeface="Arial"/>
              </a:rPr>
              <a:t>dress</a:t>
            </a:r>
            <a:endParaRPr b="0" sz="1400" u="none" cap="none" strike="noStrike">
              <a:solidFill>
                <a:srgbClr val="000000"/>
              </a:solidFill>
              <a:latin typeface="Arial"/>
              <a:ea typeface="Arial"/>
              <a:cs typeface="Arial"/>
              <a:sym typeface="Arial"/>
            </a:endParaRPr>
          </a:p>
        </p:txBody>
      </p:sp>
      <p:sp>
        <p:nvSpPr>
          <p:cNvPr id="115" name="Google Shape;115;p3"/>
          <p:cNvSpPr txBox="1"/>
          <p:nvPr/>
        </p:nvSpPr>
        <p:spPr>
          <a:xfrm>
            <a:off x="7862368" y="4272313"/>
            <a:ext cx="3977331" cy="5232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Noto Sans Symbols"/>
              <a:buChar char="⇒"/>
            </a:pPr>
            <a:r>
              <a:rPr b="1" i="0" lang="en-US" sz="2800" u="none" cap="none" strike="noStrike">
                <a:solidFill>
                  <a:schemeClr val="dk1"/>
                </a:solidFill>
                <a:latin typeface="Arial"/>
                <a:ea typeface="Arial"/>
                <a:cs typeface="Arial"/>
                <a:sym typeface="Arial"/>
              </a:rPr>
              <a:t>our</a:t>
            </a:r>
            <a:r>
              <a:rPr b="0" i="0" lang="en-US" sz="2800" u="none" cap="none" strike="noStrike">
                <a:solidFill>
                  <a:schemeClr val="dk1"/>
                </a:solidFill>
                <a:latin typeface="Arial"/>
                <a:ea typeface="Arial"/>
                <a:cs typeface="Arial"/>
                <a:sym typeface="Arial"/>
              </a:rPr>
              <a:t> house</a:t>
            </a:r>
            <a:endParaRPr b="0" i="0" sz="1400" u="none" cap="none" strike="noStrike">
              <a:solidFill>
                <a:srgbClr val="000000"/>
              </a:solidFill>
              <a:latin typeface="Arial"/>
              <a:ea typeface="Arial"/>
              <a:cs typeface="Arial"/>
              <a:sym typeface="Arial"/>
            </a:endParaRPr>
          </a:p>
        </p:txBody>
      </p:sp>
      <p:sp>
        <p:nvSpPr>
          <p:cNvPr id="116" name="Google Shape;116;p3"/>
          <p:cNvSpPr txBox="1"/>
          <p:nvPr/>
        </p:nvSpPr>
        <p:spPr>
          <a:xfrm>
            <a:off x="7862367" y="4862133"/>
            <a:ext cx="3977331" cy="5232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Noto Sans Symbols"/>
              <a:buChar char="⇒"/>
            </a:pPr>
            <a:r>
              <a:rPr b="1" i="0" lang="en-US" sz="2800" u="none" cap="none" strike="noStrike">
                <a:solidFill>
                  <a:schemeClr val="dk1"/>
                </a:solidFill>
                <a:latin typeface="Arial"/>
                <a:ea typeface="Arial"/>
                <a:cs typeface="Arial"/>
                <a:sym typeface="Arial"/>
              </a:rPr>
              <a:t>their</a:t>
            </a:r>
            <a:r>
              <a:rPr b="0" i="0" lang="en-US" sz="2800" u="none" cap="none" strike="noStrike">
                <a:solidFill>
                  <a:schemeClr val="dk1"/>
                </a:solidFill>
                <a:latin typeface="Arial"/>
                <a:ea typeface="Arial"/>
                <a:cs typeface="Arial"/>
                <a:sym typeface="Arial"/>
              </a:rPr>
              <a:t> room</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0"/>
          <p:cNvSpPr txBox="1"/>
          <p:nvPr>
            <p:ph type="title"/>
          </p:nvPr>
        </p:nvSpPr>
        <p:spPr>
          <a:xfrm>
            <a:off x="446909" y="330919"/>
            <a:ext cx="2991396"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latin typeface="Arial"/>
                <a:ea typeface="Arial"/>
                <a:cs typeface="Arial"/>
                <a:sym typeface="Arial"/>
              </a:rPr>
              <a:t>Examples:</a:t>
            </a:r>
            <a:endParaRPr b="1">
              <a:solidFill>
                <a:srgbClr val="FF0000"/>
              </a:solidFill>
              <a:latin typeface="Arial"/>
              <a:ea typeface="Arial"/>
              <a:cs typeface="Arial"/>
              <a:sym typeface="Arial"/>
            </a:endParaRPr>
          </a:p>
        </p:txBody>
      </p:sp>
      <p:sp>
        <p:nvSpPr>
          <p:cNvPr id="414" name="Google Shape;414;p30"/>
          <p:cNvSpPr txBox="1"/>
          <p:nvPr/>
        </p:nvSpPr>
        <p:spPr>
          <a:xfrm>
            <a:off x="456866" y="1495614"/>
            <a:ext cx="5242200" cy="954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Phía </a:t>
            </a:r>
            <a:r>
              <a:rPr b="1" i="0" lang="en-US" sz="2800" u="none" cap="none" strike="noStrike">
                <a:solidFill>
                  <a:schemeClr val="dk1"/>
                </a:solidFill>
                <a:latin typeface="Arial"/>
                <a:ea typeface="Arial"/>
                <a:cs typeface="Arial"/>
                <a:sym typeface="Arial"/>
              </a:rPr>
              <a:t>trước</a:t>
            </a:r>
            <a:r>
              <a:rPr b="0" i="0" lang="en-US" sz="2800" u="none" cap="none" strike="noStrike">
                <a:solidFill>
                  <a:schemeClr val="dk1"/>
                </a:solidFill>
                <a:latin typeface="Arial"/>
                <a:ea typeface="Arial"/>
                <a:cs typeface="Arial"/>
                <a:sym typeface="Arial"/>
              </a:rPr>
              <a:t> </a:t>
            </a:r>
            <a:r>
              <a:rPr b="1" i="0" lang="en-US" sz="2800" u="none" cap="none" strike="noStrike">
                <a:solidFill>
                  <a:schemeClr val="dk1"/>
                </a:solidFill>
                <a:latin typeface="Arial"/>
                <a:ea typeface="Arial"/>
                <a:cs typeface="Arial"/>
                <a:sym typeface="Arial"/>
              </a:rPr>
              <a:t>của</a:t>
            </a:r>
            <a:r>
              <a:rPr b="0" i="0" lang="en-US" sz="2800" u="none" cap="none" strike="noStrike">
                <a:solidFill>
                  <a:schemeClr val="dk1"/>
                </a:solidFill>
                <a:latin typeface="Arial"/>
                <a:ea typeface="Arial"/>
                <a:cs typeface="Arial"/>
                <a:sym typeface="Arial"/>
              </a:rPr>
              <a:t> ngôi nhà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Char char="⇒"/>
            </a:pPr>
            <a:r>
              <a:rPr b="0" i="0" lang="en-US" sz="2800" u="none" cap="none" strike="noStrike">
                <a:solidFill>
                  <a:schemeClr val="dk1"/>
                </a:solidFill>
                <a:latin typeface="Arial"/>
                <a:ea typeface="Arial"/>
                <a:cs typeface="Arial"/>
                <a:sym typeface="Arial"/>
              </a:rPr>
              <a:t> The </a:t>
            </a:r>
            <a:r>
              <a:rPr b="1" i="0" lang="en-US" sz="2800" u="none" cap="none" strike="noStrike">
                <a:solidFill>
                  <a:schemeClr val="dk1"/>
                </a:solidFill>
              </a:rPr>
              <a:t>front </a:t>
            </a:r>
            <a:r>
              <a:rPr b="1" i="0" lang="en-US" sz="2800" u="none" cap="none" strike="noStrike">
                <a:solidFill>
                  <a:schemeClr val="dk1"/>
                </a:solidFill>
                <a:latin typeface="Arial"/>
                <a:ea typeface="Arial"/>
                <a:cs typeface="Arial"/>
                <a:sym typeface="Arial"/>
              </a:rPr>
              <a:t>of</a:t>
            </a:r>
            <a:r>
              <a:rPr b="0" i="0" lang="en-US" sz="2800" u="none" cap="none" strike="noStrike">
                <a:solidFill>
                  <a:schemeClr val="dk1"/>
                </a:solidFill>
                <a:latin typeface="Arial"/>
                <a:ea typeface="Arial"/>
                <a:cs typeface="Arial"/>
                <a:sym typeface="Arial"/>
              </a:rPr>
              <a:t> the house</a:t>
            </a:r>
            <a:endParaRPr b="0" i="0" sz="1400" u="none" cap="none" strike="noStrike">
              <a:solidFill>
                <a:srgbClr val="000000"/>
              </a:solidFill>
              <a:latin typeface="Arial"/>
              <a:ea typeface="Arial"/>
              <a:cs typeface="Arial"/>
              <a:sym typeface="Arial"/>
            </a:endParaRPr>
          </a:p>
        </p:txBody>
      </p:sp>
      <p:sp>
        <p:nvSpPr>
          <p:cNvPr id="415" name="Google Shape;415;p30"/>
          <p:cNvSpPr txBox="1"/>
          <p:nvPr/>
        </p:nvSpPr>
        <p:spPr>
          <a:xfrm>
            <a:off x="6416625" y="1521927"/>
            <a:ext cx="5423100" cy="1815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Những chìa khoá của xe ô tô</a:t>
            </a:r>
            <a:br>
              <a:rPr b="0" i="0" lang="en-US" sz="2800" u="none" cap="none" strike="noStrike">
                <a:solidFill>
                  <a:schemeClr val="dk1"/>
                </a:solidFill>
                <a:latin typeface="Arial"/>
                <a:ea typeface="Arial"/>
                <a:cs typeface="Arial"/>
                <a:sym typeface="Arial"/>
              </a:rPr>
            </a:br>
            <a:r>
              <a:rPr b="0" i="0" lang="en-US" sz="2800" u="none" cap="none" strike="noStrike">
                <a:solidFill>
                  <a:schemeClr val="dk1"/>
                </a:solidFill>
                <a:latin typeface="Arial"/>
                <a:ea typeface="Arial"/>
                <a:cs typeface="Arial"/>
                <a:sym typeface="Arial"/>
              </a:rPr>
              <a:t>(Những </a:t>
            </a:r>
            <a:r>
              <a:rPr b="1" i="0" lang="en-US" sz="2800" u="none" cap="none" strike="noStrike">
                <a:solidFill>
                  <a:schemeClr val="dk1"/>
                </a:solidFill>
                <a:latin typeface="Arial"/>
                <a:ea typeface="Arial"/>
                <a:cs typeface="Arial"/>
                <a:sym typeface="Arial"/>
              </a:rPr>
              <a:t>chìa khoá </a:t>
            </a:r>
            <a:r>
              <a:rPr b="0" i="0" lang="en-US" sz="2800" u="none" cap="none" strike="noStrike">
                <a:solidFill>
                  <a:schemeClr val="dk1"/>
                </a:solidFill>
                <a:latin typeface="Arial"/>
                <a:ea typeface="Arial"/>
                <a:cs typeface="Arial"/>
                <a:sym typeface="Arial"/>
              </a:rPr>
              <a:t>xe ô tô)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Char char="⇒"/>
            </a:pP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The keys of the car</a:t>
            </a:r>
            <a:br>
              <a:rPr b="0" i="1" lang="en-US" sz="2800" u="none" cap="none" strike="noStrike">
                <a:solidFill>
                  <a:schemeClr val="dk1"/>
                </a:solidFill>
                <a:latin typeface="Arial"/>
                <a:ea typeface="Arial"/>
                <a:cs typeface="Arial"/>
                <a:sym typeface="Arial"/>
              </a:rPr>
            </a:br>
            <a:r>
              <a:rPr b="0" i="1" lang="en-US" sz="2800" u="none" cap="none" strike="noStrike">
                <a:solidFill>
                  <a:schemeClr val="dk1"/>
                </a:solidFill>
                <a:latin typeface="Arial"/>
                <a:ea typeface="Arial"/>
                <a:cs typeface="Arial"/>
                <a:sym typeface="Arial"/>
              </a:rPr>
              <a:t>    (The car </a:t>
            </a:r>
            <a:r>
              <a:rPr b="1" i="1" lang="en-US" sz="2800" u="none" cap="none" strike="noStrike">
                <a:solidFill>
                  <a:schemeClr val="dk1"/>
                </a:solidFill>
                <a:latin typeface="Arial"/>
                <a:ea typeface="Arial"/>
                <a:cs typeface="Arial"/>
                <a:sym typeface="Arial"/>
              </a:rPr>
              <a:t>keys</a:t>
            </a:r>
            <a:r>
              <a:rPr b="0" i="1" lang="en-US" sz="2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16" name="Google Shape;416;p30"/>
          <p:cNvSpPr txBox="1"/>
          <p:nvPr/>
        </p:nvSpPr>
        <p:spPr>
          <a:xfrm>
            <a:off x="491494" y="4000898"/>
            <a:ext cx="5452200" cy="954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800" u="none" cap="none" strike="noStrike">
                <a:solidFill>
                  <a:schemeClr val="dk1"/>
                </a:solidFill>
                <a:latin typeface="Arial"/>
                <a:ea typeface="Arial"/>
                <a:cs typeface="Arial"/>
                <a:sym typeface="Arial"/>
              </a:rPr>
              <a:t>Đ</a:t>
            </a:r>
            <a:r>
              <a:rPr b="1" i="0" lang="en-US" sz="2800" u="none" cap="none" strike="noStrike">
                <a:solidFill>
                  <a:schemeClr val="dk1"/>
                </a:solidFill>
                <a:latin typeface="Arial"/>
                <a:ea typeface="Arial"/>
                <a:cs typeface="Arial"/>
                <a:sym typeface="Arial"/>
              </a:rPr>
              <a:t>áy</a:t>
            </a:r>
            <a:r>
              <a:rPr b="0" i="0" lang="en-US" sz="2800" u="none" cap="none" strike="noStrike">
                <a:solidFill>
                  <a:schemeClr val="dk1"/>
                </a:solidFill>
                <a:latin typeface="Arial"/>
                <a:ea typeface="Arial"/>
                <a:cs typeface="Arial"/>
                <a:sym typeface="Arial"/>
              </a:rPr>
              <a:t> </a:t>
            </a:r>
            <a:r>
              <a:rPr b="1" i="0" lang="en-US" sz="2800" u="none" cap="none" strike="noStrike">
                <a:solidFill>
                  <a:schemeClr val="dk1"/>
                </a:solidFill>
                <a:latin typeface="Arial"/>
                <a:ea typeface="Arial"/>
                <a:cs typeface="Arial"/>
                <a:sym typeface="Arial"/>
              </a:rPr>
              <a:t>của</a:t>
            </a:r>
            <a:r>
              <a:rPr b="0" i="0" lang="en-US" sz="2800" u="none" cap="none" strike="noStrike">
                <a:solidFill>
                  <a:schemeClr val="dk1"/>
                </a:solidFill>
                <a:latin typeface="Arial"/>
                <a:ea typeface="Arial"/>
                <a:cs typeface="Arial"/>
                <a:sym typeface="Arial"/>
              </a:rPr>
              <a:t> lòng tôi</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Char char="⇒"/>
            </a:pP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The</a:t>
            </a:r>
            <a:r>
              <a:rPr b="0" i="1" lang="en-US" sz="2800" u="none" cap="none" strike="noStrike">
                <a:solidFill>
                  <a:schemeClr val="dk1"/>
                </a:solidFill>
                <a:latin typeface="Arial"/>
                <a:ea typeface="Arial"/>
                <a:cs typeface="Arial"/>
                <a:sym typeface="Arial"/>
              </a:rPr>
              <a:t> </a:t>
            </a:r>
            <a:r>
              <a:rPr b="1" i="1" lang="en-US" sz="2800" u="none" cap="none" strike="noStrike">
                <a:solidFill>
                  <a:schemeClr val="dk1"/>
                </a:solidFill>
              </a:rPr>
              <a:t>bottom </a:t>
            </a:r>
            <a:r>
              <a:rPr b="1" i="1" lang="en-US" sz="2800" u="none" cap="none" strike="noStrike">
                <a:solidFill>
                  <a:schemeClr val="dk1"/>
                </a:solidFill>
                <a:latin typeface="Arial"/>
                <a:ea typeface="Arial"/>
                <a:cs typeface="Arial"/>
                <a:sym typeface="Arial"/>
              </a:rPr>
              <a:t>of</a:t>
            </a:r>
            <a:r>
              <a:rPr b="0" i="1" lang="en-US" sz="2800" u="none" cap="none" strike="noStrike">
                <a:solidFill>
                  <a:schemeClr val="dk1"/>
                </a:solidFill>
                <a:latin typeface="Arial"/>
                <a:ea typeface="Arial"/>
                <a:cs typeface="Arial"/>
                <a:sym typeface="Arial"/>
              </a:rPr>
              <a:t> my heart</a:t>
            </a:r>
            <a:endParaRPr b="0" i="0" sz="2800" u="none" cap="none" strike="noStrike">
              <a:solidFill>
                <a:schemeClr val="dk1"/>
              </a:solidFill>
              <a:latin typeface="Arial"/>
              <a:ea typeface="Arial"/>
              <a:cs typeface="Arial"/>
              <a:sym typeface="Arial"/>
            </a:endParaRPr>
          </a:p>
        </p:txBody>
      </p:sp>
      <p:sp>
        <p:nvSpPr>
          <p:cNvPr id="417" name="Google Shape;417;p30"/>
          <p:cNvSpPr txBox="1"/>
          <p:nvPr/>
        </p:nvSpPr>
        <p:spPr>
          <a:xfrm>
            <a:off x="6416625" y="3945294"/>
            <a:ext cx="4906500" cy="1816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800" u="none" cap="none" strike="noStrike">
                <a:solidFill>
                  <a:schemeClr val="dk1"/>
                </a:solidFill>
                <a:latin typeface="Arial"/>
                <a:ea typeface="Arial"/>
                <a:cs typeface="Arial"/>
                <a:sym typeface="Arial"/>
              </a:rPr>
              <a:t>Đèn của nhà bếp</a:t>
            </a:r>
            <a:br>
              <a:rPr lang="en-US" sz="2800">
                <a:solidFill>
                  <a:schemeClr val="dk1"/>
                </a:solidFill>
              </a:rPr>
            </a:br>
            <a:r>
              <a:rPr b="0" i="0" lang="en-US" sz="2800" u="none" cap="none" strike="noStrike">
                <a:solidFill>
                  <a:schemeClr val="dk1"/>
                </a:solidFill>
                <a:latin typeface="Arial"/>
                <a:ea typeface="Arial"/>
                <a:cs typeface="Arial"/>
                <a:sym typeface="Arial"/>
              </a:rPr>
              <a:t>(</a:t>
            </a:r>
            <a:r>
              <a:rPr b="1" i="0" lang="en-US" sz="2800" u="none" cap="none" strike="noStrike">
                <a:solidFill>
                  <a:schemeClr val="dk1"/>
                </a:solidFill>
                <a:latin typeface="Arial"/>
                <a:ea typeface="Arial"/>
                <a:cs typeface="Arial"/>
                <a:sym typeface="Arial"/>
              </a:rPr>
              <a:t>Đèn</a:t>
            </a:r>
            <a:r>
              <a:rPr b="0" i="0" lang="en-US" sz="2800" u="none" cap="none" strike="noStrike">
                <a:solidFill>
                  <a:schemeClr val="dk1"/>
                </a:solidFill>
                <a:latin typeface="Arial"/>
                <a:ea typeface="Arial"/>
                <a:cs typeface="Arial"/>
                <a:sym typeface="Arial"/>
              </a:rPr>
              <a:t> nhà bếp).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Char char="⇒"/>
            </a:pP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The light of the kitchen</a:t>
            </a:r>
            <a:br>
              <a:rPr b="0" i="1" lang="en-US" sz="2800" u="none" cap="none" strike="noStrike">
                <a:solidFill>
                  <a:schemeClr val="dk1"/>
                </a:solidFill>
                <a:latin typeface="Arial"/>
                <a:ea typeface="Arial"/>
                <a:cs typeface="Arial"/>
                <a:sym typeface="Arial"/>
              </a:rPr>
            </a:br>
            <a:r>
              <a:rPr b="0" i="1" lang="en-US" sz="2800" u="none" cap="none" strike="noStrike">
                <a:solidFill>
                  <a:schemeClr val="dk1"/>
                </a:solidFill>
                <a:latin typeface="Arial"/>
                <a:ea typeface="Arial"/>
                <a:cs typeface="Arial"/>
                <a:sym typeface="Arial"/>
              </a:rPr>
              <a:t>    (The kitchen </a:t>
            </a:r>
            <a:r>
              <a:rPr b="1" i="1" lang="en-US" sz="2800" u="none" cap="none" strike="noStrike">
                <a:solidFill>
                  <a:schemeClr val="dk1"/>
                </a:solidFill>
                <a:latin typeface="Arial"/>
                <a:ea typeface="Arial"/>
                <a:cs typeface="Arial"/>
                <a:sym typeface="Arial"/>
              </a:rPr>
              <a:t>light</a:t>
            </a:r>
            <a:r>
              <a:rPr b="0" i="1" lang="en-US" sz="2800" u="none" cap="none" strike="noStrike">
                <a:solidFill>
                  <a:schemeClr val="dk1"/>
                </a:solidFill>
                <a:latin typeface="Arial"/>
                <a:ea typeface="Arial"/>
                <a:cs typeface="Arial"/>
                <a:sym typeface="Arial"/>
              </a:rPr>
              <a:t>)</a:t>
            </a:r>
            <a:endParaRPr b="1" i="1" sz="2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067a57e521_0_84"/>
          <p:cNvSpPr txBox="1"/>
          <p:nvPr>
            <p:ph type="title"/>
          </p:nvPr>
        </p:nvSpPr>
        <p:spPr>
          <a:xfrm>
            <a:off x="482337" y="284577"/>
            <a:ext cx="5993700" cy="490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b="1" lang="en-US" sz="3500">
                <a:solidFill>
                  <a:srgbClr val="FF0000"/>
                </a:solidFill>
                <a:latin typeface="Calibri"/>
                <a:ea typeface="Calibri"/>
                <a:cs typeface="Calibri"/>
                <a:sym typeface="Calibri"/>
              </a:rPr>
              <a:t>Note:</a:t>
            </a:r>
            <a:endParaRPr b="1" sz="3500">
              <a:solidFill>
                <a:srgbClr val="FF0000"/>
              </a:solidFill>
              <a:latin typeface="Calibri"/>
              <a:ea typeface="Calibri"/>
              <a:cs typeface="Calibri"/>
              <a:sym typeface="Calibri"/>
            </a:endParaRPr>
          </a:p>
        </p:txBody>
      </p:sp>
      <p:sp>
        <p:nvSpPr>
          <p:cNvPr id="424" name="Google Shape;424;g1067a57e521_0_84"/>
          <p:cNvSpPr txBox="1"/>
          <p:nvPr/>
        </p:nvSpPr>
        <p:spPr>
          <a:xfrm>
            <a:off x="544625" y="894025"/>
            <a:ext cx="11028900" cy="5848200"/>
          </a:xfrm>
          <a:prstGeom prst="rect">
            <a:avLst/>
          </a:prstGeom>
          <a:noFill/>
          <a:ln>
            <a:noFill/>
          </a:ln>
        </p:spPr>
        <p:txBody>
          <a:bodyPr anchorCtr="0" anchor="t" bIns="45700" lIns="91425" spcFirstLastPara="1" rIns="91425" wrap="square" tIns="45700">
            <a:spAutoFit/>
          </a:bodyPr>
          <a:lstStyle/>
          <a:p>
            <a:pPr indent="-387350" lvl="0" marL="457200" marR="0" rtl="0" algn="l">
              <a:lnSpc>
                <a:spcPct val="115000"/>
              </a:lnSpc>
              <a:spcBef>
                <a:spcPts val="0"/>
              </a:spcBef>
              <a:spcAft>
                <a:spcPts val="0"/>
              </a:spcAft>
              <a:buClr>
                <a:schemeClr val="dk1"/>
              </a:buClr>
              <a:buSzPts val="2500"/>
              <a:buAutoNum type="arabicPeriod"/>
            </a:pPr>
            <a:r>
              <a:rPr b="1" lang="en-US" sz="2500">
                <a:solidFill>
                  <a:schemeClr val="dk1"/>
                </a:solidFill>
              </a:rPr>
              <a:t>Các Danh từ vị trí: </a:t>
            </a:r>
            <a:r>
              <a:rPr lang="en-US" sz="2500">
                <a:solidFill>
                  <a:schemeClr val="dk1"/>
                </a:solidFill>
              </a:rPr>
              <a:t>the front, the back, the top, the bottom, the beginning, the end, the side,...</a:t>
            </a:r>
            <a:endParaRPr sz="2500">
              <a:solidFill>
                <a:schemeClr val="dk1"/>
              </a:solidFill>
            </a:endParaRPr>
          </a:p>
          <a:p>
            <a:pPr indent="-381000" lvl="0" marL="457200" marR="0" rtl="0" algn="l">
              <a:lnSpc>
                <a:spcPct val="115000"/>
              </a:lnSpc>
              <a:spcBef>
                <a:spcPts val="0"/>
              </a:spcBef>
              <a:spcAft>
                <a:spcPts val="0"/>
              </a:spcAft>
              <a:buSzPts val="2400"/>
              <a:buChar char="●"/>
            </a:pPr>
            <a:r>
              <a:rPr lang="en-US" sz="2500">
                <a:solidFill>
                  <a:schemeClr val="dk1"/>
                </a:solidFill>
              </a:rPr>
              <a:t>Để</a:t>
            </a:r>
            <a:r>
              <a:rPr i="0" lang="en-US" sz="2500" u="none" cap="none" strike="noStrike">
                <a:solidFill>
                  <a:schemeClr val="dk1"/>
                </a:solidFill>
              </a:rPr>
              <a:t> </a:t>
            </a:r>
            <a:r>
              <a:rPr lang="en-US" sz="2500">
                <a:solidFill>
                  <a:schemeClr val="dk1"/>
                </a:solidFill>
              </a:rPr>
              <a:t>nói</a:t>
            </a:r>
            <a:r>
              <a:rPr b="1" i="0" lang="en-US" sz="2500" u="none" cap="none" strike="noStrike">
                <a:solidFill>
                  <a:schemeClr val="dk1"/>
                </a:solidFill>
              </a:rPr>
              <a:t> vị trí </a:t>
            </a:r>
            <a:r>
              <a:rPr b="1" lang="en-US" sz="2500">
                <a:solidFill>
                  <a:schemeClr val="dk1"/>
                </a:solidFill>
              </a:rPr>
              <a:t>CỦA</a:t>
            </a:r>
            <a:r>
              <a:rPr b="1" i="0" lang="en-US" sz="2500" u="none" cap="none" strike="noStrike">
                <a:solidFill>
                  <a:schemeClr val="dk1"/>
                </a:solidFill>
              </a:rPr>
              <a:t> thứ gì đó</a:t>
            </a:r>
            <a:r>
              <a:rPr b="1" lang="en-US" sz="2500">
                <a:solidFill>
                  <a:schemeClr val="dk1"/>
                </a:solidFill>
              </a:rPr>
              <a:t>:</a:t>
            </a:r>
            <a:r>
              <a:rPr i="0" lang="en-US" sz="2500" u="none" cap="none" strike="noStrike">
                <a:solidFill>
                  <a:schemeClr val="dk1"/>
                </a:solidFill>
              </a:rPr>
              <a:t> </a:t>
            </a:r>
            <a:r>
              <a:rPr b="1" i="0" lang="en-US" sz="2700" u="none" cap="none" strike="noStrike">
                <a:solidFill>
                  <a:schemeClr val="accent1"/>
                </a:solidFill>
              </a:rPr>
              <a:t>Danh từ </a:t>
            </a:r>
            <a:r>
              <a:rPr b="1" baseline="-25000" i="0" lang="en-US" sz="2700" u="none" cap="none" strike="noStrike">
                <a:solidFill>
                  <a:schemeClr val="accent1"/>
                </a:solidFill>
              </a:rPr>
              <a:t>vị trí </a:t>
            </a:r>
            <a:r>
              <a:rPr b="1" i="0" lang="en-US" sz="2700" u="none" cap="none" strike="noStrike">
                <a:solidFill>
                  <a:schemeClr val="accent1"/>
                </a:solidFill>
              </a:rPr>
              <a:t>+ of + danh từ </a:t>
            </a:r>
            <a:endParaRPr sz="1200"/>
          </a:p>
          <a:p>
            <a:pPr indent="0" lvl="0" marL="457200" marR="0" rtl="0" algn="l">
              <a:lnSpc>
                <a:spcPct val="115000"/>
              </a:lnSpc>
              <a:spcBef>
                <a:spcPts val="0"/>
              </a:spcBef>
              <a:spcAft>
                <a:spcPts val="0"/>
              </a:spcAft>
              <a:buNone/>
            </a:pPr>
            <a:br>
              <a:rPr lang="en-US" sz="2300">
                <a:solidFill>
                  <a:schemeClr val="dk1"/>
                </a:solidFill>
              </a:rPr>
            </a:br>
            <a:r>
              <a:rPr i="0" lang="en-US" sz="2300" cap="none" strike="noStrike">
                <a:solidFill>
                  <a:schemeClr val="dk1"/>
                </a:solidFill>
              </a:rPr>
              <a:t>Ex:</a:t>
            </a:r>
            <a:r>
              <a:rPr i="0" lang="en-US" sz="2300" u="none" cap="none" strike="noStrike">
                <a:solidFill>
                  <a:schemeClr val="dk1"/>
                </a:solidFill>
              </a:rPr>
              <a:t> Phía cuối </a:t>
            </a:r>
            <a:r>
              <a:rPr b="1" i="0" lang="en-US" sz="2300" u="none" cap="none" strike="noStrike">
                <a:solidFill>
                  <a:schemeClr val="dk1"/>
                </a:solidFill>
              </a:rPr>
              <a:t>của</a:t>
            </a:r>
            <a:r>
              <a:rPr i="0" lang="en-US" sz="2300" u="none" cap="none" strike="noStrike">
                <a:solidFill>
                  <a:schemeClr val="dk1"/>
                </a:solidFill>
              </a:rPr>
              <a:t> con đường</a:t>
            </a:r>
            <a:r>
              <a:rPr lang="en-US" sz="2300">
                <a:solidFill>
                  <a:schemeClr val="dk1"/>
                </a:solidFill>
              </a:rPr>
              <a:t> =&gt;</a:t>
            </a:r>
            <a:r>
              <a:rPr i="1" lang="en-US" sz="2300" u="none" cap="none" strike="noStrike">
                <a:solidFill>
                  <a:schemeClr val="dk1"/>
                </a:solidFill>
              </a:rPr>
              <a:t>The end </a:t>
            </a:r>
            <a:r>
              <a:rPr b="1" i="1" lang="en-US" sz="2300" u="none" cap="none" strike="noStrike">
                <a:solidFill>
                  <a:schemeClr val="dk1"/>
                </a:solidFill>
              </a:rPr>
              <a:t>of</a:t>
            </a:r>
            <a:r>
              <a:rPr i="1" lang="en-US" sz="2300" u="none" cap="none" strike="noStrike">
                <a:solidFill>
                  <a:schemeClr val="dk1"/>
                </a:solidFill>
              </a:rPr>
              <a:t> the road</a:t>
            </a:r>
            <a:endParaRPr/>
          </a:p>
          <a:p>
            <a:pPr indent="0" lvl="0" marL="0" marR="0" rtl="0" algn="l">
              <a:lnSpc>
                <a:spcPct val="115000"/>
              </a:lnSpc>
              <a:spcBef>
                <a:spcPts val="0"/>
              </a:spcBef>
              <a:spcAft>
                <a:spcPts val="0"/>
              </a:spcAft>
              <a:buNone/>
            </a:pPr>
            <a:r>
              <a:t/>
            </a:r>
            <a:endParaRPr i="1" sz="900" u="none" cap="none" strike="noStrike">
              <a:solidFill>
                <a:schemeClr val="dk1"/>
              </a:solidFill>
            </a:endParaRPr>
          </a:p>
          <a:p>
            <a:pPr indent="-387350" lvl="0" marL="457200" marR="0" rtl="0" algn="l">
              <a:lnSpc>
                <a:spcPct val="115000"/>
              </a:lnSpc>
              <a:spcBef>
                <a:spcPts val="0"/>
              </a:spcBef>
              <a:spcAft>
                <a:spcPts val="0"/>
              </a:spcAft>
              <a:buClr>
                <a:schemeClr val="dk1"/>
              </a:buClr>
              <a:buSzPts val="2500"/>
              <a:buAutoNum type="arabicPeriod"/>
            </a:pPr>
            <a:r>
              <a:rPr i="0" lang="en-US" sz="2500" u="none" cap="none" strike="noStrike">
                <a:solidFill>
                  <a:schemeClr val="dk1"/>
                </a:solidFill>
              </a:rPr>
              <a:t>Sở hữu của </a:t>
            </a:r>
            <a:r>
              <a:rPr b="1" i="0" lang="en-US" sz="2500" u="none" cap="none" strike="noStrike">
                <a:solidFill>
                  <a:schemeClr val="dk1"/>
                </a:solidFill>
              </a:rPr>
              <a:t>sự</a:t>
            </a:r>
            <a:r>
              <a:rPr i="0" lang="en-US" sz="2500" u="none" cap="none" strike="noStrike">
                <a:solidFill>
                  <a:schemeClr val="dk1"/>
                </a:solidFill>
              </a:rPr>
              <a:t> </a:t>
            </a:r>
            <a:r>
              <a:rPr b="1" i="0" lang="en-US" sz="2500" u="none" cap="none" strike="noStrike">
                <a:solidFill>
                  <a:schemeClr val="dk1"/>
                </a:solidFill>
              </a:rPr>
              <a:t>vật, s</a:t>
            </a:r>
            <a:r>
              <a:rPr b="1" lang="en-US" sz="2500">
                <a:solidFill>
                  <a:schemeClr val="dk1"/>
                </a:solidFill>
              </a:rPr>
              <a:t>ự việc</a:t>
            </a:r>
            <a:r>
              <a:rPr b="1" i="0" lang="en-US" sz="2500" u="none" cap="none" strike="noStrike">
                <a:solidFill>
                  <a:schemeClr val="dk1"/>
                </a:solidFill>
              </a:rPr>
              <a:t> </a:t>
            </a:r>
            <a:r>
              <a:rPr i="0" lang="en-US" sz="2500" u="none" cap="none" strike="noStrike">
                <a:solidFill>
                  <a:schemeClr val="dk1"/>
                </a:solidFill>
              </a:rPr>
              <a:t>(things):</a:t>
            </a:r>
            <a:br>
              <a:rPr i="0" lang="en-US" sz="2500" u="none" cap="none" strike="noStrike">
                <a:solidFill>
                  <a:schemeClr val="dk1"/>
                </a:solidFill>
              </a:rPr>
            </a:br>
            <a:endParaRPr/>
          </a:p>
          <a:p>
            <a:pPr indent="0" lvl="0" marL="0" marR="0" rtl="0" algn="ctr">
              <a:lnSpc>
                <a:spcPct val="115000"/>
              </a:lnSpc>
              <a:spcBef>
                <a:spcPts val="0"/>
              </a:spcBef>
              <a:spcAft>
                <a:spcPts val="0"/>
              </a:spcAft>
              <a:buNone/>
            </a:pPr>
            <a:r>
              <a:rPr b="1" i="0" lang="en-US" sz="2700" u="none" cap="none" strike="noStrike">
                <a:solidFill>
                  <a:schemeClr val="accent1"/>
                </a:solidFill>
              </a:rPr>
              <a:t>Danh từ + of + danh từ</a:t>
            </a:r>
            <a:endParaRPr b="1" i="0" sz="2700" u="none" cap="none" strike="noStrike">
              <a:solidFill>
                <a:schemeClr val="accent1"/>
              </a:solidFill>
            </a:endParaRPr>
          </a:p>
          <a:p>
            <a:pPr indent="457200" lvl="0" marL="0" marR="0" rtl="0" algn="l">
              <a:lnSpc>
                <a:spcPct val="115000"/>
              </a:lnSpc>
              <a:spcBef>
                <a:spcPts val="0"/>
              </a:spcBef>
              <a:spcAft>
                <a:spcPts val="0"/>
              </a:spcAft>
              <a:buNone/>
            </a:pPr>
            <a:r>
              <a:rPr lang="en-US" sz="2300" u="sng">
                <a:solidFill>
                  <a:schemeClr val="dk1"/>
                </a:solidFill>
              </a:rPr>
              <a:t>Ex:</a:t>
            </a:r>
            <a:r>
              <a:rPr lang="en-US" sz="2300">
                <a:solidFill>
                  <a:schemeClr val="dk1"/>
                </a:solidFill>
              </a:rPr>
              <a:t> </a:t>
            </a:r>
            <a:r>
              <a:rPr lang="en-US" sz="2300" u="sng">
                <a:solidFill>
                  <a:schemeClr val="hlink"/>
                </a:solidFill>
                <a:hlinkClick r:id="rId3"/>
              </a:rPr>
              <a:t>The power </a:t>
            </a:r>
            <a:r>
              <a:rPr b="1" lang="en-US" sz="2300" u="sng">
                <a:solidFill>
                  <a:schemeClr val="hlink"/>
                </a:solidFill>
                <a:hlinkClick r:id="rId4"/>
              </a:rPr>
              <a:t>of</a:t>
            </a:r>
            <a:r>
              <a:rPr lang="en-US" sz="2300" u="sng">
                <a:solidFill>
                  <a:schemeClr val="hlink"/>
                </a:solidFill>
                <a:hlinkClick r:id="rId5"/>
              </a:rPr>
              <a:t> the dream</a:t>
            </a:r>
            <a:r>
              <a:rPr lang="en-US" sz="2300">
                <a:solidFill>
                  <a:schemeClr val="dk1"/>
                </a:solidFill>
              </a:rPr>
              <a:t> - Sức mạnh của ước mơ - Bài hát Olympics 1996</a:t>
            </a:r>
            <a:endParaRPr sz="2300">
              <a:solidFill>
                <a:schemeClr val="dk1"/>
              </a:solidFill>
            </a:endParaRPr>
          </a:p>
          <a:p>
            <a:pPr indent="0" lvl="0" marL="457200" marR="0" rtl="0" algn="l">
              <a:lnSpc>
                <a:spcPct val="115000"/>
              </a:lnSpc>
              <a:spcBef>
                <a:spcPts val="0"/>
              </a:spcBef>
              <a:spcAft>
                <a:spcPts val="0"/>
              </a:spcAft>
              <a:buNone/>
            </a:pPr>
            <a:r>
              <a:rPr lang="en-US" sz="2300">
                <a:solidFill>
                  <a:schemeClr val="dk1"/>
                </a:solidFill>
              </a:rPr>
              <a:t> </a:t>
            </a:r>
            <a:r>
              <a:rPr lang="en-US" sz="2300" u="sng">
                <a:solidFill>
                  <a:schemeClr val="hlink"/>
                </a:solidFill>
                <a:hlinkClick r:id="rId6"/>
              </a:rPr>
              <a:t>Speed </a:t>
            </a:r>
            <a:r>
              <a:rPr b="1" lang="en-US" sz="2300" u="sng">
                <a:solidFill>
                  <a:schemeClr val="hlink"/>
                </a:solidFill>
                <a:hlinkClick r:id="rId7"/>
              </a:rPr>
              <a:t>of</a:t>
            </a:r>
            <a:r>
              <a:rPr lang="en-US" sz="2300" u="sng">
                <a:solidFill>
                  <a:schemeClr val="hlink"/>
                </a:solidFill>
                <a:hlinkClick r:id="rId8"/>
              </a:rPr>
              <a:t> light</a:t>
            </a:r>
            <a:r>
              <a:rPr lang="en-US" sz="2300">
                <a:solidFill>
                  <a:schemeClr val="dk1"/>
                </a:solidFill>
              </a:rPr>
              <a:t>: Tốc độ của ánh sáng - 1,08 tỷ km/h</a:t>
            </a:r>
            <a:endParaRPr sz="2300">
              <a:solidFill>
                <a:schemeClr val="dk1"/>
              </a:solidFill>
            </a:endParaRPr>
          </a:p>
          <a:p>
            <a:pPr indent="0" lvl="0" marL="45720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b="1" lang="en-US" sz="2300">
                <a:solidFill>
                  <a:srgbClr val="FF0000"/>
                </a:solidFill>
              </a:rPr>
              <a:t>Chú ý:</a:t>
            </a:r>
            <a:r>
              <a:rPr lang="en-US" sz="2300">
                <a:solidFill>
                  <a:schemeClr val="dk1"/>
                </a:solidFill>
              </a:rPr>
              <a:t> với 2 cách nói trên, </a:t>
            </a:r>
            <a:r>
              <a:rPr b="1" lang="en-US" sz="2300">
                <a:solidFill>
                  <a:schemeClr val="dk1"/>
                </a:solidFill>
              </a:rPr>
              <a:t>danh từ chính</a:t>
            </a:r>
            <a:r>
              <a:rPr lang="en-US" sz="2300">
                <a:solidFill>
                  <a:schemeClr val="dk1"/>
                </a:solidFill>
              </a:rPr>
              <a:t> (thứ được nói tới, dùng để chia động từ trong câu) là </a:t>
            </a:r>
            <a:r>
              <a:rPr b="1" lang="en-US" sz="2300">
                <a:solidFill>
                  <a:schemeClr val="dk1"/>
                </a:solidFill>
              </a:rPr>
              <a:t>danh từ đầu tiên</a:t>
            </a:r>
            <a:r>
              <a:rPr lang="en-US" sz="2300">
                <a:solidFill>
                  <a:schemeClr val="dk1"/>
                </a:solidFill>
              </a:rPr>
              <a:t>, trước </a:t>
            </a:r>
            <a:r>
              <a:rPr b="1" lang="en-US" sz="2300">
                <a:solidFill>
                  <a:schemeClr val="dk1"/>
                </a:solidFill>
              </a:rPr>
              <a:t>of</a:t>
            </a:r>
            <a:r>
              <a:rPr lang="en-US" sz="2300">
                <a:solidFill>
                  <a:schemeClr val="dk1"/>
                </a:solidFill>
              </a:rPr>
              <a:t>.</a:t>
            </a:r>
            <a:endParaRPr sz="2300">
              <a:solidFill>
                <a:schemeClr val="dk1"/>
              </a:solidFill>
            </a:endParaRPr>
          </a:p>
          <a:p>
            <a:pPr indent="0" lvl="0" marL="0" marR="0" rtl="0" algn="l">
              <a:lnSpc>
                <a:spcPct val="115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1067a57e521_0_90"/>
          <p:cNvSpPr txBox="1"/>
          <p:nvPr>
            <p:ph type="title"/>
          </p:nvPr>
        </p:nvSpPr>
        <p:spPr>
          <a:xfrm>
            <a:off x="482337" y="284577"/>
            <a:ext cx="5993700" cy="490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b="1" lang="en-US" sz="3500">
                <a:solidFill>
                  <a:srgbClr val="FF0000"/>
                </a:solidFill>
                <a:latin typeface="Calibri"/>
                <a:ea typeface="Calibri"/>
                <a:cs typeface="Calibri"/>
                <a:sym typeface="Calibri"/>
              </a:rPr>
              <a:t>Note:</a:t>
            </a:r>
            <a:endParaRPr b="1" sz="3500">
              <a:solidFill>
                <a:srgbClr val="FF0000"/>
              </a:solidFill>
              <a:latin typeface="Calibri"/>
              <a:ea typeface="Calibri"/>
              <a:cs typeface="Calibri"/>
              <a:sym typeface="Calibri"/>
            </a:endParaRPr>
          </a:p>
        </p:txBody>
      </p:sp>
      <p:sp>
        <p:nvSpPr>
          <p:cNvPr id="431" name="Google Shape;431;g1067a57e521_0_90"/>
          <p:cNvSpPr txBox="1"/>
          <p:nvPr/>
        </p:nvSpPr>
        <p:spPr>
          <a:xfrm>
            <a:off x="620825" y="1005701"/>
            <a:ext cx="11028900" cy="492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i="0" sz="900" u="none" cap="none" strike="noStrike">
              <a:solidFill>
                <a:schemeClr val="accent1"/>
              </a:solidFill>
            </a:endParaRPr>
          </a:p>
          <a:p>
            <a:pPr indent="-387350" lvl="0" marL="457200" marR="0" rtl="0" algn="l">
              <a:spcBef>
                <a:spcPts val="0"/>
              </a:spcBef>
              <a:spcAft>
                <a:spcPts val="0"/>
              </a:spcAft>
              <a:buClr>
                <a:schemeClr val="dk1"/>
              </a:buClr>
              <a:buSzPts val="2500"/>
              <a:buAutoNum type="arabicPeriod" startAt="3"/>
            </a:pPr>
            <a:r>
              <a:rPr i="0" lang="en-US" sz="2500" u="none" cap="none" strike="noStrike">
                <a:solidFill>
                  <a:schemeClr val="dk1"/>
                </a:solidFill>
              </a:rPr>
              <a:t>Đối với sở hữu của các danh từ </a:t>
            </a:r>
            <a:r>
              <a:rPr b="1" lang="en-US" sz="2500">
                <a:solidFill>
                  <a:schemeClr val="dk1"/>
                </a:solidFill>
              </a:rPr>
              <a:t>thông dụng</a:t>
            </a:r>
            <a:r>
              <a:rPr i="0" lang="en-US" sz="2500" u="none" cap="none" strike="noStrike">
                <a:solidFill>
                  <a:schemeClr val="dk1"/>
                </a:solidFill>
              </a:rPr>
              <a:t> (danh từ dùng để gọi cái gì </a:t>
            </a:r>
            <a:r>
              <a:rPr lang="en-US" sz="2500">
                <a:solidFill>
                  <a:schemeClr val="dk1"/>
                </a:solidFill>
              </a:rPr>
              <a:t>thông dụng, phổ biến</a:t>
            </a:r>
            <a:r>
              <a:rPr i="0" lang="en-US" sz="2500" u="none" cap="none" strike="noStrike">
                <a:solidFill>
                  <a:schemeClr val="dk1"/>
                </a:solidFill>
              </a:rPr>
              <a:t>: table, kitchen, car, garden, school, sea…):</a:t>
            </a:r>
            <a:br>
              <a:rPr i="0" lang="en-US" sz="2500" u="none" cap="none" strike="noStrike">
                <a:solidFill>
                  <a:schemeClr val="dk1"/>
                </a:solidFill>
              </a:rPr>
            </a:br>
            <a:endParaRPr/>
          </a:p>
          <a:p>
            <a:pPr indent="0" lvl="0" marL="0" marR="0" rtl="0" algn="ctr">
              <a:spcBef>
                <a:spcPts val="0"/>
              </a:spcBef>
              <a:spcAft>
                <a:spcPts val="0"/>
              </a:spcAft>
              <a:buNone/>
            </a:pPr>
            <a:r>
              <a:rPr b="1" i="0" lang="en-US" sz="2500" u="none" cap="none" strike="noStrike">
                <a:solidFill>
                  <a:schemeClr val="accent1"/>
                </a:solidFill>
              </a:rPr>
              <a:t>Danh từ </a:t>
            </a:r>
            <a:r>
              <a:rPr b="1" baseline="-25000" i="0" lang="en-US" sz="2500" u="none" cap="none" strike="noStrike">
                <a:solidFill>
                  <a:schemeClr val="accent1"/>
                </a:solidFill>
              </a:rPr>
              <a:t>sở hữu</a:t>
            </a:r>
            <a:r>
              <a:rPr b="1" i="0" lang="en-US" sz="2500" u="none" cap="none" strike="noStrike">
                <a:solidFill>
                  <a:schemeClr val="accent1"/>
                </a:solidFill>
              </a:rPr>
              <a:t> + Danh từ </a:t>
            </a:r>
            <a:r>
              <a:rPr b="1" baseline="-25000" i="0" lang="en-US" sz="2500" u="none" cap="none" strike="noStrike">
                <a:solidFill>
                  <a:schemeClr val="accent1"/>
                </a:solidFill>
              </a:rPr>
              <a:t>chính</a:t>
            </a:r>
            <a:endParaRPr sz="2500"/>
          </a:p>
          <a:p>
            <a:pPr indent="0" lvl="0" marL="0" marR="0" rtl="0" algn="l">
              <a:spcBef>
                <a:spcPts val="0"/>
              </a:spcBef>
              <a:spcAft>
                <a:spcPts val="0"/>
              </a:spcAft>
              <a:buNone/>
            </a:pPr>
            <a:r>
              <a:t/>
            </a:r>
            <a:endParaRPr baseline="-25000" i="0" sz="900" u="none" cap="none" strike="noStrike">
              <a:solidFill>
                <a:schemeClr val="accent1"/>
              </a:solidFill>
            </a:endParaRPr>
          </a:p>
          <a:p>
            <a:pPr indent="0" lvl="0" marL="0" marR="0" rtl="0" algn="l">
              <a:spcBef>
                <a:spcPts val="0"/>
              </a:spcBef>
              <a:spcAft>
                <a:spcPts val="0"/>
              </a:spcAft>
              <a:buNone/>
            </a:pPr>
            <a:r>
              <a:rPr i="0" lang="en-US" sz="2300" u="sng" cap="none" strike="noStrike">
                <a:solidFill>
                  <a:schemeClr val="dk1"/>
                </a:solidFill>
              </a:rPr>
              <a:t>Ex:</a:t>
            </a:r>
            <a:r>
              <a:rPr i="0" lang="en-US" sz="2300" u="none" cap="none" strike="noStrike">
                <a:solidFill>
                  <a:schemeClr val="dk1"/>
                </a:solidFill>
              </a:rPr>
              <a:t> </a:t>
            </a:r>
            <a:endParaRPr i="0" sz="2300" u="none" cap="none" strike="noStrike">
              <a:solidFill>
                <a:schemeClr val="dk1"/>
              </a:solidFill>
            </a:endParaRPr>
          </a:p>
          <a:p>
            <a:pPr indent="0" lvl="0" marL="0" marR="0" rtl="0" algn="l">
              <a:spcBef>
                <a:spcPts val="0"/>
              </a:spcBef>
              <a:spcAft>
                <a:spcPts val="0"/>
              </a:spcAft>
              <a:buNone/>
            </a:pPr>
            <a:br>
              <a:rPr lang="en-US" sz="2300">
                <a:solidFill>
                  <a:schemeClr val="dk1"/>
                </a:solidFill>
              </a:rPr>
            </a:br>
            <a:r>
              <a:rPr i="0" lang="en-US" sz="2300" u="none" cap="none" strike="noStrike">
                <a:solidFill>
                  <a:schemeClr val="dk1"/>
                </a:solidFill>
              </a:rPr>
              <a:t>Cái </a:t>
            </a:r>
            <a:r>
              <a:rPr b="1" i="0" lang="en-US" sz="2300" u="none" cap="none" strike="noStrike">
                <a:solidFill>
                  <a:schemeClr val="dk1"/>
                </a:solidFill>
              </a:rPr>
              <a:t>cổng</a:t>
            </a:r>
            <a:r>
              <a:rPr i="0" lang="en-US" sz="2300" u="none" cap="none" strike="noStrike">
                <a:solidFill>
                  <a:schemeClr val="dk1"/>
                </a:solidFill>
              </a:rPr>
              <a:t> (của) trường (đang nói đến cái cổng)</a:t>
            </a:r>
            <a:r>
              <a:rPr lang="en-US"/>
              <a:t> =&gt;</a:t>
            </a:r>
            <a:r>
              <a:rPr i="1" lang="en-US" sz="2300" u="none" cap="none" strike="noStrike">
                <a:solidFill>
                  <a:schemeClr val="dk1"/>
                </a:solidFill>
              </a:rPr>
              <a:t>The school </a:t>
            </a:r>
            <a:r>
              <a:rPr b="1" i="1" lang="en-US" sz="2300" u="none" cap="none" strike="noStrike">
                <a:solidFill>
                  <a:schemeClr val="dk1"/>
                </a:solidFill>
              </a:rPr>
              <a:t>gate </a:t>
            </a:r>
            <a:br>
              <a:rPr b="1" i="1" lang="en-US" sz="2300" u="none" cap="none" strike="noStrike">
                <a:solidFill>
                  <a:schemeClr val="dk1"/>
                </a:solidFill>
              </a:rPr>
            </a:br>
            <a:r>
              <a:rPr i="1" lang="en-US" sz="2300" u="none" cap="none" strike="noStrike">
                <a:solidFill>
                  <a:schemeClr val="dk1"/>
                </a:solidFill>
              </a:rPr>
              <a:t>(nói: “the gate of the school” cũng đúng, nhưng dài dòng, ít người dùng.)</a:t>
            </a:r>
            <a:endParaRPr i="1" sz="2300">
              <a:solidFill>
                <a:schemeClr val="dk1"/>
              </a:solidFill>
            </a:endParaRPr>
          </a:p>
          <a:p>
            <a:pPr indent="0" lvl="0" marL="457200" marR="0" rtl="0" algn="l">
              <a:spcBef>
                <a:spcPts val="0"/>
              </a:spcBef>
              <a:spcAft>
                <a:spcPts val="0"/>
              </a:spcAft>
              <a:buNone/>
            </a:pPr>
            <a:r>
              <a:t/>
            </a:r>
            <a:endParaRPr i="1" sz="2300">
              <a:solidFill>
                <a:schemeClr val="dk1"/>
              </a:solidFill>
            </a:endParaRPr>
          </a:p>
          <a:p>
            <a:pPr indent="0" lvl="0" marL="0" marR="0" rtl="0" algn="l">
              <a:spcBef>
                <a:spcPts val="0"/>
              </a:spcBef>
              <a:spcAft>
                <a:spcPts val="0"/>
              </a:spcAft>
              <a:buNone/>
            </a:pPr>
            <a:r>
              <a:rPr i="1" lang="en-US" sz="2300" u="none" cap="none" strike="noStrike">
                <a:solidFill>
                  <a:schemeClr val="dk1"/>
                </a:solidFill>
              </a:rPr>
              <a:t>Cái </a:t>
            </a:r>
            <a:r>
              <a:rPr b="1" i="1" lang="en-US" sz="2300" u="none" cap="none" strike="noStrike">
                <a:solidFill>
                  <a:schemeClr val="dk1"/>
                </a:solidFill>
              </a:rPr>
              <a:t>cửa sổ </a:t>
            </a:r>
            <a:r>
              <a:rPr i="1" lang="en-US" sz="2300" u="none" cap="none" strike="noStrike">
                <a:solidFill>
                  <a:schemeClr val="dk1"/>
                </a:solidFill>
              </a:rPr>
              <a:t>(của) phòng ngủ (đang nói đến cái cửa sổ</a:t>
            </a:r>
            <a:r>
              <a:rPr i="1" lang="en-US" sz="2300" u="none" cap="none" strike="noStrike">
                <a:solidFill>
                  <a:schemeClr val="dk1"/>
                </a:solidFill>
              </a:rPr>
              <a:t>)</a:t>
            </a:r>
            <a:r>
              <a:rPr lang="en-US"/>
              <a:t> </a:t>
            </a:r>
            <a:r>
              <a:rPr i="1" lang="en-US" sz="2300" u="none" cap="none" strike="noStrike">
                <a:solidFill>
                  <a:schemeClr val="dk1"/>
                </a:solidFill>
              </a:rPr>
              <a:t>=&gt; The bedroom </a:t>
            </a:r>
            <a:r>
              <a:rPr b="1" i="1" lang="en-US" sz="2300" u="none" cap="none" strike="noStrike">
                <a:solidFill>
                  <a:schemeClr val="dk1"/>
                </a:solidFill>
              </a:rPr>
              <a:t>window</a:t>
            </a:r>
            <a:endParaRPr b="1" i="1" sz="2300">
              <a:solidFill>
                <a:schemeClr val="dk1"/>
              </a:solidFill>
            </a:endParaRPr>
          </a:p>
          <a:p>
            <a:pPr indent="0" lvl="0" marL="0" marR="0" rtl="0" algn="l">
              <a:spcBef>
                <a:spcPts val="0"/>
              </a:spcBef>
              <a:spcAft>
                <a:spcPts val="0"/>
              </a:spcAft>
              <a:buNone/>
            </a:pPr>
            <a:br>
              <a:rPr b="1" i="1" lang="en-US" sz="2300" u="none" cap="none" strike="noStrike">
                <a:solidFill>
                  <a:schemeClr val="dk1"/>
                </a:solidFill>
              </a:rPr>
            </a:br>
            <a:r>
              <a:rPr lang="en-US" sz="2300">
                <a:solidFill>
                  <a:schemeClr val="dk1"/>
                </a:solidFill>
              </a:rPr>
              <a:t>Chú ý: với cách nói này </a:t>
            </a:r>
            <a:r>
              <a:rPr b="1" lang="en-US" sz="2300">
                <a:solidFill>
                  <a:schemeClr val="dk1"/>
                </a:solidFill>
              </a:rPr>
              <a:t>danh từ chính</a:t>
            </a:r>
            <a:r>
              <a:rPr lang="en-US" sz="2300">
                <a:solidFill>
                  <a:schemeClr val="dk1"/>
                </a:solidFill>
              </a:rPr>
              <a:t> (thứ được nói tới, dùng để chia động từ theo) là </a:t>
            </a:r>
            <a:r>
              <a:rPr b="1" lang="en-US" sz="2300">
                <a:solidFill>
                  <a:schemeClr val="dk1"/>
                </a:solidFill>
              </a:rPr>
              <a:t>danh từ đứng sau</a:t>
            </a:r>
            <a:r>
              <a:rPr lang="en-US" sz="2300">
                <a:solidFill>
                  <a:schemeClr val="dk1"/>
                </a:solidFil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2"/>
          <p:cNvSpPr txBox="1"/>
          <p:nvPr>
            <p:ph type="title"/>
          </p:nvPr>
        </p:nvSpPr>
        <p:spPr>
          <a:xfrm>
            <a:off x="544230" y="580421"/>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437" name="Google Shape;437;p32"/>
          <p:cNvSpPr txBox="1"/>
          <p:nvPr>
            <p:ph idx="1" type="body"/>
          </p:nvPr>
        </p:nvSpPr>
        <p:spPr>
          <a:xfrm>
            <a:off x="97875" y="2352776"/>
            <a:ext cx="5710200" cy="82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200">
                <a:solidFill>
                  <a:schemeClr val="accent1"/>
                </a:solidFill>
                <a:latin typeface="Arial"/>
                <a:ea typeface="Arial"/>
                <a:cs typeface="Arial"/>
                <a:sym typeface="Arial"/>
              </a:rPr>
              <a:t>1. Có một cái nhà ở đỉnh (của cái) đồi.</a:t>
            </a:r>
            <a:endParaRPr sz="2200">
              <a:latin typeface="Arial"/>
              <a:ea typeface="Arial"/>
              <a:cs typeface="Arial"/>
              <a:sym typeface="Arial"/>
            </a:endParaRPr>
          </a:p>
        </p:txBody>
      </p:sp>
      <p:sp>
        <p:nvSpPr>
          <p:cNvPr id="438" name="Google Shape;438;p32"/>
          <p:cNvSpPr txBox="1"/>
          <p:nvPr/>
        </p:nvSpPr>
        <p:spPr>
          <a:xfrm>
            <a:off x="6553284" y="2332075"/>
            <a:ext cx="5710200" cy="8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200" u="none" cap="none" strike="noStrike">
                <a:solidFill>
                  <a:srgbClr val="FF0000"/>
                </a:solidFill>
                <a:latin typeface="Arial"/>
                <a:ea typeface="Arial"/>
                <a:cs typeface="Arial"/>
                <a:sym typeface="Arial"/>
              </a:rPr>
              <a:t>1. There is a </a:t>
            </a:r>
            <a:r>
              <a:rPr lang="en-US" sz="2200">
                <a:solidFill>
                  <a:srgbClr val="FF0000"/>
                </a:solidFill>
              </a:rPr>
              <a:t>house </a:t>
            </a:r>
            <a:r>
              <a:rPr b="0" i="0" lang="en-US" sz="2200" u="none" cap="none" strike="noStrike">
                <a:solidFill>
                  <a:srgbClr val="FF0000"/>
                </a:solidFill>
                <a:latin typeface="Arial"/>
                <a:ea typeface="Arial"/>
                <a:cs typeface="Arial"/>
                <a:sym typeface="Arial"/>
              </a:rPr>
              <a:t>at the top of the hill.</a:t>
            </a:r>
            <a:endParaRPr b="0" i="0" sz="2200" u="none" cap="none" strike="noStrike">
              <a:solidFill>
                <a:schemeClr val="dk1"/>
              </a:solidFill>
              <a:latin typeface="Arial"/>
              <a:ea typeface="Arial"/>
              <a:cs typeface="Arial"/>
              <a:sym typeface="Arial"/>
            </a:endParaRPr>
          </a:p>
        </p:txBody>
      </p:sp>
      <p:sp>
        <p:nvSpPr>
          <p:cNvPr id="439" name="Google Shape;439;p32"/>
          <p:cNvSpPr txBox="1"/>
          <p:nvPr/>
        </p:nvSpPr>
        <p:spPr>
          <a:xfrm>
            <a:off x="795687"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440" name="Google Shape;440;p32"/>
          <p:cNvSpPr txBox="1"/>
          <p:nvPr/>
        </p:nvSpPr>
        <p:spPr>
          <a:xfrm>
            <a:off x="6567763"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441" name="Google Shape;441;p32"/>
          <p:cNvSpPr txBox="1"/>
          <p:nvPr>
            <p:ph idx="1" type="body"/>
          </p:nvPr>
        </p:nvSpPr>
        <p:spPr>
          <a:xfrm>
            <a:off x="81250" y="3100975"/>
            <a:ext cx="6012000" cy="1039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en-US" sz="2200">
                <a:latin typeface="Arial"/>
                <a:ea typeface="Arial"/>
                <a:cs typeface="Arial"/>
                <a:sym typeface="Arial"/>
              </a:rPr>
              <a:t>a. </a:t>
            </a:r>
            <a:r>
              <a:rPr lang="en-US" sz="2200">
                <a:latin typeface="Arial"/>
                <a:ea typeface="Arial"/>
                <a:cs typeface="Arial"/>
                <a:sym typeface="Arial"/>
              </a:rPr>
              <a:t>Có một cái cây già ở đỉnh (của cái) đồi.</a:t>
            </a:r>
            <a:endParaRPr sz="2200">
              <a:latin typeface="Arial"/>
              <a:ea typeface="Arial"/>
              <a:cs typeface="Arial"/>
              <a:sym typeface="Arial"/>
            </a:endParaRPr>
          </a:p>
        </p:txBody>
      </p:sp>
      <p:sp>
        <p:nvSpPr>
          <p:cNvPr id="442" name="Google Shape;442;p32"/>
          <p:cNvSpPr txBox="1"/>
          <p:nvPr>
            <p:ph idx="1" type="body"/>
          </p:nvPr>
        </p:nvSpPr>
        <p:spPr>
          <a:xfrm>
            <a:off x="82950" y="3935675"/>
            <a:ext cx="6939600" cy="94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en-US" sz="2200">
                <a:latin typeface="Arial"/>
                <a:ea typeface="Arial"/>
                <a:cs typeface="Arial"/>
                <a:sym typeface="Arial"/>
              </a:rPr>
              <a:t>b. </a:t>
            </a:r>
            <a:r>
              <a:rPr lang="en-US" sz="2200">
                <a:latin typeface="Arial"/>
                <a:ea typeface="Arial"/>
                <a:cs typeface="Arial"/>
                <a:sym typeface="Arial"/>
              </a:rPr>
              <a:t>Có một cái cây già ở phía trước (của) cái trường.</a:t>
            </a:r>
            <a:endParaRPr sz="2200">
              <a:latin typeface="Arial"/>
              <a:ea typeface="Arial"/>
              <a:cs typeface="Arial"/>
              <a:sym typeface="Arial"/>
            </a:endParaRPr>
          </a:p>
          <a:p>
            <a:pPr indent="0" lvl="0" marL="0" rtl="0" algn="l">
              <a:lnSpc>
                <a:spcPct val="100000"/>
              </a:lnSpc>
              <a:spcBef>
                <a:spcPts val="1000"/>
              </a:spcBef>
              <a:spcAft>
                <a:spcPts val="0"/>
              </a:spcAft>
              <a:buNone/>
            </a:pPr>
            <a:r>
              <a:t/>
            </a:r>
            <a:endParaRPr sz="2200">
              <a:latin typeface="Arial"/>
              <a:ea typeface="Arial"/>
              <a:cs typeface="Arial"/>
              <a:sym typeface="Arial"/>
            </a:endParaRPr>
          </a:p>
          <a:p>
            <a:pPr indent="-304800" lvl="0" marL="457200" rtl="0" algn="l">
              <a:lnSpc>
                <a:spcPct val="100000"/>
              </a:lnSpc>
              <a:spcBef>
                <a:spcPts val="1000"/>
              </a:spcBef>
              <a:spcAft>
                <a:spcPts val="0"/>
              </a:spcAft>
              <a:buClr>
                <a:schemeClr val="dk1"/>
              </a:buClr>
              <a:buSzPts val="2400"/>
              <a:buNone/>
            </a:pPr>
            <a:r>
              <a:t/>
            </a:r>
            <a:endParaRPr sz="2200">
              <a:latin typeface="Arial"/>
              <a:ea typeface="Arial"/>
              <a:cs typeface="Arial"/>
              <a:sym typeface="Arial"/>
            </a:endParaRPr>
          </a:p>
        </p:txBody>
      </p:sp>
      <p:sp>
        <p:nvSpPr>
          <p:cNvPr id="443" name="Google Shape;443;p32"/>
          <p:cNvSpPr txBox="1"/>
          <p:nvPr>
            <p:ph idx="1" type="body"/>
          </p:nvPr>
        </p:nvSpPr>
        <p:spPr>
          <a:xfrm>
            <a:off x="99228" y="4782730"/>
            <a:ext cx="6342900" cy="82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en-US" sz="2200">
                <a:latin typeface="Arial"/>
                <a:ea typeface="Arial"/>
                <a:cs typeface="Arial"/>
                <a:sym typeface="Arial"/>
              </a:rPr>
              <a:t>c. </a:t>
            </a:r>
            <a:r>
              <a:rPr lang="en-US" sz="2200">
                <a:latin typeface="Arial"/>
                <a:ea typeface="Arial"/>
                <a:cs typeface="Arial"/>
                <a:sym typeface="Arial"/>
              </a:rPr>
              <a:t>Có một cái cây già ở phía trước (của) nhà tôi.</a:t>
            </a:r>
            <a:endParaRPr sz="2200">
              <a:latin typeface="Arial"/>
              <a:ea typeface="Arial"/>
              <a:cs typeface="Arial"/>
              <a:sym typeface="Arial"/>
            </a:endParaRPr>
          </a:p>
          <a:p>
            <a:pPr indent="-304800" lvl="0" marL="457200" rtl="0" algn="l">
              <a:lnSpc>
                <a:spcPct val="100000"/>
              </a:lnSpc>
              <a:spcBef>
                <a:spcPts val="1000"/>
              </a:spcBef>
              <a:spcAft>
                <a:spcPts val="0"/>
              </a:spcAft>
              <a:buClr>
                <a:schemeClr val="dk1"/>
              </a:buClr>
              <a:buSzPts val="2400"/>
              <a:buNone/>
            </a:pPr>
            <a:r>
              <a:t/>
            </a:r>
            <a:endParaRPr sz="2200">
              <a:latin typeface="Arial"/>
              <a:ea typeface="Arial"/>
              <a:cs typeface="Arial"/>
              <a:sym typeface="Arial"/>
            </a:endParaRPr>
          </a:p>
        </p:txBody>
      </p:sp>
      <p:sp>
        <p:nvSpPr>
          <p:cNvPr id="444" name="Google Shape;444;p32"/>
          <p:cNvSpPr txBox="1"/>
          <p:nvPr/>
        </p:nvSpPr>
        <p:spPr>
          <a:xfrm>
            <a:off x="6634778" y="3080275"/>
            <a:ext cx="6020100" cy="94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None/>
            </a:pPr>
            <a:r>
              <a:rPr lang="en-US" sz="2200">
                <a:solidFill>
                  <a:schemeClr val="dk1"/>
                </a:solidFill>
              </a:rPr>
              <a:t>a. </a:t>
            </a:r>
            <a:r>
              <a:rPr b="0" i="0" lang="en-US" sz="2200" u="none" cap="none" strike="noStrike">
                <a:solidFill>
                  <a:schemeClr val="dk1"/>
                </a:solidFill>
                <a:latin typeface="Arial"/>
                <a:ea typeface="Arial"/>
                <a:cs typeface="Arial"/>
                <a:sym typeface="Arial"/>
              </a:rPr>
              <a:t>There is a</a:t>
            </a:r>
            <a:r>
              <a:rPr lang="en-US" sz="2200">
                <a:solidFill>
                  <a:schemeClr val="dk1"/>
                </a:solidFill>
              </a:rPr>
              <a:t>n old tree</a:t>
            </a:r>
            <a:r>
              <a:rPr b="0" i="0" lang="en-US" sz="2200" u="none" cap="none" strike="noStrike">
                <a:solidFill>
                  <a:schemeClr val="dk1"/>
                </a:solidFill>
                <a:latin typeface="Arial"/>
                <a:ea typeface="Arial"/>
                <a:cs typeface="Arial"/>
                <a:sym typeface="Arial"/>
              </a:rPr>
              <a:t> at the </a:t>
            </a:r>
            <a:r>
              <a:rPr lang="en-US" sz="2200">
                <a:solidFill>
                  <a:schemeClr val="dk1"/>
                </a:solidFill>
              </a:rPr>
              <a:t>top of the hill</a:t>
            </a:r>
            <a:r>
              <a:rPr b="0" i="0" lang="en-US" sz="2200" u="none" cap="none" strike="noStrike">
                <a:solidFill>
                  <a:schemeClr val="dk1"/>
                </a:solidFill>
                <a:latin typeface="Arial"/>
                <a:ea typeface="Arial"/>
                <a:cs typeface="Arial"/>
                <a:sym typeface="Arial"/>
              </a:rPr>
              <a:t>.</a:t>
            </a:r>
            <a:endParaRPr b="0" i="0" sz="2200" u="none" cap="none" strike="noStrike">
              <a:solidFill>
                <a:schemeClr val="dk1"/>
              </a:solidFill>
              <a:latin typeface="Arial"/>
              <a:ea typeface="Arial"/>
              <a:cs typeface="Arial"/>
              <a:sym typeface="Arial"/>
            </a:endParaRPr>
          </a:p>
        </p:txBody>
      </p:sp>
      <p:sp>
        <p:nvSpPr>
          <p:cNvPr id="445" name="Google Shape;445;p32"/>
          <p:cNvSpPr txBox="1"/>
          <p:nvPr/>
        </p:nvSpPr>
        <p:spPr>
          <a:xfrm>
            <a:off x="6633075" y="3935647"/>
            <a:ext cx="6020100" cy="94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None/>
            </a:pPr>
            <a:r>
              <a:rPr lang="en-US" sz="2200">
                <a:solidFill>
                  <a:schemeClr val="dk1"/>
                </a:solidFill>
              </a:rPr>
              <a:t>b. </a:t>
            </a:r>
            <a:r>
              <a:rPr b="0" i="0" lang="en-US" sz="2200" u="none" cap="none" strike="noStrike">
                <a:solidFill>
                  <a:schemeClr val="dk1"/>
                </a:solidFill>
                <a:latin typeface="Arial"/>
                <a:ea typeface="Arial"/>
                <a:cs typeface="Arial"/>
                <a:sym typeface="Arial"/>
              </a:rPr>
              <a:t>There is an old tree </a:t>
            </a:r>
            <a:r>
              <a:rPr lang="en-US" sz="2200">
                <a:solidFill>
                  <a:schemeClr val="dk1"/>
                </a:solidFill>
              </a:rPr>
              <a:t>in front</a:t>
            </a:r>
            <a:r>
              <a:rPr b="0" i="0" lang="en-US" sz="2200" u="none" cap="none" strike="noStrike">
                <a:solidFill>
                  <a:schemeClr val="dk1"/>
                </a:solidFill>
                <a:latin typeface="Arial"/>
                <a:ea typeface="Arial"/>
                <a:cs typeface="Arial"/>
                <a:sym typeface="Arial"/>
              </a:rPr>
              <a:t> of </a:t>
            </a:r>
            <a:r>
              <a:rPr lang="en-US" sz="2200">
                <a:solidFill>
                  <a:schemeClr val="dk1"/>
                </a:solidFill>
              </a:rPr>
              <a:t>the school</a:t>
            </a:r>
            <a:r>
              <a:rPr b="0" i="0" lang="en-US" sz="2200" u="none" cap="none" strike="noStrike">
                <a:solidFill>
                  <a:schemeClr val="dk1"/>
                </a:solidFill>
                <a:latin typeface="Arial"/>
                <a:ea typeface="Arial"/>
                <a:cs typeface="Arial"/>
                <a:sym typeface="Arial"/>
              </a:rPr>
              <a:t>.</a:t>
            </a:r>
            <a:endParaRPr b="0" i="0" sz="2200" u="none" cap="none" strike="noStrike">
              <a:solidFill>
                <a:schemeClr val="dk1"/>
              </a:solidFill>
              <a:latin typeface="Arial"/>
              <a:ea typeface="Arial"/>
              <a:cs typeface="Arial"/>
              <a:sym typeface="Arial"/>
            </a:endParaRPr>
          </a:p>
        </p:txBody>
      </p:sp>
      <p:sp>
        <p:nvSpPr>
          <p:cNvPr id="446" name="Google Shape;446;p32"/>
          <p:cNvSpPr txBox="1"/>
          <p:nvPr/>
        </p:nvSpPr>
        <p:spPr>
          <a:xfrm>
            <a:off x="6670824" y="4800573"/>
            <a:ext cx="6020100" cy="94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None/>
            </a:pPr>
            <a:r>
              <a:rPr lang="en-US" sz="2200">
                <a:solidFill>
                  <a:schemeClr val="dk1"/>
                </a:solidFill>
              </a:rPr>
              <a:t>c. </a:t>
            </a:r>
            <a:r>
              <a:rPr b="0" i="0" lang="en-US" sz="2200" u="none" cap="none" strike="noStrike">
                <a:solidFill>
                  <a:schemeClr val="dk1"/>
                </a:solidFill>
                <a:latin typeface="Arial"/>
                <a:ea typeface="Arial"/>
                <a:cs typeface="Arial"/>
                <a:sym typeface="Arial"/>
              </a:rPr>
              <a:t>There is an old tree in front of </a:t>
            </a:r>
            <a:r>
              <a:rPr lang="en-US" sz="2200">
                <a:solidFill>
                  <a:schemeClr val="dk1"/>
                </a:solidFill>
              </a:rPr>
              <a:t>my house</a:t>
            </a:r>
            <a:r>
              <a:rPr b="0" i="0" lang="en-US" sz="2200" u="none" cap="none" strike="noStrike">
                <a:solidFill>
                  <a:schemeClr val="dk1"/>
                </a:solidFill>
                <a:latin typeface="Arial"/>
                <a:ea typeface="Arial"/>
                <a:cs typeface="Arial"/>
                <a:sym typeface="Arial"/>
              </a:rPr>
              <a:t>.</a:t>
            </a:r>
            <a:endParaRPr b="0" i="0" sz="22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3"/>
          <p:cNvSpPr txBox="1"/>
          <p:nvPr>
            <p:ph type="title"/>
          </p:nvPr>
        </p:nvSpPr>
        <p:spPr>
          <a:xfrm>
            <a:off x="544230" y="580421"/>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452" name="Google Shape;452;p33"/>
          <p:cNvSpPr txBox="1"/>
          <p:nvPr>
            <p:ph idx="1" type="body"/>
          </p:nvPr>
        </p:nvSpPr>
        <p:spPr>
          <a:xfrm>
            <a:off x="837574" y="2255867"/>
            <a:ext cx="5127268" cy="358679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1. </a:t>
            </a:r>
            <a:r>
              <a:rPr lang="en-US" sz="2400">
                <a:solidFill>
                  <a:schemeClr val="accent1"/>
                </a:solidFill>
                <a:latin typeface="Arial"/>
                <a:ea typeface="Arial"/>
                <a:cs typeface="Arial"/>
                <a:sym typeface="Arial"/>
              </a:rPr>
              <a:t>Có một cái nhà ở đỉnh (của cái) đồi.</a:t>
            </a:r>
            <a:endParaRPr sz="2400">
              <a:solidFill>
                <a:schemeClr val="accent1"/>
              </a:solidFill>
              <a:latin typeface="Arial"/>
              <a:ea typeface="Arial"/>
              <a:cs typeface="Arial"/>
              <a:sym typeface="Arial"/>
            </a:endParaRPr>
          </a:p>
          <a:p>
            <a:pPr indent="-381000" lvl="0" marL="457200" rtl="0" algn="l">
              <a:lnSpc>
                <a:spcPct val="100000"/>
              </a:lnSpc>
              <a:spcBef>
                <a:spcPts val="1000"/>
              </a:spcBef>
              <a:spcAft>
                <a:spcPts val="0"/>
              </a:spcAft>
              <a:buSzPts val="2400"/>
              <a:buAutoNum type="alphaLcPeriod"/>
            </a:pPr>
            <a:r>
              <a:rPr lang="en-US" sz="2400">
                <a:latin typeface="Arial"/>
                <a:ea typeface="Arial"/>
                <a:cs typeface="Arial"/>
                <a:sym typeface="Arial"/>
              </a:rPr>
              <a:t>Có một cái cây già ở đỉnh (của cái) đồi.</a:t>
            </a:r>
            <a:endParaRPr sz="2400">
              <a:latin typeface="Arial"/>
              <a:ea typeface="Arial"/>
              <a:cs typeface="Arial"/>
              <a:sym typeface="Arial"/>
            </a:endParaRPr>
          </a:p>
          <a:p>
            <a:pPr indent="-381000" lvl="0" marL="457200" rtl="0" algn="l">
              <a:lnSpc>
                <a:spcPct val="100000"/>
              </a:lnSpc>
              <a:spcBef>
                <a:spcPts val="1000"/>
              </a:spcBef>
              <a:spcAft>
                <a:spcPts val="0"/>
              </a:spcAft>
              <a:buSzPts val="2400"/>
              <a:buAutoNum type="alphaLcPeriod"/>
            </a:pPr>
            <a:r>
              <a:rPr lang="en-US" sz="2400">
                <a:latin typeface="Arial"/>
                <a:ea typeface="Arial"/>
                <a:cs typeface="Arial"/>
                <a:sym typeface="Arial"/>
              </a:rPr>
              <a:t>Có một cái cây già ở phía trước (của) cái trường.</a:t>
            </a:r>
            <a:endParaRPr sz="2400">
              <a:latin typeface="Arial"/>
              <a:ea typeface="Arial"/>
              <a:cs typeface="Arial"/>
              <a:sym typeface="Arial"/>
            </a:endParaRPr>
          </a:p>
          <a:p>
            <a:pPr indent="-381000" lvl="0" marL="457200" rtl="0" algn="l">
              <a:lnSpc>
                <a:spcPct val="100000"/>
              </a:lnSpc>
              <a:spcBef>
                <a:spcPts val="1000"/>
              </a:spcBef>
              <a:spcAft>
                <a:spcPts val="0"/>
              </a:spcAft>
              <a:buSzPts val="2400"/>
              <a:buAutoNum type="alphaLcPeriod"/>
            </a:pPr>
            <a:r>
              <a:rPr lang="en-US" sz="2400">
                <a:latin typeface="Arial"/>
                <a:ea typeface="Arial"/>
                <a:cs typeface="Arial"/>
                <a:sym typeface="Arial"/>
              </a:rPr>
              <a:t>Có một cái cây già ở phía trước (của) nhà tôi.</a:t>
            </a:r>
            <a:endParaRPr sz="2400">
              <a:latin typeface="Arial"/>
              <a:ea typeface="Arial"/>
              <a:cs typeface="Arial"/>
              <a:sym typeface="Arial"/>
            </a:endParaRPr>
          </a:p>
          <a:p>
            <a:pPr indent="-304800" lvl="0" marL="457200" rtl="0" algn="l">
              <a:lnSpc>
                <a:spcPct val="100000"/>
              </a:lnSpc>
              <a:spcBef>
                <a:spcPts val="1000"/>
              </a:spcBef>
              <a:spcAft>
                <a:spcPts val="0"/>
              </a:spcAft>
              <a:buClr>
                <a:schemeClr val="dk1"/>
              </a:buClr>
              <a:buSzPts val="2400"/>
              <a:buNone/>
            </a:pPr>
            <a:r>
              <a:t/>
            </a:r>
            <a:endParaRPr sz="2400">
              <a:latin typeface="Arial"/>
              <a:ea typeface="Arial"/>
              <a:cs typeface="Arial"/>
              <a:sym typeface="Arial"/>
            </a:endParaRPr>
          </a:p>
        </p:txBody>
      </p:sp>
      <p:sp>
        <p:nvSpPr>
          <p:cNvPr id="453" name="Google Shape;453;p33"/>
          <p:cNvSpPr txBox="1"/>
          <p:nvPr/>
        </p:nvSpPr>
        <p:spPr>
          <a:xfrm>
            <a:off x="795687"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454" name="Google Shape;454;p33"/>
          <p:cNvSpPr txBox="1"/>
          <p:nvPr/>
        </p:nvSpPr>
        <p:spPr>
          <a:xfrm>
            <a:off x="6567763"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455" name="Google Shape;455;p33"/>
          <p:cNvSpPr/>
          <p:nvPr/>
        </p:nvSpPr>
        <p:spPr>
          <a:xfrm>
            <a:off x="795687" y="6013461"/>
            <a:ext cx="6981135" cy="46162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Arial"/>
                <a:ea typeface="Arial"/>
                <a:cs typeface="Arial"/>
                <a:sym typeface="Arial"/>
              </a:rPr>
              <a:t>What is </a:t>
            </a:r>
            <a:r>
              <a:rPr b="1" lang="en-US" sz="2400">
                <a:solidFill>
                  <a:schemeClr val="dk1"/>
                </a:solidFill>
              </a:rPr>
              <a:t>in front of your house?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4"/>
          <p:cNvSpPr txBox="1"/>
          <p:nvPr>
            <p:ph type="title"/>
          </p:nvPr>
        </p:nvSpPr>
        <p:spPr>
          <a:xfrm>
            <a:off x="544230" y="580421"/>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461" name="Google Shape;461;p34"/>
          <p:cNvSpPr txBox="1"/>
          <p:nvPr>
            <p:ph idx="1" type="body"/>
          </p:nvPr>
        </p:nvSpPr>
        <p:spPr>
          <a:xfrm>
            <a:off x="496969" y="2336247"/>
            <a:ext cx="6070794" cy="5232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2. Bàn (của) nhà bếp thì dơ.</a:t>
            </a:r>
            <a:endParaRPr sz="2400">
              <a:solidFill>
                <a:schemeClr val="accent1"/>
              </a:solidFill>
              <a:latin typeface="Arial"/>
              <a:ea typeface="Arial"/>
              <a:cs typeface="Arial"/>
              <a:sym typeface="Arial"/>
            </a:endParaRPr>
          </a:p>
        </p:txBody>
      </p:sp>
      <p:sp>
        <p:nvSpPr>
          <p:cNvPr id="462" name="Google Shape;462;p34"/>
          <p:cNvSpPr txBox="1"/>
          <p:nvPr/>
        </p:nvSpPr>
        <p:spPr>
          <a:xfrm>
            <a:off x="6912148" y="2336248"/>
            <a:ext cx="5127268" cy="6617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2. The kitchen table is dirty.</a:t>
            </a:r>
            <a:endParaRPr b="0" i="0" sz="2400" u="none" cap="none" strike="noStrike">
              <a:solidFill>
                <a:srgbClr val="FF0000"/>
              </a:solidFill>
              <a:latin typeface="Arial"/>
              <a:ea typeface="Arial"/>
              <a:cs typeface="Arial"/>
              <a:sym typeface="Arial"/>
            </a:endParaRPr>
          </a:p>
        </p:txBody>
      </p:sp>
      <p:sp>
        <p:nvSpPr>
          <p:cNvPr id="463" name="Google Shape;463;p34"/>
          <p:cNvSpPr txBox="1"/>
          <p:nvPr/>
        </p:nvSpPr>
        <p:spPr>
          <a:xfrm>
            <a:off x="795687"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464" name="Google Shape;464;p34"/>
          <p:cNvSpPr txBox="1"/>
          <p:nvPr/>
        </p:nvSpPr>
        <p:spPr>
          <a:xfrm>
            <a:off x="6567763"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465" name="Google Shape;465;p34"/>
          <p:cNvSpPr txBox="1"/>
          <p:nvPr/>
        </p:nvSpPr>
        <p:spPr>
          <a:xfrm>
            <a:off x="544230" y="4054207"/>
            <a:ext cx="6070800" cy="120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Không khí (của) biển thì tốt cho sức</a:t>
            </a:r>
            <a:r>
              <a:rPr lang="en-US" sz="2400">
                <a:solidFill>
                  <a:schemeClr val="dk1"/>
                </a:solidFill>
              </a:rPr>
              <a:t> </a:t>
            </a:r>
            <a:r>
              <a:rPr b="0" i="0" lang="en-US" sz="2400" u="none" cap="none" strike="noStrike">
                <a:solidFill>
                  <a:schemeClr val="dk1"/>
                </a:solidFill>
                <a:latin typeface="Arial"/>
                <a:ea typeface="Arial"/>
                <a:cs typeface="Arial"/>
                <a:sym typeface="Arial"/>
              </a:rPr>
              <a:t>kh</a:t>
            </a:r>
            <a:r>
              <a:rPr lang="en-US" sz="2400">
                <a:solidFill>
                  <a:schemeClr val="dk1"/>
                </a:solidFill>
              </a:rPr>
              <a:t>ỏe</a:t>
            </a:r>
            <a:r>
              <a:rPr b="0" i="0" lang="en-US" sz="2400" u="none" cap="none" strike="noStrike">
                <a:solidFill>
                  <a:schemeClr val="dk1"/>
                </a:solidFill>
                <a:latin typeface="Arial"/>
                <a:ea typeface="Arial"/>
                <a:cs typeface="Arial"/>
                <a:sym typeface="Arial"/>
              </a:rPr>
              <a:t> của bạn.</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66" name="Google Shape;466;p34"/>
          <p:cNvSpPr txBox="1"/>
          <p:nvPr/>
        </p:nvSpPr>
        <p:spPr>
          <a:xfrm>
            <a:off x="544230" y="2921682"/>
            <a:ext cx="6070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Phòng (của) khách sạn thì dơ.</a:t>
            </a:r>
            <a:endParaRPr b="0" i="0" sz="2400" u="none" cap="none" strike="noStrike">
              <a:solidFill>
                <a:schemeClr val="dk1"/>
              </a:solidFill>
              <a:latin typeface="Arial"/>
              <a:ea typeface="Arial"/>
              <a:cs typeface="Arial"/>
              <a:sym typeface="Arial"/>
            </a:endParaRPr>
          </a:p>
        </p:txBody>
      </p:sp>
      <p:sp>
        <p:nvSpPr>
          <p:cNvPr id="467" name="Google Shape;467;p34"/>
          <p:cNvSpPr txBox="1"/>
          <p:nvPr/>
        </p:nvSpPr>
        <p:spPr>
          <a:xfrm>
            <a:off x="544230" y="3520719"/>
            <a:ext cx="6070800" cy="790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 Phòng (của) khách sạn thì tốt.</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68" name="Google Shape;468;p34"/>
          <p:cNvSpPr txBox="1"/>
          <p:nvPr/>
        </p:nvSpPr>
        <p:spPr>
          <a:xfrm>
            <a:off x="6912150" y="4054200"/>
            <a:ext cx="5617500" cy="91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The sea air is good for your health. </a:t>
            </a:r>
            <a:endParaRPr b="0" i="0" sz="2400" u="none" cap="none" strike="noStrike">
              <a:solidFill>
                <a:schemeClr val="dk1"/>
              </a:solidFill>
              <a:latin typeface="Arial"/>
              <a:ea typeface="Arial"/>
              <a:cs typeface="Arial"/>
              <a:sym typeface="Arial"/>
            </a:endParaRPr>
          </a:p>
        </p:txBody>
      </p:sp>
      <p:sp>
        <p:nvSpPr>
          <p:cNvPr id="469" name="Google Shape;469;p34"/>
          <p:cNvSpPr txBox="1"/>
          <p:nvPr/>
        </p:nvSpPr>
        <p:spPr>
          <a:xfrm>
            <a:off x="6912148" y="2921683"/>
            <a:ext cx="5127300" cy="6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The hotel room is dirty.</a:t>
            </a:r>
            <a:endParaRPr b="0" i="0" sz="2400" u="none" cap="none" strike="noStrike">
              <a:solidFill>
                <a:schemeClr val="dk1"/>
              </a:solidFill>
              <a:latin typeface="Arial"/>
              <a:ea typeface="Arial"/>
              <a:cs typeface="Arial"/>
              <a:sym typeface="Arial"/>
            </a:endParaRPr>
          </a:p>
        </p:txBody>
      </p:sp>
      <p:sp>
        <p:nvSpPr>
          <p:cNvPr id="470" name="Google Shape;470;p34"/>
          <p:cNvSpPr txBox="1"/>
          <p:nvPr/>
        </p:nvSpPr>
        <p:spPr>
          <a:xfrm>
            <a:off x="6912148" y="3520719"/>
            <a:ext cx="5127300" cy="6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The hotel room is good.</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5"/>
          <p:cNvSpPr txBox="1"/>
          <p:nvPr>
            <p:ph type="title"/>
          </p:nvPr>
        </p:nvSpPr>
        <p:spPr>
          <a:xfrm>
            <a:off x="544230" y="580421"/>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476" name="Google Shape;476;p35"/>
          <p:cNvSpPr txBox="1"/>
          <p:nvPr>
            <p:ph idx="1" type="body"/>
          </p:nvPr>
        </p:nvSpPr>
        <p:spPr>
          <a:xfrm>
            <a:off x="496969" y="2336247"/>
            <a:ext cx="6070794" cy="24366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2. Bàn (của) nhà bếp thì dơ.</a:t>
            </a:r>
            <a:endParaRPr sz="2400">
              <a:solidFill>
                <a:schemeClr val="accent1"/>
              </a:solidFill>
              <a:latin typeface="Arial"/>
              <a:ea typeface="Arial"/>
              <a:cs typeface="Arial"/>
              <a:sym typeface="Arial"/>
            </a:endParaRPr>
          </a:p>
          <a:p>
            <a:pPr indent="-323850" lvl="0" marL="4000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Phòng (của) khách sạn thì dơ.</a:t>
            </a:r>
            <a:endParaRPr sz="2400">
              <a:latin typeface="Arial"/>
              <a:ea typeface="Arial"/>
              <a:cs typeface="Arial"/>
              <a:sym typeface="Arial"/>
            </a:endParaRPr>
          </a:p>
          <a:p>
            <a:pPr indent="-323850" lvl="0" marL="4000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Phòng (của) khách sạn thì tốt.</a:t>
            </a:r>
            <a:endParaRPr sz="2400">
              <a:latin typeface="Arial"/>
              <a:ea typeface="Arial"/>
              <a:cs typeface="Arial"/>
              <a:sym typeface="Arial"/>
            </a:endParaRPr>
          </a:p>
          <a:p>
            <a:pPr indent="-323850" lvl="0" marL="40005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Không khí (của) biển thì tốt cho sức khỏe của bạn.</a:t>
            </a:r>
            <a:endParaRPr sz="2400">
              <a:latin typeface="Arial"/>
              <a:ea typeface="Arial"/>
              <a:cs typeface="Arial"/>
              <a:sym typeface="Arial"/>
            </a:endParaRPr>
          </a:p>
          <a:p>
            <a:pPr indent="-304800" lvl="0" marL="457200" rtl="0" algn="l">
              <a:lnSpc>
                <a:spcPct val="100000"/>
              </a:lnSpc>
              <a:spcBef>
                <a:spcPts val="1000"/>
              </a:spcBef>
              <a:spcAft>
                <a:spcPts val="0"/>
              </a:spcAft>
              <a:buClr>
                <a:schemeClr val="dk1"/>
              </a:buClr>
              <a:buSzPts val="2400"/>
              <a:buNone/>
            </a:pPr>
            <a:r>
              <a:t/>
            </a:r>
            <a:endParaRPr sz="2400">
              <a:latin typeface="Arial"/>
              <a:ea typeface="Arial"/>
              <a:cs typeface="Arial"/>
              <a:sym typeface="Arial"/>
            </a:endParaRPr>
          </a:p>
        </p:txBody>
      </p:sp>
      <p:sp>
        <p:nvSpPr>
          <p:cNvPr id="477" name="Google Shape;477;p35"/>
          <p:cNvSpPr txBox="1"/>
          <p:nvPr/>
        </p:nvSpPr>
        <p:spPr>
          <a:xfrm>
            <a:off x="795687"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478" name="Google Shape;478;p35"/>
          <p:cNvSpPr txBox="1"/>
          <p:nvPr/>
        </p:nvSpPr>
        <p:spPr>
          <a:xfrm>
            <a:off x="6567763"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479" name="Google Shape;479;p35"/>
          <p:cNvSpPr/>
          <p:nvPr/>
        </p:nvSpPr>
        <p:spPr>
          <a:xfrm>
            <a:off x="795687" y="5468907"/>
            <a:ext cx="7873300" cy="67706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Arial"/>
                <a:ea typeface="Arial"/>
                <a:cs typeface="Arial"/>
                <a:sym typeface="Arial"/>
              </a:rPr>
              <a:t>How do you feel when you breathe the sea air?</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Clr>
                <a:srgbClr val="000000"/>
              </a:buClr>
              <a:buSzPts val="2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6"/>
          <p:cNvSpPr txBox="1"/>
          <p:nvPr>
            <p:ph type="title"/>
          </p:nvPr>
        </p:nvSpPr>
        <p:spPr>
          <a:xfrm>
            <a:off x="544230" y="580421"/>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485" name="Google Shape;485;p36"/>
          <p:cNvSpPr txBox="1"/>
          <p:nvPr>
            <p:ph idx="1" type="body"/>
          </p:nvPr>
        </p:nvSpPr>
        <p:spPr>
          <a:xfrm>
            <a:off x="496969" y="2336246"/>
            <a:ext cx="5725701" cy="94110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3. Nhà của cô ấy thì ở tại cuối (của) con đường này.</a:t>
            </a:r>
            <a:endParaRPr sz="2400">
              <a:solidFill>
                <a:schemeClr val="accent1"/>
              </a:solidFill>
              <a:latin typeface="Arial"/>
              <a:ea typeface="Arial"/>
              <a:cs typeface="Arial"/>
              <a:sym typeface="Arial"/>
            </a:endParaRPr>
          </a:p>
        </p:txBody>
      </p:sp>
      <p:sp>
        <p:nvSpPr>
          <p:cNvPr id="486" name="Google Shape;486;p36"/>
          <p:cNvSpPr txBox="1"/>
          <p:nvPr/>
        </p:nvSpPr>
        <p:spPr>
          <a:xfrm>
            <a:off x="6607351" y="2336250"/>
            <a:ext cx="5532900" cy="82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3. Her house is at the end of this street.</a:t>
            </a:r>
            <a:endParaRPr b="0" i="0" sz="2400" u="none" cap="none" strike="noStrike">
              <a:solidFill>
                <a:srgbClr val="FF0000"/>
              </a:solidFill>
              <a:latin typeface="Arial"/>
              <a:ea typeface="Arial"/>
              <a:cs typeface="Arial"/>
              <a:sym typeface="Arial"/>
            </a:endParaRPr>
          </a:p>
        </p:txBody>
      </p:sp>
      <p:sp>
        <p:nvSpPr>
          <p:cNvPr id="487" name="Google Shape;487;p36"/>
          <p:cNvSpPr txBox="1"/>
          <p:nvPr/>
        </p:nvSpPr>
        <p:spPr>
          <a:xfrm>
            <a:off x="795687"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488" name="Google Shape;488;p36"/>
          <p:cNvSpPr txBox="1"/>
          <p:nvPr/>
        </p:nvSpPr>
        <p:spPr>
          <a:xfrm>
            <a:off x="6567763"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489" name="Google Shape;489;p36"/>
          <p:cNvSpPr txBox="1"/>
          <p:nvPr/>
        </p:nvSpPr>
        <p:spPr>
          <a:xfrm>
            <a:off x="496968" y="3274155"/>
            <a:ext cx="5725701" cy="10729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a:t>
            </a:r>
            <a:r>
              <a:rPr lang="en-US" sz="2400">
                <a:solidFill>
                  <a:schemeClr val="dk1"/>
                </a:solidFill>
              </a:rPr>
              <a:t>Nhà của chúng tôi thì ở tại cuối (của) con đường này.</a:t>
            </a:r>
            <a:endParaRPr b="0" i="0" sz="2400" u="none" cap="none" strike="noStrike">
              <a:solidFill>
                <a:schemeClr val="dk1"/>
              </a:solidFill>
              <a:latin typeface="Arial"/>
              <a:ea typeface="Arial"/>
              <a:cs typeface="Arial"/>
              <a:sym typeface="Arial"/>
            </a:endParaRPr>
          </a:p>
        </p:txBody>
      </p:sp>
      <p:sp>
        <p:nvSpPr>
          <p:cNvPr id="490" name="Google Shape;490;p36"/>
          <p:cNvSpPr txBox="1"/>
          <p:nvPr/>
        </p:nvSpPr>
        <p:spPr>
          <a:xfrm>
            <a:off x="496968" y="4190606"/>
            <a:ext cx="5725701" cy="948986"/>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400"/>
              <a:buFont typeface="Arial"/>
              <a:buNone/>
            </a:pPr>
            <a:r>
              <a:rPr lang="en-US" sz="2400">
                <a:solidFill>
                  <a:schemeClr val="dk1"/>
                </a:solidFill>
              </a:rPr>
              <a:t>b</a:t>
            </a:r>
            <a:r>
              <a:rPr lang="en-US" sz="2400">
                <a:solidFill>
                  <a:schemeClr val="dk1"/>
                </a:solidFill>
              </a:rPr>
              <a:t>. Cái nhà hàng Pháp thì ở tại cuối (của) con đường này.</a:t>
            </a:r>
            <a:endParaRPr b="0" i="0" sz="1400" u="none" cap="none" strike="noStrike">
              <a:solidFill>
                <a:srgbClr val="000000"/>
              </a:solidFill>
              <a:latin typeface="Arial"/>
              <a:ea typeface="Arial"/>
              <a:cs typeface="Arial"/>
              <a:sym typeface="Arial"/>
            </a:endParaRPr>
          </a:p>
        </p:txBody>
      </p:sp>
      <p:sp>
        <p:nvSpPr>
          <p:cNvPr id="491" name="Google Shape;491;p36"/>
          <p:cNvSpPr txBox="1"/>
          <p:nvPr/>
        </p:nvSpPr>
        <p:spPr>
          <a:xfrm>
            <a:off x="544230" y="5139592"/>
            <a:ext cx="5725701" cy="7567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a:t>
            </a:r>
            <a:r>
              <a:rPr lang="en-US" sz="2400">
                <a:solidFill>
                  <a:schemeClr val="dk1"/>
                </a:solidFill>
              </a:rPr>
              <a:t>Cái nhà hàng Ý thì ở tại cuối (của) con đường này.</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92" name="Google Shape;492;p36"/>
          <p:cNvSpPr txBox="1"/>
          <p:nvPr/>
        </p:nvSpPr>
        <p:spPr>
          <a:xfrm>
            <a:off x="6607354" y="5139601"/>
            <a:ext cx="5532900" cy="94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a:t>
            </a:r>
            <a:r>
              <a:rPr lang="en-US" sz="2400">
                <a:solidFill>
                  <a:schemeClr val="dk1"/>
                </a:solidFill>
              </a:rPr>
              <a:t>The Italian restaurant is at the end of this street.</a:t>
            </a:r>
            <a:endParaRPr b="0" i="0" sz="2400" u="none" cap="none" strike="noStrike">
              <a:solidFill>
                <a:schemeClr val="dk1"/>
              </a:solidFill>
              <a:latin typeface="Arial"/>
              <a:ea typeface="Arial"/>
              <a:cs typeface="Arial"/>
              <a:sym typeface="Arial"/>
            </a:endParaRPr>
          </a:p>
        </p:txBody>
      </p:sp>
      <p:sp>
        <p:nvSpPr>
          <p:cNvPr id="493" name="Google Shape;493;p36"/>
          <p:cNvSpPr txBox="1"/>
          <p:nvPr/>
        </p:nvSpPr>
        <p:spPr>
          <a:xfrm>
            <a:off x="6607351" y="3276062"/>
            <a:ext cx="5532900" cy="107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a:t>
            </a:r>
            <a:r>
              <a:rPr lang="en-US" sz="2400">
                <a:solidFill>
                  <a:schemeClr val="dk1"/>
                </a:solidFill>
              </a:rPr>
              <a:t>Our house</a:t>
            </a:r>
            <a:r>
              <a:rPr b="0" i="0" lang="en-US" sz="2400" u="none" cap="none" strike="noStrike">
                <a:solidFill>
                  <a:schemeClr val="dk1"/>
                </a:solidFill>
                <a:latin typeface="Arial"/>
                <a:ea typeface="Arial"/>
                <a:cs typeface="Arial"/>
                <a:sym typeface="Arial"/>
              </a:rPr>
              <a:t> is at the end of this street.</a:t>
            </a:r>
            <a:endParaRPr b="0" i="0" sz="2400" u="none" cap="none" strike="noStrike">
              <a:solidFill>
                <a:schemeClr val="dk1"/>
              </a:solidFill>
              <a:latin typeface="Arial"/>
              <a:ea typeface="Arial"/>
              <a:cs typeface="Arial"/>
              <a:sym typeface="Arial"/>
            </a:endParaRPr>
          </a:p>
        </p:txBody>
      </p:sp>
      <p:sp>
        <p:nvSpPr>
          <p:cNvPr id="494" name="Google Shape;494;p36"/>
          <p:cNvSpPr txBox="1"/>
          <p:nvPr/>
        </p:nvSpPr>
        <p:spPr>
          <a:xfrm>
            <a:off x="6607350" y="4190607"/>
            <a:ext cx="5532900" cy="94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The </a:t>
            </a:r>
            <a:r>
              <a:rPr lang="en-US" sz="2400">
                <a:solidFill>
                  <a:schemeClr val="dk1"/>
                </a:solidFill>
              </a:rPr>
              <a:t>French </a:t>
            </a:r>
            <a:r>
              <a:rPr b="0" i="0" lang="en-US" sz="2400" u="none" cap="none" strike="noStrike">
                <a:solidFill>
                  <a:schemeClr val="dk1"/>
                </a:solidFill>
                <a:latin typeface="Arial"/>
                <a:ea typeface="Arial"/>
                <a:cs typeface="Arial"/>
                <a:sym typeface="Arial"/>
              </a:rPr>
              <a:t>restaurant is at</a:t>
            </a:r>
            <a:r>
              <a:rPr lang="en-US" sz="2400">
                <a:solidFill>
                  <a:schemeClr val="dk1"/>
                </a:solidFill>
              </a:rPr>
              <a:t> the end of this street.</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type="title"/>
          </p:nvPr>
        </p:nvSpPr>
        <p:spPr>
          <a:xfrm>
            <a:off x="544230" y="580421"/>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500" name="Google Shape;500;p37"/>
          <p:cNvSpPr txBox="1"/>
          <p:nvPr>
            <p:ph idx="1" type="body"/>
          </p:nvPr>
        </p:nvSpPr>
        <p:spPr>
          <a:xfrm>
            <a:off x="496969" y="2336246"/>
            <a:ext cx="5725701" cy="341140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3. Nhà của cô ấy thì ở tại cuối (của) con đường này.</a:t>
            </a:r>
            <a:endParaRPr sz="2400">
              <a:solidFill>
                <a:schemeClr val="accent1"/>
              </a:solidFill>
              <a:latin typeface="Arial"/>
              <a:ea typeface="Arial"/>
              <a:cs typeface="Arial"/>
              <a:sym typeface="Arial"/>
            </a:endParaRPr>
          </a:p>
          <a:p>
            <a:pPr indent="-323850" lvl="0" marL="457200" rtl="0" algn="l">
              <a:lnSpc>
                <a:spcPct val="100000"/>
              </a:lnSpc>
              <a:spcBef>
                <a:spcPts val="1000"/>
              </a:spcBef>
              <a:spcAft>
                <a:spcPts val="0"/>
              </a:spcAft>
              <a:buSzPts val="2400"/>
              <a:buAutoNum type="alphaLcPeriod"/>
            </a:pPr>
            <a:r>
              <a:rPr lang="en-US" sz="2400">
                <a:latin typeface="Arial"/>
                <a:ea typeface="Arial"/>
                <a:cs typeface="Arial"/>
                <a:sym typeface="Arial"/>
              </a:rPr>
              <a:t>Nhà của chúng tôi thì ở tại cuối (của) con đường này.</a:t>
            </a:r>
            <a:endParaRPr sz="2400">
              <a:latin typeface="Arial"/>
              <a:ea typeface="Arial"/>
              <a:cs typeface="Arial"/>
              <a:sym typeface="Arial"/>
            </a:endParaRPr>
          </a:p>
          <a:p>
            <a:pPr indent="-323850" lvl="0" marL="457200" rtl="0" algn="l">
              <a:lnSpc>
                <a:spcPct val="100000"/>
              </a:lnSpc>
              <a:spcBef>
                <a:spcPts val="1000"/>
              </a:spcBef>
              <a:spcAft>
                <a:spcPts val="0"/>
              </a:spcAft>
              <a:buSzPts val="2400"/>
              <a:buAutoNum type="alphaLcPeriod"/>
            </a:pPr>
            <a:r>
              <a:rPr lang="en-US" sz="2400">
                <a:latin typeface="Arial"/>
                <a:ea typeface="Arial"/>
                <a:cs typeface="Arial"/>
                <a:sym typeface="Arial"/>
              </a:rPr>
              <a:t>Cái nhà hàng Pháp thì ở tại cuối (của) con đường này.</a:t>
            </a:r>
            <a:endParaRPr sz="2400">
              <a:latin typeface="Arial"/>
              <a:ea typeface="Arial"/>
              <a:cs typeface="Arial"/>
              <a:sym typeface="Arial"/>
            </a:endParaRPr>
          </a:p>
          <a:p>
            <a:pPr indent="-323850" lvl="0" marL="457200" rtl="0" algn="l">
              <a:lnSpc>
                <a:spcPct val="100000"/>
              </a:lnSpc>
              <a:spcBef>
                <a:spcPts val="1000"/>
              </a:spcBef>
              <a:spcAft>
                <a:spcPts val="0"/>
              </a:spcAft>
              <a:buSzPts val="2400"/>
              <a:buAutoNum type="alphaLcPeriod"/>
            </a:pPr>
            <a:r>
              <a:rPr lang="en-US" sz="2400">
                <a:latin typeface="Arial"/>
                <a:ea typeface="Arial"/>
                <a:cs typeface="Arial"/>
                <a:sym typeface="Arial"/>
              </a:rPr>
              <a:t>Cái nhà hàng Ý thì ở tại cuối (của) con đường này.</a:t>
            </a:r>
            <a:endParaRPr sz="2400">
              <a:latin typeface="Arial"/>
              <a:ea typeface="Arial"/>
              <a:cs typeface="Arial"/>
              <a:sym typeface="Arial"/>
            </a:endParaRPr>
          </a:p>
        </p:txBody>
      </p:sp>
      <p:sp>
        <p:nvSpPr>
          <p:cNvPr id="501" name="Google Shape;501;p37"/>
          <p:cNvSpPr txBox="1"/>
          <p:nvPr/>
        </p:nvSpPr>
        <p:spPr>
          <a:xfrm>
            <a:off x="795687"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502" name="Google Shape;502;p37"/>
          <p:cNvSpPr txBox="1"/>
          <p:nvPr/>
        </p:nvSpPr>
        <p:spPr>
          <a:xfrm>
            <a:off x="6567763"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503" name="Google Shape;503;p37"/>
          <p:cNvSpPr/>
          <p:nvPr/>
        </p:nvSpPr>
        <p:spPr>
          <a:xfrm>
            <a:off x="795687" y="5998823"/>
            <a:ext cx="6981000" cy="6771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chemeClr val="dk1"/>
                </a:solidFill>
                <a:latin typeface="Arial"/>
                <a:ea typeface="Arial"/>
                <a:cs typeface="Arial"/>
                <a:sym typeface="Arial"/>
              </a:rPr>
              <a:t>Where is your house</a:t>
            </a:r>
            <a:r>
              <a:rPr b="1" lang="en-US" sz="2400">
                <a:solidFill>
                  <a:schemeClr val="dk1"/>
                </a:solidFill>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8"/>
          <p:cNvSpPr txBox="1"/>
          <p:nvPr>
            <p:ph type="title"/>
          </p:nvPr>
        </p:nvSpPr>
        <p:spPr>
          <a:xfrm>
            <a:off x="544230" y="580421"/>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509" name="Google Shape;509;p38"/>
          <p:cNvSpPr txBox="1"/>
          <p:nvPr>
            <p:ph idx="1" type="body"/>
          </p:nvPr>
        </p:nvSpPr>
        <p:spPr>
          <a:xfrm>
            <a:off x="496969" y="2336247"/>
            <a:ext cx="5725701" cy="94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4. Tôi không thể tìm thấy cái điều khiển (của) TV.</a:t>
            </a:r>
            <a:endParaRPr sz="2400">
              <a:solidFill>
                <a:schemeClr val="accent1"/>
              </a:solidFill>
              <a:latin typeface="Arial"/>
              <a:ea typeface="Arial"/>
              <a:cs typeface="Arial"/>
              <a:sym typeface="Arial"/>
            </a:endParaRPr>
          </a:p>
        </p:txBody>
      </p:sp>
      <p:sp>
        <p:nvSpPr>
          <p:cNvPr id="510" name="Google Shape;510;p38"/>
          <p:cNvSpPr txBox="1"/>
          <p:nvPr/>
        </p:nvSpPr>
        <p:spPr>
          <a:xfrm>
            <a:off x="6765384" y="2336246"/>
            <a:ext cx="5319741" cy="6617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4. I can’t find the </a:t>
            </a:r>
            <a:r>
              <a:rPr lang="en-US" sz="2400">
                <a:solidFill>
                  <a:srgbClr val="FF0000"/>
                </a:solidFill>
              </a:rPr>
              <a:t>TV remote (control)</a:t>
            </a:r>
            <a:r>
              <a:rPr b="0" i="0" lang="en-US" sz="2400" u="none" cap="none" strike="noStrike">
                <a:solidFill>
                  <a:srgbClr val="FF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11" name="Google Shape;511;p38"/>
          <p:cNvSpPr txBox="1"/>
          <p:nvPr/>
        </p:nvSpPr>
        <p:spPr>
          <a:xfrm>
            <a:off x="795687"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512" name="Google Shape;512;p38"/>
          <p:cNvSpPr txBox="1"/>
          <p:nvPr/>
        </p:nvSpPr>
        <p:spPr>
          <a:xfrm>
            <a:off x="6567763"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513" name="Google Shape;513;p38"/>
          <p:cNvSpPr txBox="1"/>
          <p:nvPr/>
        </p:nvSpPr>
        <p:spPr>
          <a:xfrm>
            <a:off x="544230" y="3895850"/>
            <a:ext cx="5725800" cy="60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 </a:t>
            </a:r>
            <a:r>
              <a:rPr lang="en-US" sz="2400">
                <a:solidFill>
                  <a:schemeClr val="dk1"/>
                </a:solidFill>
              </a:rPr>
              <a:t>Cái chìa khoá (của) nhà ở đâu?</a:t>
            </a:r>
            <a:endParaRPr b="0" i="0" sz="1400" u="none" cap="none" strike="noStrike">
              <a:solidFill>
                <a:srgbClr val="000000"/>
              </a:solidFill>
              <a:latin typeface="Arial"/>
              <a:ea typeface="Arial"/>
              <a:cs typeface="Arial"/>
              <a:sym typeface="Arial"/>
            </a:endParaRPr>
          </a:p>
        </p:txBody>
      </p:sp>
      <p:sp>
        <p:nvSpPr>
          <p:cNvPr id="514" name="Google Shape;514;p38"/>
          <p:cNvSpPr txBox="1"/>
          <p:nvPr/>
        </p:nvSpPr>
        <p:spPr>
          <a:xfrm>
            <a:off x="544225" y="3259550"/>
            <a:ext cx="5725800" cy="67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a:t>
            </a:r>
            <a:r>
              <a:rPr lang="en-US" sz="2400">
                <a:solidFill>
                  <a:schemeClr val="dk1"/>
                </a:solidFill>
              </a:rPr>
              <a:t>Cái điều khiển (của) TV ở đâu?</a:t>
            </a:r>
            <a:endParaRPr b="0" i="0" sz="2400" u="none" cap="none" strike="noStrike">
              <a:solidFill>
                <a:schemeClr val="dk1"/>
              </a:solidFill>
              <a:latin typeface="Arial"/>
              <a:ea typeface="Arial"/>
              <a:cs typeface="Arial"/>
              <a:sym typeface="Arial"/>
            </a:endParaRPr>
          </a:p>
        </p:txBody>
      </p:sp>
      <p:sp>
        <p:nvSpPr>
          <p:cNvPr id="515" name="Google Shape;515;p38"/>
          <p:cNvSpPr txBox="1"/>
          <p:nvPr/>
        </p:nvSpPr>
        <p:spPr>
          <a:xfrm>
            <a:off x="544229" y="4535850"/>
            <a:ext cx="5725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Cái chìa khoá (của) </a:t>
            </a:r>
            <a:r>
              <a:rPr lang="en-US" sz="2400">
                <a:solidFill>
                  <a:schemeClr val="dk1"/>
                </a:solidFill>
              </a:rPr>
              <a:t>xe ô-tô </a:t>
            </a:r>
            <a:r>
              <a:rPr b="0" i="0" lang="en-US" sz="2400" u="none" cap="none" strike="noStrike">
                <a:solidFill>
                  <a:schemeClr val="dk1"/>
                </a:solidFill>
                <a:latin typeface="Arial"/>
                <a:ea typeface="Arial"/>
                <a:cs typeface="Arial"/>
                <a:sym typeface="Arial"/>
              </a:rPr>
              <a:t>ở đâu?</a:t>
            </a:r>
            <a:endParaRPr b="0" i="0" sz="1400" u="none" cap="none" strike="noStrike">
              <a:solidFill>
                <a:srgbClr val="000000"/>
              </a:solidFill>
              <a:latin typeface="Arial"/>
              <a:ea typeface="Arial"/>
              <a:cs typeface="Arial"/>
              <a:sym typeface="Arial"/>
            </a:endParaRPr>
          </a:p>
        </p:txBody>
      </p:sp>
      <p:sp>
        <p:nvSpPr>
          <p:cNvPr id="516" name="Google Shape;516;p38"/>
          <p:cNvSpPr txBox="1"/>
          <p:nvPr/>
        </p:nvSpPr>
        <p:spPr>
          <a:xfrm>
            <a:off x="6765383" y="4535850"/>
            <a:ext cx="5319600" cy="90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Where is the </a:t>
            </a:r>
            <a:r>
              <a:rPr lang="en-US" sz="2400">
                <a:solidFill>
                  <a:schemeClr val="dk1"/>
                </a:solidFill>
              </a:rPr>
              <a:t>car </a:t>
            </a:r>
            <a:r>
              <a:rPr b="0" i="0" lang="en-US" sz="2400" u="none" cap="none" strike="noStrike">
                <a:solidFill>
                  <a:schemeClr val="dk1"/>
                </a:solidFill>
                <a:latin typeface="Arial"/>
                <a:ea typeface="Arial"/>
                <a:cs typeface="Arial"/>
                <a:sym typeface="Arial"/>
              </a:rPr>
              <a:t>key? </a:t>
            </a:r>
            <a:endParaRPr b="0" i="0" sz="2400" u="none" cap="none" strike="noStrike">
              <a:solidFill>
                <a:schemeClr val="dk1"/>
              </a:solidFill>
              <a:latin typeface="Arial"/>
              <a:ea typeface="Arial"/>
              <a:cs typeface="Arial"/>
              <a:sym typeface="Arial"/>
            </a:endParaRPr>
          </a:p>
        </p:txBody>
      </p:sp>
      <p:sp>
        <p:nvSpPr>
          <p:cNvPr id="517" name="Google Shape;517;p38"/>
          <p:cNvSpPr txBox="1"/>
          <p:nvPr/>
        </p:nvSpPr>
        <p:spPr>
          <a:xfrm>
            <a:off x="6765382" y="3179108"/>
            <a:ext cx="5319600" cy="6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a:t>
            </a:r>
            <a:r>
              <a:rPr lang="en-US" sz="2400">
                <a:solidFill>
                  <a:schemeClr val="dk1"/>
                </a:solidFill>
              </a:rPr>
              <a:t>Where is the TV remote (control)?</a:t>
            </a:r>
            <a:endParaRPr b="0" i="0" sz="2400" u="none" cap="none" strike="noStrike">
              <a:solidFill>
                <a:schemeClr val="dk1"/>
              </a:solidFill>
              <a:latin typeface="Arial"/>
              <a:ea typeface="Arial"/>
              <a:cs typeface="Arial"/>
              <a:sym typeface="Arial"/>
            </a:endParaRPr>
          </a:p>
        </p:txBody>
      </p:sp>
      <p:sp>
        <p:nvSpPr>
          <p:cNvPr id="518" name="Google Shape;518;p38"/>
          <p:cNvSpPr txBox="1"/>
          <p:nvPr/>
        </p:nvSpPr>
        <p:spPr>
          <a:xfrm>
            <a:off x="6765383" y="3863475"/>
            <a:ext cx="5319600" cy="67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a:t>
            </a:r>
            <a:r>
              <a:rPr lang="en-US" sz="2400">
                <a:solidFill>
                  <a:schemeClr val="dk1"/>
                </a:solidFill>
              </a:rPr>
              <a:t>Where is the house key?</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469878" y="278399"/>
            <a:ext cx="5993674" cy="862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latin typeface="Arial"/>
                <a:ea typeface="Arial"/>
                <a:cs typeface="Arial"/>
                <a:sym typeface="Arial"/>
              </a:rPr>
              <a:t>Use:</a:t>
            </a:r>
            <a:endParaRPr b="1">
              <a:solidFill>
                <a:srgbClr val="FF0000"/>
              </a:solidFill>
              <a:latin typeface="Arial"/>
              <a:ea typeface="Arial"/>
              <a:cs typeface="Arial"/>
              <a:sym typeface="Arial"/>
            </a:endParaRPr>
          </a:p>
        </p:txBody>
      </p:sp>
      <p:sp>
        <p:nvSpPr>
          <p:cNvPr id="123" name="Google Shape;123;p4"/>
          <p:cNvSpPr/>
          <p:nvPr/>
        </p:nvSpPr>
        <p:spPr>
          <a:xfrm>
            <a:off x="2479728" y="1141183"/>
            <a:ext cx="7232544" cy="1138733"/>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2E75B5"/>
                </a:solidFill>
                <a:latin typeface="Arial"/>
                <a:ea typeface="Arial"/>
                <a:cs typeface="Arial"/>
                <a:sym typeface="Arial"/>
              </a:rPr>
              <a:t>Tính từ </a:t>
            </a:r>
            <a:r>
              <a:rPr b="0" i="0" lang="en-US" sz="3600" u="none" cap="none" strike="noStrike">
                <a:solidFill>
                  <a:srgbClr val="2E75B5"/>
                </a:solidFill>
                <a:latin typeface="Arial"/>
                <a:ea typeface="Arial"/>
                <a:cs typeface="Arial"/>
                <a:sym typeface="Arial"/>
              </a:rPr>
              <a:t>sở hữu + </a:t>
            </a:r>
            <a:r>
              <a:rPr b="1" i="0" lang="en-US" sz="3600" u="none" cap="none" strike="noStrike">
                <a:solidFill>
                  <a:srgbClr val="2E75B5"/>
                </a:solidFill>
                <a:latin typeface="Arial"/>
                <a:ea typeface="Arial"/>
                <a:cs typeface="Arial"/>
                <a:sym typeface="Arial"/>
              </a:rPr>
              <a:t>danh từ</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Vì là tính từ nên nó sẽ đứng trước danh từ.</a:t>
            </a:r>
            <a:r>
              <a:rPr b="0" i="0" lang="en-US" sz="3200" u="none" cap="none" strike="noStrike">
                <a:solidFill>
                  <a:schemeClr val="dk1"/>
                </a:solidFill>
                <a:latin typeface="Arial"/>
                <a:ea typeface="Arial"/>
                <a:cs typeface="Arial"/>
                <a:sym typeface="Arial"/>
              </a:rPr>
              <a:t>  </a:t>
            </a:r>
            <a:endParaRPr b="0" i="0" sz="3200" u="none" cap="none" strike="noStrike">
              <a:solidFill>
                <a:schemeClr val="dk1"/>
              </a:solidFill>
              <a:latin typeface="Arial"/>
              <a:ea typeface="Arial"/>
              <a:cs typeface="Arial"/>
              <a:sym typeface="Arial"/>
            </a:endParaRPr>
          </a:p>
        </p:txBody>
      </p:sp>
      <p:sp>
        <p:nvSpPr>
          <p:cNvPr id="124" name="Google Shape;124;p4"/>
          <p:cNvSpPr/>
          <p:nvPr/>
        </p:nvSpPr>
        <p:spPr>
          <a:xfrm>
            <a:off x="729155" y="2484090"/>
            <a:ext cx="9445785" cy="830956"/>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3200"/>
              <a:buFont typeface="Arial"/>
              <a:buChar char="•"/>
            </a:pPr>
            <a:r>
              <a:rPr b="0" i="0" lang="en-US" sz="2400" u="none" cap="none" strike="noStrike">
                <a:solidFill>
                  <a:schemeClr val="dk1"/>
                </a:solidFill>
                <a:latin typeface="Arial"/>
                <a:ea typeface="Arial"/>
                <a:cs typeface="Arial"/>
                <a:sym typeface="Arial"/>
              </a:rPr>
              <a:t>Tính từ sở hữu: chỉ ra danh từ đứng sau là của ai/cái gì.</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200"/>
              <a:buFont typeface="Arial"/>
              <a:buChar char="•"/>
            </a:pPr>
            <a:r>
              <a:rPr b="0" i="0" lang="en-US" sz="2400" u="none" cap="none" strike="noStrike">
                <a:solidFill>
                  <a:schemeClr val="dk1"/>
                </a:solidFill>
                <a:latin typeface="Arial"/>
                <a:ea typeface="Arial"/>
                <a:cs typeface="Arial"/>
                <a:sym typeface="Arial"/>
              </a:rPr>
              <a:t>Mỗi </a:t>
            </a:r>
            <a:r>
              <a:rPr b="1" i="0" lang="en-US" sz="2400" u="none" cap="none" strike="noStrike">
                <a:solidFill>
                  <a:schemeClr val="dk1"/>
                </a:solidFill>
                <a:latin typeface="Arial"/>
                <a:ea typeface="Arial"/>
                <a:cs typeface="Arial"/>
                <a:sym typeface="Arial"/>
              </a:rPr>
              <a:t>đại từ nhân xưng </a:t>
            </a:r>
            <a:r>
              <a:rPr b="0" i="0" lang="en-US" sz="2400" u="none" cap="none" strike="noStrike">
                <a:solidFill>
                  <a:schemeClr val="dk1"/>
                </a:solidFill>
                <a:latin typeface="Arial"/>
                <a:ea typeface="Arial"/>
                <a:cs typeface="Arial"/>
                <a:sym typeface="Arial"/>
              </a:rPr>
              <a:t>có mỗi </a:t>
            </a:r>
            <a:r>
              <a:rPr b="1" i="0" lang="en-US" sz="2400" u="none" cap="none" strike="noStrike">
                <a:solidFill>
                  <a:schemeClr val="dk1"/>
                </a:solidFill>
                <a:latin typeface="Arial"/>
                <a:ea typeface="Arial"/>
                <a:cs typeface="Arial"/>
                <a:sym typeface="Arial"/>
              </a:rPr>
              <a:t>tính từ sở hữu </a:t>
            </a:r>
            <a:r>
              <a:rPr b="0" i="0" lang="en-US" sz="2400" u="none" cap="none" strike="noStrike">
                <a:solidFill>
                  <a:schemeClr val="dk1"/>
                </a:solidFill>
                <a:latin typeface="Arial"/>
                <a:ea typeface="Arial"/>
                <a:cs typeface="Arial"/>
                <a:sym typeface="Arial"/>
              </a:rPr>
              <a:t>tương ứng.</a:t>
            </a:r>
            <a:endParaRPr b="0" i="0" sz="2400" u="none" cap="none" strike="noStrike">
              <a:solidFill>
                <a:schemeClr val="dk1"/>
              </a:solidFill>
              <a:latin typeface="Arial"/>
              <a:ea typeface="Arial"/>
              <a:cs typeface="Arial"/>
              <a:sym typeface="Arial"/>
            </a:endParaRPr>
          </a:p>
        </p:txBody>
      </p:sp>
      <p:sp>
        <p:nvSpPr>
          <p:cNvPr id="125" name="Google Shape;125;p4"/>
          <p:cNvSpPr/>
          <p:nvPr/>
        </p:nvSpPr>
        <p:spPr>
          <a:xfrm>
            <a:off x="2687928" y="3471097"/>
            <a:ext cx="1576638" cy="31085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You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We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They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She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It</a:t>
            </a:r>
            <a:endParaRPr b="1" i="0" sz="2800" u="none" cap="none" strike="noStrike">
              <a:solidFill>
                <a:schemeClr val="dk1"/>
              </a:solidFill>
              <a:latin typeface="Arial"/>
              <a:ea typeface="Arial"/>
              <a:cs typeface="Arial"/>
              <a:sym typeface="Arial"/>
            </a:endParaRPr>
          </a:p>
        </p:txBody>
      </p:sp>
      <p:sp>
        <p:nvSpPr>
          <p:cNvPr id="126" name="Google Shape;126;p4"/>
          <p:cNvSpPr/>
          <p:nvPr/>
        </p:nvSpPr>
        <p:spPr>
          <a:xfrm>
            <a:off x="5861287" y="3429000"/>
            <a:ext cx="1576638" cy="31085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My</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Your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Our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Their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Her</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Its</a:t>
            </a:r>
            <a:endParaRPr b="1" i="0" sz="2800" u="none" cap="none" strike="noStrike">
              <a:solidFill>
                <a:schemeClr val="dk1"/>
              </a:solidFill>
              <a:latin typeface="Arial"/>
              <a:ea typeface="Arial"/>
              <a:cs typeface="Arial"/>
              <a:sym typeface="Arial"/>
            </a:endParaRPr>
          </a:p>
        </p:txBody>
      </p:sp>
      <p:sp>
        <p:nvSpPr>
          <p:cNvPr id="127" name="Google Shape;127;p4"/>
          <p:cNvSpPr/>
          <p:nvPr/>
        </p:nvSpPr>
        <p:spPr>
          <a:xfrm>
            <a:off x="7801564" y="3613206"/>
            <a:ext cx="346664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sng" cap="none" strike="noStrike">
                <a:solidFill>
                  <a:schemeClr val="dk1"/>
                </a:solidFill>
                <a:latin typeface="Arial"/>
                <a:ea typeface="Arial"/>
                <a:cs typeface="Arial"/>
                <a:sym typeface="Arial"/>
              </a:rPr>
              <a:t>Lưu ý: </a:t>
            </a:r>
            <a:r>
              <a:rPr b="0" i="1" lang="en-US" sz="2000" u="none" cap="none" strike="noStrike">
                <a:solidFill>
                  <a:schemeClr val="dk1"/>
                </a:solidFill>
                <a:latin typeface="Arial"/>
                <a:ea typeface="Arial"/>
                <a:cs typeface="Arial"/>
                <a:sym typeface="Arial"/>
              </a:rPr>
              <a:t>Tính từ sở hữu “its” không có dấu ‘ ở giữa.</a:t>
            </a:r>
            <a:endParaRPr b="0" i="1" sz="2000" u="none" cap="none" strike="noStrike">
              <a:solidFill>
                <a:schemeClr val="dk1"/>
              </a:solidFill>
              <a:latin typeface="Arial"/>
              <a:ea typeface="Arial"/>
              <a:cs typeface="Arial"/>
              <a:sym typeface="Arial"/>
            </a:endParaRPr>
          </a:p>
        </p:txBody>
      </p:sp>
      <p:cxnSp>
        <p:nvCxnSpPr>
          <p:cNvPr id="128" name="Google Shape;128;p4"/>
          <p:cNvCxnSpPr/>
          <p:nvPr/>
        </p:nvCxnSpPr>
        <p:spPr>
          <a:xfrm flipH="1" rot="10800000">
            <a:off x="4050176" y="5025348"/>
            <a:ext cx="1304972" cy="2087"/>
          </a:xfrm>
          <a:prstGeom prst="straightConnector1">
            <a:avLst/>
          </a:prstGeom>
          <a:noFill/>
          <a:ln cap="flat" cmpd="sng" w="38100">
            <a:solidFill>
              <a:schemeClr val="accen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9"/>
          <p:cNvSpPr txBox="1"/>
          <p:nvPr>
            <p:ph type="title"/>
          </p:nvPr>
        </p:nvSpPr>
        <p:spPr>
          <a:xfrm>
            <a:off x="544230" y="580421"/>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524" name="Google Shape;524;p39"/>
          <p:cNvSpPr txBox="1"/>
          <p:nvPr>
            <p:ph idx="1" type="body"/>
          </p:nvPr>
        </p:nvSpPr>
        <p:spPr>
          <a:xfrm>
            <a:off x="496969" y="2336246"/>
            <a:ext cx="5725701" cy="306702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4. Tôi không thể tìm thấy cái điều khiển (của) TV.</a:t>
            </a:r>
            <a:endParaRPr sz="2400">
              <a:solidFill>
                <a:schemeClr val="accent1"/>
              </a:solidFill>
              <a:latin typeface="Arial"/>
              <a:ea typeface="Arial"/>
              <a:cs typeface="Arial"/>
              <a:sym typeface="Arial"/>
            </a:endParaRPr>
          </a:p>
          <a:p>
            <a:pPr indent="-381000" lvl="0" marL="457200" rtl="0" algn="l">
              <a:lnSpc>
                <a:spcPct val="100000"/>
              </a:lnSpc>
              <a:spcBef>
                <a:spcPts val="1000"/>
              </a:spcBef>
              <a:spcAft>
                <a:spcPts val="0"/>
              </a:spcAft>
              <a:buSzPts val="2400"/>
              <a:buAutoNum type="alphaLcPeriod"/>
            </a:pPr>
            <a:r>
              <a:rPr lang="en-US" sz="2400">
                <a:latin typeface="Arial"/>
                <a:ea typeface="Arial"/>
                <a:cs typeface="Arial"/>
                <a:sym typeface="Arial"/>
              </a:rPr>
              <a:t>Cái điều khiển (của) TV ở đâu?</a:t>
            </a:r>
            <a:endParaRPr sz="2400">
              <a:latin typeface="Arial"/>
              <a:ea typeface="Arial"/>
              <a:cs typeface="Arial"/>
              <a:sym typeface="Arial"/>
            </a:endParaRPr>
          </a:p>
          <a:p>
            <a:pPr indent="-381000" lvl="0" marL="457200" rtl="0" algn="l">
              <a:lnSpc>
                <a:spcPct val="100000"/>
              </a:lnSpc>
              <a:spcBef>
                <a:spcPts val="1000"/>
              </a:spcBef>
              <a:spcAft>
                <a:spcPts val="0"/>
              </a:spcAft>
              <a:buSzPts val="2400"/>
              <a:buAutoNum type="alphaLcPeriod"/>
            </a:pPr>
            <a:r>
              <a:rPr lang="en-US" sz="2400">
                <a:latin typeface="Arial"/>
                <a:ea typeface="Arial"/>
                <a:cs typeface="Arial"/>
                <a:sym typeface="Arial"/>
              </a:rPr>
              <a:t>Cái chìa khoá (của) nhà ở đâu?</a:t>
            </a:r>
            <a:endParaRPr sz="2400">
              <a:latin typeface="Arial"/>
              <a:ea typeface="Arial"/>
              <a:cs typeface="Arial"/>
              <a:sym typeface="Arial"/>
            </a:endParaRPr>
          </a:p>
          <a:p>
            <a:pPr indent="-381000" lvl="0" marL="457200" rtl="0" algn="l">
              <a:lnSpc>
                <a:spcPct val="100000"/>
              </a:lnSpc>
              <a:spcBef>
                <a:spcPts val="1000"/>
              </a:spcBef>
              <a:spcAft>
                <a:spcPts val="0"/>
              </a:spcAft>
              <a:buSzPts val="2400"/>
              <a:buAutoNum type="alphaLcPeriod"/>
            </a:pPr>
            <a:r>
              <a:rPr lang="en-US" sz="2400">
                <a:latin typeface="Arial"/>
                <a:ea typeface="Arial"/>
                <a:cs typeface="Arial"/>
                <a:sym typeface="Arial"/>
              </a:rPr>
              <a:t>Cái chìa khoá (của) xe ô-tô ở đâu?</a:t>
            </a:r>
            <a:endParaRPr sz="2400">
              <a:latin typeface="Arial"/>
              <a:ea typeface="Arial"/>
              <a:cs typeface="Arial"/>
              <a:sym typeface="Arial"/>
            </a:endParaRPr>
          </a:p>
        </p:txBody>
      </p:sp>
      <p:sp>
        <p:nvSpPr>
          <p:cNvPr id="525" name="Google Shape;525;p39"/>
          <p:cNvSpPr txBox="1"/>
          <p:nvPr/>
        </p:nvSpPr>
        <p:spPr>
          <a:xfrm>
            <a:off x="795687"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526" name="Google Shape;526;p39"/>
          <p:cNvSpPr txBox="1"/>
          <p:nvPr/>
        </p:nvSpPr>
        <p:spPr>
          <a:xfrm>
            <a:off x="6567763"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527" name="Google Shape;527;p39"/>
          <p:cNvSpPr/>
          <p:nvPr/>
        </p:nvSpPr>
        <p:spPr>
          <a:xfrm>
            <a:off x="795687" y="5691823"/>
            <a:ext cx="6981000" cy="6771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lang="en-US" sz="2400">
                <a:solidFill>
                  <a:schemeClr val="dk1"/>
                </a:solidFill>
              </a:rPr>
              <a:t>Do you watch TV? Why / Why not?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0"/>
          <p:cNvSpPr txBox="1"/>
          <p:nvPr>
            <p:ph type="title"/>
          </p:nvPr>
        </p:nvSpPr>
        <p:spPr>
          <a:xfrm>
            <a:off x="544230" y="580421"/>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533" name="Google Shape;533;p40"/>
          <p:cNvSpPr txBox="1"/>
          <p:nvPr>
            <p:ph idx="1" type="body"/>
          </p:nvPr>
        </p:nvSpPr>
        <p:spPr>
          <a:xfrm>
            <a:off x="192169" y="2336246"/>
            <a:ext cx="5725800" cy="109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5. Có một cái trường học ở phía trước nhà tôi.</a:t>
            </a:r>
            <a:endParaRPr sz="2400">
              <a:solidFill>
                <a:schemeClr val="accent1"/>
              </a:solidFill>
              <a:latin typeface="Arial"/>
              <a:ea typeface="Arial"/>
              <a:cs typeface="Arial"/>
              <a:sym typeface="Arial"/>
            </a:endParaRPr>
          </a:p>
        </p:txBody>
      </p:sp>
      <p:sp>
        <p:nvSpPr>
          <p:cNvPr id="534" name="Google Shape;534;p40"/>
          <p:cNvSpPr txBox="1"/>
          <p:nvPr/>
        </p:nvSpPr>
        <p:spPr>
          <a:xfrm>
            <a:off x="6460576" y="2336250"/>
            <a:ext cx="5783400" cy="81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5. There is a </a:t>
            </a:r>
            <a:r>
              <a:rPr lang="en-US" sz="2400">
                <a:solidFill>
                  <a:srgbClr val="FF0000"/>
                </a:solidFill>
              </a:rPr>
              <a:t>school in front of my house</a:t>
            </a:r>
            <a:r>
              <a:rPr b="0" i="0" lang="en-US" sz="2400" u="none" cap="none" strike="noStrike">
                <a:solidFill>
                  <a:srgbClr val="FF0000"/>
                </a:solidFill>
                <a:latin typeface="Arial"/>
                <a:ea typeface="Arial"/>
                <a:cs typeface="Arial"/>
                <a:sym typeface="Arial"/>
              </a:rPr>
              <a:t>.</a:t>
            </a:r>
            <a:endParaRPr b="0" i="0" sz="2400" u="none" cap="none" strike="noStrike">
              <a:solidFill>
                <a:srgbClr val="FF0000"/>
              </a:solidFill>
              <a:latin typeface="Arial"/>
              <a:ea typeface="Arial"/>
              <a:cs typeface="Arial"/>
              <a:sym typeface="Arial"/>
            </a:endParaRPr>
          </a:p>
        </p:txBody>
      </p:sp>
      <p:sp>
        <p:nvSpPr>
          <p:cNvPr id="535" name="Google Shape;535;p40"/>
          <p:cNvSpPr txBox="1"/>
          <p:nvPr/>
        </p:nvSpPr>
        <p:spPr>
          <a:xfrm>
            <a:off x="795687"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536" name="Google Shape;536;p40"/>
          <p:cNvSpPr txBox="1"/>
          <p:nvPr/>
        </p:nvSpPr>
        <p:spPr>
          <a:xfrm>
            <a:off x="6567763"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537" name="Google Shape;537;p40"/>
          <p:cNvSpPr txBox="1"/>
          <p:nvPr/>
        </p:nvSpPr>
        <p:spPr>
          <a:xfrm>
            <a:off x="239430" y="5029494"/>
            <a:ext cx="5725800" cy="78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a:t>
            </a:r>
            <a:r>
              <a:rPr lang="en-US" sz="2400">
                <a:solidFill>
                  <a:schemeClr val="dk1"/>
                </a:solidFill>
              </a:rPr>
              <a:t>Một q</a:t>
            </a:r>
            <a:r>
              <a:rPr b="0" i="0" lang="en-US" sz="2400" u="none" cap="none" strike="noStrike">
                <a:solidFill>
                  <a:schemeClr val="dk1"/>
                </a:solidFill>
                <a:latin typeface="Arial"/>
                <a:ea typeface="Arial"/>
                <a:cs typeface="Arial"/>
                <a:sym typeface="Arial"/>
              </a:rPr>
              <a:t>uán cà phê mới sẽ mở cửa vào đầu mùa xuân.</a:t>
            </a:r>
            <a:endParaRPr b="0" i="0" sz="1400" u="none" cap="none" strike="noStrike">
              <a:solidFill>
                <a:srgbClr val="000000"/>
              </a:solidFill>
              <a:latin typeface="Arial"/>
              <a:ea typeface="Arial"/>
              <a:cs typeface="Arial"/>
              <a:sym typeface="Arial"/>
            </a:endParaRPr>
          </a:p>
        </p:txBody>
      </p:sp>
      <p:sp>
        <p:nvSpPr>
          <p:cNvPr id="538" name="Google Shape;538;p40"/>
          <p:cNvSpPr txBox="1"/>
          <p:nvPr/>
        </p:nvSpPr>
        <p:spPr>
          <a:xfrm>
            <a:off x="239430" y="3280334"/>
            <a:ext cx="5725800" cy="96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Có một quán cà phê mới ở </a:t>
            </a:r>
            <a:r>
              <a:rPr lang="en-US" sz="2400">
                <a:solidFill>
                  <a:schemeClr val="dk1"/>
                </a:solidFill>
              </a:rPr>
              <a:t>phía trước nhà tôi</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539" name="Google Shape;539;p40"/>
          <p:cNvSpPr txBox="1"/>
          <p:nvPr/>
        </p:nvSpPr>
        <p:spPr>
          <a:xfrm>
            <a:off x="239430" y="4138795"/>
            <a:ext cx="5725800" cy="96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 </a:t>
            </a:r>
            <a:r>
              <a:rPr lang="en-US" sz="2400">
                <a:solidFill>
                  <a:schemeClr val="dk1"/>
                </a:solidFill>
              </a:rPr>
              <a:t>Một q</a:t>
            </a:r>
            <a:r>
              <a:rPr b="0" i="0" lang="en-US" sz="2400" u="none" cap="none" strike="noStrike">
                <a:solidFill>
                  <a:schemeClr val="dk1"/>
                </a:solidFill>
                <a:latin typeface="Arial"/>
                <a:ea typeface="Arial"/>
                <a:cs typeface="Arial"/>
                <a:sym typeface="Arial"/>
              </a:rPr>
              <a:t>uán cà phê mới sẽ mở cửa vào đầu của tháng </a:t>
            </a:r>
            <a:r>
              <a:rPr lang="en-US" sz="2400">
                <a:solidFill>
                  <a:schemeClr val="dk1"/>
                </a:solidFill>
              </a:rPr>
              <a:t>Mười</a:t>
            </a: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40" name="Google Shape;540;p40"/>
          <p:cNvSpPr txBox="1"/>
          <p:nvPr/>
        </p:nvSpPr>
        <p:spPr>
          <a:xfrm>
            <a:off x="6460574" y="5102178"/>
            <a:ext cx="5783400" cy="93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a:t>
            </a:r>
            <a:r>
              <a:rPr lang="en-US" sz="2400">
                <a:solidFill>
                  <a:schemeClr val="dk1"/>
                </a:solidFill>
              </a:rPr>
              <a:t>A </a:t>
            </a:r>
            <a:r>
              <a:rPr b="0" i="0" lang="en-US" sz="2400" u="none" cap="none" strike="noStrike">
                <a:solidFill>
                  <a:schemeClr val="dk1"/>
                </a:solidFill>
                <a:latin typeface="Arial"/>
                <a:ea typeface="Arial"/>
                <a:cs typeface="Arial"/>
                <a:sym typeface="Arial"/>
              </a:rPr>
              <a:t>new coffee shop will open at the beginning of </a:t>
            </a:r>
            <a:r>
              <a:rPr lang="en-US" sz="2400">
                <a:solidFill>
                  <a:schemeClr val="dk1"/>
                </a:solidFill>
              </a:rPr>
              <a:t>s</a:t>
            </a:r>
            <a:r>
              <a:rPr b="0" i="0" lang="en-US" sz="2400" u="none" cap="none" strike="noStrike">
                <a:solidFill>
                  <a:schemeClr val="dk1"/>
                </a:solidFill>
                <a:latin typeface="Arial"/>
                <a:ea typeface="Arial"/>
                <a:cs typeface="Arial"/>
                <a:sym typeface="Arial"/>
              </a:rPr>
              <a:t>pring.</a:t>
            </a:r>
            <a:endParaRPr b="0" i="0" sz="2400" u="none" cap="none" strike="noStrike">
              <a:solidFill>
                <a:schemeClr val="dk1"/>
              </a:solidFill>
              <a:latin typeface="Arial"/>
              <a:ea typeface="Arial"/>
              <a:cs typeface="Arial"/>
              <a:sym typeface="Arial"/>
            </a:endParaRPr>
          </a:p>
        </p:txBody>
      </p:sp>
      <p:sp>
        <p:nvSpPr>
          <p:cNvPr id="541" name="Google Shape;541;p40"/>
          <p:cNvSpPr txBox="1"/>
          <p:nvPr/>
        </p:nvSpPr>
        <p:spPr>
          <a:xfrm>
            <a:off x="6460574" y="3280333"/>
            <a:ext cx="5783400" cy="10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There is a new coffee shop </a:t>
            </a:r>
            <a:r>
              <a:rPr lang="en-US" sz="2400">
                <a:solidFill>
                  <a:schemeClr val="dk1"/>
                </a:solidFill>
              </a:rPr>
              <a:t>in front of my house</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542" name="Google Shape;542;p40"/>
          <p:cNvSpPr txBox="1"/>
          <p:nvPr/>
        </p:nvSpPr>
        <p:spPr>
          <a:xfrm>
            <a:off x="6460574" y="4138791"/>
            <a:ext cx="5783400" cy="109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a:t>
            </a:r>
            <a:r>
              <a:rPr lang="en-US" sz="2400">
                <a:solidFill>
                  <a:schemeClr val="dk1"/>
                </a:solidFill>
              </a:rPr>
              <a:t>A </a:t>
            </a:r>
            <a:r>
              <a:rPr b="0" i="0" lang="en-US" sz="2400" u="none" cap="none" strike="noStrike">
                <a:solidFill>
                  <a:schemeClr val="dk1"/>
                </a:solidFill>
                <a:latin typeface="Arial"/>
                <a:ea typeface="Arial"/>
                <a:cs typeface="Arial"/>
                <a:sym typeface="Arial"/>
              </a:rPr>
              <a:t>new coffee shop will open at the beginning of October</a:t>
            </a:r>
            <a:r>
              <a:rPr lang="en-US" sz="2400">
                <a:solidFill>
                  <a:schemeClr val="dk1"/>
                </a:solidFill>
              </a:rPr>
              <a:t>.</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1"/>
          <p:cNvSpPr txBox="1"/>
          <p:nvPr>
            <p:ph type="title"/>
          </p:nvPr>
        </p:nvSpPr>
        <p:spPr>
          <a:xfrm>
            <a:off x="544230" y="580421"/>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548" name="Google Shape;548;p41"/>
          <p:cNvSpPr txBox="1"/>
          <p:nvPr>
            <p:ph idx="1" type="body"/>
          </p:nvPr>
        </p:nvSpPr>
        <p:spPr>
          <a:xfrm>
            <a:off x="544230" y="2220840"/>
            <a:ext cx="5725701" cy="357766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5. </a:t>
            </a:r>
            <a:r>
              <a:rPr lang="en-US" sz="2400">
                <a:solidFill>
                  <a:schemeClr val="accent1"/>
                </a:solidFill>
                <a:latin typeface="Arial"/>
                <a:ea typeface="Arial"/>
                <a:cs typeface="Arial"/>
                <a:sym typeface="Arial"/>
              </a:rPr>
              <a:t>Có một cái trường học ở phía trước nhà tôi.</a:t>
            </a:r>
            <a:endParaRPr sz="2400">
              <a:solidFill>
                <a:schemeClr val="accent1"/>
              </a:solidFill>
              <a:latin typeface="Arial"/>
              <a:ea typeface="Arial"/>
              <a:cs typeface="Arial"/>
              <a:sym typeface="Arial"/>
            </a:endParaRPr>
          </a:p>
          <a:p>
            <a:pPr indent="-381000" lvl="0" marL="457200" rtl="0" algn="l">
              <a:lnSpc>
                <a:spcPct val="100000"/>
              </a:lnSpc>
              <a:spcBef>
                <a:spcPts val="1000"/>
              </a:spcBef>
              <a:spcAft>
                <a:spcPts val="0"/>
              </a:spcAft>
              <a:buSzPts val="2400"/>
              <a:buAutoNum type="alphaLcPeriod"/>
            </a:pPr>
            <a:r>
              <a:rPr lang="en-US" sz="2400">
                <a:latin typeface="Arial"/>
                <a:ea typeface="Arial"/>
                <a:cs typeface="Arial"/>
                <a:sym typeface="Arial"/>
              </a:rPr>
              <a:t>Có một quán cà phê mới ở phía trước nhà tôi.</a:t>
            </a:r>
            <a:endParaRPr sz="2400">
              <a:latin typeface="Arial"/>
              <a:ea typeface="Arial"/>
              <a:cs typeface="Arial"/>
              <a:sym typeface="Arial"/>
            </a:endParaRPr>
          </a:p>
          <a:p>
            <a:pPr indent="-323850" lvl="0" marL="400050" rtl="0" algn="l">
              <a:lnSpc>
                <a:spcPct val="100000"/>
              </a:lnSpc>
              <a:spcBef>
                <a:spcPts val="1000"/>
              </a:spcBef>
              <a:spcAft>
                <a:spcPts val="0"/>
              </a:spcAft>
              <a:buSzPts val="2400"/>
              <a:buAutoNum type="alphaLcPeriod"/>
            </a:pPr>
            <a:r>
              <a:rPr lang="en-US" sz="2400">
                <a:latin typeface="Arial"/>
                <a:ea typeface="Arial"/>
                <a:cs typeface="Arial"/>
                <a:sym typeface="Arial"/>
              </a:rPr>
              <a:t>Một quán cà phê mới sẽ mở cửa vào đầu của tháng Mười.</a:t>
            </a:r>
            <a:endParaRPr sz="2400">
              <a:latin typeface="Arial"/>
              <a:ea typeface="Arial"/>
              <a:cs typeface="Arial"/>
              <a:sym typeface="Arial"/>
            </a:endParaRPr>
          </a:p>
          <a:p>
            <a:pPr indent="-323850" lvl="0" marL="400050" rtl="0" algn="l">
              <a:lnSpc>
                <a:spcPct val="100000"/>
              </a:lnSpc>
              <a:spcBef>
                <a:spcPts val="1000"/>
              </a:spcBef>
              <a:spcAft>
                <a:spcPts val="0"/>
              </a:spcAft>
              <a:buSzPts val="2400"/>
              <a:buAutoNum type="alphaLcPeriod"/>
            </a:pPr>
            <a:r>
              <a:rPr lang="en-US" sz="2400">
                <a:latin typeface="Arial"/>
                <a:ea typeface="Arial"/>
                <a:cs typeface="Arial"/>
                <a:sym typeface="Arial"/>
              </a:rPr>
              <a:t>Một quán cà phê mới sẽ mở cửa vào đầu mùa xuân.</a:t>
            </a:r>
            <a:endParaRPr sz="2400">
              <a:latin typeface="Arial"/>
              <a:ea typeface="Arial"/>
              <a:cs typeface="Arial"/>
              <a:sym typeface="Arial"/>
            </a:endParaRPr>
          </a:p>
        </p:txBody>
      </p:sp>
      <p:sp>
        <p:nvSpPr>
          <p:cNvPr id="549" name="Google Shape;549;p41"/>
          <p:cNvSpPr txBox="1"/>
          <p:nvPr/>
        </p:nvSpPr>
        <p:spPr>
          <a:xfrm>
            <a:off x="795687"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550" name="Google Shape;550;p41"/>
          <p:cNvSpPr txBox="1"/>
          <p:nvPr/>
        </p:nvSpPr>
        <p:spPr>
          <a:xfrm>
            <a:off x="6567763" y="1561866"/>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551" name="Google Shape;551;p41"/>
          <p:cNvSpPr/>
          <p:nvPr/>
        </p:nvSpPr>
        <p:spPr>
          <a:xfrm>
            <a:off x="467175" y="5798500"/>
            <a:ext cx="9903900" cy="9411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lang="en-US" sz="2400">
                <a:solidFill>
                  <a:schemeClr val="dk1"/>
                </a:solidFill>
              </a:rPr>
              <a:t>How often do you go to coffee shops</a:t>
            </a:r>
            <a:r>
              <a:rPr b="1" i="0" lang="en-US" sz="2400" u="none" cap="none" strike="noStrike">
                <a:solidFill>
                  <a:schemeClr val="dk1"/>
                </a:solidFill>
                <a:latin typeface="Arial"/>
                <a:ea typeface="Arial"/>
                <a:cs typeface="Arial"/>
                <a:sym typeface="Arial"/>
              </a:rPr>
              <a:t>? </a:t>
            </a:r>
            <a:br>
              <a:rPr b="1" i="0" lang="en-US" sz="2400" u="none" cap="none" strike="noStrike">
                <a:solidFill>
                  <a:schemeClr val="dk1"/>
                </a:solidFill>
                <a:latin typeface="Arial"/>
                <a:ea typeface="Arial"/>
                <a:cs typeface="Arial"/>
                <a:sym typeface="Arial"/>
              </a:rPr>
            </a:br>
            <a:r>
              <a:rPr b="1" i="0" lang="en-US" sz="2400" u="none" cap="none" strike="noStrike">
                <a:solidFill>
                  <a:schemeClr val="dk1"/>
                </a:solidFill>
                <a:latin typeface="Arial"/>
                <a:ea typeface="Arial"/>
                <a:cs typeface="Arial"/>
                <a:sym typeface="Arial"/>
              </a:rPr>
              <a:t>Why do you go to coffee shops</a:t>
            </a:r>
            <a:r>
              <a:rPr b="1" lang="en-US" sz="2400">
                <a:solidFill>
                  <a:schemeClr val="dk1"/>
                </a:solidFill>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2"/>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1800"/>
              <a:buFont typeface="Calibri"/>
              <a:buNone/>
            </a:pPr>
            <a:r>
              <a:rPr b="1" lang="en-US">
                <a:solidFill>
                  <a:srgbClr val="FF0000"/>
                </a:solidFill>
                <a:latin typeface="Arial"/>
                <a:ea typeface="Arial"/>
                <a:cs typeface="Arial"/>
                <a:sym typeface="Arial"/>
              </a:rPr>
              <a:t> Speaking topic:</a:t>
            </a:r>
            <a:endParaRPr b="1">
              <a:solidFill>
                <a:srgbClr val="FF0000"/>
              </a:solidFill>
              <a:latin typeface="Arial"/>
              <a:ea typeface="Arial"/>
              <a:cs typeface="Arial"/>
              <a:sym typeface="Arial"/>
            </a:endParaRPr>
          </a:p>
        </p:txBody>
      </p:sp>
      <p:sp>
        <p:nvSpPr>
          <p:cNvPr id="558" name="Google Shape;558;p42"/>
          <p:cNvSpPr txBox="1"/>
          <p:nvPr>
            <p:ph idx="1" type="body"/>
          </p:nvPr>
        </p:nvSpPr>
        <p:spPr>
          <a:xfrm>
            <a:off x="838200" y="1214486"/>
            <a:ext cx="10515600" cy="484193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1000"/>
              </a:spcBef>
              <a:spcAft>
                <a:spcPts val="0"/>
              </a:spcAft>
              <a:buClr>
                <a:schemeClr val="dk1"/>
              </a:buClr>
              <a:buSzPts val="2400"/>
              <a:buAutoNum type="arabicPeriod"/>
            </a:pPr>
            <a:r>
              <a:rPr lang="en-US" sz="2400">
                <a:latin typeface="Arial"/>
                <a:ea typeface="Arial"/>
                <a:cs typeface="Arial"/>
                <a:sym typeface="Arial"/>
              </a:rPr>
              <a:t>Nhà hàng Pháp mới thì ở cuối con đường này và nó tuyệt vời. Thức ăn thì ngon và những người phục vụ thì rất thân thiện. Tôi hay đón các con của tôi từ trường và ăn tối ở nhà hàng đó.</a:t>
            </a:r>
            <a:endParaRPr>
              <a:latin typeface="Arial"/>
              <a:ea typeface="Arial"/>
              <a:cs typeface="Arial"/>
              <a:sym typeface="Arial"/>
            </a:endParaRPr>
          </a:p>
          <a:p>
            <a:pPr indent="-304800" lvl="0" marL="45720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457200" lvl="0" marL="457200" rtl="0" algn="l">
              <a:lnSpc>
                <a:spcPct val="90000"/>
              </a:lnSpc>
              <a:spcBef>
                <a:spcPts val="1000"/>
              </a:spcBef>
              <a:spcAft>
                <a:spcPts val="0"/>
              </a:spcAft>
              <a:buClr>
                <a:schemeClr val="dk1"/>
              </a:buClr>
              <a:buSzPts val="2400"/>
              <a:buAutoNum type="arabicPeriod"/>
            </a:pPr>
            <a:r>
              <a:rPr lang="en-US" sz="2400">
                <a:latin typeface="Arial"/>
                <a:ea typeface="Arial"/>
                <a:cs typeface="Arial"/>
                <a:sym typeface="Arial"/>
              </a:rPr>
              <a:t>Nhà hàng Thái mới thì ở cuối con đường này và nó khá tốt. Thức ăn thì ngon nhưng hơi cay (nóng). Những người phục vụ thì rất tử tế và giá cả thì không đắt. Tôi hay ăn tối ở nhà hàng đó với bạn bè của tôi.</a:t>
            </a:r>
            <a:endParaRPr>
              <a:latin typeface="Arial"/>
              <a:ea typeface="Arial"/>
              <a:cs typeface="Arial"/>
              <a:sym typeface="Arial"/>
            </a:endParaRPr>
          </a:p>
          <a:p>
            <a:pPr indent="-304800" lvl="0" marL="45720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457200" lvl="0" marL="457200" rtl="0" algn="l">
              <a:lnSpc>
                <a:spcPct val="90000"/>
              </a:lnSpc>
              <a:spcBef>
                <a:spcPts val="1000"/>
              </a:spcBef>
              <a:spcAft>
                <a:spcPts val="0"/>
              </a:spcAft>
              <a:buClr>
                <a:schemeClr val="dk1"/>
              </a:buClr>
              <a:buSzPts val="2400"/>
              <a:buAutoNum type="arabicPeriod"/>
            </a:pPr>
            <a:r>
              <a:rPr lang="en-US" sz="2400">
                <a:latin typeface="Arial"/>
                <a:ea typeface="Arial"/>
                <a:cs typeface="Arial"/>
                <a:sym typeface="Arial"/>
              </a:rPr>
              <a:t>Nhà hàng mới thì ở cuối con đường này và nó kinh khủng. Thức ăn thì dở và bồi bàn thì rất thô lỗ. Tôi sẽ không bao giờ ăn ở nhà hàng đó lần nữa. Có những nơi tốt hơn để ăn tối.</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3"/>
          <p:cNvSpPr txBox="1"/>
          <p:nvPr>
            <p:ph type="title"/>
          </p:nvPr>
        </p:nvSpPr>
        <p:spPr>
          <a:xfrm>
            <a:off x="838200" y="424501"/>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1800"/>
              <a:buFont typeface="Calibri"/>
              <a:buNone/>
            </a:pPr>
            <a:r>
              <a:rPr b="1" lang="en-US">
                <a:solidFill>
                  <a:srgbClr val="FF0000"/>
                </a:solidFill>
                <a:latin typeface="Arial"/>
                <a:ea typeface="Arial"/>
                <a:cs typeface="Arial"/>
                <a:sym typeface="Arial"/>
              </a:rPr>
              <a:t> Speaking topic:</a:t>
            </a:r>
            <a:endParaRPr b="1">
              <a:solidFill>
                <a:srgbClr val="FF0000"/>
              </a:solidFill>
              <a:latin typeface="Arial"/>
              <a:ea typeface="Arial"/>
              <a:cs typeface="Arial"/>
              <a:sym typeface="Arial"/>
            </a:endParaRPr>
          </a:p>
        </p:txBody>
      </p:sp>
      <p:sp>
        <p:nvSpPr>
          <p:cNvPr id="565" name="Google Shape;565;p43"/>
          <p:cNvSpPr txBox="1"/>
          <p:nvPr>
            <p:ph idx="1" type="body"/>
          </p:nvPr>
        </p:nvSpPr>
        <p:spPr>
          <a:xfrm>
            <a:off x="838200" y="1750201"/>
            <a:ext cx="10515600" cy="366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400"/>
              <a:buNone/>
            </a:pPr>
            <a:r>
              <a:rPr lang="en-US" sz="2400">
                <a:latin typeface="Arial"/>
                <a:ea typeface="Arial"/>
                <a:cs typeface="Arial"/>
                <a:sym typeface="Arial"/>
              </a:rPr>
              <a:t>1. Nhà hàng Pháp mới thì ở cuối con đường này và nó tuyệt vời. Thức ăn thì ngon và những người phục vụ thì rất thân thiện. Tôi hay đón các con của tôi từ trường và ăn tối ở nhà hàng đó.</a:t>
            </a:r>
            <a:endParaRPr>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228600" lvl="0" marL="228600" rtl="0" algn="l">
              <a:lnSpc>
                <a:spcPct val="90000"/>
              </a:lnSpc>
              <a:spcBef>
                <a:spcPts val="1000"/>
              </a:spcBef>
              <a:spcAft>
                <a:spcPts val="0"/>
              </a:spcAft>
              <a:buClr>
                <a:srgbClr val="2E75B5"/>
              </a:buClr>
              <a:buSzPts val="2400"/>
              <a:buChar char="⇒"/>
            </a:pPr>
            <a:r>
              <a:rPr lang="en-US" sz="2400">
                <a:solidFill>
                  <a:srgbClr val="2E75B5"/>
                </a:solidFill>
                <a:latin typeface="Arial"/>
                <a:ea typeface="Arial"/>
                <a:cs typeface="Arial"/>
                <a:sym typeface="Arial"/>
              </a:rPr>
              <a:t> The new French restaurant is at the end of this street and it’s wonderful. The food is delicious and the waiters are very friendly. I often pick up my children from school and have dinner at that restaurant.</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4"/>
          <p:cNvSpPr txBox="1"/>
          <p:nvPr>
            <p:ph type="title"/>
          </p:nvPr>
        </p:nvSpPr>
        <p:spPr>
          <a:xfrm>
            <a:off x="838200" y="424501"/>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1800"/>
              <a:buFont typeface="Calibri"/>
              <a:buNone/>
            </a:pPr>
            <a:r>
              <a:rPr b="1" lang="en-US">
                <a:solidFill>
                  <a:srgbClr val="FF0000"/>
                </a:solidFill>
                <a:latin typeface="Arial"/>
                <a:ea typeface="Arial"/>
                <a:cs typeface="Arial"/>
                <a:sym typeface="Arial"/>
              </a:rPr>
              <a:t> Speaking topic:</a:t>
            </a:r>
            <a:endParaRPr b="1">
              <a:solidFill>
                <a:srgbClr val="FF0000"/>
              </a:solidFill>
              <a:latin typeface="Arial"/>
              <a:ea typeface="Arial"/>
              <a:cs typeface="Arial"/>
              <a:sym typeface="Arial"/>
            </a:endParaRPr>
          </a:p>
        </p:txBody>
      </p:sp>
      <p:sp>
        <p:nvSpPr>
          <p:cNvPr id="572" name="Google Shape;572;p44"/>
          <p:cNvSpPr txBox="1"/>
          <p:nvPr>
            <p:ph idx="1" type="body"/>
          </p:nvPr>
        </p:nvSpPr>
        <p:spPr>
          <a:xfrm>
            <a:off x="838200" y="1750201"/>
            <a:ext cx="10515600" cy="3474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400"/>
              <a:buNone/>
            </a:pPr>
            <a:r>
              <a:rPr lang="en-US" sz="2400">
                <a:latin typeface="Arial"/>
                <a:ea typeface="Arial"/>
                <a:cs typeface="Arial"/>
                <a:sym typeface="Arial"/>
              </a:rPr>
              <a:t>2. Nhà hàng Thái mới thì ở cuối con đường này và nó khá tốt. Thức ăn thì ngon nhưng hơi cay (nóng). Những người phục vụ thì rất tử tế và giá cả thì không đắt. Tôi hay ăn tối ở nhà hàng đó với bạn bè của tôi.</a:t>
            </a:r>
            <a:endParaRPr>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228600" lvl="0" marL="228600" rtl="0" algn="l">
              <a:lnSpc>
                <a:spcPct val="90000"/>
              </a:lnSpc>
              <a:spcBef>
                <a:spcPts val="1000"/>
              </a:spcBef>
              <a:spcAft>
                <a:spcPts val="0"/>
              </a:spcAft>
              <a:buClr>
                <a:srgbClr val="2E75B5"/>
              </a:buClr>
              <a:buSzPts val="2400"/>
              <a:buChar char="⇒"/>
            </a:pPr>
            <a:r>
              <a:rPr lang="en-US" sz="2400">
                <a:solidFill>
                  <a:srgbClr val="2E75B5"/>
                </a:solidFill>
                <a:latin typeface="Arial"/>
                <a:ea typeface="Arial"/>
                <a:cs typeface="Arial"/>
                <a:sym typeface="Arial"/>
              </a:rPr>
              <a:t> The new Thai restaurant is at the end of this street and it’s quite good. The food is delicious but a little hot. The waiters are very nice and the prices are not expensive. I often have dinner at that restaurant with my friends.</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5"/>
          <p:cNvSpPr txBox="1"/>
          <p:nvPr>
            <p:ph type="title"/>
          </p:nvPr>
        </p:nvSpPr>
        <p:spPr>
          <a:xfrm>
            <a:off x="838200" y="424501"/>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1800"/>
              <a:buFont typeface="Calibri"/>
              <a:buNone/>
            </a:pPr>
            <a:r>
              <a:rPr b="1" lang="en-US">
                <a:solidFill>
                  <a:srgbClr val="FF0000"/>
                </a:solidFill>
                <a:latin typeface="Arial"/>
                <a:ea typeface="Arial"/>
                <a:cs typeface="Arial"/>
                <a:sym typeface="Arial"/>
              </a:rPr>
              <a:t> Speaking topic:</a:t>
            </a:r>
            <a:endParaRPr b="1">
              <a:solidFill>
                <a:srgbClr val="FF0000"/>
              </a:solidFill>
              <a:latin typeface="Arial"/>
              <a:ea typeface="Arial"/>
              <a:cs typeface="Arial"/>
              <a:sym typeface="Arial"/>
            </a:endParaRPr>
          </a:p>
        </p:txBody>
      </p:sp>
      <p:sp>
        <p:nvSpPr>
          <p:cNvPr id="579" name="Google Shape;579;p45"/>
          <p:cNvSpPr txBox="1"/>
          <p:nvPr>
            <p:ph idx="1" type="body"/>
          </p:nvPr>
        </p:nvSpPr>
        <p:spPr>
          <a:xfrm>
            <a:off x="838200" y="1750201"/>
            <a:ext cx="10515600" cy="366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400"/>
              <a:buNone/>
            </a:pPr>
            <a:r>
              <a:rPr lang="en-US" sz="2400">
                <a:latin typeface="Arial"/>
                <a:ea typeface="Arial"/>
                <a:cs typeface="Arial"/>
                <a:sym typeface="Arial"/>
              </a:rPr>
              <a:t>3. Nhà hàng mới thì ở cuối con đường này và nó kinh khủng. Thức ăn thì dở và bồi bàn thì rất thô lỗ. Tôi sẽ không bao giờ ăn ở nhà hàng đó lần nữa. Có những nơi tốt hơn để ăn tối.</a:t>
            </a:r>
            <a:endParaRPr>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a:p>
            <a:pPr indent="-228600" lvl="0" marL="228600" rtl="0" algn="l">
              <a:lnSpc>
                <a:spcPct val="90000"/>
              </a:lnSpc>
              <a:spcBef>
                <a:spcPts val="1000"/>
              </a:spcBef>
              <a:spcAft>
                <a:spcPts val="0"/>
              </a:spcAft>
              <a:buClr>
                <a:srgbClr val="2E75B5"/>
              </a:buClr>
              <a:buSzPts val="2400"/>
              <a:buChar char="⇒"/>
            </a:pPr>
            <a:r>
              <a:rPr lang="en-US" sz="2400">
                <a:solidFill>
                  <a:srgbClr val="2E75B5"/>
                </a:solidFill>
                <a:latin typeface="Arial"/>
                <a:ea typeface="Arial"/>
                <a:cs typeface="Arial"/>
                <a:sym typeface="Arial"/>
              </a:rPr>
              <a:t> The new restaurant is at the end of this street and it’s awful. The food is bad and the waiters are very rude. I will never eat at that restaurant again. There are better places to have dinner.</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134" name="Google Shape;134;p5"/>
          <p:cNvSpPr txBox="1"/>
          <p:nvPr>
            <p:ph idx="1" type="body"/>
          </p:nvPr>
        </p:nvSpPr>
        <p:spPr>
          <a:xfrm>
            <a:off x="849451" y="2576502"/>
            <a:ext cx="5242592" cy="52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1. Tôi thích công việc của tôi.</a:t>
            </a:r>
            <a:endParaRPr sz="2400">
              <a:solidFill>
                <a:schemeClr val="accent1"/>
              </a:solidFill>
              <a:latin typeface="Arial"/>
              <a:ea typeface="Arial"/>
              <a:cs typeface="Arial"/>
              <a:sym typeface="Arial"/>
            </a:endParaRPr>
          </a:p>
        </p:txBody>
      </p:sp>
      <p:sp>
        <p:nvSpPr>
          <p:cNvPr id="135" name="Google Shape;135;p5"/>
          <p:cNvSpPr txBox="1"/>
          <p:nvPr/>
        </p:nvSpPr>
        <p:spPr>
          <a:xfrm>
            <a:off x="6912145" y="2576501"/>
            <a:ext cx="4701923" cy="7575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1. I like my job.</a:t>
            </a:r>
            <a:endParaRPr b="0" i="0" sz="2400" u="none" cap="none" strike="noStrike">
              <a:solidFill>
                <a:srgbClr val="FF0000"/>
              </a:solidFill>
              <a:latin typeface="Arial"/>
              <a:ea typeface="Arial"/>
              <a:cs typeface="Arial"/>
              <a:sym typeface="Arial"/>
            </a:endParaRPr>
          </a:p>
        </p:txBody>
      </p:sp>
      <p:sp>
        <p:nvSpPr>
          <p:cNvPr id="136" name="Google Shape;136;p5"/>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137" name="Google Shape;137;p5"/>
          <p:cNvSpPr txBox="1"/>
          <p:nvPr/>
        </p:nvSpPr>
        <p:spPr>
          <a:xfrm>
            <a:off x="65796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138" name="Google Shape;138;p5"/>
          <p:cNvSpPr txBox="1"/>
          <p:nvPr/>
        </p:nvSpPr>
        <p:spPr>
          <a:xfrm>
            <a:off x="865283" y="4544833"/>
            <a:ext cx="5242500" cy="102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Cô ấy thích những người bạn mới của </a:t>
            </a:r>
            <a:r>
              <a:rPr lang="en-US" sz="2400">
                <a:solidFill>
                  <a:schemeClr val="dk1"/>
                </a:solidFill>
              </a:rPr>
              <a:t>cô</a:t>
            </a:r>
            <a:r>
              <a:rPr b="0" i="0" lang="en-US" sz="2400" u="none" cap="none" strike="noStrike">
                <a:solidFill>
                  <a:schemeClr val="dk1"/>
                </a:solidFill>
                <a:latin typeface="Arial"/>
                <a:ea typeface="Arial"/>
                <a:cs typeface="Arial"/>
                <a:sym typeface="Arial"/>
              </a:rPr>
              <a:t> ấy.</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9" name="Google Shape;139;p5"/>
          <p:cNvSpPr txBox="1"/>
          <p:nvPr/>
        </p:nvSpPr>
        <p:spPr>
          <a:xfrm>
            <a:off x="857367" y="3175902"/>
            <a:ext cx="5242500" cy="65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Tôi thích cái áo thun mới của tôi.</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400"/>
              <a:buFont typeface="Arial"/>
              <a:buNone/>
            </a:pPr>
            <a:r>
              <a:t/>
            </a:r>
            <a:endParaRPr sz="2400">
              <a:solidFill>
                <a:schemeClr val="dk1"/>
              </a:solidFill>
            </a:endParaRPr>
          </a:p>
        </p:txBody>
      </p:sp>
      <p:sp>
        <p:nvSpPr>
          <p:cNvPr id="140" name="Google Shape;140;p5"/>
          <p:cNvSpPr txBox="1"/>
          <p:nvPr/>
        </p:nvSpPr>
        <p:spPr>
          <a:xfrm>
            <a:off x="865275" y="3827600"/>
            <a:ext cx="5837100" cy="941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 Cô ấy thích cái áo thun mới của cô ấy.</a:t>
            </a:r>
            <a:endParaRPr b="0" i="0" sz="1400" u="none" cap="none" strike="noStrike">
              <a:solidFill>
                <a:srgbClr val="000000"/>
              </a:solidFill>
              <a:latin typeface="Arial"/>
              <a:ea typeface="Arial"/>
              <a:cs typeface="Arial"/>
              <a:sym typeface="Arial"/>
            </a:endParaRPr>
          </a:p>
        </p:txBody>
      </p:sp>
      <p:sp>
        <p:nvSpPr>
          <p:cNvPr id="141" name="Google Shape;141;p5"/>
          <p:cNvSpPr txBox="1"/>
          <p:nvPr/>
        </p:nvSpPr>
        <p:spPr>
          <a:xfrm>
            <a:off x="6896313" y="3827592"/>
            <a:ext cx="4701900" cy="7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She likes her new T-shirt.</a:t>
            </a:r>
            <a:endParaRPr b="0" i="0" sz="1400" u="none" cap="none" strike="noStrike">
              <a:solidFill>
                <a:srgbClr val="000000"/>
              </a:solidFill>
              <a:latin typeface="Arial"/>
              <a:ea typeface="Arial"/>
              <a:cs typeface="Arial"/>
              <a:sym typeface="Arial"/>
            </a:endParaRPr>
          </a:p>
        </p:txBody>
      </p:sp>
      <p:sp>
        <p:nvSpPr>
          <p:cNvPr id="142" name="Google Shape;142;p5"/>
          <p:cNvSpPr txBox="1"/>
          <p:nvPr/>
        </p:nvSpPr>
        <p:spPr>
          <a:xfrm>
            <a:off x="6904229" y="3175903"/>
            <a:ext cx="4701900" cy="75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I like my new T-shirt.</a:t>
            </a:r>
            <a:endParaRPr b="0" i="0" sz="2400" u="none" cap="none" strike="noStrike">
              <a:solidFill>
                <a:schemeClr val="dk1"/>
              </a:solidFill>
              <a:latin typeface="Arial"/>
              <a:ea typeface="Arial"/>
              <a:cs typeface="Arial"/>
              <a:sym typeface="Arial"/>
            </a:endParaRPr>
          </a:p>
        </p:txBody>
      </p:sp>
      <p:sp>
        <p:nvSpPr>
          <p:cNvPr id="143" name="Google Shape;143;p5"/>
          <p:cNvSpPr txBox="1"/>
          <p:nvPr/>
        </p:nvSpPr>
        <p:spPr>
          <a:xfrm>
            <a:off x="6912145" y="4514889"/>
            <a:ext cx="4701900" cy="75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She likes her new friends.</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149" name="Google Shape;149;p6"/>
          <p:cNvSpPr txBox="1"/>
          <p:nvPr>
            <p:ph idx="1" type="body"/>
          </p:nvPr>
        </p:nvSpPr>
        <p:spPr>
          <a:xfrm>
            <a:off x="849451" y="2576502"/>
            <a:ext cx="5242592" cy="283864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1. Tôi thích công việc của tôi.</a:t>
            </a:r>
            <a:endParaRPr sz="2400">
              <a:solidFill>
                <a:schemeClr val="accent1"/>
              </a:solidFill>
              <a:latin typeface="Arial"/>
              <a:ea typeface="Arial"/>
              <a:cs typeface="Arial"/>
              <a:sym typeface="Arial"/>
            </a:endParaRPr>
          </a:p>
          <a:p>
            <a:pPr indent="-266700" lvl="0" marL="4572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Tôi thích cái áo thun mới của tôi.</a:t>
            </a:r>
            <a:endParaRPr sz="2400">
              <a:latin typeface="Arial"/>
              <a:ea typeface="Arial"/>
              <a:cs typeface="Arial"/>
              <a:sym typeface="Arial"/>
            </a:endParaRPr>
          </a:p>
          <a:p>
            <a:pPr indent="-266700" lvl="0" marL="4572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Cô ấy thích cái áo thun mới của cô ấy.</a:t>
            </a:r>
            <a:endParaRPr sz="2400">
              <a:latin typeface="Arial"/>
              <a:ea typeface="Arial"/>
              <a:cs typeface="Arial"/>
              <a:sym typeface="Arial"/>
            </a:endParaRPr>
          </a:p>
          <a:p>
            <a:pPr indent="-266700" lvl="0" marL="4572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Cô ấy thích những người bạn mới của cô ấy.</a:t>
            </a:r>
            <a:endParaRPr sz="2400">
              <a:latin typeface="Arial"/>
              <a:ea typeface="Arial"/>
              <a:cs typeface="Arial"/>
              <a:sym typeface="Arial"/>
            </a:endParaRPr>
          </a:p>
          <a:p>
            <a:pPr indent="-304800" lvl="0" marL="457200" rtl="0" algn="l">
              <a:lnSpc>
                <a:spcPct val="100000"/>
              </a:lnSpc>
              <a:spcBef>
                <a:spcPts val="1000"/>
              </a:spcBef>
              <a:spcAft>
                <a:spcPts val="0"/>
              </a:spcAft>
              <a:buClr>
                <a:schemeClr val="dk1"/>
              </a:buClr>
              <a:buSzPts val="2400"/>
              <a:buNone/>
            </a:pPr>
            <a:r>
              <a:t/>
            </a:r>
            <a:endParaRPr sz="2400">
              <a:latin typeface="Arial"/>
              <a:ea typeface="Arial"/>
              <a:cs typeface="Arial"/>
              <a:sym typeface="Arial"/>
            </a:endParaRPr>
          </a:p>
        </p:txBody>
      </p:sp>
      <p:sp>
        <p:nvSpPr>
          <p:cNvPr id="150" name="Google Shape;150;p6"/>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151" name="Google Shape;151;p6"/>
          <p:cNvSpPr txBox="1"/>
          <p:nvPr/>
        </p:nvSpPr>
        <p:spPr>
          <a:xfrm>
            <a:off x="65796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152" name="Google Shape;152;p6"/>
          <p:cNvSpPr/>
          <p:nvPr/>
        </p:nvSpPr>
        <p:spPr>
          <a:xfrm>
            <a:off x="807564" y="5652734"/>
            <a:ext cx="6981135" cy="67706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lang="en-US" sz="2400">
                <a:solidFill>
                  <a:schemeClr val="dk1"/>
                </a:solidFill>
              </a:rPr>
              <a:t>Make a sentence: I like my …</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Clr>
                <a:srgbClr val="000000"/>
              </a:buClr>
              <a:buSzPts val="2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158" name="Google Shape;158;p7"/>
          <p:cNvSpPr txBox="1"/>
          <p:nvPr>
            <p:ph idx="1" type="body"/>
          </p:nvPr>
        </p:nvSpPr>
        <p:spPr>
          <a:xfrm>
            <a:off x="807564" y="2576500"/>
            <a:ext cx="5551500" cy="461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2. Đây là những quyển sách của bạn.</a:t>
            </a:r>
            <a:endParaRPr sz="2400">
              <a:solidFill>
                <a:schemeClr val="accent1"/>
              </a:solidFill>
              <a:latin typeface="Arial"/>
              <a:ea typeface="Arial"/>
              <a:cs typeface="Arial"/>
              <a:sym typeface="Arial"/>
            </a:endParaRPr>
          </a:p>
        </p:txBody>
      </p:sp>
      <p:sp>
        <p:nvSpPr>
          <p:cNvPr id="159" name="Google Shape;159;p7"/>
          <p:cNvSpPr txBox="1"/>
          <p:nvPr/>
        </p:nvSpPr>
        <p:spPr>
          <a:xfrm>
            <a:off x="7490077" y="2576501"/>
            <a:ext cx="4701923" cy="6076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2. Here are your books.</a:t>
            </a:r>
            <a:endParaRPr b="0" i="0" sz="2400" u="none" cap="none" strike="noStrike">
              <a:solidFill>
                <a:srgbClr val="FF0000"/>
              </a:solidFill>
              <a:latin typeface="Arial"/>
              <a:ea typeface="Arial"/>
              <a:cs typeface="Arial"/>
              <a:sym typeface="Arial"/>
            </a:endParaRPr>
          </a:p>
        </p:txBody>
      </p:sp>
      <p:sp>
        <p:nvSpPr>
          <p:cNvPr id="160" name="Google Shape;160;p7"/>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161" name="Google Shape;161;p7"/>
          <p:cNvSpPr txBox="1"/>
          <p:nvPr/>
        </p:nvSpPr>
        <p:spPr>
          <a:xfrm>
            <a:off x="65796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162" name="Google Shape;162;p7"/>
          <p:cNvSpPr txBox="1"/>
          <p:nvPr/>
        </p:nvSpPr>
        <p:spPr>
          <a:xfrm>
            <a:off x="807564" y="3766713"/>
            <a:ext cx="5551500" cy="74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 Đây là những chìa khoá của anh ấy.</a:t>
            </a:r>
            <a:endParaRPr b="0" i="0" sz="1400" u="none" cap="none" strike="noStrike">
              <a:solidFill>
                <a:srgbClr val="000000"/>
              </a:solidFill>
              <a:latin typeface="Arial"/>
              <a:ea typeface="Arial"/>
              <a:cs typeface="Arial"/>
              <a:sym typeface="Arial"/>
            </a:endParaRPr>
          </a:p>
        </p:txBody>
      </p:sp>
      <p:sp>
        <p:nvSpPr>
          <p:cNvPr id="163" name="Google Shape;163;p7"/>
          <p:cNvSpPr txBox="1"/>
          <p:nvPr/>
        </p:nvSpPr>
        <p:spPr>
          <a:xfrm>
            <a:off x="807564" y="3156130"/>
            <a:ext cx="5551500" cy="60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Đây là những chìa khoá của bạn.</a:t>
            </a:r>
            <a:endParaRPr b="0" i="0" sz="1400" u="none" cap="none" strike="noStrike">
              <a:solidFill>
                <a:srgbClr val="000000"/>
              </a:solidFill>
              <a:latin typeface="Arial"/>
              <a:ea typeface="Arial"/>
              <a:cs typeface="Arial"/>
              <a:sym typeface="Arial"/>
            </a:endParaRPr>
          </a:p>
        </p:txBody>
      </p:sp>
      <p:sp>
        <p:nvSpPr>
          <p:cNvPr id="164" name="Google Shape;164;p7"/>
          <p:cNvSpPr txBox="1"/>
          <p:nvPr/>
        </p:nvSpPr>
        <p:spPr>
          <a:xfrm>
            <a:off x="807564" y="4377733"/>
            <a:ext cx="5551500" cy="74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Đây là những chiếc giày của anh ấy.</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5" name="Google Shape;165;p7"/>
          <p:cNvSpPr txBox="1"/>
          <p:nvPr/>
        </p:nvSpPr>
        <p:spPr>
          <a:xfrm>
            <a:off x="7490077" y="4371428"/>
            <a:ext cx="4701900" cy="60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Here are his shoes.</a:t>
            </a:r>
            <a:endParaRPr b="0" i="0" sz="2400" u="none" cap="none" strike="noStrike">
              <a:solidFill>
                <a:schemeClr val="dk1"/>
              </a:solidFill>
              <a:latin typeface="Arial"/>
              <a:ea typeface="Arial"/>
              <a:cs typeface="Arial"/>
              <a:sym typeface="Arial"/>
            </a:endParaRPr>
          </a:p>
        </p:txBody>
      </p:sp>
      <p:sp>
        <p:nvSpPr>
          <p:cNvPr id="166" name="Google Shape;166;p7"/>
          <p:cNvSpPr txBox="1"/>
          <p:nvPr/>
        </p:nvSpPr>
        <p:spPr>
          <a:xfrm>
            <a:off x="7490077" y="3156130"/>
            <a:ext cx="4701900" cy="60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Here are your keys.</a:t>
            </a:r>
            <a:endParaRPr b="0" i="0" sz="2400" u="none" cap="none" strike="noStrike">
              <a:solidFill>
                <a:schemeClr val="dk1"/>
              </a:solidFill>
              <a:latin typeface="Arial"/>
              <a:ea typeface="Arial"/>
              <a:cs typeface="Arial"/>
              <a:sym typeface="Arial"/>
            </a:endParaRPr>
          </a:p>
        </p:txBody>
      </p:sp>
      <p:sp>
        <p:nvSpPr>
          <p:cNvPr id="167" name="Google Shape;167;p7"/>
          <p:cNvSpPr txBox="1"/>
          <p:nvPr/>
        </p:nvSpPr>
        <p:spPr>
          <a:xfrm>
            <a:off x="7490076" y="3763779"/>
            <a:ext cx="4701900" cy="50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Here are his keys.</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173" name="Google Shape;173;p8"/>
          <p:cNvSpPr txBox="1"/>
          <p:nvPr>
            <p:ph idx="1" type="body"/>
          </p:nvPr>
        </p:nvSpPr>
        <p:spPr>
          <a:xfrm>
            <a:off x="807564" y="2576500"/>
            <a:ext cx="5551350" cy="283864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2. Đây là những quyển sách của bạn.</a:t>
            </a:r>
            <a:endParaRPr sz="2400">
              <a:solidFill>
                <a:schemeClr val="accent1"/>
              </a:solidFill>
              <a:latin typeface="Arial"/>
              <a:ea typeface="Arial"/>
              <a:cs typeface="Arial"/>
              <a:sym typeface="Arial"/>
            </a:endParaRPr>
          </a:p>
          <a:p>
            <a:pPr indent="-266700" lvl="0" marL="4572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Đây là những chìa khoá của bạn.</a:t>
            </a:r>
            <a:endParaRPr sz="2400">
              <a:latin typeface="Arial"/>
              <a:ea typeface="Arial"/>
              <a:cs typeface="Arial"/>
              <a:sym typeface="Arial"/>
            </a:endParaRPr>
          </a:p>
          <a:p>
            <a:pPr indent="-266700" lvl="0" marL="4572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Đây là những chìa khoá của anh ấy.</a:t>
            </a:r>
            <a:endParaRPr sz="2400">
              <a:latin typeface="Arial"/>
              <a:ea typeface="Arial"/>
              <a:cs typeface="Arial"/>
              <a:sym typeface="Arial"/>
            </a:endParaRPr>
          </a:p>
          <a:p>
            <a:pPr indent="-266700" lvl="0" marL="457200" rtl="0" algn="l">
              <a:lnSpc>
                <a:spcPct val="100000"/>
              </a:lnSpc>
              <a:spcBef>
                <a:spcPts val="1000"/>
              </a:spcBef>
              <a:spcAft>
                <a:spcPts val="0"/>
              </a:spcAft>
              <a:buClr>
                <a:schemeClr val="dk1"/>
              </a:buClr>
              <a:buSzPts val="2400"/>
              <a:buFont typeface="Arial"/>
              <a:buAutoNum type="alphaLcPeriod"/>
            </a:pPr>
            <a:r>
              <a:rPr lang="en-US" sz="2400">
                <a:latin typeface="Arial"/>
                <a:ea typeface="Arial"/>
                <a:cs typeface="Arial"/>
                <a:sym typeface="Arial"/>
              </a:rPr>
              <a:t>Đây là những chiếc giày của anh ấy.</a:t>
            </a:r>
            <a:endParaRPr sz="2400">
              <a:latin typeface="Arial"/>
              <a:ea typeface="Arial"/>
              <a:cs typeface="Arial"/>
              <a:sym typeface="Arial"/>
            </a:endParaRPr>
          </a:p>
          <a:p>
            <a:pPr indent="-304800" lvl="0" marL="457200" rtl="0" algn="l">
              <a:lnSpc>
                <a:spcPct val="100000"/>
              </a:lnSpc>
              <a:spcBef>
                <a:spcPts val="1000"/>
              </a:spcBef>
              <a:spcAft>
                <a:spcPts val="0"/>
              </a:spcAft>
              <a:buClr>
                <a:schemeClr val="dk1"/>
              </a:buClr>
              <a:buSzPts val="2400"/>
              <a:buNone/>
            </a:pPr>
            <a:r>
              <a:t/>
            </a:r>
            <a:endParaRPr sz="2400">
              <a:latin typeface="Arial"/>
              <a:ea typeface="Arial"/>
              <a:cs typeface="Arial"/>
              <a:sym typeface="Arial"/>
            </a:endParaRPr>
          </a:p>
        </p:txBody>
      </p:sp>
      <p:sp>
        <p:nvSpPr>
          <p:cNvPr id="174" name="Google Shape;174;p8"/>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175" name="Google Shape;175;p8"/>
          <p:cNvSpPr txBox="1"/>
          <p:nvPr/>
        </p:nvSpPr>
        <p:spPr>
          <a:xfrm>
            <a:off x="65796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176" name="Google Shape;176;p8"/>
          <p:cNvSpPr/>
          <p:nvPr/>
        </p:nvSpPr>
        <p:spPr>
          <a:xfrm>
            <a:off x="807564" y="5585946"/>
            <a:ext cx="6981135" cy="67706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lang="en-US" sz="2400">
                <a:solidFill>
                  <a:schemeClr val="dk1"/>
                </a:solidFill>
              </a:rPr>
              <a:t>Make a sentence: I like your …</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Clr>
                <a:srgbClr val="000000"/>
              </a:buClr>
              <a:buSzPts val="2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556107" y="901055"/>
            <a:ext cx="10515600" cy="94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F0"/>
              </a:buClr>
              <a:buSzPts val="4000"/>
              <a:buFont typeface="Arial"/>
              <a:buNone/>
            </a:pPr>
            <a:r>
              <a:rPr b="1" lang="en-US" sz="4000">
                <a:solidFill>
                  <a:srgbClr val="00B0F0"/>
                </a:solidFill>
                <a:latin typeface="Arial"/>
                <a:ea typeface="Arial"/>
                <a:cs typeface="Arial"/>
                <a:sym typeface="Arial"/>
              </a:rPr>
              <a:t>Practice</a:t>
            </a:r>
            <a:endParaRPr b="1" sz="4000">
              <a:solidFill>
                <a:srgbClr val="00B0F0"/>
              </a:solidFill>
              <a:latin typeface="Arial"/>
              <a:ea typeface="Arial"/>
              <a:cs typeface="Arial"/>
              <a:sym typeface="Arial"/>
            </a:endParaRPr>
          </a:p>
        </p:txBody>
      </p:sp>
      <p:sp>
        <p:nvSpPr>
          <p:cNvPr id="182" name="Google Shape;182;p9"/>
          <p:cNvSpPr txBox="1"/>
          <p:nvPr>
            <p:ph idx="1" type="body"/>
          </p:nvPr>
        </p:nvSpPr>
        <p:spPr>
          <a:xfrm>
            <a:off x="1281509" y="2600251"/>
            <a:ext cx="4476955" cy="82874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None/>
            </a:pPr>
            <a:r>
              <a:rPr lang="en-US" sz="2400">
                <a:solidFill>
                  <a:schemeClr val="accent1"/>
                </a:solidFill>
                <a:latin typeface="Arial"/>
                <a:ea typeface="Arial"/>
                <a:cs typeface="Arial"/>
                <a:sym typeface="Arial"/>
              </a:rPr>
              <a:t>3. Nó là phòng của chúng tôi.</a:t>
            </a:r>
            <a:endParaRPr sz="2400">
              <a:solidFill>
                <a:schemeClr val="accent1"/>
              </a:solidFill>
              <a:latin typeface="Arial"/>
              <a:ea typeface="Arial"/>
              <a:cs typeface="Arial"/>
              <a:sym typeface="Arial"/>
            </a:endParaRPr>
          </a:p>
        </p:txBody>
      </p:sp>
      <p:sp>
        <p:nvSpPr>
          <p:cNvPr id="183" name="Google Shape;183;p9"/>
          <p:cNvSpPr txBox="1"/>
          <p:nvPr/>
        </p:nvSpPr>
        <p:spPr>
          <a:xfrm>
            <a:off x="7359448" y="2600250"/>
            <a:ext cx="4701923" cy="5301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3. </a:t>
            </a:r>
            <a:r>
              <a:rPr lang="en-US" sz="2400">
                <a:solidFill>
                  <a:srgbClr val="FF0000"/>
                </a:solidFill>
              </a:rPr>
              <a:t>It is</a:t>
            </a:r>
            <a:r>
              <a:rPr b="0" i="0" lang="en-US" sz="2400" u="none" cap="none" strike="noStrike">
                <a:solidFill>
                  <a:srgbClr val="FF0000"/>
                </a:solidFill>
                <a:latin typeface="Arial"/>
                <a:ea typeface="Arial"/>
                <a:cs typeface="Arial"/>
                <a:sym typeface="Arial"/>
              </a:rPr>
              <a:t> our room.</a:t>
            </a:r>
            <a:endParaRPr b="0" i="0" sz="1400" u="none" cap="none" strike="noStrike">
              <a:solidFill>
                <a:srgbClr val="000000"/>
              </a:solidFill>
              <a:latin typeface="Arial"/>
              <a:ea typeface="Arial"/>
              <a:cs typeface="Arial"/>
              <a:sym typeface="Arial"/>
            </a:endParaRPr>
          </a:p>
        </p:txBody>
      </p:sp>
      <p:sp>
        <p:nvSpPr>
          <p:cNvPr id="184" name="Google Shape;184;p9"/>
          <p:cNvSpPr txBox="1"/>
          <p:nvPr/>
        </p:nvSpPr>
        <p:spPr>
          <a:xfrm>
            <a:off x="807564"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Arial"/>
                <a:ea typeface="Arial"/>
                <a:cs typeface="Arial"/>
                <a:sym typeface="Arial"/>
              </a:rPr>
              <a:t>VIETNAMESE</a:t>
            </a:r>
            <a:endParaRPr b="1" i="0" sz="2800" u="none" cap="none" strike="noStrike">
              <a:solidFill>
                <a:schemeClr val="accent1"/>
              </a:solidFill>
              <a:latin typeface="Arial"/>
              <a:ea typeface="Arial"/>
              <a:cs typeface="Arial"/>
              <a:sym typeface="Arial"/>
            </a:endParaRPr>
          </a:p>
        </p:txBody>
      </p:sp>
      <p:sp>
        <p:nvSpPr>
          <p:cNvPr id="185" name="Google Shape;185;p9"/>
          <p:cNvSpPr txBox="1"/>
          <p:nvPr/>
        </p:nvSpPr>
        <p:spPr>
          <a:xfrm>
            <a:off x="6198640" y="1882500"/>
            <a:ext cx="49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F0000"/>
                </a:solidFill>
                <a:latin typeface="Arial"/>
                <a:ea typeface="Arial"/>
                <a:cs typeface="Arial"/>
                <a:sym typeface="Arial"/>
              </a:rPr>
              <a:t>ENGLISH</a:t>
            </a:r>
            <a:endParaRPr b="1" i="0" sz="2800" u="none" cap="none" strike="noStrike">
              <a:solidFill>
                <a:srgbClr val="FF0000"/>
              </a:solidFill>
              <a:latin typeface="Arial"/>
              <a:ea typeface="Arial"/>
              <a:cs typeface="Arial"/>
              <a:sym typeface="Arial"/>
            </a:endParaRPr>
          </a:p>
        </p:txBody>
      </p:sp>
      <p:sp>
        <p:nvSpPr>
          <p:cNvPr id="186" name="Google Shape;186;p9"/>
          <p:cNvSpPr txBox="1"/>
          <p:nvPr/>
        </p:nvSpPr>
        <p:spPr>
          <a:xfrm>
            <a:off x="1281506" y="5164322"/>
            <a:ext cx="4476955" cy="94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 </a:t>
            </a:r>
            <a:r>
              <a:rPr lang="en-US" sz="2400">
                <a:solidFill>
                  <a:schemeClr val="dk1"/>
                </a:solidFill>
              </a:rPr>
              <a:t>Nó là vườn của họ</a:t>
            </a: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04800" lvl="0" marL="457200" marR="0" rtl="0" algn="l">
              <a:lnSpc>
                <a:spcPct val="10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7" name="Google Shape;187;p9"/>
          <p:cNvSpPr txBox="1"/>
          <p:nvPr/>
        </p:nvSpPr>
        <p:spPr>
          <a:xfrm>
            <a:off x="1281508" y="3430250"/>
            <a:ext cx="4476900" cy="102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a:t>
            </a:r>
            <a:r>
              <a:rPr lang="en-US" sz="2400">
                <a:solidFill>
                  <a:schemeClr val="dk1"/>
                </a:solidFill>
              </a:rPr>
              <a:t>Nó là nhà của chúng tôi</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188" name="Google Shape;188;p9"/>
          <p:cNvSpPr txBox="1"/>
          <p:nvPr/>
        </p:nvSpPr>
        <p:spPr>
          <a:xfrm>
            <a:off x="1281507" y="4351625"/>
            <a:ext cx="4476900" cy="99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 </a:t>
            </a:r>
            <a:r>
              <a:rPr lang="en-US" sz="2400">
                <a:solidFill>
                  <a:schemeClr val="dk1"/>
                </a:solidFill>
              </a:rPr>
              <a:t>Nó là nhà của họ</a:t>
            </a: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9" name="Google Shape;189;p9"/>
          <p:cNvSpPr txBox="1"/>
          <p:nvPr/>
        </p:nvSpPr>
        <p:spPr>
          <a:xfrm>
            <a:off x="7359444" y="5165378"/>
            <a:ext cx="4701923" cy="4694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 </a:t>
            </a:r>
            <a:r>
              <a:rPr lang="en-US" sz="2400">
                <a:solidFill>
                  <a:schemeClr val="dk1"/>
                </a:solidFill>
              </a:rPr>
              <a:t>It is their garden</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190" name="Google Shape;190;p9"/>
          <p:cNvSpPr txBox="1"/>
          <p:nvPr/>
        </p:nvSpPr>
        <p:spPr>
          <a:xfrm>
            <a:off x="7359448" y="3443660"/>
            <a:ext cx="4701900" cy="78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 </a:t>
            </a:r>
            <a:r>
              <a:rPr lang="en-US" sz="2400">
                <a:solidFill>
                  <a:schemeClr val="dk1"/>
                </a:solidFill>
              </a:rPr>
              <a:t>It is our house</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
        <p:nvSpPr>
          <p:cNvPr id="191" name="Google Shape;191;p9"/>
          <p:cNvSpPr txBox="1"/>
          <p:nvPr/>
        </p:nvSpPr>
        <p:spPr>
          <a:xfrm>
            <a:off x="7359445" y="4299383"/>
            <a:ext cx="4701900" cy="89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b. </a:t>
            </a:r>
            <a:r>
              <a:rPr lang="en-US" sz="2400">
                <a:solidFill>
                  <a:schemeClr val="dk1"/>
                </a:solidFill>
              </a:rPr>
              <a:t>It is their house</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2020-03-02T08:41:12Z</dcterms:created>
  <dc:creator>Sang Nguyen</dc:creator>
</cp:coreProperties>
</file>