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2"/>
  </p:notesMasterIdLst>
  <p:handoutMasterIdLst>
    <p:handoutMasterId r:id="rId13"/>
  </p:handoutMasterIdLst>
  <p:sldIdLst>
    <p:sldId id="257" r:id="rId2"/>
    <p:sldId id="261" r:id="rId3"/>
    <p:sldId id="262" r:id="rId4"/>
    <p:sldId id="263" r:id="rId5"/>
    <p:sldId id="264" r:id="rId6"/>
    <p:sldId id="265" r:id="rId7"/>
    <p:sldId id="266" r:id="rId8"/>
    <p:sldId id="267" r:id="rId9"/>
    <p:sldId id="268" r:id="rId10"/>
    <p:sldId id="269" r:id="rId11"/>
  </p:sldIdLst>
  <p:sldSz cx="12192000" cy="6858000"/>
  <p:notesSz cx="6858000" cy="9144000"/>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1990" autoAdjust="0"/>
  </p:normalViewPr>
  <p:slideViewPr>
    <p:cSldViewPr snapToGrid="0">
      <p:cViewPr>
        <p:scale>
          <a:sx n="75" d="100"/>
          <a:sy n="75" d="100"/>
        </p:scale>
        <p:origin x="156" y="192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de-DE" dirty="0"/>
              <a:t>Points</a:t>
            </a:r>
            <a:r>
              <a:rPr lang="de-DE" baseline="0" dirty="0"/>
              <a:t> </a:t>
            </a:r>
            <a:r>
              <a:rPr lang="de-DE" baseline="0" dirty="0" err="1"/>
              <a:t>based</a:t>
            </a:r>
            <a:r>
              <a:rPr lang="de-DE" baseline="0" dirty="0"/>
              <a:t> on </a:t>
            </a:r>
            <a:r>
              <a:rPr lang="de-DE" baseline="0" dirty="0" err="1"/>
              <a:t>the</a:t>
            </a:r>
            <a:r>
              <a:rPr lang="de-DE" baseline="0" dirty="0"/>
              <a:t> </a:t>
            </a:r>
            <a:r>
              <a:rPr lang="de-DE" baseline="0" dirty="0" err="1"/>
              <a:t>three</a:t>
            </a:r>
            <a:r>
              <a:rPr lang="de-DE" baseline="0" dirty="0"/>
              <a:t> </a:t>
            </a:r>
            <a:r>
              <a:rPr lang="de-DE" baseline="0" dirty="0" err="1"/>
              <a:t>main</a:t>
            </a:r>
            <a:r>
              <a:rPr lang="de-DE" baseline="0" dirty="0"/>
              <a:t> </a:t>
            </a:r>
            <a:r>
              <a:rPr lang="de-DE" baseline="0" dirty="0" err="1"/>
              <a:t>categories</a:t>
            </a:r>
            <a:endParaRPr lang="de-DE"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barChart>
        <c:barDir val="col"/>
        <c:grouping val="stacked"/>
        <c:varyColors val="0"/>
        <c:ser>
          <c:idx val="0"/>
          <c:order val="0"/>
          <c:tx>
            <c:strRef>
              <c:f>Tabelle1!$B$1</c:f>
              <c:strCache>
                <c:ptCount val="1"/>
                <c:pt idx="0">
                  <c:v>Public Transport</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Gallus</c:v>
                </c:pt>
                <c:pt idx="1">
                  <c:v>Sachsenhausen-Nord</c:v>
                </c:pt>
                <c:pt idx="2">
                  <c:v>Ostend</c:v>
                </c:pt>
              </c:strCache>
            </c:strRef>
          </c:cat>
          <c:val>
            <c:numRef>
              <c:f>Tabelle1!$B$2:$B$4</c:f>
              <c:numCache>
                <c:formatCode>General</c:formatCode>
                <c:ptCount val="3"/>
                <c:pt idx="0">
                  <c:v>9</c:v>
                </c:pt>
                <c:pt idx="1">
                  <c:v>9</c:v>
                </c:pt>
                <c:pt idx="2">
                  <c:v>4</c:v>
                </c:pt>
              </c:numCache>
            </c:numRef>
          </c:val>
          <c:extLst>
            <c:ext xmlns:c16="http://schemas.microsoft.com/office/drawing/2014/chart" uri="{C3380CC4-5D6E-409C-BE32-E72D297353CC}">
              <c16:uniqueId val="{00000000-B37B-4EB7-87EE-0F5FC9ED8345}"/>
            </c:ext>
          </c:extLst>
        </c:ser>
        <c:ser>
          <c:idx val="1"/>
          <c:order val="1"/>
          <c:tx>
            <c:strRef>
              <c:f>Tabelle1!$C$1</c:f>
              <c:strCache>
                <c:ptCount val="1"/>
                <c:pt idx="0">
                  <c:v>Cafes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Gallus</c:v>
                </c:pt>
                <c:pt idx="1">
                  <c:v>Sachsenhausen-Nord</c:v>
                </c:pt>
                <c:pt idx="2">
                  <c:v>Ostend</c:v>
                </c:pt>
              </c:strCache>
            </c:strRef>
          </c:cat>
          <c:val>
            <c:numRef>
              <c:f>Tabelle1!$C$2:$C$4</c:f>
              <c:numCache>
                <c:formatCode>General</c:formatCode>
                <c:ptCount val="3"/>
                <c:pt idx="0">
                  <c:v>10</c:v>
                </c:pt>
                <c:pt idx="1">
                  <c:v>6</c:v>
                </c:pt>
                <c:pt idx="2">
                  <c:v>2</c:v>
                </c:pt>
              </c:numCache>
            </c:numRef>
          </c:val>
          <c:extLst>
            <c:ext xmlns:c16="http://schemas.microsoft.com/office/drawing/2014/chart" uri="{C3380CC4-5D6E-409C-BE32-E72D297353CC}">
              <c16:uniqueId val="{00000001-B37B-4EB7-87EE-0F5FC9ED8345}"/>
            </c:ext>
          </c:extLst>
        </c:ser>
        <c:ser>
          <c:idx val="2"/>
          <c:order val="2"/>
          <c:tx>
            <c:strRef>
              <c:f>Tabelle1!$D$1</c:f>
              <c:strCache>
                <c:ptCount val="1"/>
                <c:pt idx="0">
                  <c:v>Hotels</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Gallus</c:v>
                </c:pt>
                <c:pt idx="1">
                  <c:v>Sachsenhausen-Nord</c:v>
                </c:pt>
                <c:pt idx="2">
                  <c:v>Ostend</c:v>
                </c:pt>
              </c:strCache>
            </c:strRef>
          </c:cat>
          <c:val>
            <c:numRef>
              <c:f>Tabelle1!$D$2:$D$4</c:f>
              <c:numCache>
                <c:formatCode>General</c:formatCode>
                <c:ptCount val="3"/>
                <c:pt idx="0">
                  <c:v>0</c:v>
                </c:pt>
                <c:pt idx="1">
                  <c:v>1</c:v>
                </c:pt>
                <c:pt idx="2">
                  <c:v>9</c:v>
                </c:pt>
              </c:numCache>
            </c:numRef>
          </c:val>
          <c:extLst>
            <c:ext xmlns:c16="http://schemas.microsoft.com/office/drawing/2014/chart" uri="{C3380CC4-5D6E-409C-BE32-E72D297353CC}">
              <c16:uniqueId val="{00000002-B37B-4EB7-87EE-0F5FC9ED8345}"/>
            </c:ext>
          </c:extLst>
        </c:ser>
        <c:dLbls>
          <c:showLegendKey val="0"/>
          <c:showVal val="0"/>
          <c:showCatName val="0"/>
          <c:showSerName val="0"/>
          <c:showPercent val="0"/>
          <c:showBubbleSize val="0"/>
        </c:dLbls>
        <c:gapWidth val="150"/>
        <c:overlap val="100"/>
        <c:axId val="671540752"/>
        <c:axId val="671541736"/>
      </c:barChart>
      <c:catAx>
        <c:axId val="6715407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671541736"/>
        <c:crosses val="autoZero"/>
        <c:auto val="1"/>
        <c:lblAlgn val="ctr"/>
        <c:lblOffset val="100"/>
        <c:noMultiLvlLbl val="0"/>
      </c:catAx>
      <c:valAx>
        <c:axId val="6715417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6715407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6DADB92-5A40-4548-A046-8AEB98C0DD04}" type="datetime1">
              <a:rPr lang="de-DE" smtClean="0"/>
              <a:t>02.11.2020</a:t>
            </a:fld>
            <a:endParaRPr lang="en-US" dirty="0"/>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7ACF5E7-ACB0-497B-A8C6-F2E617B4631D}" type="slidenum">
              <a:rPr lang="en-US" smtClean="0"/>
              <a:t>‹Nr.›</a:t>
            </a:fld>
            <a:endParaRPr lang="en-US"/>
          </a:p>
        </p:txBody>
      </p:sp>
    </p:spTree>
    <p:extLst>
      <p:ext uri="{BB962C8B-B14F-4D97-AF65-F5344CB8AC3E}">
        <p14:creationId xmlns:p14="http://schemas.microsoft.com/office/powerpoint/2010/main" val="193853396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EF940F88-494A-4E01-94D4-AE1E94A94A13}" type="datetime1">
              <a:rPr lang="de-DE" smtClean="0"/>
              <a:t>02.11.2020</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de"/>
              <a:t>Textmasterformate durch Klicken bearbeiten</a:t>
            </a:r>
            <a:endParaRPr lang="en-US"/>
          </a:p>
          <a:p>
            <a:pPr lvl="1" rtl="0"/>
            <a:r>
              <a:rPr lang="de"/>
              <a:t>Zweite Ebene</a:t>
            </a:r>
          </a:p>
          <a:p>
            <a:pPr lvl="2" rtl="0"/>
            <a:r>
              <a:rPr lang="de"/>
              <a:t>Dritte Ebene</a:t>
            </a:r>
          </a:p>
          <a:p>
            <a:pPr lvl="3" rtl="0"/>
            <a:r>
              <a:rPr lang="de"/>
              <a:t>Vierte Ebene</a:t>
            </a:r>
          </a:p>
          <a:p>
            <a:pPr lvl="4" rtl="0"/>
            <a:r>
              <a:rPr lang="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7A705E3-E620-489D-9973-6221209A4B3B}" type="slidenum">
              <a:rPr lang="en-US" smtClean="0"/>
              <a:t>‹Nr.›</a:t>
            </a:fld>
            <a:endParaRPr lang="en-US"/>
          </a:p>
        </p:txBody>
      </p:sp>
    </p:spTree>
    <p:extLst>
      <p:ext uri="{BB962C8B-B14F-4D97-AF65-F5344CB8AC3E}">
        <p14:creationId xmlns:p14="http://schemas.microsoft.com/office/powerpoint/2010/main" val="388958183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pPr rtl="0"/>
            <a:fld id="{37A705E3-E620-489D-9973-6221209A4B3B}" type="slidenum">
              <a:rPr lang="en-US" smtClean="0"/>
              <a:t>2</a:t>
            </a:fld>
            <a:endParaRPr lang="en-US" dirty="0"/>
          </a:p>
        </p:txBody>
      </p:sp>
      <p:sp>
        <p:nvSpPr>
          <p:cNvPr id="5" name="Datumsplatzhalter 4">
            <a:extLst>
              <a:ext uri="{FF2B5EF4-FFF2-40B4-BE49-F238E27FC236}">
                <a16:creationId xmlns:a16="http://schemas.microsoft.com/office/drawing/2014/main" id="{F9EDB879-0FF8-49CA-8EC9-3EB4420C8783}"/>
              </a:ext>
            </a:extLst>
          </p:cNvPr>
          <p:cNvSpPr>
            <a:spLocks noGrp="1"/>
          </p:cNvSpPr>
          <p:nvPr>
            <p:ph type="dt" idx="1"/>
          </p:nvPr>
        </p:nvSpPr>
        <p:spPr/>
        <p:txBody>
          <a:bodyPr/>
          <a:lstStyle/>
          <a:p>
            <a:pPr rtl="0"/>
            <a:fld id="{CC816F89-4E5F-4AFE-9275-FE0179558875}" type="datetime1">
              <a:rPr lang="de-DE" smtClean="0"/>
              <a:t>02.11.2020</a:t>
            </a:fld>
            <a:endParaRPr lang="en-US" dirty="0"/>
          </a:p>
        </p:txBody>
      </p:sp>
    </p:spTree>
    <p:extLst>
      <p:ext uri="{BB962C8B-B14F-4D97-AF65-F5344CB8AC3E}">
        <p14:creationId xmlns:p14="http://schemas.microsoft.com/office/powerpoint/2010/main" val="24540895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10" name="Rechteck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hteck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hteck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uppieren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Gerader Verbinde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Gerader Verbinde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Gerader Verbinde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el 1"/>
          <p:cNvSpPr>
            <a:spLocks noGrp="1"/>
          </p:cNvSpPr>
          <p:nvPr>
            <p:ph type="ctrTitle"/>
          </p:nvPr>
        </p:nvSpPr>
        <p:spPr>
          <a:xfrm>
            <a:off x="1629103" y="2244830"/>
            <a:ext cx="8933796" cy="2437232"/>
          </a:xfrm>
        </p:spPr>
        <p:txBody>
          <a:bodyPr tIns="45720" bIns="45720" rtlCol="0" anchor="ctr">
            <a:noAutofit/>
          </a:bodyPr>
          <a:lstStyle>
            <a:lvl1pPr algn="ctr">
              <a:lnSpc>
                <a:spcPct val="83000"/>
              </a:lnSpc>
              <a:defRPr lang="en-US" sz="6000" b="0" kern="1200" cap="all" spc="-100" baseline="0" dirty="0">
                <a:solidFill>
                  <a:schemeClr val="tx1">
                    <a:lumMod val="85000"/>
                    <a:lumOff val="15000"/>
                  </a:schemeClr>
                </a:solidFill>
                <a:effectLst/>
                <a:latin typeface="+mj-lt"/>
                <a:ea typeface="+mn-ea"/>
                <a:cs typeface="+mn-cs"/>
              </a:defRPr>
            </a:lvl1pPr>
          </a:lstStyle>
          <a:p>
            <a:pPr rtl="0"/>
            <a:r>
              <a:rPr lang="de-DE"/>
              <a:t>Mastertitelformat bearbeiten</a:t>
            </a:r>
            <a:endParaRPr lang="en-US" dirty="0"/>
          </a:p>
        </p:txBody>
      </p:sp>
      <p:sp>
        <p:nvSpPr>
          <p:cNvPr id="3" name="Untertitel 2"/>
          <p:cNvSpPr>
            <a:spLocks noGrp="1"/>
          </p:cNvSpPr>
          <p:nvPr>
            <p:ph type="subTitle" idx="1"/>
          </p:nvPr>
        </p:nvSpPr>
        <p:spPr>
          <a:xfrm>
            <a:off x="1629101" y="4682062"/>
            <a:ext cx="8936846" cy="457201"/>
          </a:xfrm>
        </p:spPr>
        <p:txBody>
          <a:bodyPr rtlCol="0">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de-DE"/>
              <a:t>Master-Untertitelformat bearbeiten</a:t>
            </a:r>
            <a:endParaRPr lang="en-US" dirty="0"/>
          </a:p>
        </p:txBody>
      </p:sp>
      <p:sp>
        <p:nvSpPr>
          <p:cNvPr id="20" name="Datumsplatzhalter 19"/>
          <p:cNvSpPr>
            <a:spLocks noGrp="1"/>
          </p:cNvSpPr>
          <p:nvPr>
            <p:ph type="dt" sz="half" idx="10"/>
          </p:nvPr>
        </p:nvSpPr>
        <p:spPr>
          <a:xfrm>
            <a:off x="5318760" y="1341256"/>
            <a:ext cx="1554480" cy="485546"/>
          </a:xfrm>
        </p:spPr>
        <p:txBody>
          <a:bodyPr rtlCol="0"/>
          <a:lstStyle>
            <a:lvl1pPr algn="ctr">
              <a:defRPr sz="1300" spc="0" baseline="0">
                <a:solidFill>
                  <a:srgbClr val="FFFFFF"/>
                </a:solidFill>
                <a:latin typeface="+mn-lt"/>
              </a:defRPr>
            </a:lvl1pPr>
          </a:lstStyle>
          <a:p>
            <a:pPr rtl="0"/>
            <a:fld id="{A300BC7A-40BD-4995-A1E1-D110562E1CAF}" type="datetime1">
              <a:rPr lang="de-DE" smtClean="0"/>
              <a:t>02.11.2020</a:t>
            </a:fld>
            <a:endParaRPr lang="en-US" dirty="0"/>
          </a:p>
        </p:txBody>
      </p:sp>
      <p:sp>
        <p:nvSpPr>
          <p:cNvPr id="21" name="Fußzeilenplatzhalter 20"/>
          <p:cNvSpPr>
            <a:spLocks noGrp="1"/>
          </p:cNvSpPr>
          <p:nvPr>
            <p:ph type="ftr" sz="quarter" idx="11"/>
          </p:nvPr>
        </p:nvSpPr>
        <p:spPr>
          <a:xfrm>
            <a:off x="1629100" y="5177408"/>
            <a:ext cx="5730295" cy="228600"/>
          </a:xfrm>
        </p:spPr>
        <p:txBody>
          <a:bodyPr rtlCol="0"/>
          <a:lstStyle>
            <a:lvl1pPr algn="l">
              <a:defRPr>
                <a:solidFill>
                  <a:schemeClr val="tx1">
                    <a:lumMod val="85000"/>
                    <a:lumOff val="15000"/>
                  </a:schemeClr>
                </a:solidFill>
              </a:defRPr>
            </a:lvl1pPr>
          </a:lstStyle>
          <a:p>
            <a:pPr rtl="0"/>
            <a:endParaRPr lang="en-US" dirty="0"/>
          </a:p>
        </p:txBody>
      </p:sp>
      <p:sp>
        <p:nvSpPr>
          <p:cNvPr id="22" name="Foliennummernplatzhalter 21"/>
          <p:cNvSpPr>
            <a:spLocks noGrp="1"/>
          </p:cNvSpPr>
          <p:nvPr>
            <p:ph type="sldNum" sz="quarter" idx="12"/>
          </p:nvPr>
        </p:nvSpPr>
        <p:spPr>
          <a:xfrm>
            <a:off x="8606920" y="5177408"/>
            <a:ext cx="1955980" cy="228600"/>
          </a:xfrm>
        </p:spPr>
        <p:txBody>
          <a:bodyPr rtlCol="0"/>
          <a:lstStyle>
            <a:lvl1pPr>
              <a:defRPr>
                <a:solidFill>
                  <a:schemeClr val="tx1">
                    <a:lumMod val="85000"/>
                    <a:lumOff val="15000"/>
                  </a:schemeClr>
                </a:solidFill>
              </a:defRPr>
            </a:lvl1pPr>
          </a:lstStyle>
          <a:p>
            <a:pPr rtl="0"/>
            <a:fld id="{34B7E4EF-A1BD-40F4-AB7B-04F084DD991D}" type="slidenum">
              <a:rPr lang="en-US" smtClean="0"/>
              <a:t>‹Nr.›</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endParaRPr lang="en-US" dirty="0"/>
          </a:p>
        </p:txBody>
      </p:sp>
      <p:sp>
        <p:nvSpPr>
          <p:cNvPr id="3" name="Vertikaler Textplatzhalter 2"/>
          <p:cNvSpPr>
            <a:spLocks noGrp="1"/>
          </p:cNvSpPr>
          <p:nvPr>
            <p:ph type="body" orient="vert" idx="1"/>
          </p:nvPr>
        </p:nvSpPr>
        <p:spPr/>
        <p:txBody>
          <a:bodyPr vert="eaVert"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4" name="Datumsplatzhalter 3"/>
          <p:cNvSpPr>
            <a:spLocks noGrp="1"/>
          </p:cNvSpPr>
          <p:nvPr>
            <p:ph type="dt" sz="half" idx="10"/>
          </p:nvPr>
        </p:nvSpPr>
        <p:spPr/>
        <p:txBody>
          <a:bodyPr rtlCol="0"/>
          <a:lstStyle/>
          <a:p>
            <a:pPr rtl="0"/>
            <a:fld id="{22E67CFE-7EBA-4741-B861-ECB9C16040ED}" type="datetime1">
              <a:rPr lang="de-DE" smtClean="0"/>
              <a:t>02.11.2020</a:t>
            </a:fld>
            <a:endParaRPr lang="en-US"/>
          </a:p>
        </p:txBody>
      </p:sp>
      <p:sp>
        <p:nvSpPr>
          <p:cNvPr id="5" name="Fußzeilenplatzhalter 4"/>
          <p:cNvSpPr>
            <a:spLocks noGrp="1"/>
          </p:cNvSpPr>
          <p:nvPr>
            <p:ph type="ftr" sz="quarter" idx="11"/>
          </p:nvPr>
        </p:nvSpPr>
        <p:spPr/>
        <p:txBody>
          <a:bodyPr rtlCol="0"/>
          <a:lstStyle/>
          <a:p>
            <a:pPr rtl="0"/>
            <a:endParaRPr lang="en-US"/>
          </a:p>
        </p:txBody>
      </p:sp>
      <p:sp>
        <p:nvSpPr>
          <p:cNvPr id="6" name="Foliennummernplatzhalter 5"/>
          <p:cNvSpPr>
            <a:spLocks noGrp="1"/>
          </p:cNvSpPr>
          <p:nvPr>
            <p:ph type="sldNum" sz="quarter" idx="12"/>
          </p:nvPr>
        </p:nvSpPr>
        <p:spPr/>
        <p:txBody>
          <a:bodyPr rtlCol="0"/>
          <a:lstStyle/>
          <a:p>
            <a:pPr rtl="0"/>
            <a:fld id="{34B7E4EF-A1BD-40F4-AB7B-04F084DD991D}" type="slidenum">
              <a:rPr lang="en-US" smtClean="0"/>
              <a:t>‹Nr.›</a:t>
            </a:fld>
            <a:endParaRPr lang="en-US"/>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991600" y="762000"/>
            <a:ext cx="2362200" cy="5257800"/>
          </a:xfrm>
        </p:spPr>
        <p:txBody>
          <a:bodyPr vert="eaVert" rtlCol="0"/>
          <a:lstStyle/>
          <a:p>
            <a:pPr rtl="0"/>
            <a:r>
              <a:rPr lang="de-DE"/>
              <a:t>Mastertitelformat bearbeiten</a:t>
            </a:r>
            <a:endParaRPr lang="en-US" dirty="0"/>
          </a:p>
        </p:txBody>
      </p:sp>
      <p:sp>
        <p:nvSpPr>
          <p:cNvPr id="3" name="Vertikaler Textplatzhalter 2"/>
          <p:cNvSpPr>
            <a:spLocks noGrp="1"/>
          </p:cNvSpPr>
          <p:nvPr>
            <p:ph type="body" orient="vert" idx="1"/>
          </p:nvPr>
        </p:nvSpPr>
        <p:spPr>
          <a:xfrm>
            <a:off x="838200" y="762000"/>
            <a:ext cx="8077200" cy="5257800"/>
          </a:xfrm>
        </p:spPr>
        <p:txBody>
          <a:bodyPr vert="eaVert"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4" name="Datumsplatzhalter 3"/>
          <p:cNvSpPr>
            <a:spLocks noGrp="1"/>
          </p:cNvSpPr>
          <p:nvPr>
            <p:ph type="dt" sz="half" idx="10"/>
          </p:nvPr>
        </p:nvSpPr>
        <p:spPr/>
        <p:txBody>
          <a:bodyPr rtlCol="0"/>
          <a:lstStyle/>
          <a:p>
            <a:pPr rtl="0"/>
            <a:fld id="{1F8D19ED-1661-49DB-ABA8-9D40E25065BC}" type="datetime1">
              <a:rPr lang="de-DE" smtClean="0"/>
              <a:t>02.11.2020</a:t>
            </a:fld>
            <a:endParaRPr lang="en-US"/>
          </a:p>
        </p:txBody>
      </p:sp>
      <p:sp>
        <p:nvSpPr>
          <p:cNvPr id="5" name="Fußzeilenplatzhalter 4"/>
          <p:cNvSpPr>
            <a:spLocks noGrp="1"/>
          </p:cNvSpPr>
          <p:nvPr>
            <p:ph type="ftr" sz="quarter" idx="11"/>
          </p:nvPr>
        </p:nvSpPr>
        <p:spPr/>
        <p:txBody>
          <a:bodyPr rtlCol="0"/>
          <a:lstStyle/>
          <a:p>
            <a:pPr rtl="0"/>
            <a:endParaRPr lang="en-US"/>
          </a:p>
        </p:txBody>
      </p:sp>
      <p:sp>
        <p:nvSpPr>
          <p:cNvPr id="6" name="Foliennummernplatzhalter 5"/>
          <p:cNvSpPr>
            <a:spLocks noGrp="1"/>
          </p:cNvSpPr>
          <p:nvPr>
            <p:ph type="sldNum" sz="quarter" idx="12"/>
          </p:nvPr>
        </p:nvSpPr>
        <p:spPr/>
        <p:txBody>
          <a:bodyPr rtlCol="0"/>
          <a:lstStyle/>
          <a:p>
            <a:pPr rtl="0"/>
            <a:fld id="{34B7E4EF-A1BD-40F4-AB7B-04F084DD991D}" type="slidenum">
              <a:rPr lang="en-US" smtClean="0"/>
              <a:t>‹Nr.›</a:t>
            </a:fld>
            <a:endParaRPr lang="en-US"/>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endParaRPr lang="en-US" dirty="0"/>
          </a:p>
        </p:txBody>
      </p:sp>
      <p:sp>
        <p:nvSpPr>
          <p:cNvPr id="3" name="Inhaltsplatzhalter 2"/>
          <p:cNvSpPr>
            <a:spLocks noGrp="1"/>
          </p:cNvSpPr>
          <p:nvPr>
            <p:ph idx="1"/>
          </p:nvPr>
        </p:nvSpPr>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4" name="Datumsplatzhalter 3"/>
          <p:cNvSpPr>
            <a:spLocks noGrp="1"/>
          </p:cNvSpPr>
          <p:nvPr>
            <p:ph type="dt" sz="half" idx="10"/>
          </p:nvPr>
        </p:nvSpPr>
        <p:spPr/>
        <p:txBody>
          <a:bodyPr rtlCol="0"/>
          <a:lstStyle/>
          <a:p>
            <a:pPr rtl="0"/>
            <a:fld id="{FB7C0C16-5521-4517-AFDE-676F786A1296}" type="datetime1">
              <a:rPr lang="de-DE" smtClean="0"/>
              <a:t>02.11.2020</a:t>
            </a:fld>
            <a:endParaRPr lang="en-US"/>
          </a:p>
        </p:txBody>
      </p:sp>
      <p:sp>
        <p:nvSpPr>
          <p:cNvPr id="5" name="Fußzeilenplatzhalter 4"/>
          <p:cNvSpPr>
            <a:spLocks noGrp="1"/>
          </p:cNvSpPr>
          <p:nvPr>
            <p:ph type="ftr" sz="quarter" idx="11"/>
          </p:nvPr>
        </p:nvSpPr>
        <p:spPr/>
        <p:txBody>
          <a:bodyPr rtlCol="0"/>
          <a:lstStyle/>
          <a:p>
            <a:pPr rtl="0"/>
            <a:endParaRPr lang="en-US"/>
          </a:p>
        </p:txBody>
      </p:sp>
      <p:sp>
        <p:nvSpPr>
          <p:cNvPr id="6" name="Foliennummernplatzhalter 5"/>
          <p:cNvSpPr>
            <a:spLocks noGrp="1"/>
          </p:cNvSpPr>
          <p:nvPr>
            <p:ph type="sldNum" sz="quarter" idx="12"/>
          </p:nvPr>
        </p:nvSpPr>
        <p:spPr/>
        <p:txBody>
          <a:bodyPr rtlCol="0"/>
          <a:lstStyle/>
          <a:p>
            <a:pPr rtl="0"/>
            <a:fld id="{34B7E4EF-A1BD-40F4-AB7B-04F084DD991D}" type="slidenum">
              <a:rPr lang="en-US" smtClean="0"/>
              <a:t>‹Nr.›</a:t>
            </a:fld>
            <a:endParaRPr lang="en-US"/>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überschrift">
    <p:spTree>
      <p:nvGrpSpPr>
        <p:cNvPr id="1" name=""/>
        <p:cNvGrpSpPr/>
        <p:nvPr/>
      </p:nvGrpSpPr>
      <p:grpSpPr>
        <a:xfrm>
          <a:off x="0" y="0"/>
          <a:ext cx="0" cy="0"/>
          <a:chOff x="0" y="0"/>
          <a:chExt cx="0" cy="0"/>
        </a:xfrm>
      </p:grpSpPr>
      <p:sp>
        <p:nvSpPr>
          <p:cNvPr id="15" name="Rechteck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23" name="Rechteck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hteck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hteck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title"/>
          </p:nvPr>
        </p:nvSpPr>
        <p:spPr>
          <a:xfrm>
            <a:off x="1629156" y="2275165"/>
            <a:ext cx="8933688" cy="2406895"/>
          </a:xfrm>
        </p:spPr>
        <p:txBody>
          <a:bodyPr rtlCol="0" anchor="ctr">
            <a:normAutofit/>
          </a:bodyPr>
          <a:lstStyle>
            <a:lvl1pPr algn="ctr">
              <a:lnSpc>
                <a:spcPct val="83000"/>
              </a:lnSpc>
              <a:defRPr lang="en-US" sz="6000" kern="1200" cap="all" spc="-100" baseline="0" dirty="0">
                <a:solidFill>
                  <a:schemeClr val="tx1">
                    <a:lumMod val="85000"/>
                    <a:lumOff val="15000"/>
                  </a:schemeClr>
                </a:solidFill>
                <a:effectLst/>
                <a:latin typeface="+mj-lt"/>
                <a:ea typeface="+mn-ea"/>
                <a:cs typeface="+mn-cs"/>
              </a:defRPr>
            </a:lvl1pPr>
          </a:lstStyle>
          <a:p>
            <a:pPr rtl="0"/>
            <a:r>
              <a:rPr lang="de-DE"/>
              <a:t>Mastertitelformat bearbeiten</a:t>
            </a:r>
            <a:endParaRPr lang="en-US" dirty="0"/>
          </a:p>
        </p:txBody>
      </p:sp>
      <p:grpSp>
        <p:nvGrpSpPr>
          <p:cNvPr id="16" name="Gruppieren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Gerader Verbinde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Gerader Verbinde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Gerader Verbinde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platzhalter 2"/>
          <p:cNvSpPr>
            <a:spLocks noGrp="1"/>
          </p:cNvSpPr>
          <p:nvPr>
            <p:ph type="body" idx="1"/>
          </p:nvPr>
        </p:nvSpPr>
        <p:spPr>
          <a:xfrm>
            <a:off x="1629156" y="4682062"/>
            <a:ext cx="8939784" cy="457200"/>
          </a:xfrm>
        </p:spPr>
        <p:txBody>
          <a:bodyPr rtlCol="0"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de-DE"/>
              <a:t>Mastertextformat bearbeiten</a:t>
            </a:r>
          </a:p>
        </p:txBody>
      </p:sp>
      <p:sp>
        <p:nvSpPr>
          <p:cNvPr id="4" name="Datumsplatzhalter 3"/>
          <p:cNvSpPr>
            <a:spLocks noGrp="1"/>
          </p:cNvSpPr>
          <p:nvPr>
            <p:ph type="dt" sz="half" idx="10"/>
          </p:nvPr>
        </p:nvSpPr>
        <p:spPr>
          <a:xfrm>
            <a:off x="5318760" y="1344502"/>
            <a:ext cx="1554480" cy="498781"/>
          </a:xfrm>
        </p:spPr>
        <p:txBody>
          <a:bodyPr rtlCol="0"/>
          <a:lstStyle>
            <a:lvl1pPr algn="ctr">
              <a:defRPr lang="en-US" sz="1300" kern="1200" spc="0" baseline="0">
                <a:solidFill>
                  <a:srgbClr val="FFFFFF"/>
                </a:solidFill>
                <a:latin typeface="+mn-lt"/>
                <a:ea typeface="+mn-ea"/>
                <a:cs typeface="+mn-cs"/>
              </a:defRPr>
            </a:lvl1pPr>
          </a:lstStyle>
          <a:p>
            <a:pPr rtl="0"/>
            <a:fld id="{D2E29C69-043E-4C13-9AB0-9F83C784042E}" type="datetime1">
              <a:rPr lang="de-DE" smtClean="0"/>
              <a:t>02.11.2020</a:t>
            </a:fld>
            <a:endParaRPr lang="en-US" dirty="0"/>
          </a:p>
        </p:txBody>
      </p:sp>
      <p:sp>
        <p:nvSpPr>
          <p:cNvPr id="5" name="Fußzeilenplatzhalter 4"/>
          <p:cNvSpPr>
            <a:spLocks noGrp="1"/>
          </p:cNvSpPr>
          <p:nvPr>
            <p:ph type="ftr" sz="quarter" idx="11"/>
          </p:nvPr>
        </p:nvSpPr>
        <p:spPr>
          <a:xfrm>
            <a:off x="1629157" y="5177408"/>
            <a:ext cx="5660134" cy="228600"/>
          </a:xfrm>
        </p:spPr>
        <p:txBody>
          <a:bodyPr rtlCol="0"/>
          <a:lstStyle>
            <a:lvl1pPr algn="l">
              <a:defRPr>
                <a:solidFill>
                  <a:schemeClr val="tx1">
                    <a:lumMod val="85000"/>
                    <a:lumOff val="15000"/>
                  </a:schemeClr>
                </a:solidFill>
              </a:defRPr>
            </a:lvl1pPr>
          </a:lstStyle>
          <a:p>
            <a:pPr rtl="0"/>
            <a:endParaRPr lang="en-US" dirty="0"/>
          </a:p>
        </p:txBody>
      </p:sp>
      <p:sp>
        <p:nvSpPr>
          <p:cNvPr id="6" name="Foliennummernplatzhalter 5"/>
          <p:cNvSpPr>
            <a:spLocks noGrp="1"/>
          </p:cNvSpPr>
          <p:nvPr>
            <p:ph type="sldNum" sz="quarter" idx="12"/>
          </p:nvPr>
        </p:nvSpPr>
        <p:spPr>
          <a:xfrm>
            <a:off x="8604504" y="5177408"/>
            <a:ext cx="1958339" cy="228600"/>
          </a:xfrm>
        </p:spPr>
        <p:txBody>
          <a:bodyPr rtlCol="0"/>
          <a:lstStyle>
            <a:lvl1pPr>
              <a:defRPr>
                <a:solidFill>
                  <a:schemeClr val="tx1">
                    <a:lumMod val="85000"/>
                    <a:lumOff val="15000"/>
                  </a:schemeClr>
                </a:solidFill>
              </a:defRPr>
            </a:lvl1pPr>
          </a:lstStyle>
          <a:p>
            <a:pPr rtl="0"/>
            <a:fld id="{34B7E4EF-A1BD-40F4-AB7B-04F084DD991D}" type="slidenum">
              <a:rPr lang="en-US" smtClean="0"/>
              <a:t>‹Nr.›</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8" name="Titel 7"/>
          <p:cNvSpPr>
            <a:spLocks noGrp="1"/>
          </p:cNvSpPr>
          <p:nvPr>
            <p:ph type="title"/>
          </p:nvPr>
        </p:nvSpPr>
        <p:spPr/>
        <p:txBody>
          <a:bodyPr rtlCol="0"/>
          <a:lstStyle/>
          <a:p>
            <a:pPr rtl="0"/>
            <a:r>
              <a:rPr lang="de-DE"/>
              <a:t>Mastertitelformat bearbeiten</a:t>
            </a:r>
            <a:endParaRPr lang="en-US" dirty="0"/>
          </a:p>
        </p:txBody>
      </p:sp>
      <p:sp>
        <p:nvSpPr>
          <p:cNvPr id="3" name="Inhaltsplatzhalter 2"/>
          <p:cNvSpPr>
            <a:spLocks noGrp="1"/>
          </p:cNvSpPr>
          <p:nvPr>
            <p:ph sz="half" idx="1"/>
          </p:nvPr>
        </p:nvSpPr>
        <p:spPr>
          <a:xfrm>
            <a:off x="106680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4" name="Inhaltsplatzhalter 3"/>
          <p:cNvSpPr>
            <a:spLocks noGrp="1"/>
          </p:cNvSpPr>
          <p:nvPr>
            <p:ph sz="half" idx="2"/>
          </p:nvPr>
        </p:nvSpPr>
        <p:spPr>
          <a:xfrm>
            <a:off x="646176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5" name="Datumsplatzhalter 4"/>
          <p:cNvSpPr>
            <a:spLocks noGrp="1"/>
          </p:cNvSpPr>
          <p:nvPr>
            <p:ph type="dt" sz="half" idx="10"/>
          </p:nvPr>
        </p:nvSpPr>
        <p:spPr/>
        <p:txBody>
          <a:bodyPr rtlCol="0"/>
          <a:lstStyle/>
          <a:p>
            <a:pPr rtl="0"/>
            <a:fld id="{3749D4E4-B5C3-4E44-B86B-E426DECF8177}" type="datetime1">
              <a:rPr lang="de-DE" smtClean="0"/>
              <a:t>02.11.2020</a:t>
            </a:fld>
            <a:endParaRPr lang="en-US"/>
          </a:p>
        </p:txBody>
      </p:sp>
      <p:sp>
        <p:nvSpPr>
          <p:cNvPr id="6" name="Fußzeilenplatzhalter 5"/>
          <p:cNvSpPr>
            <a:spLocks noGrp="1"/>
          </p:cNvSpPr>
          <p:nvPr>
            <p:ph type="ftr" sz="quarter" idx="11"/>
          </p:nvPr>
        </p:nvSpPr>
        <p:spPr/>
        <p:txBody>
          <a:bodyPr rtlCol="0"/>
          <a:lstStyle/>
          <a:p>
            <a:pPr rtl="0"/>
            <a:endParaRPr lang="en-US"/>
          </a:p>
        </p:txBody>
      </p:sp>
      <p:sp>
        <p:nvSpPr>
          <p:cNvPr id="7" name="Foliennummernplatzhalter 6"/>
          <p:cNvSpPr>
            <a:spLocks noGrp="1"/>
          </p:cNvSpPr>
          <p:nvPr>
            <p:ph type="sldNum" sz="quarter" idx="12"/>
          </p:nvPr>
        </p:nvSpPr>
        <p:spPr/>
        <p:txBody>
          <a:bodyPr rtlCol="0"/>
          <a:lstStyle/>
          <a:p>
            <a:pPr rtl="0"/>
            <a:fld id="{34B7E4EF-A1BD-40F4-AB7B-04F084DD991D}" type="slidenum">
              <a:rPr lang="en-US" smtClean="0"/>
              <a:t>‹Nr.›</a:t>
            </a:fld>
            <a:endParaRPr lang="en-US"/>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endParaRPr lang="en-US" dirty="0"/>
          </a:p>
        </p:txBody>
      </p:sp>
      <p:sp>
        <p:nvSpPr>
          <p:cNvPr id="3" name="Textplatzhalter 2"/>
          <p:cNvSpPr>
            <a:spLocks noGrp="1"/>
          </p:cNvSpPr>
          <p:nvPr>
            <p:ph type="body" idx="1"/>
          </p:nvPr>
        </p:nvSpPr>
        <p:spPr>
          <a:xfrm>
            <a:off x="1069848" y="2074334"/>
            <a:ext cx="4663440" cy="640080"/>
          </a:xfrm>
        </p:spPr>
        <p:txBody>
          <a:bodyPr rtlCol="0"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a:t>Mastertextformat bearbeiten</a:t>
            </a:r>
          </a:p>
        </p:txBody>
      </p:sp>
      <p:sp>
        <p:nvSpPr>
          <p:cNvPr id="4" name="Inhaltsplatzhalter 3"/>
          <p:cNvSpPr>
            <a:spLocks noGrp="1"/>
          </p:cNvSpPr>
          <p:nvPr>
            <p:ph sz="half" idx="2"/>
          </p:nvPr>
        </p:nvSpPr>
        <p:spPr>
          <a:xfrm>
            <a:off x="1069848" y="2792472"/>
            <a:ext cx="4663440" cy="3163825"/>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de"/>
          </a:p>
        </p:txBody>
      </p:sp>
      <p:sp>
        <p:nvSpPr>
          <p:cNvPr id="5" name="Textplatzhalter 4"/>
          <p:cNvSpPr>
            <a:spLocks noGrp="1"/>
          </p:cNvSpPr>
          <p:nvPr>
            <p:ph type="body" sz="quarter" idx="3"/>
          </p:nvPr>
        </p:nvSpPr>
        <p:spPr>
          <a:xfrm>
            <a:off x="6458712" y="2074334"/>
            <a:ext cx="4663440" cy="640080"/>
          </a:xfrm>
        </p:spPr>
        <p:txBody>
          <a:bodyPr rtlCol="0"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a:t>Mastertextformat bearbeiten</a:t>
            </a:r>
          </a:p>
        </p:txBody>
      </p:sp>
      <p:sp>
        <p:nvSpPr>
          <p:cNvPr id="6" name="Inhaltsplatzhalter 5"/>
          <p:cNvSpPr>
            <a:spLocks noGrp="1"/>
          </p:cNvSpPr>
          <p:nvPr>
            <p:ph sz="quarter" idx="4"/>
          </p:nvPr>
        </p:nvSpPr>
        <p:spPr>
          <a:xfrm>
            <a:off x="6458712" y="2792471"/>
            <a:ext cx="4663440" cy="3164509"/>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de"/>
          </a:p>
        </p:txBody>
      </p:sp>
      <p:sp>
        <p:nvSpPr>
          <p:cNvPr id="7" name="Datumsplatzhalter 6"/>
          <p:cNvSpPr>
            <a:spLocks noGrp="1"/>
          </p:cNvSpPr>
          <p:nvPr>
            <p:ph type="dt" sz="half" idx="10"/>
          </p:nvPr>
        </p:nvSpPr>
        <p:spPr/>
        <p:txBody>
          <a:bodyPr rtlCol="0"/>
          <a:lstStyle/>
          <a:p>
            <a:pPr rtl="0"/>
            <a:fld id="{424063BC-01CA-4504-9E02-5CE33589BDD7}" type="datetime1">
              <a:rPr lang="de-DE" smtClean="0"/>
              <a:t>02.11.2020</a:t>
            </a:fld>
            <a:endParaRPr lang="en-US"/>
          </a:p>
        </p:txBody>
      </p:sp>
      <p:sp>
        <p:nvSpPr>
          <p:cNvPr id="8" name="Fußzeilenplatzhalter 7"/>
          <p:cNvSpPr>
            <a:spLocks noGrp="1"/>
          </p:cNvSpPr>
          <p:nvPr>
            <p:ph type="ftr" sz="quarter" idx="11"/>
          </p:nvPr>
        </p:nvSpPr>
        <p:spPr/>
        <p:txBody>
          <a:bodyPr rtlCol="0"/>
          <a:lstStyle/>
          <a:p>
            <a:pPr rtl="0"/>
            <a:endParaRPr lang="en-US"/>
          </a:p>
        </p:txBody>
      </p:sp>
      <p:sp>
        <p:nvSpPr>
          <p:cNvPr id="9" name="Foliennummernplatzhalter 8"/>
          <p:cNvSpPr>
            <a:spLocks noGrp="1"/>
          </p:cNvSpPr>
          <p:nvPr>
            <p:ph type="sldNum" sz="quarter" idx="12"/>
          </p:nvPr>
        </p:nvSpPr>
        <p:spPr/>
        <p:txBody>
          <a:bodyPr rtlCol="0"/>
          <a:lstStyle/>
          <a:p>
            <a:pPr rtl="0"/>
            <a:fld id="{34B7E4EF-A1BD-40F4-AB7B-04F084DD991D}" type="slidenum">
              <a:rPr lang="en-US" smtClean="0"/>
              <a:t>‹Nr.›</a:t>
            </a:fld>
            <a:endParaRPr lang="en-US"/>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endParaRPr lang="en-US" dirty="0"/>
          </a:p>
        </p:txBody>
      </p:sp>
      <p:sp>
        <p:nvSpPr>
          <p:cNvPr id="3" name="Datumsplatzhalter 2"/>
          <p:cNvSpPr>
            <a:spLocks noGrp="1"/>
          </p:cNvSpPr>
          <p:nvPr>
            <p:ph type="dt" sz="half" idx="10"/>
          </p:nvPr>
        </p:nvSpPr>
        <p:spPr/>
        <p:txBody>
          <a:bodyPr rtlCol="0"/>
          <a:lstStyle/>
          <a:p>
            <a:pPr rtl="0"/>
            <a:fld id="{39FD4553-CB32-4C01-936B-782A1F0D4534}" type="datetime1">
              <a:rPr lang="de-DE" smtClean="0"/>
              <a:t>02.11.2020</a:t>
            </a:fld>
            <a:endParaRPr lang="en-US"/>
          </a:p>
        </p:txBody>
      </p:sp>
      <p:sp>
        <p:nvSpPr>
          <p:cNvPr id="4" name="Fußzeilenplatzhalter 3"/>
          <p:cNvSpPr>
            <a:spLocks noGrp="1"/>
          </p:cNvSpPr>
          <p:nvPr>
            <p:ph type="ftr" sz="quarter" idx="11"/>
          </p:nvPr>
        </p:nvSpPr>
        <p:spPr/>
        <p:txBody>
          <a:bodyPr rtlCol="0"/>
          <a:lstStyle/>
          <a:p>
            <a:pPr rtl="0"/>
            <a:endParaRPr lang="en-US"/>
          </a:p>
        </p:txBody>
      </p:sp>
      <p:sp>
        <p:nvSpPr>
          <p:cNvPr id="5" name="Foliennummernplatzhalter 4"/>
          <p:cNvSpPr>
            <a:spLocks noGrp="1"/>
          </p:cNvSpPr>
          <p:nvPr>
            <p:ph type="sldNum" sz="quarter" idx="12"/>
          </p:nvPr>
        </p:nvSpPr>
        <p:spPr/>
        <p:txBody>
          <a:bodyPr rtlCol="0"/>
          <a:lstStyle/>
          <a:p>
            <a:pPr rtl="0"/>
            <a:fld id="{34B7E4EF-A1BD-40F4-AB7B-04F084DD991D}" type="slidenum">
              <a:rPr lang="en-US" smtClean="0"/>
              <a:t>‹Nr.›</a:t>
            </a:fld>
            <a:endParaRPr lang="en-US"/>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rtlCol="0"/>
          <a:lstStyle/>
          <a:p>
            <a:pPr rtl="0"/>
            <a:fld id="{10BE4C6E-AE98-44D9-9539-7D07295E3F62}" type="datetime1">
              <a:rPr lang="de-DE" smtClean="0"/>
              <a:t>02.11.2020</a:t>
            </a:fld>
            <a:endParaRPr lang="en-US"/>
          </a:p>
        </p:txBody>
      </p:sp>
      <p:sp>
        <p:nvSpPr>
          <p:cNvPr id="3" name="Fußzeilenplatzhalter 2"/>
          <p:cNvSpPr>
            <a:spLocks noGrp="1"/>
          </p:cNvSpPr>
          <p:nvPr>
            <p:ph type="ftr" sz="quarter" idx="11"/>
          </p:nvPr>
        </p:nvSpPr>
        <p:spPr/>
        <p:txBody>
          <a:bodyPr rtlCol="0"/>
          <a:lstStyle/>
          <a:p>
            <a:pPr rtl="0"/>
            <a:endParaRPr lang="en-US"/>
          </a:p>
        </p:txBody>
      </p:sp>
      <p:sp>
        <p:nvSpPr>
          <p:cNvPr id="4" name="Foliennummernplatzhalter 3"/>
          <p:cNvSpPr>
            <a:spLocks noGrp="1"/>
          </p:cNvSpPr>
          <p:nvPr>
            <p:ph type="sldNum" sz="quarter" idx="12"/>
          </p:nvPr>
        </p:nvSpPr>
        <p:spPr/>
        <p:txBody>
          <a:bodyPr rtlCol="0"/>
          <a:lstStyle/>
          <a:p>
            <a:pPr rtl="0"/>
            <a:fld id="{34B7E4EF-A1BD-40F4-AB7B-04F084DD991D}" type="slidenum">
              <a:rPr lang="en-US" smtClean="0"/>
              <a:t>‹Nr.›</a:t>
            </a:fld>
            <a:endParaRPr lang="en-US"/>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Beschriftung">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hteck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title"/>
          </p:nvPr>
        </p:nvSpPr>
        <p:spPr>
          <a:xfrm>
            <a:off x="8458200" y="607392"/>
            <a:ext cx="3161963" cy="1645920"/>
          </a:xfrm>
        </p:spPr>
        <p:txBody>
          <a:bodyPr rtlCol="0" anchor="b">
            <a:normAutofit/>
          </a:bodyPr>
          <a:lstStyle>
            <a:lvl1pPr algn="l" defTabSz="914400" rtl="0" eaLnBrk="1" latinLnBrk="0" hangingPunct="1">
              <a:lnSpc>
                <a:spcPct val="100000"/>
              </a:lnSpc>
              <a:spcBef>
                <a:spcPct val="0"/>
              </a:spcBef>
              <a:buNone/>
              <a:defRPr lang="en-US" sz="3000" b="0" kern="1200" cap="none" spc="0" baseline="0" dirty="0">
                <a:solidFill>
                  <a:schemeClr val="tx1"/>
                </a:solidFill>
                <a:effectLst/>
                <a:latin typeface="+mj-lt"/>
                <a:ea typeface="+mn-ea"/>
                <a:cs typeface="+mn-cs"/>
              </a:defRPr>
            </a:lvl1pPr>
          </a:lstStyle>
          <a:p>
            <a:pPr rtl="0"/>
            <a:r>
              <a:rPr lang="de-DE"/>
              <a:t>Mastertitelformat bearbeiten</a:t>
            </a:r>
            <a:endParaRPr lang="en-US" dirty="0"/>
          </a:p>
        </p:txBody>
      </p:sp>
      <p:sp>
        <p:nvSpPr>
          <p:cNvPr id="3" name="Inhaltsplatzhalter 2"/>
          <p:cNvSpPr>
            <a:spLocks noGrp="1"/>
          </p:cNvSpPr>
          <p:nvPr>
            <p:ph idx="1"/>
          </p:nvPr>
        </p:nvSpPr>
        <p:spPr>
          <a:xfrm>
            <a:off x="685800" y="609600"/>
            <a:ext cx="6858000" cy="5334000"/>
          </a:xfrm>
        </p:spPr>
        <p:txBody>
          <a:bodyPr rtlCol="0"/>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4" name="Textplatzhalter 3"/>
          <p:cNvSpPr>
            <a:spLocks noGrp="1"/>
          </p:cNvSpPr>
          <p:nvPr>
            <p:ph type="body" sz="half" idx="2"/>
          </p:nvPr>
        </p:nvSpPr>
        <p:spPr>
          <a:xfrm>
            <a:off x="8458200" y="2336800"/>
            <a:ext cx="3161963" cy="3606800"/>
          </a:xfrm>
        </p:spPr>
        <p:txBody>
          <a:bodyPr rtlCol="0">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a:t>Mastertextformat bearbeiten</a:t>
            </a:r>
          </a:p>
        </p:txBody>
      </p:sp>
      <p:sp>
        <p:nvSpPr>
          <p:cNvPr id="8" name="Datumsplatzhalter 7"/>
          <p:cNvSpPr>
            <a:spLocks noGrp="1"/>
          </p:cNvSpPr>
          <p:nvPr>
            <p:ph type="dt" sz="half" idx="10"/>
          </p:nvPr>
        </p:nvSpPr>
        <p:spPr>
          <a:xfrm>
            <a:off x="5588000" y="6035040"/>
            <a:ext cx="1955800" cy="365760"/>
          </a:xfrm>
        </p:spPr>
        <p:txBody>
          <a:bodyPr rtlCol="0"/>
          <a:lstStyle>
            <a:lvl1pPr>
              <a:defRPr>
                <a:solidFill>
                  <a:schemeClr val="tx1">
                    <a:lumMod val="85000"/>
                    <a:lumOff val="15000"/>
                  </a:schemeClr>
                </a:solidFill>
              </a:defRPr>
            </a:lvl1pPr>
          </a:lstStyle>
          <a:p>
            <a:pPr rtl="0"/>
            <a:fld id="{0BED7F17-BB87-4D21-B0B9-FC3CEC7BA3BA}" type="datetime1">
              <a:rPr lang="de-DE" smtClean="0"/>
              <a:t>02.11.2020</a:t>
            </a:fld>
            <a:endParaRPr lang="en-US"/>
          </a:p>
        </p:txBody>
      </p:sp>
      <p:sp>
        <p:nvSpPr>
          <p:cNvPr id="9" name="Fußzeilenplatzhalter 8"/>
          <p:cNvSpPr>
            <a:spLocks noGrp="1"/>
          </p:cNvSpPr>
          <p:nvPr>
            <p:ph type="ftr" sz="quarter" idx="11"/>
          </p:nvPr>
        </p:nvSpPr>
        <p:spPr>
          <a:xfrm>
            <a:off x="685801" y="6035040"/>
            <a:ext cx="4584700" cy="365760"/>
          </a:xfrm>
        </p:spPr>
        <p:txBody>
          <a:bodyPr rtlCol="0"/>
          <a:lstStyle>
            <a:lvl1pPr algn="l">
              <a:defRPr/>
            </a:lvl1pPr>
          </a:lstStyle>
          <a:p>
            <a:pPr rtl="0"/>
            <a:endParaRPr lang="en-US"/>
          </a:p>
        </p:txBody>
      </p:sp>
      <p:sp>
        <p:nvSpPr>
          <p:cNvPr id="11" name="Foliennummernplatzhalter 10"/>
          <p:cNvSpPr>
            <a:spLocks noGrp="1"/>
          </p:cNvSpPr>
          <p:nvPr>
            <p:ph type="sldNum" sz="quarter" idx="12"/>
          </p:nvPr>
        </p:nvSpPr>
        <p:spPr>
          <a:xfrm>
            <a:off x="10396728" y="6035040"/>
            <a:ext cx="1223435" cy="365760"/>
          </a:xfrm>
        </p:spPr>
        <p:txBody>
          <a:bodyPr rtlCol="0"/>
          <a:lstStyle>
            <a:lvl1pPr>
              <a:defRPr>
                <a:solidFill>
                  <a:schemeClr val="tx1">
                    <a:lumMod val="85000"/>
                    <a:lumOff val="15000"/>
                  </a:schemeClr>
                </a:solidFill>
              </a:defRPr>
            </a:lvl1pPr>
          </a:lstStyle>
          <a:p>
            <a:pPr rtl="0"/>
            <a:fld id="{34B7E4EF-A1BD-40F4-AB7B-04F084DD991D}" type="slidenum">
              <a:rPr lang="en-US" smtClean="0"/>
              <a:t>‹Nr.›</a:t>
            </a:fld>
            <a:endParaRPr lang="en-US"/>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Beschriftun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Bildplatzhalt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de-DE"/>
              <a:t>Bild durch Klicken auf Symbol hinzufügen</a:t>
            </a:r>
            <a:endParaRPr lang="en-US" dirty="0"/>
          </a:p>
        </p:txBody>
      </p:sp>
      <p:sp>
        <p:nvSpPr>
          <p:cNvPr id="5" name="Datumsplatzhalter 4"/>
          <p:cNvSpPr>
            <a:spLocks noGrp="1"/>
          </p:cNvSpPr>
          <p:nvPr>
            <p:ph type="dt" sz="half" idx="10"/>
          </p:nvPr>
        </p:nvSpPr>
        <p:spPr>
          <a:xfrm>
            <a:off x="5662337" y="6035040"/>
            <a:ext cx="2071963" cy="365760"/>
          </a:xfrm>
        </p:spPr>
        <p:txBody>
          <a:bodyPr rtlCol="0"/>
          <a:lstStyle>
            <a:lvl1pPr>
              <a:defRPr b="1">
                <a:solidFill>
                  <a:srgbClr val="FFFFFF"/>
                </a:solidFill>
                <a:effectLst>
                  <a:outerShdw blurRad="19050" dist="6350" dir="2700000" algn="tl" rotWithShape="0">
                    <a:prstClr val="black">
                      <a:alpha val="40000"/>
                    </a:prstClr>
                  </a:outerShdw>
                </a:effectLst>
              </a:defRPr>
            </a:lvl1pPr>
          </a:lstStyle>
          <a:p>
            <a:pPr rtl="0"/>
            <a:fld id="{5CE950D3-0446-4476-9960-01D89E840E5D}" type="datetime1">
              <a:rPr lang="de-DE" smtClean="0"/>
              <a:t>02.11.2020</a:t>
            </a:fld>
            <a:endParaRPr lang="en-US" dirty="0"/>
          </a:p>
        </p:txBody>
      </p:sp>
      <p:sp>
        <p:nvSpPr>
          <p:cNvPr id="6" name="Fußzeilenplatzhalter 5"/>
          <p:cNvSpPr>
            <a:spLocks noGrp="1"/>
          </p:cNvSpPr>
          <p:nvPr>
            <p:ph type="ftr" sz="quarter" idx="11"/>
          </p:nvPr>
        </p:nvSpPr>
        <p:spPr>
          <a:xfrm>
            <a:off x="612648" y="6035040"/>
            <a:ext cx="4588002" cy="365760"/>
          </a:xfrm>
        </p:spPr>
        <p:txBody>
          <a:bodyPr rtlCol="0"/>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rtl="0"/>
            <a:endParaRPr lang="en-US" dirty="0"/>
          </a:p>
        </p:txBody>
      </p:sp>
      <p:sp>
        <p:nvSpPr>
          <p:cNvPr id="7" name="Foliennummernplatzhalter 6"/>
          <p:cNvSpPr>
            <a:spLocks noGrp="1"/>
          </p:cNvSpPr>
          <p:nvPr>
            <p:ph type="sldNum" sz="quarter" idx="12"/>
          </p:nvPr>
        </p:nvSpPr>
        <p:spPr>
          <a:xfrm>
            <a:off x="10396728" y="6035040"/>
            <a:ext cx="1225296" cy="365760"/>
          </a:xfrm>
        </p:spPr>
        <p:txBody>
          <a:bodyPr rtlCol="0"/>
          <a:lstStyle/>
          <a:p>
            <a:pPr rtl="0"/>
            <a:fld id="{34B7E4EF-A1BD-40F4-AB7B-04F084DD991D}" type="slidenum">
              <a:rPr lang="en-US" smtClean="0"/>
              <a:t>‹Nr.›</a:t>
            </a:fld>
            <a:endParaRPr lang="en-US"/>
          </a:p>
        </p:txBody>
      </p:sp>
      <p:sp>
        <p:nvSpPr>
          <p:cNvPr id="12" name="Rechteck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title" hasCustomPrompt="1"/>
          </p:nvPr>
        </p:nvSpPr>
        <p:spPr>
          <a:xfrm>
            <a:off x="8477250" y="603504"/>
            <a:ext cx="3187212" cy="1645920"/>
          </a:xfrm>
        </p:spPr>
        <p:txBody>
          <a:bodyPr rtlCol="0" anchor="b">
            <a:noAutofit/>
          </a:bodyPr>
          <a:lstStyle>
            <a:lvl1pPr algn="l">
              <a:lnSpc>
                <a:spcPct val="100000"/>
              </a:lnSpc>
              <a:defRPr sz="3000" b="0">
                <a:solidFill>
                  <a:schemeClr val="tx1"/>
                </a:solidFill>
                <a:latin typeface="+mj-lt"/>
              </a:defRPr>
            </a:lvl1pPr>
          </a:lstStyle>
          <a:p>
            <a:pPr rtl="0"/>
            <a:r>
              <a:rPr lang="de" dirty="0"/>
              <a:t>Titelmasterformat durch Klicken bearbeiten</a:t>
            </a:r>
            <a:endParaRPr lang="en-US" dirty="0"/>
          </a:p>
        </p:txBody>
      </p:sp>
      <p:sp>
        <p:nvSpPr>
          <p:cNvPr id="4" name="Textplatzhalter 3"/>
          <p:cNvSpPr>
            <a:spLocks noGrp="1"/>
          </p:cNvSpPr>
          <p:nvPr>
            <p:ph type="body" sz="half" idx="2"/>
          </p:nvPr>
        </p:nvSpPr>
        <p:spPr>
          <a:xfrm>
            <a:off x="8477250" y="2386584"/>
            <a:ext cx="3144774" cy="3511296"/>
          </a:xfrm>
        </p:spPr>
        <p:txBody>
          <a:bodyPr rtlCol="0">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a:t>Mastertextformat bearbeiten</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hteck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7" name="Rechteck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hteck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elplatzhalt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pPr rtl="0"/>
            <a:r>
              <a:rPr lang="de" dirty="0"/>
              <a:t>Titelmasterformat durch Klicken bearbeiten</a:t>
            </a:r>
            <a:endParaRPr lang="en-US" dirty="0"/>
          </a:p>
        </p:txBody>
      </p:sp>
      <p:sp>
        <p:nvSpPr>
          <p:cNvPr id="3" name="Textplatzhalt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rtl="0"/>
            <a:r>
              <a:rPr lang="de" dirty="0"/>
              <a:t>Textmasterformate durch Klicken bearbeiten</a:t>
            </a:r>
          </a:p>
          <a:p>
            <a:pPr lvl="1" rtl="0"/>
            <a:r>
              <a:rPr lang="de" dirty="0"/>
              <a:t>Zweite Ebene</a:t>
            </a:r>
          </a:p>
          <a:p>
            <a:pPr lvl="2" rtl="0"/>
            <a:r>
              <a:rPr lang="de" dirty="0"/>
              <a:t>Dritte Ebene</a:t>
            </a:r>
          </a:p>
          <a:p>
            <a:pPr lvl="3" rtl="0"/>
            <a:r>
              <a:rPr lang="de" dirty="0"/>
              <a:t>Vierte Ebene</a:t>
            </a:r>
          </a:p>
          <a:p>
            <a:pPr lvl="4" rtl="0"/>
            <a:r>
              <a:rPr lang="de" dirty="0"/>
              <a:t>Fünfte Ebene</a:t>
            </a:r>
            <a:endParaRPr lang="en-US" dirty="0"/>
          </a:p>
        </p:txBody>
      </p:sp>
      <p:sp>
        <p:nvSpPr>
          <p:cNvPr id="4" name="Datumsplatzhalt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36B4A689-DE7A-460E-9036-381728EAF560}" type="datetime1">
              <a:rPr lang="de-DE" smtClean="0"/>
              <a:t>02.11.2020</a:t>
            </a:fld>
            <a:endParaRPr lang="en-US" dirty="0"/>
          </a:p>
        </p:txBody>
      </p:sp>
      <p:sp>
        <p:nvSpPr>
          <p:cNvPr id="5" name="Fußzeilenplatzhalt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pPr rtl="0"/>
            <a:endParaRPr lang="en-US" dirty="0"/>
          </a:p>
        </p:txBody>
      </p:sp>
      <p:sp>
        <p:nvSpPr>
          <p:cNvPr id="6" name="Foliennummernplatzhalt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34B7E4EF-A1BD-40F4-AB7B-04F084DD991D}" type="slidenum">
              <a:rPr lang="en-US" smtClean="0"/>
              <a:t>‹Nr.›</a:t>
            </a:fld>
            <a:endParaRPr lang="en-US"/>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offenedaten.frankfurt.de/dataset/stadtteilprofile-bevoelkerung" TargetMode="External"/><Relationship Id="rId2" Type="http://schemas.openxmlformats.org/officeDocument/2006/relationships/hyperlink" Target="https://offenedaten.frankfurt.de/dataset/strassenverzeichnis-der-stadt-frankfurt-am-main" TargetMode="External"/><Relationship Id="rId1" Type="http://schemas.openxmlformats.org/officeDocument/2006/relationships/slideLayout" Target="../slideLayouts/slideLayout2.xml"/><Relationship Id="rId4" Type="http://schemas.openxmlformats.org/officeDocument/2006/relationships/hyperlink" Target="https://offenedaten.frankfurt.de/dataset/wahlatlas-2015-geodaten/resource/84dff094-ab75-431f-8c64-39606672f1da"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Bild 5" descr="Nahaufnahme eines Logos&#10;&#10;Beschreibung wird automatisch generiert">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r="-1"/>
          <a:stretch/>
        </p:blipFill>
        <p:spPr>
          <a:xfrm>
            <a:off x="20" y="10"/>
            <a:ext cx="12191979" cy="6857990"/>
          </a:xfrm>
          <a:prstGeom prst="rect">
            <a:avLst/>
          </a:prstGeom>
        </p:spPr>
      </p:pic>
      <p:sp>
        <p:nvSpPr>
          <p:cNvPr id="82" name="Rechteck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hteck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el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rtlCol="0">
            <a:normAutofit/>
          </a:bodyPr>
          <a:lstStyle/>
          <a:p>
            <a:pPr rtl="0"/>
            <a:r>
              <a:rPr lang="de-DE" sz="4400" dirty="0">
                <a:solidFill>
                  <a:schemeClr val="tx1"/>
                </a:solidFill>
              </a:rPr>
              <a:t>Coursera</a:t>
            </a:r>
            <a:br>
              <a:rPr lang="de-DE" sz="4400" dirty="0">
                <a:solidFill>
                  <a:schemeClr val="tx1"/>
                </a:solidFill>
              </a:rPr>
            </a:br>
            <a:r>
              <a:rPr lang="de-DE" sz="4400" dirty="0">
                <a:solidFill>
                  <a:schemeClr val="tx1"/>
                </a:solidFill>
              </a:rPr>
              <a:t>Capstone</a:t>
            </a:r>
            <a:endParaRPr lang="de" sz="4400" dirty="0">
              <a:solidFill>
                <a:schemeClr val="tx1"/>
              </a:solidFill>
            </a:endParaRPr>
          </a:p>
        </p:txBody>
      </p:sp>
      <p:sp>
        <p:nvSpPr>
          <p:cNvPr id="3" name="Untertitel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rtlCol="0">
            <a:normAutofit/>
          </a:bodyPr>
          <a:lstStyle/>
          <a:p>
            <a:pPr rtl="0">
              <a:spcAft>
                <a:spcPts val="600"/>
              </a:spcAft>
            </a:pPr>
            <a:r>
              <a:rPr lang="de-DE" dirty="0">
                <a:solidFill>
                  <a:schemeClr val="tx1"/>
                </a:solidFill>
              </a:rPr>
              <a:t>Andreas Baron </a:t>
            </a:r>
            <a:r>
              <a:rPr lang="en-US" dirty="0">
                <a:solidFill>
                  <a:schemeClr val="tx1"/>
                </a:solidFill>
              </a:rPr>
              <a:t>Presentation</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FBC480-01C3-4930-8DF1-730CB9993B06}"/>
              </a:ext>
            </a:extLst>
          </p:cNvPr>
          <p:cNvSpPr>
            <a:spLocks noGrp="1"/>
          </p:cNvSpPr>
          <p:nvPr>
            <p:ph type="title"/>
          </p:nvPr>
        </p:nvSpPr>
        <p:spPr/>
        <p:txBody>
          <a:bodyPr/>
          <a:lstStyle/>
          <a:p>
            <a:pPr algn="ctr"/>
            <a:r>
              <a:rPr lang="de-DE" dirty="0" err="1"/>
              <a:t>Conclusion</a:t>
            </a:r>
            <a:endParaRPr lang="de-DE" dirty="0"/>
          </a:p>
        </p:txBody>
      </p:sp>
      <p:sp>
        <p:nvSpPr>
          <p:cNvPr id="3" name="Inhaltsplatzhalter 2">
            <a:extLst>
              <a:ext uri="{FF2B5EF4-FFF2-40B4-BE49-F238E27FC236}">
                <a16:creationId xmlns:a16="http://schemas.microsoft.com/office/drawing/2014/main" id="{116409E7-352F-4799-811B-BC2428C67E5C}"/>
              </a:ext>
            </a:extLst>
          </p:cNvPr>
          <p:cNvSpPr>
            <a:spLocks noGrp="1"/>
          </p:cNvSpPr>
          <p:nvPr>
            <p:ph idx="1"/>
          </p:nvPr>
        </p:nvSpPr>
        <p:spPr/>
        <p:txBody>
          <a:bodyPr/>
          <a:lstStyle/>
          <a:p>
            <a:r>
              <a:rPr lang="de-DE" dirty="0" err="1"/>
              <a:t>Built</a:t>
            </a:r>
            <a:r>
              <a:rPr lang="de-DE" dirty="0"/>
              <a:t> a </a:t>
            </a:r>
            <a:r>
              <a:rPr lang="de-DE" dirty="0" err="1"/>
              <a:t>model</a:t>
            </a:r>
            <a:r>
              <a:rPr lang="de-DE" dirty="0"/>
              <a:t> </a:t>
            </a:r>
            <a:r>
              <a:rPr lang="de-DE" dirty="0" err="1"/>
              <a:t>to</a:t>
            </a:r>
            <a:r>
              <a:rPr lang="de-DE" dirty="0"/>
              <a:t> </a:t>
            </a:r>
            <a:r>
              <a:rPr lang="de-DE" dirty="0" err="1"/>
              <a:t>cluster</a:t>
            </a:r>
            <a:r>
              <a:rPr lang="de-DE" dirty="0"/>
              <a:t> </a:t>
            </a:r>
            <a:r>
              <a:rPr lang="de-DE" dirty="0" err="1"/>
              <a:t>districts</a:t>
            </a:r>
            <a:r>
              <a:rPr lang="de-DE" dirty="0"/>
              <a:t> </a:t>
            </a:r>
            <a:r>
              <a:rPr lang="de-DE" dirty="0" err="1"/>
              <a:t>into</a:t>
            </a:r>
            <a:r>
              <a:rPr lang="de-DE" dirty="0"/>
              <a:t> </a:t>
            </a:r>
            <a:r>
              <a:rPr lang="de-DE" dirty="0" err="1"/>
              <a:t>groups</a:t>
            </a:r>
            <a:r>
              <a:rPr lang="de-DE" dirty="0"/>
              <a:t>.</a:t>
            </a:r>
          </a:p>
          <a:p>
            <a:r>
              <a:rPr lang="de-DE" dirty="0" err="1"/>
              <a:t>Implemented</a:t>
            </a:r>
            <a:r>
              <a:rPr lang="de-DE" dirty="0"/>
              <a:t> a </a:t>
            </a:r>
            <a:r>
              <a:rPr lang="en-US" dirty="0"/>
              <a:t>geographical</a:t>
            </a:r>
            <a:r>
              <a:rPr lang="de-DE" dirty="0"/>
              <a:t>, </a:t>
            </a:r>
            <a:r>
              <a:rPr lang="de-DE" dirty="0" err="1"/>
              <a:t>demographical</a:t>
            </a:r>
            <a:r>
              <a:rPr lang="de-DE" dirty="0"/>
              <a:t> and </a:t>
            </a:r>
            <a:r>
              <a:rPr lang="de-DE" dirty="0" err="1"/>
              <a:t>point</a:t>
            </a:r>
            <a:r>
              <a:rPr lang="de-DE" dirty="0"/>
              <a:t> </a:t>
            </a:r>
            <a:r>
              <a:rPr lang="de-DE" dirty="0" err="1"/>
              <a:t>based</a:t>
            </a:r>
            <a:r>
              <a:rPr lang="de-DE" dirty="0"/>
              <a:t> </a:t>
            </a:r>
            <a:r>
              <a:rPr lang="de-DE" dirty="0" err="1"/>
              <a:t>system</a:t>
            </a:r>
            <a:r>
              <a:rPr lang="de-DE" dirty="0"/>
              <a:t> </a:t>
            </a:r>
            <a:r>
              <a:rPr lang="de-DE" dirty="0" err="1"/>
              <a:t>to</a:t>
            </a:r>
            <a:r>
              <a:rPr lang="de-DE" dirty="0"/>
              <a:t> </a:t>
            </a:r>
            <a:r>
              <a:rPr lang="de-DE" dirty="0" err="1"/>
              <a:t>indentify</a:t>
            </a:r>
            <a:r>
              <a:rPr lang="de-DE" dirty="0"/>
              <a:t> </a:t>
            </a:r>
            <a:r>
              <a:rPr lang="de-DE" dirty="0" err="1"/>
              <a:t>good</a:t>
            </a:r>
            <a:r>
              <a:rPr lang="de-DE" dirty="0"/>
              <a:t> </a:t>
            </a:r>
            <a:r>
              <a:rPr lang="de-DE" dirty="0" err="1"/>
              <a:t>candidates</a:t>
            </a:r>
            <a:r>
              <a:rPr lang="de-DE" dirty="0"/>
              <a:t> </a:t>
            </a:r>
            <a:r>
              <a:rPr lang="de-DE" dirty="0" err="1"/>
              <a:t>for</a:t>
            </a:r>
            <a:r>
              <a:rPr lang="de-DE" dirty="0"/>
              <a:t> a </a:t>
            </a:r>
            <a:r>
              <a:rPr lang="de-DE" dirty="0" err="1"/>
              <a:t>cafe</a:t>
            </a:r>
            <a:r>
              <a:rPr lang="de-DE" dirty="0"/>
              <a:t> </a:t>
            </a:r>
            <a:r>
              <a:rPr lang="de-DE" dirty="0" err="1"/>
              <a:t>location</a:t>
            </a:r>
            <a:r>
              <a:rPr lang="de-DE" dirty="0"/>
              <a:t>.</a:t>
            </a:r>
          </a:p>
          <a:p>
            <a:r>
              <a:rPr lang="de-DE" dirty="0" err="1"/>
              <a:t>Three</a:t>
            </a:r>
            <a:r>
              <a:rPr lang="de-DE" dirty="0"/>
              <a:t> </a:t>
            </a:r>
            <a:r>
              <a:rPr lang="de-DE" dirty="0" err="1"/>
              <a:t>suitable</a:t>
            </a:r>
            <a:r>
              <a:rPr lang="de-DE" dirty="0"/>
              <a:t> </a:t>
            </a:r>
            <a:r>
              <a:rPr lang="de-DE" dirty="0" err="1"/>
              <a:t>possibilities</a:t>
            </a:r>
            <a:r>
              <a:rPr lang="de-DE" dirty="0"/>
              <a:t> </a:t>
            </a:r>
            <a:r>
              <a:rPr lang="de-DE" dirty="0" err="1"/>
              <a:t>for</a:t>
            </a:r>
            <a:r>
              <a:rPr lang="de-DE" dirty="0"/>
              <a:t> </a:t>
            </a:r>
            <a:r>
              <a:rPr lang="en-US" dirty="0"/>
              <a:t>customer</a:t>
            </a:r>
            <a:r>
              <a:rPr lang="de-DE" dirty="0"/>
              <a:t> </a:t>
            </a:r>
            <a:r>
              <a:rPr lang="de-DE" dirty="0" err="1"/>
              <a:t>to</a:t>
            </a:r>
            <a:r>
              <a:rPr lang="de-DE" dirty="0"/>
              <a:t> </a:t>
            </a:r>
            <a:r>
              <a:rPr lang="de-DE" dirty="0" err="1"/>
              <a:t>choose</a:t>
            </a:r>
            <a:r>
              <a:rPr lang="de-DE" dirty="0"/>
              <a:t> </a:t>
            </a:r>
            <a:r>
              <a:rPr lang="de-DE" dirty="0" err="1"/>
              <a:t>from</a:t>
            </a:r>
            <a:r>
              <a:rPr lang="de-DE" dirty="0"/>
              <a:t> </a:t>
            </a:r>
            <a:r>
              <a:rPr lang="de-DE" dirty="0" err="1"/>
              <a:t>with</a:t>
            </a:r>
            <a:r>
              <a:rPr lang="de-DE" dirty="0"/>
              <a:t> </a:t>
            </a:r>
            <a:r>
              <a:rPr lang="de-DE" dirty="0" err="1"/>
              <a:t>one</a:t>
            </a:r>
            <a:r>
              <a:rPr lang="de-DE" dirty="0"/>
              <a:t> </a:t>
            </a:r>
            <a:r>
              <a:rPr lang="de-DE" dirty="0" err="1"/>
              <a:t>clear</a:t>
            </a:r>
            <a:r>
              <a:rPr lang="de-DE" dirty="0"/>
              <a:t> top </a:t>
            </a:r>
            <a:r>
              <a:rPr lang="de-DE" dirty="0" err="1"/>
              <a:t>candidate</a:t>
            </a:r>
            <a:r>
              <a:rPr lang="de-DE" dirty="0"/>
              <a:t>.</a:t>
            </a:r>
          </a:p>
        </p:txBody>
      </p:sp>
    </p:spTree>
    <p:extLst>
      <p:ext uri="{BB962C8B-B14F-4D97-AF65-F5344CB8AC3E}">
        <p14:creationId xmlns:p14="http://schemas.microsoft.com/office/powerpoint/2010/main" val="2737458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rtlCol="0">
            <a:normAutofit/>
          </a:bodyPr>
          <a:lstStyle/>
          <a:p>
            <a:pPr algn="ctr" rtl="0"/>
            <a:r>
              <a:rPr lang="de-DE" dirty="0"/>
              <a:t>Business Problem</a:t>
            </a:r>
            <a:endParaRPr lang="de" dirty="0"/>
          </a:p>
        </p:txBody>
      </p:sp>
      <p:sp>
        <p:nvSpPr>
          <p:cNvPr id="3" name="Inhaltsplatzhalter 2">
            <a:extLst>
              <a:ext uri="{FF2B5EF4-FFF2-40B4-BE49-F238E27FC236}">
                <a16:creationId xmlns:a16="http://schemas.microsoft.com/office/drawing/2014/main" id="{5F806DC9-8012-4401-AD67-C24C4691C93B}"/>
              </a:ext>
            </a:extLst>
          </p:cNvPr>
          <p:cNvSpPr>
            <a:spLocks noGrp="1"/>
          </p:cNvSpPr>
          <p:nvPr>
            <p:ph idx="1"/>
          </p:nvPr>
        </p:nvSpPr>
        <p:spPr/>
        <p:txBody>
          <a:bodyPr>
            <a:normAutofit/>
          </a:bodyPr>
          <a:lstStyle/>
          <a:p>
            <a:pPr marL="0" indent="0">
              <a:buNone/>
            </a:pPr>
            <a:r>
              <a:rPr lang="en-US" dirty="0"/>
              <a:t>I want to consider the following situation: My friend approached me, since he wants to expand his cafe franchise to Frankfurt am Main/ Germany. Frankfurt is a city with many different kinds of cuisine: local and international and high frequency of business travelers and tourists, due to the closeness of the main airport and industry sector. Since he is not familiar with the city himself, he asked me to help him finding the perfect location. Therefore, I will use clustering algorithms, geodata and population data to find the ideal district to open his new cafe.</a:t>
            </a:r>
          </a:p>
          <a:p>
            <a:pPr marL="0" indent="0">
              <a:buNone/>
            </a:pPr>
            <a:r>
              <a:rPr lang="en-US" b="1" dirty="0"/>
              <a:t>An ideal district must fulfill specific requirements:</a:t>
            </a:r>
            <a:endParaRPr lang="de-DE" b="1" dirty="0"/>
          </a:p>
          <a:p>
            <a:pPr lvl="0"/>
            <a:r>
              <a:rPr lang="en-US" dirty="0"/>
              <a:t>It has a high population of a target age group (18 to 64)</a:t>
            </a:r>
            <a:endParaRPr lang="de-DE" dirty="0"/>
          </a:p>
          <a:p>
            <a:pPr lvl="0"/>
            <a:r>
              <a:rPr lang="en-US" dirty="0"/>
              <a:t>It is accessible via public transportation</a:t>
            </a:r>
            <a:endParaRPr lang="de-DE" dirty="0"/>
          </a:p>
          <a:p>
            <a:pPr lvl="0"/>
            <a:r>
              <a:rPr lang="en-US" dirty="0"/>
              <a:t>It is central</a:t>
            </a:r>
            <a:endParaRPr lang="de-DE" dirty="0"/>
          </a:p>
          <a:p>
            <a:pPr lvl="0"/>
            <a:r>
              <a:rPr lang="en-US" dirty="0"/>
              <a:t>It is an area where hotels and restaurants are rather common</a:t>
            </a:r>
            <a:endParaRPr lang="de-DE" dirty="0"/>
          </a:p>
          <a:p>
            <a:pPr lvl="0"/>
            <a:r>
              <a:rPr lang="en-US" dirty="0"/>
              <a:t>It is an area where cafes are not that common</a:t>
            </a:r>
            <a:endParaRPr lang="de-DE" dirty="0"/>
          </a:p>
          <a:p>
            <a:pPr marL="0" indent="0">
              <a:buNone/>
            </a:pPr>
            <a:endParaRPr lang="de-DE" dirty="0"/>
          </a:p>
        </p:txBody>
      </p:sp>
    </p:spTree>
    <p:extLst>
      <p:ext uri="{BB962C8B-B14F-4D97-AF65-F5344CB8AC3E}">
        <p14:creationId xmlns:p14="http://schemas.microsoft.com/office/powerpoint/2010/main" val="183243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F1213C-398F-4C56-8BF4-4D0D211CF4FC}"/>
              </a:ext>
            </a:extLst>
          </p:cNvPr>
          <p:cNvSpPr>
            <a:spLocks noGrp="1"/>
          </p:cNvSpPr>
          <p:nvPr>
            <p:ph type="title"/>
          </p:nvPr>
        </p:nvSpPr>
        <p:spPr/>
        <p:txBody>
          <a:bodyPr/>
          <a:lstStyle/>
          <a:p>
            <a:pPr algn="ctr"/>
            <a:r>
              <a:rPr lang="de-DE" dirty="0"/>
              <a:t>Data I</a:t>
            </a:r>
          </a:p>
        </p:txBody>
      </p:sp>
      <p:sp>
        <p:nvSpPr>
          <p:cNvPr id="3" name="Inhaltsplatzhalter 2">
            <a:extLst>
              <a:ext uri="{FF2B5EF4-FFF2-40B4-BE49-F238E27FC236}">
                <a16:creationId xmlns:a16="http://schemas.microsoft.com/office/drawing/2014/main" id="{FE91793B-6746-4793-B0A4-94D014C7B21B}"/>
              </a:ext>
            </a:extLst>
          </p:cNvPr>
          <p:cNvSpPr>
            <a:spLocks noGrp="1"/>
          </p:cNvSpPr>
          <p:nvPr>
            <p:ph idx="1"/>
          </p:nvPr>
        </p:nvSpPr>
        <p:spPr/>
        <p:txBody>
          <a:bodyPr/>
          <a:lstStyle/>
          <a:p>
            <a:pPr lvl="0"/>
            <a:r>
              <a:rPr lang="en-US" dirty="0"/>
              <a:t>Street Directory: </a:t>
            </a:r>
            <a:r>
              <a:rPr lang="en-US" u="sng" dirty="0">
                <a:hlinkClick r:id="rId2"/>
              </a:rPr>
              <a:t>https://offenedaten.frankfurt.de/dataset/strassenverzeichnis-der-stadt-frankfurt-am-main</a:t>
            </a:r>
            <a:endParaRPr lang="en-US" u="sng" dirty="0"/>
          </a:p>
          <a:p>
            <a:pPr marL="0" lvl="0" indent="0">
              <a:buNone/>
            </a:pPr>
            <a:endParaRPr lang="en-US" u="sng" dirty="0"/>
          </a:p>
          <a:p>
            <a:r>
              <a:rPr lang="de-DE" dirty="0" err="1"/>
              <a:t>Demographic</a:t>
            </a:r>
            <a:r>
              <a:rPr lang="de-DE" dirty="0"/>
              <a:t> Information: </a:t>
            </a:r>
            <a:r>
              <a:rPr lang="de-DE" u="sng" dirty="0">
                <a:hlinkClick r:id="rId3"/>
              </a:rPr>
              <a:t>https://offenedaten.frankfurt.de/dataset/stadtteilprofile-bevoelkerung</a:t>
            </a:r>
            <a:endParaRPr lang="de-DE" u="sng" dirty="0"/>
          </a:p>
          <a:p>
            <a:pPr marL="0" indent="0">
              <a:buNone/>
            </a:pPr>
            <a:endParaRPr lang="de-DE" dirty="0"/>
          </a:p>
          <a:p>
            <a:r>
              <a:rPr lang="de-DE" dirty="0" err="1"/>
              <a:t>GeoData</a:t>
            </a:r>
            <a:r>
              <a:rPr lang="de-DE" dirty="0"/>
              <a:t>: </a:t>
            </a:r>
            <a:r>
              <a:rPr lang="en-US" u="sng" dirty="0">
                <a:hlinkClick r:id="rId4"/>
              </a:rPr>
              <a:t>https://offenedaten.frankfurt.de/dataset/wahlatlas-2015-geodaten/resource/84dff094-ab75-431f-8c64-39606672f1da</a:t>
            </a:r>
            <a:endParaRPr lang="en-US" u="sng" dirty="0"/>
          </a:p>
          <a:p>
            <a:pPr marL="0" indent="0">
              <a:buNone/>
            </a:pPr>
            <a:endParaRPr lang="de-DE" dirty="0"/>
          </a:p>
          <a:p>
            <a:pPr lvl="0"/>
            <a:r>
              <a:rPr lang="de-DE" dirty="0"/>
              <a:t>Foursquare API</a:t>
            </a:r>
          </a:p>
        </p:txBody>
      </p:sp>
    </p:spTree>
    <p:extLst>
      <p:ext uri="{BB962C8B-B14F-4D97-AF65-F5344CB8AC3E}">
        <p14:creationId xmlns:p14="http://schemas.microsoft.com/office/powerpoint/2010/main" val="474293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DE67ED-5FD4-4C06-A098-0B8A144C08ED}"/>
              </a:ext>
            </a:extLst>
          </p:cNvPr>
          <p:cNvSpPr>
            <a:spLocks noGrp="1"/>
          </p:cNvSpPr>
          <p:nvPr>
            <p:ph type="title"/>
          </p:nvPr>
        </p:nvSpPr>
        <p:spPr/>
        <p:txBody>
          <a:bodyPr/>
          <a:lstStyle/>
          <a:p>
            <a:pPr algn="ctr"/>
            <a:r>
              <a:rPr lang="de-DE" dirty="0"/>
              <a:t>Data II</a:t>
            </a:r>
          </a:p>
        </p:txBody>
      </p:sp>
      <p:pic>
        <p:nvPicPr>
          <p:cNvPr id="5" name="Inhaltsplatzhalter 4">
            <a:extLst>
              <a:ext uri="{FF2B5EF4-FFF2-40B4-BE49-F238E27FC236}">
                <a16:creationId xmlns:a16="http://schemas.microsoft.com/office/drawing/2014/main" id="{43AF42B7-9D24-4D87-BD49-0376BB131E32}"/>
              </a:ext>
            </a:extLst>
          </p:cNvPr>
          <p:cNvPicPr>
            <a:picLocks noGrp="1"/>
          </p:cNvPicPr>
          <p:nvPr>
            <p:ph idx="1"/>
          </p:nvPr>
        </p:nvPicPr>
        <p:blipFill>
          <a:blip r:embed="rId2"/>
          <a:stretch>
            <a:fillRect/>
          </a:stretch>
        </p:blipFill>
        <p:spPr>
          <a:xfrm>
            <a:off x="1066800" y="2014194"/>
            <a:ext cx="3592882" cy="2269707"/>
          </a:xfrm>
          <a:prstGeom prst="rect">
            <a:avLst/>
          </a:prstGeom>
        </p:spPr>
      </p:pic>
      <p:sp>
        <p:nvSpPr>
          <p:cNvPr id="6" name="Rechteck 5">
            <a:extLst>
              <a:ext uri="{FF2B5EF4-FFF2-40B4-BE49-F238E27FC236}">
                <a16:creationId xmlns:a16="http://schemas.microsoft.com/office/drawing/2014/main" id="{82D24699-C2F4-47BF-B935-CEC23D6C7C7F}"/>
              </a:ext>
            </a:extLst>
          </p:cNvPr>
          <p:cNvSpPr/>
          <p:nvPr/>
        </p:nvSpPr>
        <p:spPr>
          <a:xfrm>
            <a:off x="5423770" y="2014194"/>
            <a:ext cx="4684734" cy="2269707"/>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rPr>
              <a:t>I used the geo and location data and combined it with the demographic data to plot population density in all districts of Frankfurt.</a:t>
            </a:r>
          </a:p>
        </p:txBody>
      </p:sp>
      <p:pic>
        <p:nvPicPr>
          <p:cNvPr id="7" name="Grafik 6">
            <a:extLst>
              <a:ext uri="{FF2B5EF4-FFF2-40B4-BE49-F238E27FC236}">
                <a16:creationId xmlns:a16="http://schemas.microsoft.com/office/drawing/2014/main" id="{F4B2581E-573A-4C09-B6CA-28C00C3D326F}"/>
              </a:ext>
            </a:extLst>
          </p:cNvPr>
          <p:cNvPicPr/>
          <p:nvPr/>
        </p:nvPicPr>
        <p:blipFill rotWithShape="1">
          <a:blip r:embed="rId3"/>
          <a:srcRect r="54590"/>
          <a:stretch/>
        </p:blipFill>
        <p:spPr>
          <a:xfrm>
            <a:off x="1066800" y="4495801"/>
            <a:ext cx="3592882" cy="1601196"/>
          </a:xfrm>
          <a:prstGeom prst="rect">
            <a:avLst/>
          </a:prstGeom>
        </p:spPr>
      </p:pic>
      <p:sp>
        <p:nvSpPr>
          <p:cNvPr id="8" name="Rechteck 7">
            <a:extLst>
              <a:ext uri="{FF2B5EF4-FFF2-40B4-BE49-F238E27FC236}">
                <a16:creationId xmlns:a16="http://schemas.microsoft.com/office/drawing/2014/main" id="{BD170EE2-7EBE-4ED7-AC3A-1312081426C1}"/>
              </a:ext>
            </a:extLst>
          </p:cNvPr>
          <p:cNvSpPr/>
          <p:nvPr/>
        </p:nvSpPr>
        <p:spPr>
          <a:xfrm>
            <a:off x="5423770" y="4495802"/>
            <a:ext cx="4684734" cy="1601196"/>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rPr>
              <a:t>With the Foursquare API I extracted the most common venues for each district and created a </a:t>
            </a:r>
            <a:r>
              <a:rPr lang="en-US" dirty="0" err="1">
                <a:solidFill>
                  <a:schemeClr val="tx1"/>
                </a:solidFill>
              </a:rPr>
              <a:t>dataframe</a:t>
            </a:r>
            <a:r>
              <a:rPr lang="en-US" dirty="0">
                <a:solidFill>
                  <a:schemeClr val="tx1"/>
                </a:solidFill>
              </a:rPr>
              <a:t> with all information about venues and location data.</a:t>
            </a:r>
          </a:p>
        </p:txBody>
      </p:sp>
    </p:spTree>
    <p:extLst>
      <p:ext uri="{BB962C8B-B14F-4D97-AF65-F5344CB8AC3E}">
        <p14:creationId xmlns:p14="http://schemas.microsoft.com/office/powerpoint/2010/main" val="1500805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AAE8A96-4FB7-4C92-B19A-F894C60E50AF}"/>
              </a:ext>
            </a:extLst>
          </p:cNvPr>
          <p:cNvSpPr>
            <a:spLocks noGrp="1"/>
          </p:cNvSpPr>
          <p:nvPr>
            <p:ph type="title"/>
          </p:nvPr>
        </p:nvSpPr>
        <p:spPr/>
        <p:txBody>
          <a:bodyPr/>
          <a:lstStyle/>
          <a:p>
            <a:pPr algn="ctr"/>
            <a:r>
              <a:rPr lang="de-DE" dirty="0"/>
              <a:t>Clustering</a:t>
            </a:r>
          </a:p>
        </p:txBody>
      </p:sp>
      <p:sp>
        <p:nvSpPr>
          <p:cNvPr id="3" name="Inhaltsplatzhalter 2">
            <a:extLst>
              <a:ext uri="{FF2B5EF4-FFF2-40B4-BE49-F238E27FC236}">
                <a16:creationId xmlns:a16="http://schemas.microsoft.com/office/drawing/2014/main" id="{2B9B233C-0B79-4522-AC32-F4CBFCB95EC0}"/>
              </a:ext>
            </a:extLst>
          </p:cNvPr>
          <p:cNvSpPr>
            <a:spLocks noGrp="1"/>
          </p:cNvSpPr>
          <p:nvPr>
            <p:ph idx="1"/>
          </p:nvPr>
        </p:nvSpPr>
        <p:spPr>
          <a:xfrm>
            <a:off x="1066799" y="2103120"/>
            <a:ext cx="10247333" cy="3849624"/>
          </a:xfrm>
        </p:spPr>
        <p:txBody>
          <a:bodyPr/>
          <a:lstStyle/>
          <a:p>
            <a:pPr marL="0" indent="0">
              <a:buNone/>
            </a:pPr>
            <a:r>
              <a:rPr lang="de-DE" dirty="0"/>
              <a:t>The </a:t>
            </a:r>
            <a:r>
              <a:rPr lang="de-DE" dirty="0" err="1"/>
              <a:t>data</a:t>
            </a:r>
            <a:r>
              <a:rPr lang="de-DE" dirty="0"/>
              <a:t> was </a:t>
            </a:r>
            <a:r>
              <a:rPr lang="de-DE" dirty="0" err="1"/>
              <a:t>clustered</a:t>
            </a:r>
            <a:r>
              <a:rPr lang="de-DE" dirty="0"/>
              <a:t> </a:t>
            </a:r>
            <a:r>
              <a:rPr lang="de-DE" dirty="0" err="1"/>
              <a:t>with</a:t>
            </a:r>
            <a:r>
              <a:rPr lang="de-DE" dirty="0"/>
              <a:t> </a:t>
            </a:r>
            <a:r>
              <a:rPr lang="de-DE" dirty="0" err="1"/>
              <a:t>the</a:t>
            </a:r>
            <a:r>
              <a:rPr lang="de-DE" dirty="0"/>
              <a:t> K-</a:t>
            </a:r>
            <a:r>
              <a:rPr lang="de-DE" dirty="0" err="1"/>
              <a:t>Means</a:t>
            </a:r>
            <a:r>
              <a:rPr lang="de-DE" dirty="0"/>
              <a:t> </a:t>
            </a:r>
            <a:r>
              <a:rPr lang="de-DE" dirty="0" err="1"/>
              <a:t>algorithm</a:t>
            </a:r>
            <a:r>
              <a:rPr lang="de-DE" dirty="0"/>
              <a:t>. The </a:t>
            </a:r>
            <a:r>
              <a:rPr lang="de-DE" dirty="0" err="1"/>
              <a:t>best</a:t>
            </a:r>
            <a:r>
              <a:rPr lang="de-DE" dirty="0"/>
              <a:t> </a:t>
            </a:r>
            <a:r>
              <a:rPr lang="de-DE" dirty="0" err="1"/>
              <a:t>results</a:t>
            </a:r>
            <a:r>
              <a:rPr lang="de-DE" dirty="0"/>
              <a:t> </a:t>
            </a:r>
            <a:r>
              <a:rPr lang="de-DE" dirty="0" err="1"/>
              <a:t>could</a:t>
            </a:r>
            <a:r>
              <a:rPr lang="de-DE" dirty="0"/>
              <a:t> </a:t>
            </a:r>
            <a:r>
              <a:rPr lang="de-DE" dirty="0" err="1"/>
              <a:t>be</a:t>
            </a:r>
            <a:r>
              <a:rPr lang="de-DE" dirty="0"/>
              <a:t> </a:t>
            </a:r>
            <a:r>
              <a:rPr lang="de-DE" dirty="0" err="1"/>
              <a:t>achieved</a:t>
            </a:r>
            <a:r>
              <a:rPr lang="de-DE" dirty="0"/>
              <a:t> </a:t>
            </a:r>
            <a:r>
              <a:rPr lang="de-DE" dirty="0" err="1"/>
              <a:t>with</a:t>
            </a:r>
            <a:r>
              <a:rPr lang="de-DE" dirty="0"/>
              <a:t> a k </a:t>
            </a:r>
            <a:r>
              <a:rPr lang="de-DE" dirty="0" err="1"/>
              <a:t>value</a:t>
            </a:r>
            <a:r>
              <a:rPr lang="de-DE" dirty="0"/>
              <a:t> of 5 and a </a:t>
            </a:r>
            <a:r>
              <a:rPr lang="de-DE" dirty="0" err="1"/>
              <a:t>random</a:t>
            </a:r>
            <a:r>
              <a:rPr lang="de-DE" dirty="0"/>
              <a:t> </a:t>
            </a:r>
            <a:r>
              <a:rPr lang="de-DE" dirty="0" err="1"/>
              <a:t>state</a:t>
            </a:r>
            <a:r>
              <a:rPr lang="de-DE" dirty="0"/>
              <a:t> of 0.</a:t>
            </a:r>
          </a:p>
        </p:txBody>
      </p:sp>
      <p:pic>
        <p:nvPicPr>
          <p:cNvPr id="5" name="Grafik 4">
            <a:extLst>
              <a:ext uri="{FF2B5EF4-FFF2-40B4-BE49-F238E27FC236}">
                <a16:creationId xmlns:a16="http://schemas.microsoft.com/office/drawing/2014/main" id="{91067AC7-E08A-426F-993E-25A12A7E4221}"/>
              </a:ext>
            </a:extLst>
          </p:cNvPr>
          <p:cNvPicPr/>
          <p:nvPr/>
        </p:nvPicPr>
        <p:blipFill>
          <a:blip r:embed="rId2"/>
          <a:stretch>
            <a:fillRect/>
          </a:stretch>
        </p:blipFill>
        <p:spPr>
          <a:xfrm>
            <a:off x="1066800" y="2818410"/>
            <a:ext cx="5419725" cy="3223260"/>
          </a:xfrm>
          <a:prstGeom prst="rect">
            <a:avLst/>
          </a:prstGeom>
        </p:spPr>
      </p:pic>
      <p:sp>
        <p:nvSpPr>
          <p:cNvPr id="6" name="Rechteck 5">
            <a:extLst>
              <a:ext uri="{FF2B5EF4-FFF2-40B4-BE49-F238E27FC236}">
                <a16:creationId xmlns:a16="http://schemas.microsoft.com/office/drawing/2014/main" id="{CD0A307C-2961-4E6F-BEDC-14378005BB47}"/>
              </a:ext>
            </a:extLst>
          </p:cNvPr>
          <p:cNvSpPr/>
          <p:nvPr/>
        </p:nvSpPr>
        <p:spPr>
          <a:xfrm>
            <a:off x="6629399" y="2773947"/>
            <a:ext cx="4684734" cy="3223260"/>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solidFill>
                  <a:schemeClr val="tx1"/>
                </a:solidFill>
              </a:rPr>
              <a:t>Each district is distributed by color to a cluster, where one color equals the same cluster.</a:t>
            </a:r>
          </a:p>
          <a:p>
            <a:pPr algn="just"/>
            <a:endParaRPr lang="en-US">
              <a:solidFill>
                <a:schemeClr val="tx1"/>
              </a:solidFill>
            </a:endParaRPr>
          </a:p>
          <a:p>
            <a:pPr algn="just"/>
            <a:r>
              <a:rPr lang="en-US">
                <a:solidFill>
                  <a:schemeClr val="tx1"/>
                </a:solidFill>
              </a:rPr>
              <a:t>It can be immediately observed, that the red cluster is the biggest and most central of all clusters.</a:t>
            </a:r>
          </a:p>
          <a:p>
            <a:pPr algn="just"/>
            <a:endParaRPr lang="en-US">
              <a:solidFill>
                <a:schemeClr val="tx1"/>
              </a:solidFill>
            </a:endParaRPr>
          </a:p>
        </p:txBody>
      </p:sp>
    </p:spTree>
    <p:extLst>
      <p:ext uri="{BB962C8B-B14F-4D97-AF65-F5344CB8AC3E}">
        <p14:creationId xmlns:p14="http://schemas.microsoft.com/office/powerpoint/2010/main" val="3831223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1E3A7E-BF25-4DAD-BA4F-B2D021F80C18}"/>
              </a:ext>
            </a:extLst>
          </p:cNvPr>
          <p:cNvSpPr>
            <a:spLocks noGrp="1"/>
          </p:cNvSpPr>
          <p:nvPr>
            <p:ph type="title"/>
          </p:nvPr>
        </p:nvSpPr>
        <p:spPr/>
        <p:txBody>
          <a:bodyPr/>
          <a:lstStyle/>
          <a:p>
            <a:pPr algn="ctr"/>
            <a:r>
              <a:rPr lang="de-DE" dirty="0"/>
              <a:t>Analysis I</a:t>
            </a:r>
          </a:p>
        </p:txBody>
      </p:sp>
      <p:sp>
        <p:nvSpPr>
          <p:cNvPr id="3" name="Inhaltsplatzhalter 2">
            <a:extLst>
              <a:ext uri="{FF2B5EF4-FFF2-40B4-BE49-F238E27FC236}">
                <a16:creationId xmlns:a16="http://schemas.microsoft.com/office/drawing/2014/main" id="{04A468A4-A802-4220-B117-229849057CA4}"/>
              </a:ext>
            </a:extLst>
          </p:cNvPr>
          <p:cNvSpPr>
            <a:spLocks noGrp="1"/>
          </p:cNvSpPr>
          <p:nvPr>
            <p:ph idx="1"/>
          </p:nvPr>
        </p:nvSpPr>
        <p:spPr/>
        <p:txBody>
          <a:bodyPr/>
          <a:lstStyle/>
          <a:p>
            <a:pPr marL="0" indent="0">
              <a:buNone/>
            </a:pPr>
            <a:r>
              <a:rPr lang="en-US" dirty="0"/>
              <a:t>When taking a look at the tables containing the clustered data I observed, that clusters 0 and 4 are the biggest cluster by far. The rest of the clusters seem to be resident areas without many venues that belong to the three groups I am looking for: Hotels, Public Transportation, Restaurants of any kind. The reasoning behind this is as such:</a:t>
            </a:r>
            <a:endParaRPr lang="de-DE" dirty="0"/>
          </a:p>
          <a:p>
            <a:pPr lvl="0"/>
            <a:r>
              <a:rPr lang="en-US" dirty="0"/>
              <a:t>Hotels: Many hotels means a lot of tourists and business travelers, therefore more customers</a:t>
            </a:r>
            <a:endParaRPr lang="de-DE" dirty="0"/>
          </a:p>
          <a:p>
            <a:pPr lvl="0"/>
            <a:r>
              <a:rPr lang="en-US" dirty="0"/>
              <a:t>Public Transportation: closeness and availability of public transportation means more fluctuation of tourists or non-residents in general. Generally, customers will have an easier time reaching the café.</a:t>
            </a:r>
            <a:endParaRPr lang="de-DE" dirty="0"/>
          </a:p>
          <a:p>
            <a:pPr lvl="0"/>
            <a:r>
              <a:rPr lang="en-US" dirty="0"/>
              <a:t>Restaurants of any kind: Having a lot of restaurants in the area means that people generally visit the district to eat, which means there is a higher potential customer base.</a:t>
            </a:r>
            <a:endParaRPr lang="de-DE" dirty="0"/>
          </a:p>
        </p:txBody>
      </p:sp>
      <p:sp>
        <p:nvSpPr>
          <p:cNvPr id="5" name="Pfeil: nach rechts 4">
            <a:extLst>
              <a:ext uri="{FF2B5EF4-FFF2-40B4-BE49-F238E27FC236}">
                <a16:creationId xmlns:a16="http://schemas.microsoft.com/office/drawing/2014/main" id="{FA55EE2F-1AFE-4A98-854F-85032732DEAC}"/>
              </a:ext>
            </a:extLst>
          </p:cNvPr>
          <p:cNvSpPr/>
          <p:nvPr/>
        </p:nvSpPr>
        <p:spPr>
          <a:xfrm>
            <a:off x="2921000" y="5313706"/>
            <a:ext cx="6350000" cy="901700"/>
          </a:xfrm>
          <a:prstGeom prst="rightArrow">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ysClr val="windowText" lastClr="000000"/>
                </a:solidFill>
              </a:rPr>
              <a:t>Focus on Cluster 0 and 4</a:t>
            </a:r>
          </a:p>
        </p:txBody>
      </p:sp>
    </p:spTree>
    <p:extLst>
      <p:ext uri="{BB962C8B-B14F-4D97-AF65-F5344CB8AC3E}">
        <p14:creationId xmlns:p14="http://schemas.microsoft.com/office/powerpoint/2010/main" val="1500223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8E72BD0-376C-4E30-83A7-97B772E88E75}"/>
              </a:ext>
            </a:extLst>
          </p:cNvPr>
          <p:cNvSpPr>
            <a:spLocks noGrp="1"/>
          </p:cNvSpPr>
          <p:nvPr>
            <p:ph type="title"/>
          </p:nvPr>
        </p:nvSpPr>
        <p:spPr/>
        <p:txBody>
          <a:bodyPr/>
          <a:lstStyle/>
          <a:p>
            <a:pPr algn="ctr"/>
            <a:r>
              <a:rPr lang="de-DE" dirty="0"/>
              <a:t>Analysis II</a:t>
            </a:r>
          </a:p>
        </p:txBody>
      </p:sp>
      <p:pic>
        <p:nvPicPr>
          <p:cNvPr id="5" name="Grafik 4">
            <a:extLst>
              <a:ext uri="{FF2B5EF4-FFF2-40B4-BE49-F238E27FC236}">
                <a16:creationId xmlns:a16="http://schemas.microsoft.com/office/drawing/2014/main" id="{7D51E96B-2C15-4DC2-9493-DAC575FEA32E}"/>
              </a:ext>
            </a:extLst>
          </p:cNvPr>
          <p:cNvPicPr/>
          <p:nvPr/>
        </p:nvPicPr>
        <p:blipFill>
          <a:blip r:embed="rId2"/>
          <a:stretch>
            <a:fillRect/>
          </a:stretch>
        </p:blipFill>
        <p:spPr>
          <a:xfrm>
            <a:off x="2650173" y="1798294"/>
            <a:ext cx="2726690" cy="2705100"/>
          </a:xfrm>
          <a:prstGeom prst="rect">
            <a:avLst/>
          </a:prstGeom>
        </p:spPr>
      </p:pic>
      <p:pic>
        <p:nvPicPr>
          <p:cNvPr id="6" name="Grafik 5">
            <a:extLst>
              <a:ext uri="{FF2B5EF4-FFF2-40B4-BE49-F238E27FC236}">
                <a16:creationId xmlns:a16="http://schemas.microsoft.com/office/drawing/2014/main" id="{392B0D6A-8F61-4570-AFD2-B169D06C2DA1}"/>
              </a:ext>
            </a:extLst>
          </p:cNvPr>
          <p:cNvPicPr/>
          <p:nvPr/>
        </p:nvPicPr>
        <p:blipFill>
          <a:blip r:embed="rId3"/>
          <a:stretch>
            <a:fillRect/>
          </a:stretch>
        </p:blipFill>
        <p:spPr>
          <a:xfrm>
            <a:off x="6960236" y="1798294"/>
            <a:ext cx="2741930" cy="2724150"/>
          </a:xfrm>
          <a:prstGeom prst="rect">
            <a:avLst/>
          </a:prstGeom>
        </p:spPr>
      </p:pic>
      <p:sp>
        <p:nvSpPr>
          <p:cNvPr id="7" name="Rechteck 6">
            <a:extLst>
              <a:ext uri="{FF2B5EF4-FFF2-40B4-BE49-F238E27FC236}">
                <a16:creationId xmlns:a16="http://schemas.microsoft.com/office/drawing/2014/main" id="{1A916AB7-AB59-4F74-B5B0-689E65767481}"/>
              </a:ext>
            </a:extLst>
          </p:cNvPr>
          <p:cNvSpPr/>
          <p:nvPr/>
        </p:nvSpPr>
        <p:spPr>
          <a:xfrm>
            <a:off x="2420148" y="4627907"/>
            <a:ext cx="3186740" cy="452093"/>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err="1">
                <a:solidFill>
                  <a:sysClr val="windowText" lastClr="000000"/>
                </a:solidFill>
              </a:rPr>
              <a:t>Choropleth</a:t>
            </a:r>
            <a:r>
              <a:rPr lang="de-DE" sz="1200" b="1" dirty="0">
                <a:solidFill>
                  <a:sysClr val="windowText" lastClr="000000"/>
                </a:solidFill>
              </a:rPr>
              <a:t> </a:t>
            </a:r>
            <a:r>
              <a:rPr lang="de-DE" sz="1200" b="1" dirty="0" err="1">
                <a:solidFill>
                  <a:sysClr val="windowText" lastClr="000000"/>
                </a:solidFill>
              </a:rPr>
              <a:t>map</a:t>
            </a:r>
            <a:r>
              <a:rPr lang="de-DE" sz="1200" b="1" dirty="0">
                <a:solidFill>
                  <a:sysClr val="windowText" lastClr="000000"/>
                </a:solidFill>
              </a:rPr>
              <a:t> of total </a:t>
            </a:r>
            <a:r>
              <a:rPr lang="de-DE" sz="1200" b="1" dirty="0" err="1">
                <a:solidFill>
                  <a:sysClr val="windowText" lastClr="000000"/>
                </a:solidFill>
              </a:rPr>
              <a:t>pupulation</a:t>
            </a:r>
            <a:endParaRPr lang="de-DE" sz="1200" dirty="0">
              <a:solidFill>
                <a:sysClr val="windowText" lastClr="000000"/>
              </a:solidFill>
            </a:endParaRPr>
          </a:p>
        </p:txBody>
      </p:sp>
      <p:sp>
        <p:nvSpPr>
          <p:cNvPr id="8" name="Rechteck 7">
            <a:extLst>
              <a:ext uri="{FF2B5EF4-FFF2-40B4-BE49-F238E27FC236}">
                <a16:creationId xmlns:a16="http://schemas.microsoft.com/office/drawing/2014/main" id="{A979A7BD-4858-426D-8A53-BF1308995C14}"/>
              </a:ext>
            </a:extLst>
          </p:cNvPr>
          <p:cNvSpPr/>
          <p:nvPr/>
        </p:nvSpPr>
        <p:spPr>
          <a:xfrm>
            <a:off x="6737831" y="4627907"/>
            <a:ext cx="3186740" cy="452093"/>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err="1">
                <a:solidFill>
                  <a:sysClr val="windowText" lastClr="000000"/>
                </a:solidFill>
              </a:rPr>
              <a:t>Choropleth</a:t>
            </a:r>
            <a:r>
              <a:rPr lang="de-DE" sz="1200" b="1" dirty="0">
                <a:solidFill>
                  <a:sysClr val="windowText" lastClr="000000"/>
                </a:solidFill>
              </a:rPr>
              <a:t> </a:t>
            </a:r>
            <a:r>
              <a:rPr lang="de-DE" sz="1200" b="1" dirty="0" err="1">
                <a:solidFill>
                  <a:sysClr val="windowText" lastClr="000000"/>
                </a:solidFill>
              </a:rPr>
              <a:t>map</a:t>
            </a:r>
            <a:r>
              <a:rPr lang="de-DE" sz="1200" b="1" dirty="0">
                <a:solidFill>
                  <a:sysClr val="windowText" lastClr="000000"/>
                </a:solidFill>
              </a:rPr>
              <a:t> of </a:t>
            </a:r>
            <a:r>
              <a:rPr lang="de-DE" sz="1200" b="1" dirty="0" err="1">
                <a:solidFill>
                  <a:sysClr val="windowText" lastClr="000000"/>
                </a:solidFill>
              </a:rPr>
              <a:t>population</a:t>
            </a:r>
            <a:r>
              <a:rPr lang="de-DE" sz="1200" b="1" dirty="0">
                <a:solidFill>
                  <a:sysClr val="windowText" lastClr="000000"/>
                </a:solidFill>
              </a:rPr>
              <a:t> </a:t>
            </a:r>
            <a:r>
              <a:rPr lang="de-DE" sz="1200" b="1" dirty="0" err="1">
                <a:solidFill>
                  <a:sysClr val="windowText" lastClr="000000"/>
                </a:solidFill>
              </a:rPr>
              <a:t>aged</a:t>
            </a:r>
            <a:r>
              <a:rPr lang="de-DE" sz="1200" b="1" dirty="0">
                <a:solidFill>
                  <a:sysClr val="windowText" lastClr="000000"/>
                </a:solidFill>
              </a:rPr>
              <a:t> 18 </a:t>
            </a:r>
            <a:r>
              <a:rPr lang="de-DE" sz="1200" b="1" dirty="0" err="1">
                <a:solidFill>
                  <a:sysClr val="windowText" lastClr="000000"/>
                </a:solidFill>
              </a:rPr>
              <a:t>to</a:t>
            </a:r>
            <a:r>
              <a:rPr lang="de-DE" sz="1200" b="1" dirty="0">
                <a:solidFill>
                  <a:sysClr val="windowText" lastClr="000000"/>
                </a:solidFill>
              </a:rPr>
              <a:t> 64</a:t>
            </a:r>
            <a:endParaRPr lang="de-DE" sz="1200" dirty="0">
              <a:solidFill>
                <a:sysClr val="windowText" lastClr="000000"/>
              </a:solidFill>
            </a:endParaRPr>
          </a:p>
        </p:txBody>
      </p:sp>
      <p:sp>
        <p:nvSpPr>
          <p:cNvPr id="9" name="Pfeil: nach rechts 8">
            <a:extLst>
              <a:ext uri="{FF2B5EF4-FFF2-40B4-BE49-F238E27FC236}">
                <a16:creationId xmlns:a16="http://schemas.microsoft.com/office/drawing/2014/main" id="{F28032BD-4857-4AA8-954F-711C5912D7A4}"/>
              </a:ext>
            </a:extLst>
          </p:cNvPr>
          <p:cNvSpPr/>
          <p:nvPr/>
        </p:nvSpPr>
        <p:spPr>
          <a:xfrm>
            <a:off x="564671" y="5409063"/>
            <a:ext cx="7289800" cy="901700"/>
          </a:xfrm>
          <a:prstGeom prst="rightArrow">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ysClr val="windowText" lastClr="000000"/>
                </a:solidFill>
              </a:rPr>
              <a:t>Focus on </a:t>
            </a:r>
            <a:r>
              <a:rPr lang="de-DE" dirty="0" err="1">
                <a:solidFill>
                  <a:sysClr val="windowText" lastClr="000000"/>
                </a:solidFill>
              </a:rPr>
              <a:t>districts</a:t>
            </a:r>
            <a:r>
              <a:rPr lang="de-DE" dirty="0">
                <a:solidFill>
                  <a:sysClr val="windowText" lastClr="000000"/>
                </a:solidFill>
              </a:rPr>
              <a:t> </a:t>
            </a:r>
            <a:r>
              <a:rPr lang="de-DE" dirty="0" err="1">
                <a:solidFill>
                  <a:sysClr val="windowText" lastClr="000000"/>
                </a:solidFill>
              </a:rPr>
              <a:t>with</a:t>
            </a:r>
            <a:r>
              <a:rPr lang="de-DE" dirty="0">
                <a:solidFill>
                  <a:sysClr val="windowText" lastClr="000000"/>
                </a:solidFill>
              </a:rPr>
              <a:t> high </a:t>
            </a:r>
            <a:r>
              <a:rPr lang="de-DE" dirty="0" err="1">
                <a:solidFill>
                  <a:sysClr val="windowText" lastClr="000000"/>
                </a:solidFill>
              </a:rPr>
              <a:t>population</a:t>
            </a:r>
            <a:r>
              <a:rPr lang="de-DE" dirty="0">
                <a:solidFill>
                  <a:sysClr val="windowText" lastClr="000000"/>
                </a:solidFill>
              </a:rPr>
              <a:t> in </a:t>
            </a:r>
            <a:r>
              <a:rPr lang="de-DE" dirty="0" err="1">
                <a:solidFill>
                  <a:sysClr val="windowText" lastClr="000000"/>
                </a:solidFill>
              </a:rPr>
              <a:t>target</a:t>
            </a:r>
            <a:r>
              <a:rPr lang="de-DE" dirty="0">
                <a:solidFill>
                  <a:sysClr val="windowText" lastClr="000000"/>
                </a:solidFill>
              </a:rPr>
              <a:t> </a:t>
            </a:r>
            <a:r>
              <a:rPr lang="de-DE" dirty="0" err="1">
                <a:solidFill>
                  <a:sysClr val="windowText" lastClr="000000"/>
                </a:solidFill>
              </a:rPr>
              <a:t>age</a:t>
            </a:r>
            <a:r>
              <a:rPr lang="de-DE" dirty="0">
                <a:solidFill>
                  <a:sysClr val="windowText" lastClr="000000"/>
                </a:solidFill>
              </a:rPr>
              <a:t> </a:t>
            </a:r>
            <a:r>
              <a:rPr lang="de-DE" dirty="0" err="1">
                <a:solidFill>
                  <a:sysClr val="windowText" lastClr="000000"/>
                </a:solidFill>
              </a:rPr>
              <a:t>group</a:t>
            </a:r>
            <a:endParaRPr lang="de-DE" dirty="0">
              <a:solidFill>
                <a:sysClr val="windowText" lastClr="000000"/>
              </a:solidFill>
            </a:endParaRPr>
          </a:p>
        </p:txBody>
      </p:sp>
      <p:sp>
        <p:nvSpPr>
          <p:cNvPr id="10" name="Rechteck 9">
            <a:extLst>
              <a:ext uri="{FF2B5EF4-FFF2-40B4-BE49-F238E27FC236}">
                <a16:creationId xmlns:a16="http://schemas.microsoft.com/office/drawing/2014/main" id="{0AC5DDFA-06BE-4E93-A1BE-F81BAB7BED25}"/>
              </a:ext>
            </a:extLst>
          </p:cNvPr>
          <p:cNvSpPr/>
          <p:nvPr/>
        </p:nvSpPr>
        <p:spPr>
          <a:xfrm>
            <a:off x="8324689" y="5407820"/>
            <a:ext cx="3186740" cy="901700"/>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a:solidFill>
                  <a:sysClr val="windowText" lastClr="000000"/>
                </a:solidFill>
              </a:rPr>
              <a:t>Gallus, </a:t>
            </a:r>
          </a:p>
          <a:p>
            <a:pPr algn="ctr"/>
            <a:r>
              <a:rPr lang="de-DE" sz="1200" b="1" dirty="0">
                <a:solidFill>
                  <a:sysClr val="windowText" lastClr="000000"/>
                </a:solidFill>
              </a:rPr>
              <a:t>Sachsenhausen-Nord, </a:t>
            </a:r>
          </a:p>
          <a:p>
            <a:pPr algn="ctr"/>
            <a:r>
              <a:rPr lang="de-DE" sz="1200" b="1" dirty="0">
                <a:solidFill>
                  <a:sysClr val="windowText" lastClr="000000"/>
                </a:solidFill>
              </a:rPr>
              <a:t>Ostend</a:t>
            </a:r>
            <a:endParaRPr lang="de-DE" sz="1200" dirty="0">
              <a:solidFill>
                <a:sysClr val="windowText" lastClr="000000"/>
              </a:solidFill>
            </a:endParaRPr>
          </a:p>
        </p:txBody>
      </p:sp>
    </p:spTree>
    <p:extLst>
      <p:ext uri="{BB962C8B-B14F-4D97-AF65-F5344CB8AC3E}">
        <p14:creationId xmlns:p14="http://schemas.microsoft.com/office/powerpoint/2010/main" val="3719570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E1AED0-5E70-49F7-BE52-76511D633039}"/>
              </a:ext>
            </a:extLst>
          </p:cNvPr>
          <p:cNvSpPr>
            <a:spLocks noGrp="1"/>
          </p:cNvSpPr>
          <p:nvPr>
            <p:ph type="title"/>
          </p:nvPr>
        </p:nvSpPr>
        <p:spPr/>
        <p:txBody>
          <a:bodyPr/>
          <a:lstStyle/>
          <a:p>
            <a:pPr algn="ctr"/>
            <a:r>
              <a:rPr lang="de-DE" dirty="0"/>
              <a:t>Analysis III</a:t>
            </a:r>
          </a:p>
        </p:txBody>
      </p:sp>
      <p:sp>
        <p:nvSpPr>
          <p:cNvPr id="4" name="Datumsplatzhalter 3">
            <a:extLst>
              <a:ext uri="{FF2B5EF4-FFF2-40B4-BE49-F238E27FC236}">
                <a16:creationId xmlns:a16="http://schemas.microsoft.com/office/drawing/2014/main" id="{E3FCE716-CB55-4DC6-B427-DFAFFA20F644}"/>
              </a:ext>
            </a:extLst>
          </p:cNvPr>
          <p:cNvSpPr>
            <a:spLocks noGrp="1"/>
          </p:cNvSpPr>
          <p:nvPr>
            <p:ph type="dt" sz="half" idx="10"/>
          </p:nvPr>
        </p:nvSpPr>
        <p:spPr/>
        <p:txBody>
          <a:bodyPr/>
          <a:lstStyle/>
          <a:p>
            <a:pPr rtl="0"/>
            <a:fld id="{FB7C0C16-5521-4517-AFDE-676F786A1296}" type="datetime1">
              <a:rPr lang="de-DE" smtClean="0"/>
              <a:t>02.11.2020</a:t>
            </a:fld>
            <a:endParaRPr lang="en-US"/>
          </a:p>
        </p:txBody>
      </p:sp>
      <p:pic>
        <p:nvPicPr>
          <p:cNvPr id="5" name="Grafik 4">
            <a:extLst>
              <a:ext uri="{FF2B5EF4-FFF2-40B4-BE49-F238E27FC236}">
                <a16:creationId xmlns:a16="http://schemas.microsoft.com/office/drawing/2014/main" id="{7FA9A65A-5570-4EAE-AC2F-8B56C96B4B3E}"/>
              </a:ext>
            </a:extLst>
          </p:cNvPr>
          <p:cNvPicPr/>
          <p:nvPr/>
        </p:nvPicPr>
        <p:blipFill>
          <a:blip r:embed="rId2"/>
          <a:stretch>
            <a:fillRect/>
          </a:stretch>
        </p:blipFill>
        <p:spPr>
          <a:xfrm>
            <a:off x="1066800" y="2103120"/>
            <a:ext cx="5760720" cy="1488440"/>
          </a:xfrm>
          <a:prstGeom prst="rect">
            <a:avLst/>
          </a:prstGeom>
        </p:spPr>
      </p:pic>
      <p:sp>
        <p:nvSpPr>
          <p:cNvPr id="6" name="Rechteck 5">
            <a:extLst>
              <a:ext uri="{FF2B5EF4-FFF2-40B4-BE49-F238E27FC236}">
                <a16:creationId xmlns:a16="http://schemas.microsoft.com/office/drawing/2014/main" id="{52FF8D6A-78FB-4339-B721-4C72D082DEC6}"/>
              </a:ext>
            </a:extLst>
          </p:cNvPr>
          <p:cNvSpPr/>
          <p:nvPr/>
        </p:nvSpPr>
        <p:spPr>
          <a:xfrm>
            <a:off x="6936740" y="2103120"/>
            <a:ext cx="3997960" cy="1488440"/>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rPr>
              <a:t>Analysis of the most common venues in three categories with a 10-digit score system. </a:t>
            </a:r>
          </a:p>
        </p:txBody>
      </p:sp>
      <p:sp>
        <p:nvSpPr>
          <p:cNvPr id="7" name="Rechteck 6">
            <a:extLst>
              <a:ext uri="{FF2B5EF4-FFF2-40B4-BE49-F238E27FC236}">
                <a16:creationId xmlns:a16="http://schemas.microsoft.com/office/drawing/2014/main" id="{3C980C21-67C8-4E1F-9823-6DDE0656F70E}"/>
              </a:ext>
            </a:extLst>
          </p:cNvPr>
          <p:cNvSpPr/>
          <p:nvPr/>
        </p:nvSpPr>
        <p:spPr>
          <a:xfrm>
            <a:off x="2141220" y="3901467"/>
            <a:ext cx="7909560" cy="1884680"/>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Courier New" panose="02070309020205020404" pitchFamily="49" charset="0"/>
              <a:buChar char="o"/>
            </a:pPr>
            <a:r>
              <a:rPr lang="en-US" dirty="0">
                <a:solidFill>
                  <a:schemeClr val="tx1"/>
                </a:solidFill>
              </a:rPr>
              <a:t>Closeness to Public Transportation: 1 far and few possibilities, 10 close and many possibilities</a:t>
            </a:r>
          </a:p>
          <a:p>
            <a:pPr marL="285750" indent="-285750" algn="just">
              <a:buFont typeface="Courier New" panose="02070309020205020404" pitchFamily="49" charset="0"/>
              <a:buChar char="o"/>
            </a:pPr>
            <a:r>
              <a:rPr lang="en-US" dirty="0">
                <a:solidFill>
                  <a:schemeClr val="tx1"/>
                </a:solidFill>
              </a:rPr>
              <a:t>Commonness of Cafes: 1 very common, 10 uncommon</a:t>
            </a:r>
          </a:p>
          <a:p>
            <a:pPr marL="285750" indent="-285750" algn="just">
              <a:buFont typeface="Courier New" panose="02070309020205020404" pitchFamily="49" charset="0"/>
              <a:buChar char="o"/>
            </a:pPr>
            <a:r>
              <a:rPr lang="en-US" dirty="0">
                <a:solidFill>
                  <a:schemeClr val="tx1"/>
                </a:solidFill>
              </a:rPr>
              <a:t>Commonness of Hotels: 1 uncommon, 10 very common</a:t>
            </a:r>
          </a:p>
        </p:txBody>
      </p:sp>
    </p:spTree>
    <p:extLst>
      <p:ext uri="{BB962C8B-B14F-4D97-AF65-F5344CB8AC3E}">
        <p14:creationId xmlns:p14="http://schemas.microsoft.com/office/powerpoint/2010/main" val="1448623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8C4CBD1-4533-4552-B9A4-154411B56095}"/>
              </a:ext>
            </a:extLst>
          </p:cNvPr>
          <p:cNvSpPr>
            <a:spLocks noGrp="1"/>
          </p:cNvSpPr>
          <p:nvPr>
            <p:ph type="title"/>
          </p:nvPr>
        </p:nvSpPr>
        <p:spPr/>
        <p:txBody>
          <a:bodyPr/>
          <a:lstStyle/>
          <a:p>
            <a:pPr algn="ctr"/>
            <a:r>
              <a:rPr lang="de-DE" dirty="0"/>
              <a:t>Analysis IV</a:t>
            </a:r>
          </a:p>
        </p:txBody>
      </p:sp>
      <p:graphicFrame>
        <p:nvGraphicFramePr>
          <p:cNvPr id="7" name="Inhaltsplatzhalter 6">
            <a:extLst>
              <a:ext uri="{FF2B5EF4-FFF2-40B4-BE49-F238E27FC236}">
                <a16:creationId xmlns:a16="http://schemas.microsoft.com/office/drawing/2014/main" id="{9DE35FFE-FF44-4849-AC1A-B60BC0C37F2F}"/>
              </a:ext>
            </a:extLst>
          </p:cNvPr>
          <p:cNvGraphicFramePr>
            <a:graphicFrameLocks noGrp="1"/>
          </p:cNvGraphicFramePr>
          <p:nvPr>
            <p:ph idx="1"/>
            <p:extLst>
              <p:ext uri="{D42A27DB-BD31-4B8C-83A1-F6EECF244321}">
                <p14:modId xmlns:p14="http://schemas.microsoft.com/office/powerpoint/2010/main" val="2823063199"/>
              </p:ext>
            </p:extLst>
          </p:nvPr>
        </p:nvGraphicFramePr>
        <p:xfrm>
          <a:off x="1066800" y="1785938"/>
          <a:ext cx="10058400" cy="3849687"/>
        </p:xfrm>
        <a:graphic>
          <a:graphicData uri="http://schemas.openxmlformats.org/drawingml/2006/chart">
            <c:chart xmlns:c="http://schemas.openxmlformats.org/drawingml/2006/chart" xmlns:r="http://schemas.openxmlformats.org/officeDocument/2006/relationships" r:id="rId2"/>
          </a:graphicData>
        </a:graphic>
      </p:graphicFrame>
      <p:sp>
        <p:nvSpPr>
          <p:cNvPr id="8" name="Pfeil: nach rechts 7">
            <a:extLst>
              <a:ext uri="{FF2B5EF4-FFF2-40B4-BE49-F238E27FC236}">
                <a16:creationId xmlns:a16="http://schemas.microsoft.com/office/drawing/2014/main" id="{EADBC344-9C19-44B5-9A8F-4BB95323E1B5}"/>
              </a:ext>
            </a:extLst>
          </p:cNvPr>
          <p:cNvSpPr/>
          <p:nvPr/>
        </p:nvSpPr>
        <p:spPr>
          <a:xfrm>
            <a:off x="2921000" y="5534025"/>
            <a:ext cx="6350000" cy="901700"/>
          </a:xfrm>
          <a:prstGeom prst="rightArrow">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ysClr val="windowText" lastClr="000000"/>
                </a:solidFill>
              </a:rPr>
              <a:t>Gallus </a:t>
            </a:r>
            <a:r>
              <a:rPr lang="de-DE" dirty="0" err="1">
                <a:solidFill>
                  <a:sysClr val="windowText" lastClr="000000"/>
                </a:solidFill>
              </a:rPr>
              <a:t>would</a:t>
            </a:r>
            <a:r>
              <a:rPr lang="de-DE" dirty="0">
                <a:solidFill>
                  <a:sysClr val="windowText" lastClr="000000"/>
                </a:solidFill>
              </a:rPr>
              <a:t> </a:t>
            </a:r>
            <a:r>
              <a:rPr lang="de-DE" dirty="0" err="1">
                <a:solidFill>
                  <a:sysClr val="windowText" lastClr="000000"/>
                </a:solidFill>
              </a:rPr>
              <a:t>be</a:t>
            </a:r>
            <a:r>
              <a:rPr lang="de-DE" dirty="0">
                <a:solidFill>
                  <a:sysClr val="windowText" lastClr="000000"/>
                </a:solidFill>
              </a:rPr>
              <a:t> </a:t>
            </a:r>
            <a:r>
              <a:rPr lang="de-DE" dirty="0" err="1">
                <a:solidFill>
                  <a:sysClr val="windowText" lastClr="000000"/>
                </a:solidFill>
              </a:rPr>
              <a:t>the</a:t>
            </a:r>
            <a:r>
              <a:rPr lang="de-DE" dirty="0">
                <a:solidFill>
                  <a:sysClr val="windowText" lastClr="000000"/>
                </a:solidFill>
              </a:rPr>
              <a:t> ideal </a:t>
            </a:r>
            <a:r>
              <a:rPr lang="de-DE" dirty="0" err="1">
                <a:solidFill>
                  <a:sysClr val="windowText" lastClr="000000"/>
                </a:solidFill>
              </a:rPr>
              <a:t>district</a:t>
            </a:r>
            <a:r>
              <a:rPr lang="de-DE" dirty="0">
                <a:solidFill>
                  <a:sysClr val="windowText" lastClr="000000"/>
                </a:solidFill>
              </a:rPr>
              <a:t>!</a:t>
            </a:r>
          </a:p>
        </p:txBody>
      </p:sp>
    </p:spTree>
    <p:extLst>
      <p:ext uri="{BB962C8B-B14F-4D97-AF65-F5344CB8AC3E}">
        <p14:creationId xmlns:p14="http://schemas.microsoft.com/office/powerpoint/2010/main" val="42674321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ffice_41798779_TF78438558" id="{52906723-C130-4574-979F-893E907F73E5}" vid="{E635294A-DA31-4A29-8208-4BAAB3845E9E}"/>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{43FCCDBA-4A9E-4D94-B359-00AEAE1950D9}tf78438558_win32</Template>
  <TotalTime>0</TotalTime>
  <Words>636</Words>
  <Application>Microsoft Office PowerPoint</Application>
  <PresentationFormat>Breitbild</PresentationFormat>
  <Paragraphs>54</Paragraphs>
  <Slides>10</Slides>
  <Notes>1</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10</vt:i4>
      </vt:variant>
    </vt:vector>
  </HeadingPairs>
  <TitlesOfParts>
    <vt:vector size="15" baseType="lpstr">
      <vt:lpstr>Calibri</vt:lpstr>
      <vt:lpstr>Century Gothic</vt:lpstr>
      <vt:lpstr>Courier New</vt:lpstr>
      <vt:lpstr>Garamond</vt:lpstr>
      <vt:lpstr>SavonVTI</vt:lpstr>
      <vt:lpstr>Coursera Capstone</vt:lpstr>
      <vt:lpstr>Business Problem</vt:lpstr>
      <vt:lpstr>Data I</vt:lpstr>
      <vt:lpstr>Data II</vt:lpstr>
      <vt:lpstr>Clustering</vt:lpstr>
      <vt:lpstr>Analysis I</vt:lpstr>
      <vt:lpstr>Analysis II</vt:lpstr>
      <vt:lpstr>Analysis III</vt:lpstr>
      <vt:lpstr>Analysis IV</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Coursera Capstone</dc:title>
  <dc:creator>Andreas Baron</dc:creator>
  <cp:lastModifiedBy>Andreas Baron</cp:lastModifiedBy>
  <cp:revision>5</cp:revision>
  <dcterms:created xsi:type="dcterms:W3CDTF">2020-11-02T13:17:24Z</dcterms:created>
  <dcterms:modified xsi:type="dcterms:W3CDTF">2020-11-02T13:42:28Z</dcterms:modified>
</cp:coreProperties>
</file>